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9" r:id="rId5"/>
    <p:sldId id="274" r:id="rId6"/>
    <p:sldId id="276" r:id="rId7"/>
    <p:sldId id="275" r:id="rId8"/>
    <p:sldId id="258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E2E7E-0817-4BDE-BAB8-0445E4B994C1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364F-3940-4832-BF51-47725E4A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3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Slow down!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0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24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1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3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7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4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96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Slow down!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2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8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7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4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Slackbot</a:t>
            </a:r>
            <a:r>
              <a:rPr lang="en-GB" dirty="0"/>
              <a:t> is an automated member of the team built into slack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1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0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6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9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Slow down!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64F-3940-4832-BF51-47725E4ABE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3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2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8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7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1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5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5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2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2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47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51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8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3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4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3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5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8537-B148-4F45-8B7E-3E974AB1354B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0AEE-6A80-4A44-B619-CE0341A418C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sissmallbotto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745163"/>
            <a:ext cx="6800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C448-720A-4C1D-8FDD-D9BC0F75B755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8D27-7181-4C48-9961-5342EA905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SISComputingGroup/epics_bo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SISComputingGroup/epics_bo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8" y="2130425"/>
            <a:ext cx="8062664" cy="1470025"/>
          </a:xfrm>
        </p:spPr>
        <p:txBody>
          <a:bodyPr>
            <a:normAutofit/>
          </a:bodyPr>
          <a:lstStyle/>
          <a:p>
            <a:r>
              <a:rPr lang="en-GB" dirty="0" err="1"/>
              <a:t>ChatOps</a:t>
            </a:r>
            <a:r>
              <a:rPr lang="en-GB" dirty="0"/>
              <a:t>: an EPICS adventure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Matt Clarke</a:t>
            </a:r>
          </a:p>
        </p:txBody>
      </p:sp>
    </p:spTree>
    <p:extLst>
      <p:ext uri="{BB962C8B-B14F-4D97-AF65-F5344CB8AC3E}">
        <p14:creationId xmlns:p14="http://schemas.microsoft.com/office/powerpoint/2010/main" val="150399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waveforms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Truncate long waveforms</a:t>
            </a:r>
          </a:p>
          <a:p>
            <a:pPr lvl="1"/>
            <a:r>
              <a:rPr lang="en-GB" dirty="0"/>
              <a:t>Slack character limit of 500</a:t>
            </a:r>
          </a:p>
          <a:p>
            <a:r>
              <a:rPr lang="en-GB" dirty="0"/>
              <a:t>Can convert to char waveforms to string</a:t>
            </a:r>
          </a:p>
        </p:txBody>
      </p:sp>
    </p:spTree>
    <p:extLst>
      <p:ext uri="{BB962C8B-B14F-4D97-AF65-F5344CB8AC3E}">
        <p14:creationId xmlns:p14="http://schemas.microsoft.com/office/powerpoint/2010/main" val="165932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21" y="1196752"/>
            <a:ext cx="6941758" cy="56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waveforms</a:t>
            </a:r>
          </a:p>
        </p:txBody>
      </p:sp>
    </p:spTree>
    <p:extLst>
      <p:ext uri="{BB962C8B-B14F-4D97-AF65-F5344CB8AC3E}">
        <p14:creationId xmlns:p14="http://schemas.microsoft.com/office/powerpoint/2010/main" val="351192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</a:t>
            </a:r>
            <a:r>
              <a:rPr lang="en-GB" dirty="0" err="1"/>
              <a:t>caget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works!</a:t>
            </a:r>
          </a:p>
          <a:p>
            <a:r>
              <a:rPr lang="en-GB" u="sng" dirty="0"/>
              <a:t>Is it useful?</a:t>
            </a:r>
          </a:p>
        </p:txBody>
      </p:sp>
    </p:spTree>
    <p:extLst>
      <p:ext uri="{BB962C8B-B14F-4D97-AF65-F5344CB8AC3E}">
        <p14:creationId xmlns:p14="http://schemas.microsoft.com/office/powerpoint/2010/main" val="15585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</a:t>
            </a:r>
            <a:r>
              <a:rPr lang="en-GB" dirty="0" err="1"/>
              <a:t>adget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13930" y="1484784"/>
            <a:ext cx="6916141" cy="4968552"/>
            <a:chOff x="531565" y="1628800"/>
            <a:chExt cx="6916141" cy="4968552"/>
          </a:xfrm>
        </p:grpSpPr>
        <p:sp>
          <p:nvSpPr>
            <p:cNvPr id="5" name="Rectangle 4"/>
            <p:cNvSpPr/>
            <p:nvPr/>
          </p:nvSpPr>
          <p:spPr>
            <a:xfrm>
              <a:off x="539552" y="5949280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1: Hardware API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1565" y="5085184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2: Device drivers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1565" y="4221088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3: Plug-ins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1565" y="3356992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4: EPICS device support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1565" y="2492896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5: Standard EPICS records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1565" y="1628800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6: EPICS clients</a:t>
              </a:r>
            </a:p>
          </p:txBody>
        </p:sp>
        <p:cxnSp>
          <p:nvCxnSpPr>
            <p:cNvPr id="12" name="Straight Arrow Connector 11"/>
            <p:cNvCxnSpPr>
              <a:stCxn id="10" idx="2"/>
              <a:endCxn id="9" idx="0"/>
            </p:cNvCxnSpPr>
            <p:nvPr/>
          </p:nvCxnSpPr>
          <p:spPr>
            <a:xfrm>
              <a:off x="2475781" y="2276872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2"/>
              <a:endCxn id="8" idx="0"/>
            </p:cNvCxnSpPr>
            <p:nvPr/>
          </p:nvCxnSpPr>
          <p:spPr>
            <a:xfrm>
              <a:off x="2475781" y="3140968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7" idx="0"/>
            </p:cNvCxnSpPr>
            <p:nvPr/>
          </p:nvCxnSpPr>
          <p:spPr>
            <a:xfrm>
              <a:off x="2475781" y="4005064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6" idx="0"/>
            </p:cNvCxnSpPr>
            <p:nvPr/>
          </p:nvCxnSpPr>
          <p:spPr>
            <a:xfrm>
              <a:off x="2475781" y="4869160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2"/>
              <a:endCxn id="5" idx="0"/>
            </p:cNvCxnSpPr>
            <p:nvPr/>
          </p:nvCxnSpPr>
          <p:spPr>
            <a:xfrm>
              <a:off x="2475781" y="5733256"/>
              <a:ext cx="7987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567386" y="4221088"/>
              <a:ext cx="2880320" cy="6480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ColorConvert</a:t>
              </a:r>
              <a:r>
                <a:rPr lang="en-GB" dirty="0"/>
                <a:t>, ROI, </a:t>
              </a:r>
              <a:r>
                <a:rPr lang="en-GB" dirty="0" err="1"/>
                <a:t>StdArrays</a:t>
              </a:r>
              <a:r>
                <a:rPr lang="en-GB" dirty="0"/>
                <a:t> etc.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567386" y="3360812"/>
              <a:ext cx="2880320" cy="6442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asyn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7023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</a:t>
            </a:r>
            <a:r>
              <a:rPr lang="en-GB" dirty="0" err="1"/>
              <a:t>adget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27784" y="1484784"/>
            <a:ext cx="3888432" cy="4104456"/>
            <a:chOff x="531565" y="1628800"/>
            <a:chExt cx="3888432" cy="4104456"/>
          </a:xfrm>
        </p:grpSpPr>
        <p:sp>
          <p:nvSpPr>
            <p:cNvPr id="6" name="Rectangle 5"/>
            <p:cNvSpPr/>
            <p:nvPr/>
          </p:nvSpPr>
          <p:spPr>
            <a:xfrm>
              <a:off x="531565" y="5085184"/>
              <a:ext cx="3888432" cy="6480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2: </a:t>
              </a:r>
              <a:r>
                <a:rPr lang="en-GB" dirty="0" err="1"/>
                <a:t>SimDetector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1565" y="4221088"/>
              <a:ext cx="3888432" cy="6480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3: </a:t>
              </a:r>
              <a:r>
                <a:rPr lang="en-GB" dirty="0" err="1"/>
                <a:t>StdArrays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1565" y="3356992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4: EPICS device support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1565" y="2492896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5: Standard EPICS records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1565" y="1628800"/>
              <a:ext cx="388843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6: EPICS clients</a:t>
              </a:r>
            </a:p>
          </p:txBody>
        </p:sp>
        <p:cxnSp>
          <p:nvCxnSpPr>
            <p:cNvPr id="12" name="Straight Arrow Connector 11"/>
            <p:cNvCxnSpPr>
              <a:stCxn id="10" idx="2"/>
              <a:endCxn id="9" idx="0"/>
            </p:cNvCxnSpPr>
            <p:nvPr/>
          </p:nvCxnSpPr>
          <p:spPr>
            <a:xfrm>
              <a:off x="2475781" y="2276872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2"/>
              <a:endCxn id="8" idx="0"/>
            </p:cNvCxnSpPr>
            <p:nvPr/>
          </p:nvCxnSpPr>
          <p:spPr>
            <a:xfrm>
              <a:off x="2475781" y="3140968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7" idx="0"/>
            </p:cNvCxnSpPr>
            <p:nvPr/>
          </p:nvCxnSpPr>
          <p:spPr>
            <a:xfrm>
              <a:off x="2475781" y="4005064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6" idx="0"/>
            </p:cNvCxnSpPr>
            <p:nvPr/>
          </p:nvCxnSpPr>
          <p:spPr>
            <a:xfrm>
              <a:off x="2475781" y="4869160"/>
              <a:ext cx="0" cy="2160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4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</a:t>
            </a:r>
            <a:r>
              <a:rPr lang="en-GB" dirty="0" err="1"/>
              <a:t>adget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1" y="1256375"/>
            <a:ext cx="7045359" cy="55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</a:t>
            </a:r>
            <a:r>
              <a:rPr lang="en-GB" dirty="0" err="1"/>
              <a:t>adget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Shown to work for smaller images (~10</a:t>
            </a:r>
            <a:r>
              <a:rPr lang="en-GB" baseline="30000" dirty="0"/>
              <a:t>6</a:t>
            </a:r>
            <a:r>
              <a:rPr lang="en-GB" dirty="0"/>
              <a:t>px)</a:t>
            </a:r>
          </a:p>
          <a:p>
            <a:r>
              <a:rPr lang="en-GB" dirty="0"/>
              <a:t>Scales images down to 1024px axis size</a:t>
            </a:r>
          </a:p>
          <a:p>
            <a:pPr lvl="1"/>
            <a:r>
              <a:rPr lang="en-GB" dirty="0"/>
              <a:t>Perhaps more efficient to do this on the device side?</a:t>
            </a:r>
          </a:p>
          <a:p>
            <a:r>
              <a:rPr lang="en-GB" dirty="0"/>
              <a:t>JPEG produced with 80% quality</a:t>
            </a:r>
          </a:p>
          <a:p>
            <a:r>
              <a:rPr lang="en-GB" u="sng" dirty="0"/>
              <a:t>Might even be useful as a tool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83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Python</a:t>
            </a:r>
          </a:p>
          <a:p>
            <a:r>
              <a:rPr lang="en-GB" dirty="0"/>
              <a:t>Uses </a:t>
            </a:r>
            <a:r>
              <a:rPr lang="en-GB" dirty="0" err="1"/>
              <a:t>PyEpics</a:t>
            </a:r>
            <a:r>
              <a:rPr lang="en-GB" dirty="0"/>
              <a:t> for the EPICS part</a:t>
            </a:r>
          </a:p>
          <a:p>
            <a:r>
              <a:rPr lang="en-GB" dirty="0" err="1"/>
              <a:t>SlackClient</a:t>
            </a:r>
            <a:r>
              <a:rPr lang="en-GB" dirty="0"/>
              <a:t> Python library for the Slack part</a:t>
            </a:r>
          </a:p>
          <a:p>
            <a:r>
              <a:rPr lang="en-GB" dirty="0"/>
              <a:t>PIL for the image generator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98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Created a Slack bot for talking EPICS</a:t>
            </a:r>
          </a:p>
          <a:p>
            <a:r>
              <a:rPr lang="en-GB" dirty="0"/>
              <a:t>May not be very useful</a:t>
            </a:r>
          </a:p>
          <a:p>
            <a:r>
              <a:rPr lang="en-GB" dirty="0"/>
              <a:t>It is on </a:t>
            </a:r>
            <a:r>
              <a:rPr lang="en-GB" dirty="0" err="1"/>
              <a:t>Github</a:t>
            </a:r>
            <a:r>
              <a:rPr lang="en-GB" dirty="0"/>
              <a:t>, if you are interested</a:t>
            </a:r>
          </a:p>
          <a:p>
            <a:pPr lvl="1"/>
            <a:r>
              <a:rPr lang="en-GB" sz="2000" dirty="0">
                <a:hlinkClick r:id="rId3"/>
              </a:rPr>
              <a:t>https://github.com/ISISComputingGroup/epics_bot</a:t>
            </a:r>
            <a:endParaRPr lang="en-GB" sz="2000" dirty="0"/>
          </a:p>
          <a:p>
            <a:r>
              <a:rPr lang="en-GB" dirty="0"/>
              <a:t>Probably won’t receive much future effort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47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sz="2800" dirty="0">
                <a:hlinkClick r:id="rId2"/>
              </a:rPr>
              <a:t>https://github.com/ISISComputingGroup/epics_bot</a:t>
            </a: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matt.clarke@stfc.ac.uk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5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ISIS neutron and muon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32" y="1417638"/>
            <a:ext cx="8544937" cy="43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4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Alternatives:</a:t>
            </a:r>
          </a:p>
          <a:p>
            <a:r>
              <a:rPr lang="en-GB" sz="2400" dirty="0"/>
              <a:t>Rocket Chat</a:t>
            </a:r>
          </a:p>
          <a:p>
            <a:r>
              <a:rPr lang="en-GB" sz="2400" dirty="0" err="1"/>
              <a:t>Ryver</a:t>
            </a:r>
            <a:endParaRPr lang="en-GB" sz="2400" dirty="0"/>
          </a:p>
          <a:p>
            <a:r>
              <a:rPr lang="en-GB" sz="2400" dirty="0"/>
              <a:t>HipChat</a:t>
            </a:r>
          </a:p>
          <a:p>
            <a:r>
              <a:rPr lang="en-GB" sz="2400" dirty="0"/>
              <a:t>AOL IM</a:t>
            </a:r>
          </a:p>
          <a:p>
            <a:r>
              <a:rPr lang="en-GB" sz="2400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5374558" cy="50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6" y="1484784"/>
            <a:ext cx="6934609" cy="43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Slackbot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73" y="1268760"/>
            <a:ext cx="657265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</a:t>
            </a:r>
            <a:r>
              <a:rPr lang="en-GB" dirty="0" err="1"/>
              <a:t>Slackbot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92" y="1098134"/>
            <a:ext cx="6348616" cy="55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ChatOps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94095" y="2209191"/>
            <a:ext cx="7955811" cy="2276058"/>
            <a:chOff x="559539" y="2209191"/>
            <a:chExt cx="7955811" cy="2276058"/>
          </a:xfrm>
        </p:grpSpPr>
        <p:grpSp>
          <p:nvGrpSpPr>
            <p:cNvPr id="5" name="Group 4"/>
            <p:cNvGrpSpPr/>
            <p:nvPr/>
          </p:nvGrpSpPr>
          <p:grpSpPr>
            <a:xfrm>
              <a:off x="559539" y="2915589"/>
              <a:ext cx="7955811" cy="1569660"/>
              <a:chOff x="493243" y="2074341"/>
              <a:chExt cx="7955811" cy="156966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243" y="2074341"/>
                <a:ext cx="1789413" cy="1569660"/>
              </a:xfrm>
              <a:prstGeom prst="rect">
                <a:avLst/>
              </a:prstGeom>
              <a:ln w="63500">
                <a:solidFill>
                  <a:schemeClr val="tx1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465221" y="2074341"/>
                <a:ext cx="59838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AutoNum type="romanUcPeriod"/>
                </a:pPr>
                <a:r>
                  <a:rPr lang="en-GB" sz="2400" dirty="0"/>
                  <a:t>conversation-driven development;</a:t>
                </a:r>
              </a:p>
              <a:p>
                <a:pPr marL="571500" indent="-571500">
                  <a:buAutoNum type="romanUcPeriod"/>
                </a:pPr>
                <a:r>
                  <a:rPr lang="en-GB" sz="2400" dirty="0"/>
                  <a:t>the use of chat clients, </a:t>
                </a:r>
                <a:r>
                  <a:rPr lang="en-GB" sz="2400" dirty="0" err="1"/>
                  <a:t>chatbots</a:t>
                </a:r>
                <a:r>
                  <a:rPr lang="en-GB" sz="2400" dirty="0"/>
                  <a:t> and other communication tools to facilitate software development and operational tasks.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59539" y="2209191"/>
              <a:ext cx="3928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/>
                <a:t>ChatOps</a:t>
              </a:r>
              <a:r>
                <a:rPr lang="en-GB" sz="3200" dirty="0"/>
                <a:t> [</a:t>
              </a:r>
              <a:r>
                <a:rPr lang="en-GB" sz="3200" i="1" dirty="0" err="1"/>
                <a:t>χη</a:t>
              </a:r>
              <a:r>
                <a:rPr lang="en-GB" sz="3200" i="1" dirty="0"/>
                <a:t>ατοπσ</a:t>
              </a:r>
              <a:r>
                <a:rPr lang="en-GB" sz="3200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47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</a:t>
            </a:r>
            <a:r>
              <a:rPr lang="en-GB" dirty="0" err="1"/>
              <a:t>epics_bot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Started off as a weekend project</a:t>
            </a:r>
          </a:p>
          <a:p>
            <a:pPr lvl="1"/>
            <a:r>
              <a:rPr lang="en-GB" dirty="0"/>
              <a:t>Needed an idea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How about </a:t>
            </a:r>
            <a:r>
              <a:rPr lang="en-GB" dirty="0" err="1"/>
              <a:t>caget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30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1" y="948634"/>
            <a:ext cx="8097539" cy="564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epics_bot</a:t>
            </a:r>
            <a:r>
              <a:rPr lang="en-GB" dirty="0"/>
              <a:t>: </a:t>
            </a:r>
            <a:r>
              <a:rPr lang="en-GB" dirty="0" err="1"/>
              <a:t>caget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09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396</Words>
  <Application>Microsoft Office PowerPoint</Application>
  <PresentationFormat>On-screen Show (4:3)</PresentationFormat>
  <Paragraphs>108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ChatOps: an EPICS adventure </vt:lpstr>
      <vt:lpstr>The ISIS neutron and muon facility</vt:lpstr>
      <vt:lpstr>Slack</vt:lpstr>
      <vt:lpstr>Slack</vt:lpstr>
      <vt:lpstr>Slackbot</vt:lpstr>
      <vt:lpstr>Custom Slackbot</vt:lpstr>
      <vt:lpstr>ChatOps</vt:lpstr>
      <vt:lpstr>Introducing epics_bot</vt:lpstr>
      <vt:lpstr>epics_bot: caget</vt:lpstr>
      <vt:lpstr>epics_bot: waveforms</vt:lpstr>
      <vt:lpstr>epics_bot: waveforms</vt:lpstr>
      <vt:lpstr>epics_bot: caget</vt:lpstr>
      <vt:lpstr>epics_bot: adget</vt:lpstr>
      <vt:lpstr>epics_bot: adget</vt:lpstr>
      <vt:lpstr>epics_bot: adget</vt:lpstr>
      <vt:lpstr>epics_bot: adget</vt:lpstr>
      <vt:lpstr>The code</vt:lpstr>
      <vt:lpstr>Summary</vt:lpstr>
      <vt:lpstr>Thank you!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New Instrument Control System for ISIS:  Lessons Learned</dc:title>
  <dc:creator>Clarke, Matt (STFC,RAL,ISIS)</dc:creator>
  <cp:lastModifiedBy>Matt Clarke</cp:lastModifiedBy>
  <cp:revision>119</cp:revision>
  <dcterms:created xsi:type="dcterms:W3CDTF">2014-09-09T12:46:20Z</dcterms:created>
  <dcterms:modified xsi:type="dcterms:W3CDTF">2017-05-17T01:57:59Z</dcterms:modified>
</cp:coreProperties>
</file>