
<file path=[Content_Types].xml><?xml version="1.0" encoding="utf-8"?>
<Types xmlns="http://schemas.openxmlformats.org/package/2006/content-types">
  <Default Extension="png" ContentType="image/png"/>
  <Default Extension="mpeg" ContentType="vide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34" r:id="rId3"/>
    <p:sldId id="344" r:id="rId4"/>
    <p:sldId id="339" r:id="rId5"/>
    <p:sldId id="340" r:id="rId6"/>
    <p:sldId id="337" r:id="rId7"/>
    <p:sldId id="341" r:id="rId8"/>
    <p:sldId id="342" r:id="rId9"/>
    <p:sldId id="280" r:id="rId10"/>
    <p:sldId id="343" r:id="rId11"/>
    <p:sldId id="272" r:id="rId12"/>
    <p:sldId id="273" r:id="rId13"/>
    <p:sldId id="274" r:id="rId14"/>
    <p:sldId id="276" r:id="rId15"/>
    <p:sldId id="281" r:id="rId16"/>
    <p:sldId id="289" r:id="rId17"/>
    <p:sldId id="345" r:id="rId18"/>
    <p:sldId id="285" r:id="rId19"/>
    <p:sldId id="286" r:id="rId20"/>
    <p:sldId id="293" r:id="rId21"/>
    <p:sldId id="279" r:id="rId22"/>
    <p:sldId id="294" r:id="rId23"/>
    <p:sldId id="295" r:id="rId24"/>
    <p:sldId id="296" r:id="rId25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6" autoAdjust="0"/>
    <p:restoredTop sz="47994" autoAdjust="0"/>
  </p:normalViewPr>
  <p:slideViewPr>
    <p:cSldViewPr snapToGrid="0">
      <p:cViewPr>
        <p:scale>
          <a:sx n="100" d="100"/>
          <a:sy n="100" d="100"/>
        </p:scale>
        <p:origin x="-510" y="444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0">
                <a:solidFill>
                  <a:srgbClr val="404040"/>
                </a:solidFill>
                <a:latin typeface="+mn-ea"/>
                <a:ea typeface="+mn-ea"/>
                <a:cs typeface="メイリオ" panose="020B0604030504040204" pitchFamily="50" charset="-128"/>
              </a:defRPr>
            </a:pPr>
            <a:r>
              <a:rPr lang="en-US" sz="1200" b="0">
                <a:solidFill>
                  <a:srgbClr val="404040"/>
                </a:solidFill>
                <a:latin typeface="+mn-ea"/>
                <a:ea typeface="+mn-ea"/>
                <a:cs typeface="メイリオ" panose="020B0604030504040204" pitchFamily="50" charset="-128"/>
              </a:rPr>
              <a:t>[sec]</a:t>
            </a:r>
          </a:p>
        </c:rich>
      </c:tx>
      <c:layout>
        <c:manualLayout>
          <c:xMode val="edge"/>
          <c:yMode val="edge"/>
          <c:x val="1.8804293234621172E-3"/>
          <c:y val="1.7474812681787532E-2"/>
        </c:manualLayout>
      </c:layout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400" b="0">
                    <a:solidFill>
                      <a:srgbClr val="404040"/>
                    </a:solidFill>
                    <a:effectLst/>
                    <a:latin typeface="+mn-ea"/>
                    <a:ea typeface="+mn-ea"/>
                    <a:cs typeface="メイリオ" panose="020B0604030504040204" pitchFamily="50" charset="-128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F3RP71 SMPあり</c:v>
                </c:pt>
                <c:pt idx="1">
                  <c:v>F3RP71 SMPなし</c:v>
                </c:pt>
                <c:pt idx="2">
                  <c:v>F3RP61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13.206</c:v>
                </c:pt>
                <c:pt idx="1">
                  <c:v>26.433</c:v>
                </c:pt>
                <c:pt idx="2">
                  <c:v>41.301000000000002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4386560"/>
        <c:axId val="254388096"/>
      </c:barChart>
      <c:catAx>
        <c:axId val="254386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404040"/>
                </a:solidFill>
                <a:latin typeface="+mn-ea"/>
                <a:ea typeface="+mn-ea"/>
                <a:cs typeface="メイリオ" panose="020B0604030504040204" pitchFamily="50" charset="-128"/>
              </a:defRPr>
            </a:pPr>
            <a:endParaRPr lang="ja-JP"/>
          </a:p>
        </c:txPr>
        <c:crossAx val="254388096"/>
        <c:crosses val="autoZero"/>
        <c:auto val="1"/>
        <c:lblAlgn val="ctr"/>
        <c:lblOffset val="100"/>
        <c:noMultiLvlLbl val="0"/>
      </c:catAx>
      <c:valAx>
        <c:axId val="254388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404040"/>
                </a:solidFill>
                <a:latin typeface="+mn-ea"/>
                <a:ea typeface="+mn-ea"/>
                <a:cs typeface="メイリオ" panose="020B0604030504040204" pitchFamily="50" charset="-128"/>
              </a:defRPr>
            </a:pPr>
            <a:endParaRPr lang="ja-JP"/>
          </a:p>
        </c:txPr>
        <c:crossAx val="254386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4" cy="511730"/>
          </a:xfrm>
          <a:prstGeom prst="rect">
            <a:avLst/>
          </a:prstGeom>
        </p:spPr>
        <p:txBody>
          <a:bodyPr vert="horz" lIns="95436" tIns="47719" rIns="95436" bIns="4771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1730"/>
          </a:xfrm>
          <a:prstGeom prst="rect">
            <a:avLst/>
          </a:prstGeom>
        </p:spPr>
        <p:txBody>
          <a:bodyPr vert="horz" lIns="95436" tIns="47719" rIns="95436" bIns="47719" rtlCol="0"/>
          <a:lstStyle>
            <a:lvl1pPr algn="r">
              <a:defRPr sz="1200"/>
            </a:lvl1pPr>
          </a:lstStyle>
          <a:p>
            <a:fld id="{603A0772-E784-46DA-9A8A-1C05940AE517}" type="datetimeFigureOut">
              <a:rPr kumimoji="1" lang="ja-JP" altLang="en-US" smtClean="0"/>
              <a:t>2017/5/18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66763"/>
            <a:ext cx="5121275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36" tIns="47719" rIns="95436" bIns="4771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7"/>
          </a:xfrm>
          <a:prstGeom prst="rect">
            <a:avLst/>
          </a:prstGeom>
        </p:spPr>
        <p:txBody>
          <a:bodyPr vert="horz" lIns="95436" tIns="47719" rIns="95436" bIns="47719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4" cy="511730"/>
          </a:xfrm>
          <a:prstGeom prst="rect">
            <a:avLst/>
          </a:prstGeom>
        </p:spPr>
        <p:txBody>
          <a:bodyPr vert="horz" lIns="95436" tIns="47719" rIns="95436" bIns="4771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1730"/>
          </a:xfrm>
          <a:prstGeom prst="rect">
            <a:avLst/>
          </a:prstGeom>
        </p:spPr>
        <p:txBody>
          <a:bodyPr vert="horz" lIns="95436" tIns="47719" rIns="95436" bIns="47719" rtlCol="0" anchor="b"/>
          <a:lstStyle>
            <a:lvl1pPr algn="r">
              <a:defRPr sz="1200"/>
            </a:lvl1pPr>
          </a:lstStyle>
          <a:p>
            <a:fld id="{F1A76C46-CD84-41C3-8F47-9AFE05013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301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04ACE-6A6A-4B55-B3E1-8D38402F23D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892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76C46-CD84-41C3-8F47-9AFE05013FD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1718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76C46-CD84-41C3-8F47-9AFE05013FD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1718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76C46-CD84-41C3-8F47-9AFE05013FD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1718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738909"/>
            <a:ext cx="9144000" cy="38830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5" name="図 14" descr="ppt資料07-14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 b="9473"/>
          <a:stretch/>
        </p:blipFill>
        <p:spPr>
          <a:xfrm>
            <a:off x="5799247" y="741436"/>
            <a:ext cx="3344753" cy="5537110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77390" y="1142876"/>
            <a:ext cx="5286786" cy="407010"/>
          </a:xfrm>
          <a:noFill/>
        </p:spPr>
        <p:txBody>
          <a:bodyPr vert="horz" lIns="0" tIns="0" rIns="0" bIns="0" rtlCol="0" anchor="t">
            <a:noAutofit/>
          </a:bodyPr>
          <a:lstStyle>
            <a:lvl1pPr marL="0" indent="0">
              <a:buFontTx/>
              <a:buNone/>
              <a:defRPr lang="ja-JP" altLang="en-US" sz="2400" b="1" baseline="0">
                <a:solidFill>
                  <a:schemeClr val="bg1"/>
                </a:solidFill>
                <a:latin typeface="+mn-lt"/>
                <a:cs typeface="ＭＳ Ｐ明朝"/>
              </a:defRPr>
            </a:lvl1pPr>
          </a:lstStyle>
          <a:p>
            <a:r>
              <a:rPr lang="en-US" altLang="ja-JP" dirty="0" smtClean="0"/>
              <a:t>Theme Title Here</a:t>
            </a:r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77390" y="1741211"/>
            <a:ext cx="5307864" cy="1304745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Presentation Title Here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A9BE1287-D590-4421-910E-33B99E005C4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>
            <a:off x="277390" y="4640442"/>
            <a:ext cx="3867622" cy="41341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kumimoji="1" lang="en-US" altLang="ja-JP" dirty="0" smtClean="0"/>
              <a:t>Presenter Name</a:t>
            </a:r>
            <a:endParaRPr kumimoji="1" lang="ja-JP" altLang="en-US" dirty="0"/>
          </a:p>
        </p:txBody>
      </p:sp>
      <p:sp>
        <p:nvSpPr>
          <p:cNvPr id="12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277390" y="5077052"/>
            <a:ext cx="3867622" cy="829429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kumimoji="1" lang="en-US" altLang="ja-JP" dirty="0" smtClean="0"/>
              <a:t>Profile</a:t>
            </a:r>
          </a:p>
          <a:p>
            <a:pPr lvl="0"/>
            <a:r>
              <a:rPr kumimoji="1" lang="en-US" altLang="ja-JP" dirty="0" smtClean="0"/>
              <a:t>Profile</a:t>
            </a:r>
          </a:p>
          <a:p>
            <a:pPr lvl="0"/>
            <a:r>
              <a:rPr kumimoji="1" lang="en-US" altLang="ja-JP" dirty="0" smtClean="0"/>
              <a:t>Profile</a:t>
            </a:r>
          </a:p>
        </p:txBody>
      </p:sp>
      <p:sp>
        <p:nvSpPr>
          <p:cNvPr id="13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277390" y="5931217"/>
            <a:ext cx="3867622" cy="35628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kumimoji="1" lang="en-US" altLang="ja-JP" dirty="0" smtClean="0"/>
              <a:t>March 23, 2016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729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0"/>
            <a:ext cx="9144000" cy="739587"/>
          </a:xfrm>
          <a:prstGeom prst="rect">
            <a:avLst/>
          </a:prstGeom>
          <a:solidFill>
            <a:srgbClr val="003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名称未設定-3-1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7" t="53382" b="11808"/>
          <a:stretch/>
        </p:blipFill>
        <p:spPr>
          <a:xfrm>
            <a:off x="7956177" y="0"/>
            <a:ext cx="1187823" cy="739587"/>
          </a:xfrm>
          <a:prstGeom prst="rect">
            <a:avLst/>
          </a:prstGeom>
        </p:spPr>
      </p:pic>
      <p:cxnSp>
        <p:nvCxnSpPr>
          <p:cNvPr id="10" name="直線コネクタ 9"/>
          <p:cNvCxnSpPr/>
          <p:nvPr userDrawn="1"/>
        </p:nvCxnSpPr>
        <p:spPr>
          <a:xfrm>
            <a:off x="0" y="739588"/>
            <a:ext cx="9144000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名称未設定-3-1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7" t="53382" b="11808"/>
          <a:stretch/>
        </p:blipFill>
        <p:spPr>
          <a:xfrm>
            <a:off x="7956175" y="1"/>
            <a:ext cx="1187823" cy="7395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223641" y="178948"/>
            <a:ext cx="8463160" cy="483454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 smtClean="0"/>
              <a:t>Slide title; Arial, Bold, 24 points</a:t>
            </a:r>
            <a:endParaRPr kumimoji="1" lang="ja-JP" altLang="en-US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5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336047B0-28A3-4E6B-B788-3893CBF6298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47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0"/>
            <a:ext cx="9144000" cy="739587"/>
          </a:xfrm>
          <a:prstGeom prst="rect">
            <a:avLst/>
          </a:prstGeom>
          <a:solidFill>
            <a:srgbClr val="003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名称未設定-3-1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7" t="53382" b="11808"/>
          <a:stretch/>
        </p:blipFill>
        <p:spPr>
          <a:xfrm>
            <a:off x="7956177" y="0"/>
            <a:ext cx="1187823" cy="739587"/>
          </a:xfrm>
          <a:prstGeom prst="rect">
            <a:avLst/>
          </a:prstGeom>
        </p:spPr>
      </p:pic>
      <p:cxnSp>
        <p:nvCxnSpPr>
          <p:cNvPr id="10" name="直線コネクタ 9"/>
          <p:cNvCxnSpPr/>
          <p:nvPr userDrawn="1"/>
        </p:nvCxnSpPr>
        <p:spPr>
          <a:xfrm>
            <a:off x="0" y="739588"/>
            <a:ext cx="9144000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名称未設定-3-1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7" t="53382" b="11808"/>
          <a:stretch/>
        </p:blipFill>
        <p:spPr>
          <a:xfrm>
            <a:off x="7956175" y="1"/>
            <a:ext cx="1187823" cy="7395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223641" y="178948"/>
            <a:ext cx="8463160" cy="483454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 smtClean="0"/>
              <a:t>Slide title; Arial, Bold, 24 points</a:t>
            </a:r>
            <a:endParaRPr kumimoji="1" lang="ja-JP" altLang="en-US" dirty="0"/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>
            <a:off x="223641" y="950913"/>
            <a:ext cx="4206256" cy="5072158"/>
          </a:xfrm>
        </p:spPr>
        <p:txBody>
          <a:bodyPr>
            <a:spAutoFit/>
          </a:bodyPr>
          <a:lstStyle>
            <a:lvl5pPr>
              <a:defRPr/>
            </a:lvl5pPr>
          </a:lstStyle>
          <a:p>
            <a:pPr lvl="0"/>
            <a:r>
              <a:rPr kumimoji="1" lang="en-US" altLang="ja-JP" dirty="0" smtClean="0"/>
              <a:t>First point; Arial, 28 points</a:t>
            </a:r>
            <a:endParaRPr kumimoji="1" lang="ja-JP" altLang="en-US" dirty="0" smtClean="0"/>
          </a:p>
          <a:p>
            <a:pPr lvl="1"/>
            <a:r>
              <a:rPr kumimoji="1" lang="en-US" altLang="ja-JP" dirty="0" smtClean="0"/>
              <a:t>Sub point; Arial, 24 points</a:t>
            </a:r>
            <a:endParaRPr kumimoji="1" lang="ja-JP" altLang="en-US" dirty="0" smtClean="0"/>
          </a:p>
          <a:p>
            <a:pPr lvl="2"/>
            <a:r>
              <a:rPr kumimoji="1" lang="en-US" altLang="ja-JP" dirty="0" smtClean="0"/>
              <a:t>Other sub point; Arial, 20 points</a:t>
            </a:r>
            <a:endParaRPr kumimoji="1" lang="ja-JP" altLang="en-US" dirty="0" smtClean="0"/>
          </a:p>
          <a:p>
            <a:pPr lvl="3"/>
            <a:r>
              <a:rPr kumimoji="1" lang="en-US" altLang="ja-JP" dirty="0" smtClean="0"/>
              <a:t>Other sub point; Arial, 18 points</a:t>
            </a:r>
            <a:endParaRPr kumimoji="1" lang="ja-JP" altLang="en-US" dirty="0" smtClean="0"/>
          </a:p>
          <a:p>
            <a:pPr lvl="4"/>
            <a:r>
              <a:rPr kumimoji="1" lang="en-US" altLang="ja-JP" dirty="0" smtClean="0"/>
              <a:t>Last sub point; Arial, 16 points</a:t>
            </a:r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ja-JP" altLang="en-US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5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336047B0-28A3-4E6B-B788-3893CBF6298A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3" name="コンテンツ プレースホルダー 11"/>
          <p:cNvSpPr>
            <a:spLocks noGrp="1"/>
          </p:cNvSpPr>
          <p:nvPr>
            <p:ph sz="quarter" idx="16" hasCustomPrompt="1"/>
          </p:nvPr>
        </p:nvSpPr>
        <p:spPr>
          <a:xfrm>
            <a:off x="4700905" y="950913"/>
            <a:ext cx="4206256" cy="5072158"/>
          </a:xfrm>
        </p:spPr>
        <p:txBody>
          <a:bodyPr>
            <a:spAutoFit/>
          </a:bodyPr>
          <a:lstStyle>
            <a:lvl5pPr>
              <a:defRPr/>
            </a:lvl5pPr>
          </a:lstStyle>
          <a:p>
            <a:pPr lvl="0"/>
            <a:r>
              <a:rPr kumimoji="1" lang="en-US" altLang="ja-JP" dirty="0" smtClean="0"/>
              <a:t>First point; Arial, 28 points</a:t>
            </a:r>
            <a:endParaRPr kumimoji="1" lang="ja-JP" altLang="en-US" dirty="0" smtClean="0"/>
          </a:p>
          <a:p>
            <a:pPr lvl="1"/>
            <a:r>
              <a:rPr kumimoji="1" lang="en-US" altLang="ja-JP" dirty="0" smtClean="0"/>
              <a:t>Sub point; Arial, 24 points</a:t>
            </a:r>
            <a:endParaRPr kumimoji="1" lang="ja-JP" altLang="en-US" dirty="0" smtClean="0"/>
          </a:p>
          <a:p>
            <a:pPr lvl="2"/>
            <a:r>
              <a:rPr kumimoji="1" lang="en-US" altLang="ja-JP" dirty="0" smtClean="0"/>
              <a:t>Other sub point; Arial, 20 points</a:t>
            </a:r>
            <a:endParaRPr kumimoji="1" lang="ja-JP" altLang="en-US" dirty="0" smtClean="0"/>
          </a:p>
          <a:p>
            <a:pPr lvl="3"/>
            <a:r>
              <a:rPr kumimoji="1" lang="en-US" altLang="ja-JP" dirty="0" smtClean="0"/>
              <a:t>Other sub point; Arial, 18 points</a:t>
            </a:r>
            <a:endParaRPr kumimoji="1" lang="ja-JP" altLang="en-US" dirty="0" smtClean="0"/>
          </a:p>
          <a:p>
            <a:pPr lvl="4"/>
            <a:r>
              <a:rPr kumimoji="1" lang="en-US" altLang="ja-JP" dirty="0" smtClean="0"/>
              <a:t>Last sub point; Arial, 16 points</a:t>
            </a:r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910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0" y="746606"/>
            <a:ext cx="9144000" cy="38965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ppt資料07-14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 b="9473"/>
          <a:stretch/>
        </p:blipFill>
        <p:spPr>
          <a:xfrm>
            <a:off x="5799247" y="750317"/>
            <a:ext cx="3344753" cy="55371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303665" y="2959444"/>
            <a:ext cx="6358188" cy="556054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 smtClean="0"/>
              <a:t>Ending page title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3" hasCustomPrompt="1"/>
          </p:nvPr>
        </p:nvSpPr>
        <p:spPr>
          <a:xfrm>
            <a:off x="303665" y="3518872"/>
            <a:ext cx="6263951" cy="1124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1025525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kumimoji="1" lang="en-US" altLang="ja-JP" dirty="0" smtClean="0"/>
              <a:t>message</a:t>
            </a: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5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336047B0-28A3-4E6B-B788-3893CBF6298A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14" name="図 13" descr="名称未設定-2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1" y="1695443"/>
            <a:ext cx="5088758" cy="7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4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761999"/>
            <a:ext cx="9144000" cy="551654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名称未設定-3-1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6" t="26158" b="3134"/>
          <a:stretch/>
        </p:blipFill>
        <p:spPr>
          <a:xfrm>
            <a:off x="5463478" y="1412742"/>
            <a:ext cx="3677941" cy="484912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77390" y="1142876"/>
            <a:ext cx="5307864" cy="574713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Agenda Here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A9BE1287-D590-4421-910E-33B99E005C4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3" hasCustomPrompt="1"/>
          </p:nvPr>
        </p:nvSpPr>
        <p:spPr>
          <a:xfrm>
            <a:off x="277390" y="1841500"/>
            <a:ext cx="5270500" cy="3948113"/>
          </a:xfrm>
        </p:spPr>
        <p:txBody>
          <a:bodyPr>
            <a:norm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 dirty="0" smtClean="0">
                <a:latin typeface="+mn-lt"/>
              </a:rPr>
              <a:t>High Lighted Contents</a:t>
            </a:r>
          </a:p>
        </p:txBody>
      </p:sp>
    </p:spTree>
    <p:extLst>
      <p:ext uri="{BB962C8B-B14F-4D97-AF65-F5344CB8AC3E}">
        <p14:creationId xmlns:p14="http://schemas.microsoft.com/office/powerpoint/2010/main" val="59634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746606"/>
            <a:ext cx="9144000" cy="38965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A9BE1287-D590-4421-910E-33B99E005C4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ppt資料07-14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 b="9473"/>
          <a:stretch/>
        </p:blipFill>
        <p:spPr>
          <a:xfrm>
            <a:off x="5799247" y="741436"/>
            <a:ext cx="3344753" cy="55371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77390" y="1704143"/>
            <a:ext cx="5307864" cy="2509529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Theme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011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_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746606"/>
            <a:ext cx="9144000" cy="389651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A9BE1287-D590-4421-910E-33B99E005C4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ppt資料07-14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 b="9473"/>
          <a:stretch/>
        </p:blipFill>
        <p:spPr>
          <a:xfrm>
            <a:off x="5799247" y="741436"/>
            <a:ext cx="3344753" cy="55371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77390" y="1704143"/>
            <a:ext cx="5307864" cy="2509529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Theme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221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_B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746606"/>
            <a:ext cx="9144000" cy="389651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A9BE1287-D590-4421-910E-33B99E005C4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ppt資料07-14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 b="9473"/>
          <a:stretch/>
        </p:blipFill>
        <p:spPr>
          <a:xfrm>
            <a:off x="5799247" y="741436"/>
            <a:ext cx="3344753" cy="55371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77390" y="1704143"/>
            <a:ext cx="5307864" cy="2509529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Theme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878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_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746606"/>
            <a:ext cx="9144000" cy="38965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A9BE1287-D590-4421-910E-33B99E005C4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ppt資料07-14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 b="9473"/>
          <a:stretch/>
        </p:blipFill>
        <p:spPr>
          <a:xfrm>
            <a:off x="5799247" y="741436"/>
            <a:ext cx="3344753" cy="55371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77390" y="1704143"/>
            <a:ext cx="5307864" cy="2509529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Theme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643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_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746606"/>
            <a:ext cx="9144000" cy="389651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A9BE1287-D590-4421-910E-33B99E005C4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ppt資料07-14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 b="9473"/>
          <a:stretch/>
        </p:blipFill>
        <p:spPr>
          <a:xfrm>
            <a:off x="5799247" y="741436"/>
            <a:ext cx="3344753" cy="55371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77390" y="1704143"/>
            <a:ext cx="5307864" cy="2509529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Theme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581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746606"/>
            <a:ext cx="9144000" cy="38965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A9BE1287-D590-4421-910E-33B99E005C4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ppt資料07-14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6" b="9473"/>
          <a:stretch/>
        </p:blipFill>
        <p:spPr>
          <a:xfrm>
            <a:off x="5799247" y="741436"/>
            <a:ext cx="3344753" cy="55371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77390" y="1704143"/>
            <a:ext cx="5307864" cy="2509529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Theme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415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0"/>
            <a:ext cx="9144000" cy="739587"/>
          </a:xfrm>
          <a:prstGeom prst="rect">
            <a:avLst/>
          </a:prstGeom>
          <a:solidFill>
            <a:srgbClr val="003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名称未設定-3-1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7" t="53382" b="11808"/>
          <a:stretch/>
        </p:blipFill>
        <p:spPr>
          <a:xfrm>
            <a:off x="7956177" y="0"/>
            <a:ext cx="1187823" cy="739587"/>
          </a:xfrm>
          <a:prstGeom prst="rect">
            <a:avLst/>
          </a:prstGeom>
        </p:spPr>
      </p:pic>
      <p:cxnSp>
        <p:nvCxnSpPr>
          <p:cNvPr id="10" name="直線コネクタ 9"/>
          <p:cNvCxnSpPr/>
          <p:nvPr userDrawn="1"/>
        </p:nvCxnSpPr>
        <p:spPr>
          <a:xfrm>
            <a:off x="0" y="739588"/>
            <a:ext cx="9144000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名称未設定-3-1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7" t="53382" b="11808"/>
          <a:stretch/>
        </p:blipFill>
        <p:spPr>
          <a:xfrm>
            <a:off x="7956175" y="1"/>
            <a:ext cx="1187823" cy="7395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223641" y="178948"/>
            <a:ext cx="8463160" cy="483454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 smtClean="0"/>
              <a:t>Slide title; Arial, Bold, 24 points</a:t>
            </a:r>
            <a:endParaRPr kumimoji="1" lang="ja-JP" altLang="en-US" dirty="0"/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>
            <a:off x="223641" y="950913"/>
            <a:ext cx="8636154" cy="4918269"/>
          </a:xfrm>
        </p:spPr>
        <p:txBody>
          <a:bodyPr>
            <a:spAutoFit/>
          </a:bodyPr>
          <a:lstStyle>
            <a:lvl5pPr>
              <a:defRPr/>
            </a:lvl5pPr>
          </a:lstStyle>
          <a:p>
            <a:pPr lvl="0"/>
            <a:r>
              <a:rPr kumimoji="1" lang="en-US" altLang="ja-JP" dirty="0" smtClean="0"/>
              <a:t>First point; Arial, 28 points</a:t>
            </a:r>
            <a:endParaRPr kumimoji="1" lang="ja-JP" altLang="en-US" dirty="0" smtClean="0"/>
          </a:p>
          <a:p>
            <a:pPr lvl="1"/>
            <a:r>
              <a:rPr kumimoji="1" lang="en-US" altLang="ja-JP" dirty="0" smtClean="0"/>
              <a:t>Sub point; Arial, 24 points</a:t>
            </a:r>
            <a:endParaRPr kumimoji="1" lang="ja-JP" altLang="en-US" dirty="0" smtClean="0"/>
          </a:p>
          <a:p>
            <a:pPr lvl="2"/>
            <a:r>
              <a:rPr kumimoji="1" lang="en-US" altLang="ja-JP" dirty="0" smtClean="0"/>
              <a:t>Other sub point; Arial, 20 points</a:t>
            </a:r>
            <a:endParaRPr kumimoji="1" lang="ja-JP" altLang="en-US" dirty="0" smtClean="0"/>
          </a:p>
          <a:p>
            <a:pPr lvl="3"/>
            <a:r>
              <a:rPr kumimoji="1" lang="en-US" altLang="ja-JP" dirty="0" smtClean="0"/>
              <a:t>Other sub point; Arial, 18 points</a:t>
            </a:r>
            <a:endParaRPr kumimoji="1" lang="ja-JP" altLang="en-US" dirty="0" smtClean="0"/>
          </a:p>
          <a:p>
            <a:pPr lvl="4"/>
            <a:r>
              <a:rPr kumimoji="1" lang="en-US" altLang="ja-JP" dirty="0" smtClean="0"/>
              <a:t>Last sub point; Arial, 16 points</a:t>
            </a:r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en-US" altLang="ja-JP" dirty="0" smtClean="0"/>
          </a:p>
          <a:p>
            <a:pPr lvl="4"/>
            <a:endParaRPr kumimoji="1" lang="ja-JP" altLang="en-US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5"/>
          </p:nvPr>
        </p:nvSpPr>
        <p:spPr>
          <a:xfrm>
            <a:off x="3505200" y="6645086"/>
            <a:ext cx="2133600" cy="175846"/>
          </a:xfrm>
          <a:prstGeom prst="rect">
            <a:avLst/>
          </a:prstGeom>
        </p:spPr>
        <p:txBody>
          <a:bodyPr/>
          <a:lstStyle/>
          <a:p>
            <a:fld id="{336047B0-28A3-4E6B-B788-3893CBF6298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1549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6261870"/>
            <a:ext cx="9144000" cy="596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名称未設定-4-21.pn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8"/>
          <a:stretch/>
        </p:blipFill>
        <p:spPr>
          <a:xfrm>
            <a:off x="0" y="6193197"/>
            <a:ext cx="9144000" cy="664804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23641" y="178948"/>
            <a:ext cx="8660867" cy="479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 smtClean="0"/>
              <a:t>Master Title; Arial, Bold, 24 points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47135" y="1093574"/>
            <a:ext cx="8631195" cy="5032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ja-JP" dirty="0" smtClean="0"/>
              <a:t>First point; Arial, 28 points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Sub point; Arial, 24 points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Other sub point; Arial, 20 points</a:t>
            </a:r>
            <a:endParaRPr lang="ja-JP" altLang="en-US" dirty="0" smtClean="0"/>
          </a:p>
          <a:p>
            <a:pPr lvl="3"/>
            <a:r>
              <a:rPr lang="en-US" altLang="ja-JP" dirty="0" smtClean="0"/>
              <a:t>Other sub point; Arial, 18 points</a:t>
            </a:r>
            <a:endParaRPr lang="ja-JP" altLang="en-US" dirty="0" smtClean="0"/>
          </a:p>
          <a:p>
            <a:pPr lvl="4"/>
            <a:r>
              <a:rPr lang="en-US" altLang="ja-JP" dirty="0" smtClean="0"/>
              <a:t>Last sub point; Arial, 16 points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92184" y="6409487"/>
            <a:ext cx="4681501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| Document Number | </a:t>
            </a:r>
            <a:r>
              <a:rPr kumimoji="1" lang="en-US" altLang="ja-JP" sz="8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March 23, 2016 |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© Yokogawa</a:t>
            </a:r>
            <a:r>
              <a:rPr kumimoji="1" lang="ja-JP" altLang="en-US" sz="8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 </a:t>
            </a:r>
            <a:r>
              <a:rPr kumimoji="1" lang="en-US" altLang="ja-JP" sz="8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Electric Corporation</a:t>
            </a:r>
            <a:endParaRPr kumimoji="1" lang="ja-JP" altLang="en-US" sz="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>
          <a:xfrm>
            <a:off x="3505200" y="6655708"/>
            <a:ext cx="2133600" cy="202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A14F4-B038-4CDD-8850-825343F583CA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8" name="直線コネクタ 21"/>
          <p:cNvCxnSpPr/>
          <p:nvPr/>
        </p:nvCxnSpPr>
        <p:spPr>
          <a:xfrm>
            <a:off x="0" y="6262478"/>
            <a:ext cx="914400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3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2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54" r:id="rId9"/>
    <p:sldLayoutId id="2147483683" r:id="rId10"/>
    <p:sldLayoutId id="2147483684" r:id="rId11"/>
    <p:sldLayoutId id="2147483674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n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52425" algn="l" defTabSz="914400" rtl="0" eaLnBrk="1" latinLnBrk="0" hangingPunct="1">
        <a:spcBef>
          <a:spcPct val="20000"/>
        </a:spcBef>
        <a:buClr>
          <a:schemeClr val="accent5"/>
        </a:buClr>
        <a:buFont typeface="Wingdings" panose="05000000000000000000" pitchFamily="2" charset="2"/>
        <a:buChar char="u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4125" indent="-228600" algn="l" defTabSz="914400" rtl="0" eaLnBrk="1" latinLnBrk="0" hangingPunct="1">
        <a:spcBef>
          <a:spcPct val="20000"/>
        </a:spcBef>
        <a:buClr>
          <a:schemeClr val="accent5"/>
        </a:buClr>
        <a:buFont typeface="Wingdings" panose="05000000000000000000" pitchFamily="2" charset="2"/>
        <a:buChar char="Ø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Wingdings" panose="05000000000000000000" pitchFamily="2" charset="2"/>
        <a:buChar char="ü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20.xml"/><Relationship Id="rId7" Type="http://schemas.openxmlformats.org/officeDocument/2006/relationships/image" Target="../media/image10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slide" Target="slide21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6.w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wmf"/><Relationship Id="rId9" Type="http://schemas.openxmlformats.org/officeDocument/2006/relationships/slide" Target="slide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system.data.sqlite.org/index.html/doc/trunk/www/index.wiki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11" Type="http://schemas.openxmlformats.org/officeDocument/2006/relationships/image" Target="../media/image58.jpeg"/><Relationship Id="rId5" Type="http://schemas.openxmlformats.org/officeDocument/2006/relationships/image" Target="../media/image54.png"/><Relationship Id="rId10" Type="http://schemas.openxmlformats.org/officeDocument/2006/relationships/slide" Target="slide24.xml"/><Relationship Id="rId4" Type="http://schemas.openxmlformats.org/officeDocument/2006/relationships/image" Target="../media/image53.png"/><Relationship Id="rId9" Type="http://schemas.openxmlformats.org/officeDocument/2006/relationships/image" Target="../media/image5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2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66.jpeg"/><Relationship Id="rId3" Type="http://schemas.microsoft.com/office/2007/relationships/media" Target="../media/media2.mpeg"/><Relationship Id="rId7" Type="http://schemas.openxmlformats.org/officeDocument/2006/relationships/image" Target="../media/image40.png"/><Relationship Id="rId12" Type="http://schemas.openxmlformats.org/officeDocument/2006/relationships/image" Target="../media/image65.png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image" Target="../media/image17.tiff"/><Relationship Id="rId11" Type="http://schemas.openxmlformats.org/officeDocument/2006/relationships/image" Target="../media/image64.jpe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63.png"/><Relationship Id="rId4" Type="http://schemas.openxmlformats.org/officeDocument/2006/relationships/video" Target="../media/media2.mpeg"/><Relationship Id="rId9" Type="http://schemas.openxmlformats.org/officeDocument/2006/relationships/image" Target="../media/image60.png"/><Relationship Id="rId1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slide" Target="slide12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slide" Target="slide12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18" Type="http://schemas.openxmlformats.org/officeDocument/2006/relationships/image" Target="../media/image29.jpeg"/><Relationship Id="rId3" Type="http://schemas.openxmlformats.org/officeDocument/2006/relationships/image" Target="../media/image14.tiff"/><Relationship Id="rId21" Type="http://schemas.openxmlformats.org/officeDocument/2006/relationships/image" Target="../media/image32.jpg"/><Relationship Id="rId7" Type="http://schemas.openxmlformats.org/officeDocument/2006/relationships/image" Target="../media/image18.tiff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5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27.jpe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tiff"/><Relationship Id="rId11" Type="http://schemas.openxmlformats.org/officeDocument/2006/relationships/image" Target="../media/image22.gif"/><Relationship Id="rId24" Type="http://schemas.openxmlformats.org/officeDocument/2006/relationships/image" Target="../media/image35.jpeg"/><Relationship Id="rId5" Type="http://schemas.openxmlformats.org/officeDocument/2006/relationships/image" Target="../media/image16.gif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gif"/><Relationship Id="rId19" Type="http://schemas.openxmlformats.org/officeDocument/2006/relationships/image" Target="../media/image30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17.tiff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Product Update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277389" y="1741211"/>
            <a:ext cx="7597104" cy="1304745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New </a:t>
            </a:r>
            <a:r>
              <a:rPr lang="en-US" altLang="ja-JP" sz="3200" dirty="0" smtClean="0"/>
              <a:t>controller </a:t>
            </a:r>
            <a:r>
              <a:rPr lang="en-US" altLang="ja-JP" sz="3200" dirty="0"/>
              <a:t>F3RP71 for EPICS IOC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E1287-D590-4421-910E-33B99E005C40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 smtClean="0"/>
              <a:t>Yutaka Kubota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>
          <a:xfrm>
            <a:off x="277390" y="5005301"/>
            <a:ext cx="4623084" cy="829429"/>
          </a:xfrm>
        </p:spPr>
        <p:txBody>
          <a:bodyPr/>
          <a:lstStyle/>
          <a:p>
            <a:r>
              <a:rPr lang="en-US" altLang="ja-JP" dirty="0"/>
              <a:t>Edge Controller Section, International Sales Dep., </a:t>
            </a:r>
            <a:endParaRPr lang="ja-JP" altLang="ja-JP" dirty="0"/>
          </a:p>
          <a:p>
            <a:r>
              <a:rPr lang="en-US" altLang="ja-JP" dirty="0"/>
              <a:t>Control Instruments Sales Division, Product Sales Center, IAPS BHQ</a:t>
            </a:r>
            <a:endParaRPr lang="ja-JP" altLang="ja-JP" dirty="0"/>
          </a:p>
          <a:p>
            <a:r>
              <a:rPr lang="en-US" altLang="ja-JP" dirty="0"/>
              <a:t>YOKOGAWA ELECTRIC CORPORATION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>
          <a:xfrm>
            <a:off x="82083" y="3946848"/>
            <a:ext cx="1995292" cy="625152"/>
          </a:xfrm>
        </p:spPr>
        <p:txBody>
          <a:bodyPr/>
          <a:lstStyle/>
          <a:p>
            <a:r>
              <a:rPr lang="en-US" altLang="ja-JP" sz="1800" dirty="0" smtClean="0">
                <a:solidFill>
                  <a:schemeClr val="bg1"/>
                </a:solidFill>
              </a:rPr>
              <a:t>18 May. 2017</a:t>
            </a:r>
            <a:endParaRPr kumimoji="1" lang="ja-JP" altLang="en-US" sz="18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00112602\Desktop\e-RT3 Plusイメージ\e-RT3_Plus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28" y="5529237"/>
            <a:ext cx="2324099" cy="61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00112602\Desktop\e-RT3 Plusイメージ\RP71-1R_RP71-2L並び_左振り_m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000" y="4778827"/>
            <a:ext cx="1120267" cy="13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9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CPU Block Diagram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1048421"/>
            <a:ext cx="8585416" cy="474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6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e-RT3 Plus</a:t>
            </a:r>
            <a:r>
              <a:rPr kumimoji="1" lang="ja-JP" altLang="en-US" dirty="0" smtClean="0"/>
              <a:t> “</a:t>
            </a:r>
            <a:r>
              <a:rPr kumimoji="1" lang="en-US" altLang="ja-JP" dirty="0" smtClean="0"/>
              <a:t>Basic Performance</a:t>
            </a:r>
            <a:r>
              <a:rPr kumimoji="1" lang="ja-JP" altLang="en-US" dirty="0" smtClean="0"/>
              <a:t>”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223641" y="1246186"/>
            <a:ext cx="8636154" cy="3100951"/>
          </a:xfrm>
        </p:spPr>
        <p:txBody>
          <a:bodyPr numCol="2"/>
          <a:lstStyle/>
          <a:p>
            <a:r>
              <a:rPr lang="en-US" altLang="ja-JP" sz="1900" dirty="0" smtClean="0">
                <a:latin typeface="+mn-ea"/>
                <a:cs typeface="メイリオ" panose="020B0604030504040204" pitchFamily="50" charset="-128"/>
              </a:rPr>
              <a:t>Dual Core Processor</a:t>
            </a:r>
            <a:endParaRPr lang="en-US" altLang="ja-JP" sz="19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Throughput speed 4.3x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r>
              <a:rPr lang="en-US" altLang="ja-JP" sz="1900" dirty="0" smtClean="0">
                <a:latin typeface="+mn-ea"/>
                <a:cs typeface="メイリオ" panose="020B0604030504040204" pitchFamily="50" charset="-128"/>
              </a:rPr>
              <a:t>Real-time performance</a:t>
            </a:r>
            <a:endParaRPr lang="en-US" altLang="ja-JP" sz="19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Latency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（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Up to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105x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）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Jitter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（≦</a:t>
            </a:r>
            <a:r>
              <a:rPr lang="ja-JP" altLang="en-US" sz="1600" dirty="0">
                <a:latin typeface="+mn-ea"/>
                <a:cs typeface="メイリオ" panose="020B0604030504040204" pitchFamily="50" charset="-128"/>
              </a:rPr>
              <a:t>　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x1/2 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）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r>
              <a:rPr lang="en-US" altLang="ja-JP" sz="1900" dirty="0" smtClean="0">
                <a:latin typeface="+mn-ea"/>
                <a:cs typeface="メイリオ" panose="020B0604030504040204" pitchFamily="50" charset="-128"/>
              </a:rPr>
              <a:t>Memory capacity</a:t>
            </a:r>
          </a:p>
          <a:p>
            <a:pPr lvl="1"/>
            <a:r>
              <a:rPr lang="en-US" altLang="ja-JP" sz="1800" dirty="0" smtClean="0">
                <a:latin typeface="+mn-ea"/>
                <a:cs typeface="メイリオ" panose="020B0604030504040204" pitchFamily="50" charset="-128"/>
              </a:rPr>
              <a:t>Flash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 ROM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（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max 4x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）</a:t>
            </a:r>
            <a:endParaRPr lang="en-US" altLang="ja-JP" sz="1600" dirty="0" smtClean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SDRAM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（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max 8x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）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>
                <a:latin typeface="+mn-ea"/>
                <a:cs typeface="メイリオ" panose="020B0604030504040204" pitchFamily="50" charset="-128"/>
              </a:rPr>
              <a:t>SRAM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（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max 2x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）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r>
              <a:rPr lang="en-US" altLang="ja-JP" sz="1900" dirty="0">
                <a:latin typeface="+mn-ea"/>
                <a:cs typeface="メイリオ" panose="020B0604030504040204" pitchFamily="50" charset="-128"/>
              </a:rPr>
              <a:t>Gigabit </a:t>
            </a:r>
            <a:r>
              <a:rPr lang="en-US" altLang="ja-JP" sz="1900" dirty="0" smtClean="0">
                <a:latin typeface="+mn-ea"/>
                <a:cs typeface="メイリオ" panose="020B0604030504040204" pitchFamily="50" charset="-128"/>
              </a:rPr>
              <a:t>Ethernet [2 port]</a:t>
            </a:r>
            <a:endParaRPr lang="en-US" altLang="ja-JP" sz="1900" dirty="0">
              <a:latin typeface="+mn-ea"/>
              <a:cs typeface="メイリオ" panose="020B0604030504040204" pitchFamily="50" charset="-128"/>
            </a:endParaRPr>
          </a:p>
          <a:p>
            <a:r>
              <a:rPr lang="en-US" altLang="ja-JP" sz="1900" dirty="0" smtClean="0">
                <a:latin typeface="+mn-ea"/>
                <a:cs typeface="メイリオ" panose="020B0604030504040204" pitchFamily="50" charset="-128"/>
              </a:rPr>
              <a:t>SD Card</a:t>
            </a:r>
            <a:r>
              <a:rPr lang="ja-JP" altLang="en-US" sz="1900" dirty="0" smtClean="0">
                <a:latin typeface="+mn-ea"/>
                <a:cs typeface="メイリオ" panose="020B0604030504040204" pitchFamily="50" charset="-128"/>
              </a:rPr>
              <a:t>　　　　 　　</a:t>
            </a:r>
            <a:r>
              <a:rPr lang="en-US" altLang="ja-JP" sz="1900" dirty="0" smtClean="0">
                <a:latin typeface="+mn-ea"/>
                <a:cs typeface="メイリオ" panose="020B0604030504040204" pitchFamily="50" charset="-128"/>
              </a:rPr>
              <a:t>[2 slot]</a:t>
            </a:r>
            <a:endParaRPr lang="en-US" altLang="ja-JP" sz="1900" dirty="0">
              <a:latin typeface="+mn-ea"/>
              <a:cs typeface="メイリオ" panose="020B0604030504040204" pitchFamily="50" charset="-128"/>
            </a:endParaRPr>
          </a:p>
          <a:p>
            <a:r>
              <a:rPr lang="en-US" altLang="ja-JP" sz="1900" dirty="0" smtClean="0">
                <a:latin typeface="+mn-ea"/>
                <a:cs typeface="メイリオ" panose="020B0604030504040204" pitchFamily="50" charset="-128"/>
              </a:rPr>
              <a:t>I/O access</a:t>
            </a:r>
            <a:r>
              <a:rPr lang="ja-JP" altLang="en-US" sz="1900" dirty="0">
                <a:latin typeface="+mn-ea"/>
                <a:cs typeface="メイリオ" panose="020B0604030504040204" pitchFamily="50" charset="-128"/>
              </a:rPr>
              <a:t> </a:t>
            </a:r>
            <a:r>
              <a:rPr lang="en-US" altLang="ja-JP" sz="1900" dirty="0" smtClean="0">
                <a:latin typeface="+mn-ea"/>
                <a:cs typeface="メイリオ" panose="020B0604030504040204" pitchFamily="50" charset="-128"/>
              </a:rPr>
              <a:t>speed up</a:t>
            </a:r>
            <a:endParaRPr lang="en-US" altLang="ja-JP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72" name="Picture 15" descr="C:\Users\00112602\AppData\Local\Microsoft\Windows\Temporary Internet Files\Content.IE5\W2TP55G1\SDHC-Logo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25" y="1365604"/>
            <a:ext cx="367272" cy="2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テキスト ボックス 72"/>
          <p:cNvSpPr txBox="1"/>
          <p:nvPr/>
        </p:nvSpPr>
        <p:spPr>
          <a:xfrm>
            <a:off x="3518522" y="2907785"/>
            <a:ext cx="698909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altLang="ja-JP" sz="800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※Flash ROM</a:t>
            </a:r>
          </a:p>
          <a:p>
            <a:r>
              <a:rPr lang="ja-JP" altLang="en-US" sz="800" dirty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　</a:t>
            </a:r>
            <a:r>
              <a:rPr lang="en-US" altLang="ja-JP" sz="800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data</a:t>
            </a:r>
            <a:r>
              <a:rPr kumimoji="1" lang="ja-JP" altLang="en-US" sz="800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使用</a:t>
            </a:r>
            <a:r>
              <a:rPr kumimoji="1" lang="ja-JP" altLang="en-US" sz="800" dirty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用途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3371881" y="1913463"/>
            <a:ext cx="119108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ja-JP" sz="800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※Linux</a:t>
            </a:r>
            <a:r>
              <a:rPr lang="ja-JP" altLang="en-US" sz="800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性能</a:t>
            </a:r>
            <a:endParaRPr lang="en-US" altLang="ja-JP" sz="800" dirty="0" smtClean="0">
              <a:solidFill>
                <a:schemeClr val="bg1"/>
              </a:solidFill>
              <a:latin typeface="+mn-ea"/>
              <a:cs typeface="メイリオ" panose="020B0604030504040204" pitchFamily="50" charset="-128"/>
            </a:endParaRPr>
          </a:p>
          <a:p>
            <a:r>
              <a:rPr lang="en-US" altLang="ja-JP" sz="800" dirty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 </a:t>
            </a:r>
            <a:r>
              <a:rPr lang="ja-JP" altLang="en-US" sz="800" dirty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　</a:t>
            </a:r>
            <a:r>
              <a:rPr lang="ja-JP" altLang="en-US" sz="800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比較</a:t>
            </a:r>
            <a:r>
              <a:rPr lang="en-US" altLang="ja-JP" sz="800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demo</a:t>
            </a:r>
            <a:endParaRPr kumimoji="1" lang="ja-JP" altLang="en-US" sz="800" dirty="0">
              <a:solidFill>
                <a:schemeClr val="bg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181037" y="1002071"/>
            <a:ext cx="199220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ja-JP" sz="800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※processor</a:t>
            </a:r>
            <a:r>
              <a:rPr lang="ja-JP" altLang="en-US" sz="800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処理</a:t>
            </a:r>
            <a:endParaRPr lang="en-US" altLang="ja-JP" sz="800" dirty="0" smtClean="0">
              <a:solidFill>
                <a:schemeClr val="bg1"/>
              </a:solidFill>
              <a:latin typeface="+mn-ea"/>
              <a:cs typeface="メイリオ" panose="020B0604030504040204" pitchFamily="50" charset="-128"/>
            </a:endParaRPr>
          </a:p>
          <a:p>
            <a:r>
              <a:rPr lang="ja-JP" altLang="en-US" sz="800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　性能比較（実測値）</a:t>
            </a:r>
            <a:endParaRPr kumimoji="1" lang="ja-JP" altLang="en-US" sz="800" dirty="0">
              <a:solidFill>
                <a:schemeClr val="bg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78" name="動作設定ボタン : 情報 77">
            <a:hlinkClick r:id="rId3" action="ppaction://hlinksldjump" highlightClick="1"/>
          </p:cNvPr>
          <p:cNvSpPr>
            <a:spLocks noChangeAspect="1"/>
          </p:cNvSpPr>
          <p:nvPr/>
        </p:nvSpPr>
        <p:spPr>
          <a:xfrm>
            <a:off x="3616501" y="2591613"/>
            <a:ext cx="216000" cy="216000"/>
          </a:xfrm>
          <a:prstGeom prst="actionButtonInformation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80" name="動作設定ボタン : 情報 79">
            <a:hlinkClick r:id="rId4" action="ppaction://hlinksldjump" highlightClick="1"/>
          </p:cNvPr>
          <p:cNvSpPr>
            <a:spLocks noChangeAspect="1"/>
          </p:cNvSpPr>
          <p:nvPr/>
        </p:nvSpPr>
        <p:spPr>
          <a:xfrm>
            <a:off x="3616501" y="1695295"/>
            <a:ext cx="216000" cy="216000"/>
          </a:xfrm>
          <a:prstGeom prst="actionButtonInformation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20293" y="5017739"/>
            <a:ext cx="2360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u="sng" dirty="0" smtClean="0">
                <a:latin typeface="+mn-ea"/>
                <a:cs typeface="メイリオ" panose="020B0604030504040204" pitchFamily="50" charset="-128"/>
              </a:rPr>
              <a:t>Performance Test</a:t>
            </a:r>
          </a:p>
        </p:txBody>
      </p:sp>
      <p:sp>
        <p:nvSpPr>
          <p:cNvPr id="45" name="動作設定ボタン : 情報 44">
            <a:hlinkClick r:id="rId5" action="ppaction://hlinksldjump" highlightClick="1"/>
          </p:cNvPr>
          <p:cNvSpPr>
            <a:spLocks noChangeAspect="1"/>
          </p:cNvSpPr>
          <p:nvPr/>
        </p:nvSpPr>
        <p:spPr>
          <a:xfrm>
            <a:off x="2980747" y="5141423"/>
            <a:ext cx="216000" cy="216000"/>
          </a:xfrm>
          <a:prstGeom prst="actionButtonInformation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6" name="動作設定ボタン : 情報 45">
            <a:hlinkClick r:id="rId6" action="ppaction://hlinksldjump" highlightClick="1"/>
          </p:cNvPr>
          <p:cNvSpPr>
            <a:spLocks noChangeAspect="1"/>
          </p:cNvSpPr>
          <p:nvPr/>
        </p:nvSpPr>
        <p:spPr>
          <a:xfrm>
            <a:off x="7849532" y="2085576"/>
            <a:ext cx="216000" cy="216000"/>
          </a:xfrm>
          <a:prstGeom prst="actionButtonInformation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3967423" y="2380650"/>
            <a:ext cx="5084337" cy="4111540"/>
            <a:chOff x="4227167" y="2646884"/>
            <a:chExt cx="4281129" cy="2991355"/>
          </a:xfrm>
        </p:grpSpPr>
        <p:sp>
          <p:nvSpPr>
            <p:cNvPr id="19" name="正方形/長方形 18"/>
            <p:cNvSpPr/>
            <p:nvPr/>
          </p:nvSpPr>
          <p:spPr>
            <a:xfrm>
              <a:off x="4391569" y="3039376"/>
              <a:ext cx="3557586" cy="2159564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21" name="線吹き出し 2 20"/>
            <p:cNvSpPr/>
            <p:nvPr/>
          </p:nvSpPr>
          <p:spPr>
            <a:xfrm>
              <a:off x="7091454" y="3212516"/>
              <a:ext cx="972000" cy="288000"/>
            </a:xfrm>
            <a:prstGeom prst="callout2">
              <a:avLst>
                <a:gd name="adj1" fmla="val 45209"/>
                <a:gd name="adj2" fmla="val -3"/>
                <a:gd name="adj3" fmla="val 45210"/>
                <a:gd name="adj4" fmla="val -43451"/>
                <a:gd name="adj5" fmla="val 165176"/>
                <a:gd name="adj6" fmla="val -82504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r>
                <a:rPr kumimoji="1"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MODE</a:t>
              </a:r>
              <a:r>
                <a:rPr kumimoji="1" lang="ja-JP" altLang="en-US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 </a:t>
              </a:r>
              <a:r>
                <a:rPr kumimoji="1"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S/W</a:t>
              </a:r>
              <a:endParaRPr kumimoji="1" lang="ja-JP" altLang="en-US" sz="800" dirty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22" name="線吹き出し 2 21"/>
            <p:cNvSpPr/>
            <p:nvPr/>
          </p:nvSpPr>
          <p:spPr>
            <a:xfrm>
              <a:off x="7091454" y="3718776"/>
              <a:ext cx="972000" cy="288000"/>
            </a:xfrm>
            <a:prstGeom prst="callout2">
              <a:avLst>
                <a:gd name="adj1" fmla="val 45209"/>
                <a:gd name="adj2" fmla="val 487"/>
                <a:gd name="adj3" fmla="val 45210"/>
                <a:gd name="adj4" fmla="val -43451"/>
                <a:gd name="adj5" fmla="val 129899"/>
                <a:gd name="adj6" fmla="val -80545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r>
                <a:rPr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10BASE-T/</a:t>
              </a:r>
            </a:p>
            <a:p>
              <a:r>
                <a:rPr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100BASE-TX/</a:t>
              </a:r>
            </a:p>
            <a:p>
              <a:r>
                <a:rPr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1000BASE-T</a:t>
              </a:r>
              <a:endParaRPr lang="ja-JP" altLang="en-US" sz="800" dirty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23" name="線吹き出し 2 22"/>
            <p:cNvSpPr/>
            <p:nvPr/>
          </p:nvSpPr>
          <p:spPr>
            <a:xfrm>
              <a:off x="7093532" y="4222832"/>
              <a:ext cx="972000" cy="288000"/>
            </a:xfrm>
            <a:prstGeom prst="callout2">
              <a:avLst>
                <a:gd name="adj1" fmla="val 45209"/>
                <a:gd name="adj2" fmla="val -3"/>
                <a:gd name="adj3" fmla="val 45210"/>
                <a:gd name="adj4" fmla="val -43451"/>
                <a:gd name="adj5" fmla="val 151946"/>
                <a:gd name="adj6" fmla="val -60293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r>
                <a:rPr kumimoji="1"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PCI Bus</a:t>
              </a:r>
              <a:endParaRPr kumimoji="1" lang="ja-JP" altLang="en-US" sz="800" dirty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24" name="線吹き出し 2 23"/>
            <p:cNvSpPr/>
            <p:nvPr/>
          </p:nvSpPr>
          <p:spPr>
            <a:xfrm>
              <a:off x="7091454" y="4734063"/>
              <a:ext cx="972000" cy="288000"/>
            </a:xfrm>
            <a:prstGeom prst="callout2">
              <a:avLst>
                <a:gd name="adj1" fmla="val 45209"/>
                <a:gd name="adj2" fmla="val -3"/>
                <a:gd name="adj3" fmla="val 45210"/>
                <a:gd name="adj4" fmla="val -43451"/>
                <a:gd name="adj5" fmla="val 85801"/>
                <a:gd name="adj6" fmla="val -62906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r>
                <a:rPr kumimoji="1"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SDHC</a:t>
              </a:r>
              <a:endParaRPr kumimoji="1" lang="ja-JP" altLang="en-US" sz="800" dirty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25" name="線吹き出し 2 24"/>
            <p:cNvSpPr/>
            <p:nvPr/>
          </p:nvSpPr>
          <p:spPr>
            <a:xfrm flipH="1">
              <a:off x="4311949" y="3989230"/>
              <a:ext cx="972000" cy="288000"/>
            </a:xfrm>
            <a:prstGeom prst="callout2">
              <a:avLst>
                <a:gd name="adj1" fmla="val 45209"/>
                <a:gd name="adj2" fmla="val -3"/>
                <a:gd name="adj3" fmla="val 45210"/>
                <a:gd name="adj4" fmla="val -43451"/>
                <a:gd name="adj5" fmla="val 99030"/>
                <a:gd name="adj6" fmla="val -64213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r"/>
              <a:r>
                <a:rPr kumimoji="1"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SDHC</a:t>
              </a:r>
              <a:endParaRPr kumimoji="1" lang="ja-JP" altLang="en-US" sz="800" dirty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26" name="線吹き出し 2 25"/>
            <p:cNvSpPr/>
            <p:nvPr/>
          </p:nvSpPr>
          <p:spPr>
            <a:xfrm flipH="1">
              <a:off x="4311949" y="4412894"/>
              <a:ext cx="972000" cy="288000"/>
            </a:xfrm>
            <a:prstGeom prst="callout2">
              <a:avLst>
                <a:gd name="adj1" fmla="val 45209"/>
                <a:gd name="adj2" fmla="val -3"/>
                <a:gd name="adj3" fmla="val 45210"/>
                <a:gd name="adj4" fmla="val -43451"/>
                <a:gd name="adj5" fmla="val 151947"/>
                <a:gd name="adj6" fmla="val -75972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r"/>
              <a:r>
                <a:rPr kumimoji="1"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RS-232C</a:t>
              </a:r>
              <a:endParaRPr kumimoji="1" lang="ja-JP" altLang="en-US" sz="800" dirty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27" name="線吹き出し 2 26"/>
            <p:cNvSpPr/>
            <p:nvPr/>
          </p:nvSpPr>
          <p:spPr>
            <a:xfrm flipH="1">
              <a:off x="4311949" y="3455458"/>
              <a:ext cx="972000" cy="288000"/>
            </a:xfrm>
            <a:prstGeom prst="callout2">
              <a:avLst>
                <a:gd name="adj1" fmla="val 45209"/>
                <a:gd name="adj2" fmla="val -3"/>
                <a:gd name="adj3" fmla="val 45210"/>
                <a:gd name="adj4" fmla="val -43451"/>
                <a:gd name="adj5" fmla="val 90210"/>
                <a:gd name="adj6" fmla="val -72705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r"/>
              <a:r>
                <a:rPr kumimoji="1"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Set S/W</a:t>
              </a:r>
              <a:endParaRPr kumimoji="1" lang="ja-JP" altLang="en-US" sz="800" dirty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28" name="線吹き出し 2 27"/>
            <p:cNvSpPr/>
            <p:nvPr/>
          </p:nvSpPr>
          <p:spPr>
            <a:xfrm flipH="1">
              <a:off x="4311172" y="3095450"/>
              <a:ext cx="972000" cy="288000"/>
            </a:xfrm>
            <a:prstGeom prst="callout2">
              <a:avLst>
                <a:gd name="adj1" fmla="val 45209"/>
                <a:gd name="adj2" fmla="val -3"/>
                <a:gd name="adj3" fmla="val 45210"/>
                <a:gd name="adj4" fmla="val -43451"/>
                <a:gd name="adj5" fmla="val 103440"/>
                <a:gd name="adj6" fmla="val -68132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r"/>
              <a:r>
                <a:rPr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Maintenance</a:t>
              </a:r>
            </a:p>
            <a:p>
              <a:r>
                <a:rPr lang="en-US" altLang="ja-JP" sz="800" dirty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 </a:t>
              </a:r>
              <a:r>
                <a:rPr lang="en-US" altLang="ja-JP" sz="8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       LED</a:t>
              </a:r>
              <a:endParaRPr lang="ja-JP" altLang="en-US" sz="800" dirty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4505868" y="4755835"/>
              <a:ext cx="759827" cy="35231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/>
            <a:lstStyle/>
            <a:p>
              <a:pPr algn="ctr"/>
              <a:r>
                <a:rPr lang="en-US" altLang="ja-JP" sz="1400" b="1" dirty="0" smtClean="0">
                  <a:solidFill>
                    <a:schemeClr val="bg1"/>
                  </a:solidFill>
                  <a:latin typeface="+mn-ea"/>
                  <a:cs typeface="メイリオ" panose="020B0604030504040204" pitchFamily="50" charset="-128"/>
                </a:rPr>
                <a:t>New</a:t>
              </a:r>
              <a:endParaRPr kumimoji="1" lang="ja-JP" altLang="en-US" sz="1400" b="1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pic>
          <p:nvPicPr>
            <p:cNvPr id="20" name="Picture 3" descr="\\plcpmksv3\D\共有３ - plcpmksv\描画ファイル\e-RT3+（RP7□,EP01,LT02）\gif\RP71-1R_左振り 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167" y="2646884"/>
              <a:ext cx="4281129" cy="299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動作設定ボタン : 情報 55">
            <a:hlinkClick r:id="rId8" action="ppaction://hlinksldjump" highlightClick="1"/>
          </p:cNvPr>
          <p:cNvSpPr>
            <a:spLocks noChangeAspect="1"/>
          </p:cNvSpPr>
          <p:nvPr/>
        </p:nvSpPr>
        <p:spPr>
          <a:xfrm>
            <a:off x="3607202" y="2272650"/>
            <a:ext cx="216000" cy="216000"/>
          </a:xfrm>
          <a:prstGeom prst="actionButtonInformation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145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e-RT3 Plus </a:t>
            </a:r>
            <a:r>
              <a:rPr kumimoji="1" lang="ja-JP" altLang="en-US" dirty="0" smtClean="0"/>
              <a:t>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Accessible</a:t>
            </a:r>
            <a:r>
              <a:rPr lang="ja-JP" altLang="en-US" dirty="0"/>
              <a:t> </a:t>
            </a:r>
            <a:r>
              <a:rPr lang="en-US" altLang="ja-JP" dirty="0" smtClean="0"/>
              <a:t>/ Visible</a:t>
            </a:r>
            <a:r>
              <a:rPr lang="ja-JP" altLang="en-US" dirty="0" smtClean="0"/>
              <a:t>”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223641" y="950913"/>
            <a:ext cx="8636154" cy="3133165"/>
          </a:xfrm>
        </p:spPr>
        <p:txBody>
          <a:bodyPr/>
          <a:lstStyle/>
          <a:p>
            <a:r>
              <a:rPr lang="en-US" altLang="ja-JP" sz="2000" dirty="0" smtClean="0">
                <a:latin typeface="+mn-ea"/>
              </a:rPr>
              <a:t>Preinstall Linux system</a:t>
            </a:r>
            <a:r>
              <a:rPr lang="ja-JP" altLang="en-US" sz="2000" dirty="0" smtClean="0">
                <a:latin typeface="+mn-ea"/>
              </a:rPr>
              <a:t>（</a:t>
            </a:r>
            <a:r>
              <a:rPr lang="en-US" altLang="ja-JP" sz="2000" dirty="0" smtClean="0">
                <a:latin typeface="+mn-ea"/>
              </a:rPr>
              <a:t>Kernel, Device, OSS etc.</a:t>
            </a:r>
            <a:r>
              <a:rPr lang="ja-JP" altLang="en-US" sz="2000" dirty="0" smtClean="0">
                <a:latin typeface="+mn-ea"/>
              </a:rPr>
              <a:t>）</a:t>
            </a:r>
            <a:endParaRPr lang="en-US" altLang="ja-JP" sz="2000" dirty="0" smtClean="0">
              <a:latin typeface="+mn-ea"/>
            </a:endParaRPr>
          </a:p>
          <a:p>
            <a:pPr lvl="1"/>
            <a:endParaRPr lang="en-US" altLang="ja-JP" sz="1600" dirty="0">
              <a:latin typeface="+mn-ea"/>
            </a:endParaRPr>
          </a:p>
          <a:p>
            <a:pPr lvl="1"/>
            <a:endParaRPr lang="en-US" altLang="ja-JP" sz="1600" dirty="0" smtClean="0">
              <a:latin typeface="+mn-ea"/>
            </a:endParaRPr>
          </a:p>
          <a:p>
            <a:pPr lvl="1"/>
            <a:endParaRPr lang="en-US" altLang="ja-JP" sz="1600" dirty="0">
              <a:latin typeface="+mn-ea"/>
            </a:endParaRPr>
          </a:p>
          <a:p>
            <a:pPr lvl="1"/>
            <a:endParaRPr lang="en-US" altLang="ja-JP" sz="1600" dirty="0" smtClean="0">
              <a:latin typeface="+mn-ea"/>
            </a:endParaRPr>
          </a:p>
          <a:p>
            <a:pPr lvl="1"/>
            <a:endParaRPr lang="en-US" altLang="ja-JP" sz="1600" dirty="0">
              <a:latin typeface="+mn-ea"/>
            </a:endParaRPr>
          </a:p>
          <a:p>
            <a:pPr lvl="1"/>
            <a:endParaRPr lang="en-US" altLang="ja-JP" sz="1600" dirty="0" smtClean="0">
              <a:latin typeface="+mn-ea"/>
            </a:endParaRPr>
          </a:p>
          <a:p>
            <a:pPr lvl="1"/>
            <a:endParaRPr lang="en-US" altLang="ja-JP" sz="1600" dirty="0">
              <a:latin typeface="+mn-ea"/>
            </a:endParaRPr>
          </a:p>
          <a:p>
            <a:pPr marL="457200" lvl="1" indent="0">
              <a:buNone/>
            </a:pPr>
            <a:endParaRPr lang="en-US" altLang="ja-JP" sz="1600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Application development on Windows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35" name="正方形/長方形 34"/>
          <p:cNvSpPr>
            <a:spLocks/>
          </p:cNvSpPr>
          <p:nvPr/>
        </p:nvSpPr>
        <p:spPr>
          <a:xfrm>
            <a:off x="695125" y="1698310"/>
            <a:ext cx="8155809" cy="187220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2112623" y="2168045"/>
            <a:ext cx="1080000" cy="36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9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Install time</a:t>
            </a:r>
          </a:p>
          <a:p>
            <a:pPr algn="ctr"/>
            <a:r>
              <a:rPr kumimoji="1" lang="ja-JP" altLang="en-US" sz="9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（</a:t>
            </a:r>
            <a:r>
              <a:rPr kumimoji="1" lang="en-US" altLang="ja-JP" sz="9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Linux system</a:t>
            </a:r>
            <a:r>
              <a:rPr kumimoji="1" lang="ja-JP" altLang="en-US" sz="9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）</a:t>
            </a:r>
            <a:endParaRPr kumimoji="1" lang="en-US" altLang="ja-JP" sz="900" dirty="0" smtClean="0">
              <a:solidFill>
                <a:schemeClr val="tx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175212" y="2196544"/>
            <a:ext cx="952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メイリオ" panose="020B0604030504040204" pitchFamily="50" charset="-128"/>
              </a:rPr>
              <a:t>F3RP61</a:t>
            </a:r>
            <a:endParaRPr kumimoji="1" lang="ja-JP" altLang="en-US" sz="16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メイリオ" panose="020B0604030504040204" pitchFamily="50" charset="-128"/>
            </a:endParaRPr>
          </a:p>
        </p:txBody>
      </p:sp>
      <p:cxnSp>
        <p:nvCxnSpPr>
          <p:cNvPr id="54" name="直線コネクタ 53"/>
          <p:cNvCxnSpPr/>
          <p:nvPr/>
        </p:nvCxnSpPr>
        <p:spPr>
          <a:xfrm>
            <a:off x="2106920" y="2530600"/>
            <a:ext cx="2167614" cy="415158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2111382" y="1854831"/>
            <a:ext cx="0" cy="936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正方形/長方形 55"/>
          <p:cNvSpPr/>
          <p:nvPr/>
        </p:nvSpPr>
        <p:spPr>
          <a:xfrm>
            <a:off x="3192126" y="2167378"/>
            <a:ext cx="1080000" cy="3600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9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Install time</a:t>
            </a:r>
            <a:r>
              <a:rPr lang="ja-JP" altLang="en-US" sz="9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（</a:t>
            </a:r>
            <a:r>
              <a:rPr lang="en-US" altLang="ja-JP" sz="9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OSS</a:t>
            </a:r>
            <a:r>
              <a:rPr lang="ja-JP" altLang="en-US" sz="9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）</a:t>
            </a:r>
            <a:endParaRPr kumimoji="1" lang="ja-JP" altLang="en-US" sz="900" dirty="0" smtClean="0">
              <a:solidFill>
                <a:schemeClr val="tx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271704" y="2167378"/>
            <a:ext cx="1908000" cy="3600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en-US" altLang="ja-JP" sz="9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Application</a:t>
            </a:r>
            <a:r>
              <a:rPr lang="ja-JP" altLang="en-US" sz="9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 </a:t>
            </a:r>
            <a:r>
              <a:rPr lang="en-US" altLang="ja-JP" sz="9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Development</a:t>
            </a:r>
            <a:endParaRPr kumimoji="1" lang="ja-JP" altLang="en-US" sz="900" dirty="0" smtClean="0">
              <a:solidFill>
                <a:schemeClr val="tx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325268" y="2998258"/>
            <a:ext cx="952505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ja-JP" sz="16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メイリオ" panose="020B0604030504040204" pitchFamily="50" charset="-128"/>
              </a:rPr>
              <a:t>F3RP71</a:t>
            </a:r>
            <a:endParaRPr kumimoji="1" lang="ja-JP" altLang="en-US" sz="16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59" name="円/楕円 58"/>
          <p:cNvSpPr/>
          <p:nvPr/>
        </p:nvSpPr>
        <p:spPr>
          <a:xfrm>
            <a:off x="3192462" y="2808079"/>
            <a:ext cx="540069" cy="252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en-US" altLang="ja-JP" sz="1100" b="1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New</a:t>
            </a:r>
            <a:endParaRPr kumimoji="1" lang="ja-JP" altLang="en-US" sz="1100" b="1" dirty="0" smtClean="0">
              <a:solidFill>
                <a:schemeClr val="bg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4271112" y="2945758"/>
            <a:ext cx="1908000" cy="360046"/>
          </a:xfrm>
          <a:prstGeom prst="rect">
            <a:avLst/>
          </a:prstGeom>
          <a:gradFill>
            <a:gsLst>
              <a:gs pos="70000">
                <a:srgbClr val="FFC000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en-US" altLang="ja-JP" sz="900" dirty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Application</a:t>
            </a:r>
            <a:r>
              <a:rPr lang="ja-JP" altLang="en-US" sz="900" dirty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 </a:t>
            </a:r>
            <a:r>
              <a:rPr lang="en-US" altLang="ja-JP" sz="900" dirty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Development</a:t>
            </a:r>
            <a:endParaRPr lang="ja-JP" altLang="en-US" sz="900" dirty="0">
              <a:solidFill>
                <a:schemeClr val="tx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088853" y="1879213"/>
            <a:ext cx="631904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sz="1000" b="1" i="1" u="sng" dirty="0" smtClean="0">
                <a:solidFill>
                  <a:srgbClr val="404040"/>
                </a:solidFill>
                <a:latin typeface="+mn-ea"/>
                <a:cs typeface="メイリオ" panose="020B0604030504040204" pitchFamily="50" charset="-128"/>
              </a:rPr>
              <a:t>START</a:t>
            </a:r>
            <a:endParaRPr kumimoji="1" lang="ja-JP" altLang="en-US" sz="1000" b="1" i="1" u="sng" dirty="0" smtClean="0">
              <a:solidFill>
                <a:srgbClr val="404040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251089" y="2674355"/>
            <a:ext cx="631905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sz="1000" b="1" i="1" u="sng" dirty="0" smtClean="0">
                <a:solidFill>
                  <a:srgbClr val="404040"/>
                </a:solidFill>
                <a:latin typeface="+mn-ea"/>
                <a:cs typeface="メイリオ" panose="020B0604030504040204" pitchFamily="50" charset="-128"/>
              </a:rPr>
              <a:t>START</a:t>
            </a:r>
            <a:endParaRPr kumimoji="1" lang="ja-JP" altLang="en-US" sz="1000" b="1" i="1" u="sng" dirty="0" smtClean="0">
              <a:solidFill>
                <a:srgbClr val="404040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174432" y="1849016"/>
            <a:ext cx="556563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sz="1000" b="1" i="1" u="sng" dirty="0" smtClean="0">
                <a:solidFill>
                  <a:srgbClr val="404040"/>
                </a:solidFill>
                <a:latin typeface="+mn-ea"/>
                <a:cs typeface="メイリオ" panose="020B0604030504040204" pitchFamily="50" charset="-128"/>
              </a:rPr>
              <a:t>GOAL</a:t>
            </a:r>
            <a:endParaRPr kumimoji="1" lang="ja-JP" altLang="en-US" sz="1000" b="1" i="1" u="sng" dirty="0" smtClean="0">
              <a:solidFill>
                <a:srgbClr val="404040"/>
              </a:solidFill>
              <a:latin typeface="+mn-ea"/>
              <a:cs typeface="メイリオ" panose="020B0604030504040204" pitchFamily="50" charset="-128"/>
            </a:endParaRPr>
          </a:p>
        </p:txBody>
      </p:sp>
      <p:cxnSp>
        <p:nvCxnSpPr>
          <p:cNvPr id="64" name="直線コネクタ 63"/>
          <p:cNvCxnSpPr/>
          <p:nvPr/>
        </p:nvCxnSpPr>
        <p:spPr>
          <a:xfrm>
            <a:off x="6179664" y="1854830"/>
            <a:ext cx="0" cy="1620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4" descr="C:\Users\00112602\AppData\Local\Microsoft\Windows\Temporary Internet Files\Content.IE5\3K9A3ZGY\MC9004280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51" y="2869876"/>
            <a:ext cx="839470" cy="5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直線コネクタ 65"/>
          <p:cNvCxnSpPr/>
          <p:nvPr/>
        </p:nvCxnSpPr>
        <p:spPr>
          <a:xfrm>
            <a:off x="4272665" y="2530600"/>
            <a:ext cx="0" cy="936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正方形/長方形 68"/>
          <p:cNvSpPr>
            <a:spLocks/>
          </p:cNvSpPr>
          <p:nvPr/>
        </p:nvSpPr>
        <p:spPr>
          <a:xfrm>
            <a:off x="3268089" y="4039467"/>
            <a:ext cx="5582845" cy="213352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70" name="正方形/長方形 69"/>
          <p:cNvSpPr>
            <a:spLocks/>
          </p:cNvSpPr>
          <p:nvPr/>
        </p:nvSpPr>
        <p:spPr>
          <a:xfrm>
            <a:off x="716896" y="4039468"/>
            <a:ext cx="2155247" cy="213352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16897" y="4302344"/>
            <a:ext cx="952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メイリオ" panose="020B0604030504040204" pitchFamily="50" charset="-128"/>
              </a:rPr>
              <a:t>F3RP61</a:t>
            </a:r>
            <a:endParaRPr kumimoji="1" lang="ja-JP" altLang="en-US" sz="16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521017" y="4302601"/>
            <a:ext cx="952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メイリオ" panose="020B0604030504040204" pitchFamily="50" charset="-128"/>
              </a:rPr>
              <a:t>F3RP71</a:t>
            </a:r>
            <a:endParaRPr kumimoji="1" lang="ja-JP" altLang="en-US" sz="16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73" name="Picture 6" descr="C:\Users\00111964\AppData\Local\Microsoft\Windows\Temporary Internet Files\Content.IE5\CA08FBYA\MC90042445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34" y="4769426"/>
            <a:ext cx="476314" cy="45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グループ化 73"/>
          <p:cNvGrpSpPr>
            <a:grpSpLocks noChangeAspect="1"/>
          </p:cNvGrpSpPr>
          <p:nvPr/>
        </p:nvGrpSpPr>
        <p:grpSpPr>
          <a:xfrm>
            <a:off x="1462748" y="4397295"/>
            <a:ext cx="1278957" cy="996741"/>
            <a:chOff x="1134666" y="4331997"/>
            <a:chExt cx="1520349" cy="1184868"/>
          </a:xfrm>
        </p:grpSpPr>
        <p:sp>
          <p:nvSpPr>
            <p:cNvPr id="75" name="フリーフォーム 74"/>
            <p:cNvSpPr/>
            <p:nvPr/>
          </p:nvSpPr>
          <p:spPr>
            <a:xfrm flipH="1">
              <a:off x="1740113" y="5151246"/>
              <a:ext cx="118473" cy="365619"/>
            </a:xfrm>
            <a:custGeom>
              <a:avLst/>
              <a:gdLst>
                <a:gd name="connsiteX0" fmla="*/ 50370 w 568949"/>
                <a:gd name="connsiteY0" fmla="*/ 0 h 923108"/>
                <a:gd name="connsiteX1" fmla="*/ 41662 w 568949"/>
                <a:gd name="connsiteY1" fmla="*/ 487680 h 923108"/>
                <a:gd name="connsiteX2" fmla="*/ 503216 w 568949"/>
                <a:gd name="connsiteY2" fmla="*/ 505097 h 923108"/>
                <a:gd name="connsiteX3" fmla="*/ 555467 w 568949"/>
                <a:gd name="connsiteY3" fmla="*/ 923108 h 923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949" h="923108">
                  <a:moveTo>
                    <a:pt x="50370" y="0"/>
                  </a:moveTo>
                  <a:cubicBezTo>
                    <a:pt x="8279" y="201748"/>
                    <a:pt x="-33812" y="403497"/>
                    <a:pt x="41662" y="487680"/>
                  </a:cubicBezTo>
                  <a:cubicBezTo>
                    <a:pt x="117136" y="571863"/>
                    <a:pt x="417582" y="432526"/>
                    <a:pt x="503216" y="505097"/>
                  </a:cubicBezTo>
                  <a:cubicBezTo>
                    <a:pt x="588850" y="577668"/>
                    <a:pt x="572158" y="750388"/>
                    <a:pt x="555467" y="923108"/>
                  </a:cubicBez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pic>
          <p:nvPicPr>
            <p:cNvPr id="76" name="Picture 2" descr="C:\Users\00112602\AppData\Local\Microsoft\Windows\Temporary Internet Files\Content.IE5\2P4WVDT5\PC_mac1[1]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666" y="4331997"/>
              <a:ext cx="1520349" cy="1014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グループ化 76"/>
          <p:cNvGrpSpPr>
            <a:grpSpLocks noChangeAspect="1"/>
          </p:cNvGrpSpPr>
          <p:nvPr/>
        </p:nvGrpSpPr>
        <p:grpSpPr>
          <a:xfrm>
            <a:off x="4185327" y="4404165"/>
            <a:ext cx="1288934" cy="997200"/>
            <a:chOff x="4059763" y="4338870"/>
            <a:chExt cx="1520349" cy="1176236"/>
          </a:xfrm>
        </p:grpSpPr>
        <p:sp>
          <p:nvSpPr>
            <p:cNvPr id="78" name="フリーフォーム 77"/>
            <p:cNvSpPr/>
            <p:nvPr/>
          </p:nvSpPr>
          <p:spPr>
            <a:xfrm flipH="1">
              <a:off x="4600853" y="5149487"/>
              <a:ext cx="118473" cy="365619"/>
            </a:xfrm>
            <a:custGeom>
              <a:avLst/>
              <a:gdLst>
                <a:gd name="connsiteX0" fmla="*/ 50370 w 568949"/>
                <a:gd name="connsiteY0" fmla="*/ 0 h 923108"/>
                <a:gd name="connsiteX1" fmla="*/ 41662 w 568949"/>
                <a:gd name="connsiteY1" fmla="*/ 487680 h 923108"/>
                <a:gd name="connsiteX2" fmla="*/ 503216 w 568949"/>
                <a:gd name="connsiteY2" fmla="*/ 505097 h 923108"/>
                <a:gd name="connsiteX3" fmla="*/ 555467 w 568949"/>
                <a:gd name="connsiteY3" fmla="*/ 923108 h 923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949" h="923108">
                  <a:moveTo>
                    <a:pt x="50370" y="0"/>
                  </a:moveTo>
                  <a:cubicBezTo>
                    <a:pt x="8279" y="201748"/>
                    <a:pt x="-33812" y="403497"/>
                    <a:pt x="41662" y="487680"/>
                  </a:cubicBezTo>
                  <a:cubicBezTo>
                    <a:pt x="117136" y="571863"/>
                    <a:pt x="417582" y="432526"/>
                    <a:pt x="503216" y="505097"/>
                  </a:cubicBezTo>
                  <a:cubicBezTo>
                    <a:pt x="588850" y="577668"/>
                    <a:pt x="572158" y="750388"/>
                    <a:pt x="555467" y="923108"/>
                  </a:cubicBezTo>
                </a:path>
              </a:pathLst>
            </a:cu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pic>
          <p:nvPicPr>
            <p:cNvPr id="79" name="Picture 2" descr="C:\Users\00112602\AppData\Local\Microsoft\Windows\Temporary Internet Files\Content.IE5\2P4WVDT5\PC_mac1[1]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763" y="4338870"/>
              <a:ext cx="1520349" cy="1014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円/楕円 79"/>
          <p:cNvSpPr/>
          <p:nvPr/>
        </p:nvSpPr>
        <p:spPr>
          <a:xfrm>
            <a:off x="3381193" y="4106143"/>
            <a:ext cx="540069" cy="252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en-US" altLang="ja-JP" sz="1100" b="1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New</a:t>
            </a:r>
            <a:endParaRPr kumimoji="1" lang="ja-JP" altLang="en-US" sz="1100" b="1" dirty="0" smtClean="0">
              <a:solidFill>
                <a:schemeClr val="bg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81" name="二等辺三角形 80"/>
          <p:cNvSpPr/>
          <p:nvPr/>
        </p:nvSpPr>
        <p:spPr>
          <a:xfrm rot="5400000">
            <a:off x="1998463" y="4921048"/>
            <a:ext cx="2259836" cy="414483"/>
          </a:xfrm>
          <a:prstGeom prst="triangle">
            <a:avLst/>
          </a:prstGeom>
          <a:gradFill>
            <a:gsLst>
              <a:gs pos="100000">
                <a:schemeClr val="bg1"/>
              </a:gs>
              <a:gs pos="74000">
                <a:srgbClr val="00B0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211702" y="5898512"/>
            <a:ext cx="185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u="sng" dirty="0" smtClean="0">
                <a:latin typeface="+mn-ea"/>
                <a:cs typeface="メイリオ" panose="020B0604030504040204" pitchFamily="50" charset="-128"/>
              </a:rPr>
              <a:t>Web maintenance tool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922647" y="5895994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u="sng" dirty="0" smtClean="0">
                <a:latin typeface="+mn-ea"/>
                <a:cs typeface="メイリオ" panose="020B0604030504040204" pitchFamily="50" charset="-128"/>
              </a:rPr>
              <a:t>host machine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2002767" y="4611778"/>
            <a:ext cx="720000" cy="18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1" lang="en-US" altLang="ja-JP" sz="800" dirty="0" smtClean="0">
                <a:latin typeface="+mn-ea"/>
                <a:cs typeface="メイリオ" panose="020B0604030504040204" pitchFamily="50" charset="-128"/>
              </a:rPr>
              <a:t>Linux OS</a:t>
            </a:r>
            <a:endParaRPr kumimoji="1" lang="ja-JP" altLang="en-US" sz="8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4790129" y="4547972"/>
            <a:ext cx="720000" cy="18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800" b="1" dirty="0" smtClean="0">
                <a:latin typeface="+mn-ea"/>
                <a:cs typeface="メイリオ" panose="020B0604030504040204" pitchFamily="50" charset="-128"/>
              </a:rPr>
              <a:t>Windows OS</a:t>
            </a:r>
            <a:endParaRPr kumimoji="1" lang="ja-JP" altLang="en-US" sz="800" b="1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4790129" y="4787456"/>
            <a:ext cx="720000" cy="18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800" dirty="0" smtClean="0">
                <a:latin typeface="+mn-ea"/>
                <a:cs typeface="メイリオ" panose="020B0604030504040204" pitchFamily="50" charset="-128"/>
              </a:rPr>
              <a:t>Linux OS</a:t>
            </a:r>
            <a:endParaRPr kumimoji="1" lang="ja-JP" altLang="en-US" sz="8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3609426" y="5892924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u="sng" dirty="0" smtClean="0">
                <a:latin typeface="+mn-ea"/>
                <a:cs typeface="メイリオ" panose="020B0604030504040204" pitchFamily="50" charset="-128"/>
              </a:rPr>
              <a:t>host machine</a:t>
            </a:r>
          </a:p>
        </p:txBody>
      </p:sp>
      <p:pic>
        <p:nvPicPr>
          <p:cNvPr id="90" name="Picture 4" descr="C:\Users\00112602\AppData\Local\Microsoft\Windows\Temporary Internet Files\Content.IE5\3K9A3ZGY\MC9004280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28" y="4718452"/>
            <a:ext cx="839470" cy="5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\\plcpmksv3\D\共有３ - plcpmksv\描画ファイル\e-RT3+（RP7□,EP01,LT02）\パスキリヌキデータ\モジュールセット１_左振り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00" y="5363183"/>
            <a:ext cx="881589" cy="46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6" descr="\\plcpmksv3\D\共有３ - plcpmksv\描画ファイル\e-RT3+（RP7□,EP01,LT02）\パスキリヌキデータ\モジュールセット１_左振り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04" y="5362527"/>
            <a:ext cx="881589" cy="46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正方形/長方形 93"/>
          <p:cNvSpPr/>
          <p:nvPr/>
        </p:nvSpPr>
        <p:spPr bwMode="auto">
          <a:xfrm>
            <a:off x="5810761" y="5698598"/>
            <a:ext cx="1610386" cy="25043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7200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400" b="1" dirty="0" smtClean="0">
              <a:solidFill>
                <a:srgbClr val="FFFFFF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96" name="動作設定ボタン : 情報 95">
            <a:hlinkClick r:id="rId8" action="ppaction://hlinksldjump" highlightClick="1"/>
          </p:cNvPr>
          <p:cNvSpPr>
            <a:spLocks noChangeAspect="1"/>
          </p:cNvSpPr>
          <p:nvPr/>
        </p:nvSpPr>
        <p:spPr>
          <a:xfrm>
            <a:off x="5405390" y="5929749"/>
            <a:ext cx="216000" cy="216000"/>
          </a:xfrm>
          <a:prstGeom prst="actionButtonInformation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+mn-ea"/>
            </a:endParaRPr>
          </a:p>
        </p:txBody>
      </p:sp>
      <p:sp>
        <p:nvSpPr>
          <p:cNvPr id="97" name="動作設定ボタン : 情報 96">
            <a:hlinkClick r:id="rId9" action="ppaction://hlinksldjump" highlightClick="1"/>
          </p:cNvPr>
          <p:cNvSpPr>
            <a:spLocks noChangeAspect="1"/>
          </p:cNvSpPr>
          <p:nvPr/>
        </p:nvSpPr>
        <p:spPr>
          <a:xfrm>
            <a:off x="8078453" y="5936558"/>
            <a:ext cx="216000" cy="216000"/>
          </a:xfrm>
          <a:prstGeom prst="actionButtonInformation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052" name="Picture 4" descr="C:\Users\00112602\Desktop\e-RT3 Plusイメージ\1_mojule_devmoni_noplu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690" y="4165468"/>
            <a:ext cx="2722562" cy="171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4" descr="C:\Users\00112602\AppData\Local\Microsoft\Windows\Temporary Internet Files\Content.IE5\3K9A3ZGY\MC9004280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80" y="5318549"/>
            <a:ext cx="839470" cy="5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3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e-RT3 Plus </a:t>
            </a:r>
            <a:r>
              <a:rPr kumimoji="1" lang="ja-JP" altLang="en-US" dirty="0" smtClean="0"/>
              <a:t>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Applicable</a:t>
            </a:r>
            <a:r>
              <a:rPr lang="ja-JP" altLang="en-US" dirty="0" smtClean="0"/>
              <a:t>”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223641" y="950913"/>
            <a:ext cx="8636154" cy="1877437"/>
          </a:xfrm>
        </p:spPr>
        <p:txBody>
          <a:bodyPr/>
          <a:lstStyle/>
          <a:p>
            <a:r>
              <a:rPr lang="en-US" altLang="ja-JP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Applicable c</a:t>
            </a:r>
            <a:r>
              <a:rPr kumimoji="1" lang="en-US" altLang="ja-JP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ontroller by OSS</a:t>
            </a:r>
            <a:endParaRPr lang="en-US" altLang="ja-JP" sz="20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lvl="1"/>
            <a:r>
              <a:rPr lang="en-US" altLang="ja-JP" sz="1600" dirty="0" smtClean="0">
                <a:latin typeface="+mn-ea"/>
              </a:rPr>
              <a:t>APACHE</a:t>
            </a:r>
            <a:r>
              <a:rPr lang="ja-JP" altLang="en-US" sz="1600" dirty="0" smtClean="0">
                <a:latin typeface="+mn-ea"/>
              </a:rPr>
              <a:t>（</a:t>
            </a:r>
            <a:r>
              <a:rPr lang="en-US" altLang="ja-JP" sz="1600" dirty="0" smtClean="0">
                <a:latin typeface="+mn-ea"/>
              </a:rPr>
              <a:t>HTTP Server</a:t>
            </a:r>
            <a:r>
              <a:rPr lang="ja-JP" altLang="en-US" sz="1600" dirty="0">
                <a:latin typeface="+mn-ea"/>
              </a:rPr>
              <a:t> ）</a:t>
            </a:r>
            <a:endParaRPr lang="en-US" altLang="ja-JP" sz="1600" dirty="0" smtClean="0">
              <a:latin typeface="+mn-ea"/>
            </a:endParaRPr>
          </a:p>
          <a:p>
            <a:pPr lvl="1"/>
            <a:r>
              <a:rPr lang="en-US" altLang="ja-JP" sz="1600" dirty="0" smtClean="0">
                <a:latin typeface="+mn-ea"/>
              </a:rPr>
              <a:t>PHP</a:t>
            </a:r>
            <a:r>
              <a:rPr lang="ja-JP" altLang="en-US" sz="1600" dirty="0" smtClean="0">
                <a:latin typeface="+mn-ea"/>
              </a:rPr>
              <a:t>（</a:t>
            </a:r>
            <a:r>
              <a:rPr lang="en-US" altLang="ja-JP" sz="1600" dirty="0" smtClean="0">
                <a:latin typeface="+mn-ea"/>
              </a:rPr>
              <a:t>script language</a:t>
            </a:r>
            <a:r>
              <a:rPr lang="ja-JP" altLang="en-US" sz="1600" dirty="0" smtClean="0">
                <a:latin typeface="+mn-ea"/>
              </a:rPr>
              <a:t>）</a:t>
            </a:r>
            <a:endParaRPr lang="en-US" altLang="ja-JP" sz="1600" dirty="0" smtClean="0">
              <a:latin typeface="+mn-ea"/>
            </a:endParaRPr>
          </a:p>
          <a:p>
            <a:pPr lvl="1"/>
            <a:r>
              <a:rPr lang="en-US" altLang="ja-JP" sz="1600" dirty="0" smtClean="0">
                <a:latin typeface="+mn-ea"/>
              </a:rPr>
              <a:t>TCPDF</a:t>
            </a:r>
            <a:r>
              <a:rPr lang="ja-JP" altLang="en-US" sz="1600" dirty="0" smtClean="0">
                <a:latin typeface="+mn-ea"/>
              </a:rPr>
              <a:t>（</a:t>
            </a:r>
            <a:r>
              <a:rPr lang="en-US" altLang="ja-JP" sz="1600" dirty="0" smtClean="0">
                <a:latin typeface="+mn-ea"/>
              </a:rPr>
              <a:t>Reporting</a:t>
            </a:r>
            <a:r>
              <a:rPr lang="ja-JP" altLang="en-US" sz="1600" dirty="0" smtClean="0">
                <a:latin typeface="+mn-ea"/>
              </a:rPr>
              <a:t>）</a:t>
            </a:r>
            <a:endParaRPr lang="en-US" altLang="ja-JP" sz="1600" dirty="0" smtClean="0">
              <a:latin typeface="+mn-ea"/>
            </a:endParaRPr>
          </a:p>
          <a:p>
            <a:pPr lvl="1"/>
            <a:r>
              <a:rPr lang="en-US" altLang="ja-JP" sz="1600" dirty="0" smtClean="0">
                <a:latin typeface="+mn-ea"/>
              </a:rPr>
              <a:t>CUPS</a:t>
            </a:r>
            <a:r>
              <a:rPr lang="ja-JP" altLang="en-US" sz="1600" dirty="0" smtClean="0">
                <a:latin typeface="+mn-ea"/>
              </a:rPr>
              <a:t>（</a:t>
            </a:r>
            <a:r>
              <a:rPr lang="en-US" altLang="ja-JP" sz="1600" dirty="0" smtClean="0">
                <a:latin typeface="+mn-ea"/>
              </a:rPr>
              <a:t>printer server</a:t>
            </a:r>
            <a:r>
              <a:rPr lang="ja-JP" altLang="en-US" sz="1600" dirty="0" smtClean="0">
                <a:latin typeface="+mn-ea"/>
              </a:rPr>
              <a:t>）</a:t>
            </a:r>
            <a:endParaRPr lang="en-US" altLang="ja-JP" sz="1600" dirty="0" smtClean="0">
              <a:latin typeface="+mn-ea"/>
            </a:endParaRPr>
          </a:p>
          <a:p>
            <a:pPr lvl="1"/>
            <a:r>
              <a:rPr lang="en-US" altLang="ja-JP" sz="1600" dirty="0" err="1" smtClean="0">
                <a:latin typeface="+mn-ea"/>
              </a:rPr>
              <a:t>PostgreSQL</a:t>
            </a:r>
            <a:r>
              <a:rPr lang="en-US" altLang="ja-JP" sz="1600" dirty="0" smtClean="0">
                <a:latin typeface="+mn-ea"/>
              </a:rPr>
              <a:t>, SQLite3</a:t>
            </a:r>
            <a:r>
              <a:rPr lang="ja-JP" altLang="en-US" sz="1600" dirty="0" smtClean="0">
                <a:latin typeface="+mn-ea"/>
              </a:rPr>
              <a:t>（</a:t>
            </a:r>
            <a:r>
              <a:rPr lang="en-US" altLang="ja-JP" sz="1600" dirty="0" smtClean="0">
                <a:latin typeface="+mn-ea"/>
              </a:rPr>
              <a:t>Database</a:t>
            </a:r>
            <a:r>
              <a:rPr lang="ja-JP" altLang="en-US" sz="1600" dirty="0" smtClean="0">
                <a:latin typeface="+mn-ea"/>
              </a:rPr>
              <a:t>）</a:t>
            </a:r>
            <a:endParaRPr lang="en-US" altLang="ja-JP" sz="1600" dirty="0" smtClean="0">
              <a:latin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 rot="16200000">
            <a:off x="1740605" y="282056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n-ea"/>
                <a:cs typeface="メイリオ" panose="020B0604030504040204" pitchFamily="50" charset="-128"/>
              </a:rPr>
              <a:t>…</a:t>
            </a:r>
            <a:endParaRPr kumimoji="1" lang="ja-JP" altLang="en-US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53" name="正方形/長方形 52">
            <a:hlinkClick r:id="" action="ppaction://noaction"/>
          </p:cNvPr>
          <p:cNvSpPr/>
          <p:nvPr/>
        </p:nvSpPr>
        <p:spPr>
          <a:xfrm>
            <a:off x="848595" y="3496837"/>
            <a:ext cx="1296000" cy="288000"/>
          </a:xfrm>
          <a:prstGeom prst="rect">
            <a:avLst/>
          </a:prstGeom>
          <a:gradFill>
            <a:gsLst>
              <a:gs pos="70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Logger</a:t>
            </a:r>
            <a:endParaRPr kumimoji="1" lang="ja-JP" altLang="en-US" sz="1400" dirty="0">
              <a:solidFill>
                <a:schemeClr val="tx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82" name="正方形/長方形 81">
            <a:hlinkClick r:id="" action="ppaction://noaction"/>
          </p:cNvPr>
          <p:cNvSpPr/>
          <p:nvPr/>
        </p:nvSpPr>
        <p:spPr>
          <a:xfrm>
            <a:off x="2237295" y="3494963"/>
            <a:ext cx="1800000" cy="288000"/>
          </a:xfrm>
          <a:prstGeom prst="rect">
            <a:avLst/>
          </a:prstGeom>
          <a:gradFill>
            <a:gsLst>
              <a:gs pos="70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Monitoring</a:t>
            </a:r>
            <a:endParaRPr kumimoji="1" lang="ja-JP" altLang="en-US" sz="1400" dirty="0">
              <a:solidFill>
                <a:schemeClr val="tx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4120083" y="3496837"/>
            <a:ext cx="1944000" cy="288000"/>
          </a:xfrm>
          <a:prstGeom prst="rect">
            <a:avLst/>
          </a:prstGeom>
          <a:gradFill>
            <a:gsLst>
              <a:gs pos="70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Process Control</a:t>
            </a:r>
            <a:endParaRPr kumimoji="1" lang="ja-JP" altLang="en-US" sz="1400" dirty="0">
              <a:solidFill>
                <a:schemeClr val="tx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93" name="正方形/長方形 92">
            <a:hlinkClick r:id="" action="ppaction://noaction"/>
          </p:cNvPr>
          <p:cNvSpPr/>
          <p:nvPr/>
        </p:nvSpPr>
        <p:spPr>
          <a:xfrm>
            <a:off x="6144623" y="3495828"/>
            <a:ext cx="2033158" cy="288000"/>
          </a:xfrm>
          <a:prstGeom prst="rect">
            <a:avLst/>
          </a:prstGeom>
          <a:gradFill>
            <a:gsLst>
              <a:gs pos="70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Inline Instrumental</a:t>
            </a:r>
            <a:endParaRPr kumimoji="1" lang="ja-JP" altLang="en-US" sz="1400" dirty="0">
              <a:solidFill>
                <a:schemeClr val="tx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99" name="正方形/長方形 98">
            <a:hlinkClick r:id="" action="ppaction://noaction"/>
          </p:cNvPr>
          <p:cNvSpPr/>
          <p:nvPr/>
        </p:nvSpPr>
        <p:spPr>
          <a:xfrm>
            <a:off x="854363" y="3926492"/>
            <a:ext cx="4314712" cy="288000"/>
          </a:xfrm>
          <a:prstGeom prst="rect">
            <a:avLst/>
          </a:prstGeom>
          <a:gradFill>
            <a:gsLst>
              <a:gs pos="70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Intelligent gateway</a:t>
            </a:r>
            <a:endParaRPr kumimoji="1" lang="ja-JP" altLang="en-US" sz="1400" dirty="0">
              <a:solidFill>
                <a:schemeClr val="tx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00" name="正方形/長方形 99">
            <a:hlinkClick r:id="" action="ppaction://noaction"/>
          </p:cNvPr>
          <p:cNvSpPr/>
          <p:nvPr/>
        </p:nvSpPr>
        <p:spPr>
          <a:xfrm>
            <a:off x="5241083" y="3925072"/>
            <a:ext cx="2937563" cy="288000"/>
          </a:xfrm>
          <a:prstGeom prst="rect">
            <a:avLst/>
          </a:prstGeom>
          <a:gradFill>
            <a:gsLst>
              <a:gs pos="7000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rPr>
              <a:t>Machine control</a:t>
            </a:r>
            <a:endParaRPr kumimoji="1" lang="ja-JP" altLang="en-US" sz="1400" dirty="0">
              <a:solidFill>
                <a:schemeClr val="tx1"/>
              </a:solidFill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101" name="Picture 4" descr="http://docs.fluentd.org/images/plugin_icon/apache%20lo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58" y="1156370"/>
            <a:ext cx="906469" cy="6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01" y="1904532"/>
            <a:ext cx="651133" cy="51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3" descr="C:\Users\00112602\Desktop\tcpd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057" y="1231382"/>
            <a:ext cx="396805" cy="6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C:\Users\00112602\Desktop\ph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351" y="1235672"/>
            <a:ext cx="681740" cy="4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C:\Users\00112602\Desktop\inde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97" y="1944728"/>
            <a:ext cx="400349" cy="4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http://c-loft.com/blog/wp-content/uploads/SQLite_logo.gif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63" y="1981120"/>
            <a:ext cx="944289" cy="43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円/楕円 106"/>
          <p:cNvSpPr>
            <a:spLocks/>
          </p:cNvSpPr>
          <p:nvPr/>
        </p:nvSpPr>
        <p:spPr bwMode="auto">
          <a:xfrm rot="21000000">
            <a:off x="6202643" y="2349160"/>
            <a:ext cx="2736000" cy="540000"/>
          </a:xfrm>
          <a:prstGeom prst="ellipse">
            <a:avLst/>
          </a:prstGeom>
          <a:gradFill>
            <a:gsLst>
              <a:gs pos="100000">
                <a:schemeClr val="bg1">
                  <a:lumMod val="50000"/>
                </a:schemeClr>
              </a:gs>
              <a:gs pos="5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Over 90 kinds of OSS</a:t>
            </a: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6492396" y="3048020"/>
            <a:ext cx="244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smtClean="0">
                <a:latin typeface="+mn-ea"/>
                <a:cs typeface="メイリオ" panose="020B0604030504040204" pitchFamily="50" charset="-128"/>
              </a:rPr>
              <a:t>※Open Source Software</a:t>
            </a:r>
            <a:endParaRPr kumimoji="1" lang="ja-JP" altLang="en-US" sz="8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09" name="動作設定ボタン : 情報 108">
            <a:hlinkClick r:id="rId10" action="ppaction://hlinksldjump" highlightClick="1"/>
          </p:cNvPr>
          <p:cNvSpPr>
            <a:spLocks noChangeAspect="1"/>
          </p:cNvSpPr>
          <p:nvPr/>
        </p:nvSpPr>
        <p:spPr>
          <a:xfrm>
            <a:off x="6335241" y="3039244"/>
            <a:ext cx="216000" cy="216000"/>
          </a:xfrm>
          <a:prstGeom prst="actionButtonInformation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99153" y="4613380"/>
            <a:ext cx="6976265" cy="1503345"/>
            <a:chOff x="699153" y="4613380"/>
            <a:chExt cx="6976265" cy="1503345"/>
          </a:xfrm>
        </p:grpSpPr>
        <p:pic>
          <p:nvPicPr>
            <p:cNvPr id="3074" name="Picture 2" descr="C:\Users\00112602\Desktop\e-RT3 Plusイメージ\201604_ert3_illust_p04-03_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53" y="4613380"/>
              <a:ext cx="6976265" cy="1503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正方形/長方形 4"/>
            <p:cNvSpPr/>
            <p:nvPr/>
          </p:nvSpPr>
          <p:spPr>
            <a:xfrm>
              <a:off x="2794406" y="4842662"/>
              <a:ext cx="1392879" cy="285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5053560" y="4841440"/>
              <a:ext cx="533537" cy="285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6587946" y="4841439"/>
              <a:ext cx="926717" cy="285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65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ja-JP" dirty="0" smtClean="0"/>
              <a:t>Thank you</a:t>
            </a:r>
            <a:r>
              <a:rPr lang="ja-JP" altLang="en-US" dirty="0"/>
              <a:t> </a:t>
            </a:r>
            <a:r>
              <a:rPr lang="en-US" altLang="ja-JP" dirty="0" smtClean="0"/>
              <a:t>for your attention.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1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Appendix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23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Processor performance test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16</a:t>
            </a:fld>
            <a:endParaRPr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295275" y="2038350"/>
            <a:ext cx="5548169" cy="3694491"/>
            <a:chOff x="467544" y="1412776"/>
            <a:chExt cx="5375900" cy="43200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正方形/長方形 52"/>
            <p:cNvSpPr/>
            <p:nvPr/>
          </p:nvSpPr>
          <p:spPr>
            <a:xfrm>
              <a:off x="4093767" y="1988841"/>
              <a:ext cx="1605600" cy="3744000"/>
            </a:xfrm>
            <a:prstGeom prst="rect">
              <a:avLst/>
            </a:prstGeom>
            <a:gradFill>
              <a:gsLst>
                <a:gs pos="70000">
                  <a:sysClr val="window" lastClr="FFFFFF">
                    <a:lumMod val="75000"/>
                  </a:sysClr>
                </a:gs>
                <a:gs pos="100000">
                  <a:sysClr val="window" lastClr="FFFFFF"/>
                </a:gs>
              </a:gsLst>
              <a:lin ang="5400000" scaled="0"/>
            </a:gradFill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tIns="36000" bIns="0"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+mn-ea"/>
                  <a:cs typeface="メイリオ" panose="020B0604030504040204" pitchFamily="50" charset="-128"/>
                </a:rPr>
                <a:t>533MHz Single</a:t>
              </a:r>
              <a:endPara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54" name="正方形/長方形 53">
              <a:hlinkClick r:id="rId2" action="ppaction://hlinksldjump"/>
            </p:cNvPr>
            <p:cNvSpPr/>
            <p:nvPr/>
          </p:nvSpPr>
          <p:spPr>
            <a:xfrm>
              <a:off x="879044" y="1987208"/>
              <a:ext cx="3214800" cy="3744000"/>
            </a:xfrm>
            <a:prstGeom prst="rect">
              <a:avLst/>
            </a:prstGeom>
            <a:gradFill>
              <a:gsLst>
                <a:gs pos="70000">
                  <a:sysClr val="window" lastClr="FFFFFF">
                    <a:lumMod val="95000"/>
                  </a:sysClr>
                </a:gs>
                <a:gs pos="100000">
                  <a:sysClr val="window" lastClr="FFFFFF"/>
                </a:gs>
              </a:gsLst>
              <a:lin ang="5400000" scaled="0"/>
            </a:gradFill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tIns="36000" bIns="0"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+mn-ea"/>
                  <a:cs typeface="メイリオ" panose="020B0604030504040204" pitchFamily="50" charset="-128"/>
                </a:rPr>
                <a:t>866MHz Dual</a:t>
              </a:r>
              <a:endPara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endParaRPr>
            </a:p>
          </p:txBody>
        </p:sp>
        <p:graphicFrame>
          <p:nvGraphicFramePr>
            <p:cNvPr id="55" name="グラフ 54"/>
            <p:cNvGraphicFramePr/>
            <p:nvPr>
              <p:extLst>
                <p:ext uri="{D42A27DB-BD31-4B8C-83A1-F6EECF244321}">
                  <p14:modId xmlns:p14="http://schemas.microsoft.com/office/powerpoint/2010/main" val="34113266"/>
                </p:ext>
              </p:extLst>
            </p:nvPr>
          </p:nvGraphicFramePr>
          <p:xfrm>
            <a:off x="467544" y="1412776"/>
            <a:ext cx="5375900" cy="41360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56" name="メモ 55"/>
          <p:cNvSpPr/>
          <p:nvPr/>
        </p:nvSpPr>
        <p:spPr bwMode="auto">
          <a:xfrm>
            <a:off x="6156176" y="3789040"/>
            <a:ext cx="2711377" cy="1197332"/>
          </a:xfrm>
          <a:prstGeom prst="foldedCorner">
            <a:avLst>
              <a:gd name="adj" fmla="val 21416"/>
            </a:avLst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4F81BD">
                  <a:lumMod val="60000"/>
                  <a:lumOff val="40000"/>
                </a:srgbClr>
              </a:gs>
            </a:gsLst>
            <a:lin ang="5400000" scaled="0"/>
          </a:gra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108000" tIns="288000" bIns="0" rtlCol="0" anchor="ctr"/>
          <a:lstStyle/>
          <a:p>
            <a:pPr marL="0" marR="0" lvl="0" indent="0" algn="ctr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Executing Time of </a:t>
            </a:r>
          </a:p>
          <a:p>
            <a:pPr marL="0" marR="0" lvl="0" indent="0" algn="ctr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10 Subtraction Processes</a:t>
            </a:r>
            <a:r>
              <a: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（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0xFFFFFFF times</a:t>
            </a:r>
            <a:r>
              <a: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）</a:t>
            </a:r>
            <a:endParaRPr kumimoji="0" lang="en-US" altLang="ja-JP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00" name="円/楕円 99"/>
          <p:cNvSpPr/>
          <p:nvPr/>
        </p:nvSpPr>
        <p:spPr bwMode="auto">
          <a:xfrm rot="21000000">
            <a:off x="5810683" y="2669841"/>
            <a:ext cx="3196212" cy="786107"/>
          </a:xfrm>
          <a:prstGeom prst="ellipse">
            <a:avLst/>
          </a:prstGeom>
          <a:gradFill>
            <a:gsLst>
              <a:gs pos="0">
                <a:sysClr val="windowText" lastClr="000000">
                  <a:lumMod val="50000"/>
                  <a:lumOff val="50000"/>
                </a:sysClr>
              </a:gs>
              <a:gs pos="55000">
                <a:sysClr val="windowText" lastClr="000000">
                  <a:lumMod val="65000"/>
                  <a:lumOff val="35000"/>
                </a:sysClr>
              </a:gs>
            </a:gsLst>
            <a:lin ang="5400000" scaled="0"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x</a:t>
            </a:r>
            <a:r>
              <a:rPr kumimoji="0" lang="ja-JP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３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.13</a:t>
            </a:r>
          </a:p>
        </p:txBody>
      </p:sp>
      <p:sp>
        <p:nvSpPr>
          <p:cNvPr id="10" name="動作設定ボタン : 戻る/前へ 9">
            <a:hlinkClick r:id="rId2" action="ppaction://hlinksldjump" highlightClick="1"/>
          </p:cNvPr>
          <p:cNvSpPr/>
          <p:nvPr/>
        </p:nvSpPr>
        <p:spPr>
          <a:xfrm>
            <a:off x="7451738" y="157728"/>
            <a:ext cx="432000" cy="432048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/>
          <p:cNvGrpSpPr>
            <a:grpSpLocks noChangeAspect="1"/>
          </p:cNvGrpSpPr>
          <p:nvPr/>
        </p:nvGrpSpPr>
        <p:grpSpPr>
          <a:xfrm>
            <a:off x="1989254" y="909455"/>
            <a:ext cx="4189434" cy="1108800"/>
            <a:chOff x="99314" y="4703712"/>
            <a:chExt cx="4760718" cy="1260000"/>
          </a:xfrm>
        </p:grpSpPr>
        <p:sp>
          <p:nvSpPr>
            <p:cNvPr id="12" name="正方形/長方形 11"/>
            <p:cNvSpPr/>
            <p:nvPr/>
          </p:nvSpPr>
          <p:spPr>
            <a:xfrm>
              <a:off x="1149981" y="4840859"/>
              <a:ext cx="900115" cy="36004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36000" bIns="0" rtlCol="0" anchor="ctr"/>
            <a:lstStyle/>
            <a:p>
              <a:pPr algn="ctr"/>
              <a:r>
                <a:rPr kumimoji="1" lang="en-US" altLang="ja-JP" sz="105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1000 </a:t>
              </a:r>
              <a:r>
                <a:rPr kumimoji="1" lang="en-US" altLang="ja-JP" sz="1050" dirty="0" err="1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Mips</a:t>
              </a:r>
              <a:endParaRPr kumimoji="1" lang="ja-JP" altLang="en-US" sz="105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149980" y="5475226"/>
              <a:ext cx="3710052" cy="360045"/>
            </a:xfrm>
            <a:prstGeom prst="rect">
              <a:avLst/>
            </a:prstGeom>
            <a:gradFill>
              <a:gsLst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0" rtlCol="0" anchor="ctr"/>
            <a:lstStyle/>
            <a:p>
              <a:pPr algn="ctr"/>
              <a:r>
                <a:rPr kumimoji="1" lang="en-US" altLang="ja-JP" sz="1100" dirty="0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4330</a:t>
              </a:r>
              <a:r>
                <a:rPr lang="ja-JP" altLang="en-US" sz="1100" dirty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 </a:t>
              </a:r>
              <a:r>
                <a:rPr lang="en-US" altLang="ja-JP" sz="1100" dirty="0" err="1" smtClean="0">
                  <a:solidFill>
                    <a:schemeClr val="tx1"/>
                  </a:solidFill>
                  <a:latin typeface="+mn-ea"/>
                  <a:cs typeface="メイリオ" panose="020B0604030504040204" pitchFamily="50" charset="-128"/>
                </a:rPr>
                <a:t>Mips</a:t>
              </a:r>
              <a:endParaRPr kumimoji="1" lang="ja-JP" altLang="en-US" sz="1100" dirty="0" smtClean="0">
                <a:solidFill>
                  <a:schemeClr val="tx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60909" y="4870151"/>
              <a:ext cx="973096" cy="349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メイリオ" panose="020B0604030504040204" pitchFamily="50" charset="-128"/>
                </a:rPr>
                <a:t>F3RP61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64689" y="5488094"/>
              <a:ext cx="973096" cy="34974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ja-JP" sz="1400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メイリオ" panose="020B0604030504040204" pitchFamily="50" charset="-128"/>
                </a:rPr>
                <a:t>F3RP71</a:t>
              </a:r>
              <a:endParaRPr kumimoji="1" lang="ja-JP" altLang="en-US" sz="1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メイリオ" panose="020B0604030504040204" pitchFamily="50" charset="-128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2047643" y="5210429"/>
              <a:ext cx="0" cy="634367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1149830" y="4703712"/>
              <a:ext cx="0" cy="126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ストライプ矢印 17"/>
            <p:cNvSpPr/>
            <p:nvPr/>
          </p:nvSpPr>
          <p:spPr>
            <a:xfrm rot="700682">
              <a:off x="2171290" y="4979028"/>
              <a:ext cx="2239825" cy="622113"/>
            </a:xfrm>
            <a:prstGeom prst="stripedRightArrow">
              <a:avLst>
                <a:gd name="adj1" fmla="val 50000"/>
                <a:gd name="adj2" fmla="val 6768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kumimoji="1" lang="en-US" altLang="ja-JP" sz="1200" dirty="0" smtClean="0">
                  <a:latin typeface="+mn-ea"/>
                  <a:cs typeface="メイリオ" panose="020B0604030504040204" pitchFamily="50" charset="-128"/>
                </a:rPr>
                <a:t>4.3x speed</a:t>
              </a:r>
              <a:endParaRPr kumimoji="1" lang="ja-JP" altLang="en-US" sz="1200" dirty="0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99314" y="5284715"/>
              <a:ext cx="540069" cy="252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/>
            <a:lstStyle/>
            <a:p>
              <a:pPr algn="ctr"/>
              <a:r>
                <a:rPr lang="en-US" altLang="ja-JP" sz="1100" b="1" dirty="0" smtClean="0">
                  <a:solidFill>
                    <a:schemeClr val="bg1"/>
                  </a:solidFill>
                  <a:latin typeface="+mn-ea"/>
                  <a:cs typeface="メイリオ" panose="020B0604030504040204" pitchFamily="50" charset="-128"/>
                </a:rPr>
                <a:t>New</a:t>
              </a:r>
              <a:endParaRPr kumimoji="1" lang="ja-JP" altLang="en-US" sz="1100" b="1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21" name="正方形/長方形 20"/>
          <p:cNvSpPr/>
          <p:nvPr/>
        </p:nvSpPr>
        <p:spPr>
          <a:xfrm>
            <a:off x="2922477" y="1030445"/>
            <a:ext cx="72008" cy="316840"/>
          </a:xfrm>
          <a:prstGeom prst="rect">
            <a:avLst/>
          </a:prstGeom>
          <a:solidFill>
            <a:srgbClr val="AEC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918159" y="1590647"/>
            <a:ext cx="72008" cy="3168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657350" y="851501"/>
            <a:ext cx="4724400" cy="1234474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Picture 4" descr="C:\Users\00112602\AppData\Local\Microsoft\Windows\Temporary Internet Files\Content.IE5\3K9A3ZGY\MC90042806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015" y="977386"/>
            <a:ext cx="839470" cy="5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7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Latency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17</a:t>
            </a:fld>
            <a:endParaRPr lang="ja-JP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706627"/>
            <a:ext cx="8519882" cy="489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動作設定ボタン : 戻る/前へ 18">
            <a:hlinkClick r:id="rId3" action="ppaction://hlinksldjump" highlightClick="1"/>
          </p:cNvPr>
          <p:cNvSpPr/>
          <p:nvPr/>
        </p:nvSpPr>
        <p:spPr>
          <a:xfrm>
            <a:off x="7451738" y="157728"/>
            <a:ext cx="432000" cy="432048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1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 bwMode="auto">
          <a:xfrm>
            <a:off x="366566" y="3579618"/>
            <a:ext cx="3338659" cy="2589163"/>
          </a:xfrm>
          <a:prstGeom prst="rect">
            <a:avLst/>
          </a:prstGeom>
          <a:gradFill>
            <a:gsLst>
              <a:gs pos="100000">
                <a:schemeClr val="bg1"/>
              </a:gs>
              <a:gs pos="71000">
                <a:srgbClr val="92D05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10800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ja-JP" sz="1200" kern="0" dirty="0" smtClean="0">
              <a:solidFill>
                <a:srgbClr val="40404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Performance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>
                <a:latin typeface="+mn-ea"/>
              </a:rPr>
              <a:pPr/>
              <a:t>18</a:t>
            </a:fld>
            <a:endParaRPr lang="ja-JP" altLang="en-US">
              <a:latin typeface="+mn-ea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223641" y="950913"/>
            <a:ext cx="8636154" cy="202517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52425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u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4125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Ø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latin typeface="+mn-ea"/>
              </a:rPr>
              <a:t>Drawing speed competition</a:t>
            </a:r>
          </a:p>
          <a:p>
            <a:pPr lvl="1"/>
            <a:r>
              <a:rPr lang="en-US" altLang="ja-JP" sz="1600" dirty="0" smtClean="0">
                <a:latin typeface="+mn-ea"/>
              </a:rPr>
              <a:t>Plot points</a:t>
            </a:r>
          </a:p>
          <a:p>
            <a:pPr lvl="2"/>
            <a:r>
              <a:rPr lang="en-US" altLang="ja-JP" sz="1200" dirty="0" smtClean="0">
                <a:latin typeface="+mn-ea"/>
              </a:rPr>
              <a:t>1266</a:t>
            </a:r>
          </a:p>
          <a:p>
            <a:pPr lvl="1"/>
            <a:r>
              <a:rPr lang="en-US" altLang="ja-JP" sz="1600" dirty="0" smtClean="0">
                <a:latin typeface="+mn-ea"/>
              </a:rPr>
              <a:t>Load Application</a:t>
            </a:r>
          </a:p>
          <a:p>
            <a:pPr lvl="2"/>
            <a:r>
              <a:rPr lang="en-US" altLang="ja-JP" sz="1200" dirty="0" err="1" smtClean="0">
                <a:latin typeface="+mn-ea"/>
              </a:rPr>
              <a:t>Subtractionprocess</a:t>
            </a:r>
            <a:r>
              <a:rPr lang="ja-JP" altLang="en-US" sz="1200" dirty="0" smtClean="0">
                <a:latin typeface="+mn-ea"/>
              </a:rPr>
              <a:t>　</a:t>
            </a:r>
            <a:r>
              <a:rPr lang="en-US" altLang="ja-JP" sz="1200" dirty="0" smtClean="0">
                <a:latin typeface="+mn-ea"/>
              </a:rPr>
              <a:t>x 10</a:t>
            </a:r>
          </a:p>
          <a:p>
            <a:pPr lvl="1"/>
            <a:r>
              <a:rPr lang="en-US" altLang="ja-JP" sz="1600" dirty="0" smtClean="0">
                <a:latin typeface="+mn-ea"/>
              </a:rPr>
              <a:t>Processing time</a:t>
            </a:r>
          </a:p>
          <a:p>
            <a:pPr lvl="2"/>
            <a:r>
              <a:rPr lang="en-US" altLang="ja-JP" sz="1200" dirty="0" smtClean="0">
                <a:latin typeface="+mn-ea"/>
              </a:rPr>
              <a:t>1min</a:t>
            </a:r>
            <a:endParaRPr lang="ja-JP" altLang="en-US" sz="1200" dirty="0" smtClean="0"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72787" y="4681859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00B0F0"/>
                </a:solidFill>
                <a:latin typeface="+mn-ea"/>
                <a:cs typeface="メイリオ" panose="020B0604030504040204" pitchFamily="50" charset="-128"/>
              </a:rPr>
              <a:t>挑戦者</a:t>
            </a:r>
            <a:endParaRPr kumimoji="1" lang="ja-JP" altLang="en-US" sz="4000" dirty="0">
              <a:solidFill>
                <a:srgbClr val="00B0F0"/>
              </a:solidFill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17" name="Picture 2" descr="C:\Users\00112602\Documents\1950\02_Bookshelf\04_Presentations\material\Image\RP\e-RT3 2.0\VxWorks対応CPU\白バック\TIFF\RP62-2L左振り_透過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52" y="3773101"/>
            <a:ext cx="3723481" cy="246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50"/>
          <p:cNvSpPr txBox="1">
            <a:spLocks noChangeArrowheads="1"/>
          </p:cNvSpPr>
          <p:nvPr/>
        </p:nvSpPr>
        <p:spPr bwMode="auto">
          <a:xfrm>
            <a:off x="1171317" y="5526594"/>
            <a:ext cx="10198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1800" dirty="0" smtClean="0">
                <a:solidFill>
                  <a:schemeClr val="bg1"/>
                </a:solidFill>
                <a:latin typeface="+mn-ea"/>
                <a:ea typeface="+mn-ea"/>
                <a:cs typeface="メイリオ" panose="020B0604030504040204" pitchFamily="50" charset="-128"/>
              </a:rPr>
              <a:t>2007 </a:t>
            </a:r>
            <a:r>
              <a:rPr kumimoji="0" lang="en-US" altLang="ja-JP" sz="1800" dirty="0">
                <a:solidFill>
                  <a:schemeClr val="bg1"/>
                </a:solidFill>
                <a:latin typeface="+mn-ea"/>
                <a:ea typeface="+mn-ea"/>
                <a:cs typeface="メイリオ" panose="020B0604030504040204" pitchFamily="50" charset="-128"/>
              </a:rPr>
              <a:t>~</a:t>
            </a:r>
            <a:endParaRPr kumimoji="0" lang="en-US" altLang="ja-JP" sz="1800" dirty="0" smtClean="0">
              <a:solidFill>
                <a:schemeClr val="bg1"/>
              </a:solidFill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pic>
        <p:nvPicPr>
          <p:cNvPr id="19" name="Picture 3" descr="C:\Users\00112602\Desktop\無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1" y="4887814"/>
            <a:ext cx="1643047" cy="6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正方形/長方形 28"/>
          <p:cNvSpPr/>
          <p:nvPr/>
        </p:nvSpPr>
        <p:spPr bwMode="auto">
          <a:xfrm>
            <a:off x="4716016" y="3579618"/>
            <a:ext cx="4025974" cy="2589163"/>
          </a:xfrm>
          <a:prstGeom prst="rect">
            <a:avLst/>
          </a:prstGeom>
          <a:gradFill>
            <a:gsLst>
              <a:gs pos="69000">
                <a:schemeClr val="bg1"/>
              </a:gs>
              <a:gs pos="30000">
                <a:schemeClr val="bg1">
                  <a:lumMod val="7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10800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ja-JP" sz="1200" kern="0" dirty="0" smtClean="0">
              <a:solidFill>
                <a:srgbClr val="404040"/>
              </a:solidFill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30" name="Picture 3" descr="\\plcpmksv3\D\共有３ - plcpmksv\描画ファイル\e-RT3+（RP7□,EP01,LT02）\gif\RP71-1R_左振り 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31" y="3517537"/>
            <a:ext cx="4726305" cy="315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円/楕円 30"/>
          <p:cNvSpPr>
            <a:spLocks noChangeAspect="1"/>
          </p:cNvSpPr>
          <p:nvPr/>
        </p:nvSpPr>
        <p:spPr>
          <a:xfrm>
            <a:off x="7655768" y="3727234"/>
            <a:ext cx="831007" cy="38532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b="1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New</a:t>
            </a:r>
            <a:endParaRPr kumimoji="1" lang="ja-JP" altLang="en-US" sz="1600" b="1" dirty="0" smtClean="0">
              <a:solidFill>
                <a:schemeClr val="bg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32" name="Text Box 50"/>
          <p:cNvSpPr txBox="1">
            <a:spLocks noChangeArrowheads="1"/>
          </p:cNvSpPr>
          <p:nvPr/>
        </p:nvSpPr>
        <p:spPr bwMode="auto">
          <a:xfrm>
            <a:off x="7710725" y="5525183"/>
            <a:ext cx="10198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1800" dirty="0" smtClean="0">
                <a:latin typeface="+mn-ea"/>
                <a:ea typeface="+mn-ea"/>
                <a:cs typeface="メイリオ" panose="020B0604030504040204" pitchFamily="50" charset="-128"/>
              </a:rPr>
              <a:t>2016 </a:t>
            </a:r>
            <a:r>
              <a:rPr kumimoji="0" lang="en-US" altLang="ja-JP" sz="1800" dirty="0">
                <a:latin typeface="+mn-ea"/>
                <a:ea typeface="+mn-ea"/>
                <a:cs typeface="メイリオ" panose="020B0604030504040204" pitchFamily="50" charset="-128"/>
              </a:rPr>
              <a:t>~</a:t>
            </a:r>
            <a:endParaRPr kumimoji="0" lang="en-US" altLang="ja-JP" sz="1800" dirty="0" smtClean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pic>
        <p:nvPicPr>
          <p:cNvPr id="33" name="Picture 4" descr="C:\Users\00112602\Desktop\eRT3Plus_rogo_4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1603"/>
            <a:ext cx="249422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 descr="C:\Users\00112602\Desktop\Usability_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66848"/>
            <a:ext cx="1749853" cy="61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3756287" y="4747791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latin typeface="+mn-ea"/>
                <a:cs typeface="メイリオ" panose="020B0604030504040204" pitchFamily="50" charset="-128"/>
              </a:rPr>
              <a:t>VS</a:t>
            </a:r>
            <a:endParaRPr kumimoji="1" lang="ja-JP" altLang="en-US" sz="44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19974" y="3023560"/>
            <a:ext cx="4693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ペン</a:t>
            </a:r>
          </a:p>
        </p:txBody>
      </p:sp>
      <p:pic>
        <p:nvPicPr>
          <p:cNvPr id="38" name="Picture 2" descr="C:\Users\00112602\Desktop\DSCN1268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47749"/>
            <a:ext cx="4025974" cy="22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7149387" y="1868574"/>
            <a:ext cx="6335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?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949405" y="1298188"/>
            <a:ext cx="866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XY Stage</a:t>
            </a:r>
            <a:endParaRPr lang="ja-JP" altLang="en-US" sz="1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219974" y="3023560"/>
            <a:ext cx="602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</a:t>
            </a:r>
            <a:r>
              <a:rPr lang="en-US" altLang="ja-JP" sz="1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encil</a:t>
            </a:r>
            <a:endParaRPr lang="ja-JP" altLang="en-US" sz="1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42" name="直線矢印コネクタ 41"/>
          <p:cNvCxnSpPr/>
          <p:nvPr/>
        </p:nvCxnSpPr>
        <p:spPr>
          <a:xfrm flipV="1">
            <a:off x="6444398" y="2748161"/>
            <a:ext cx="0" cy="249200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68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正方形/長方形 62"/>
          <p:cNvSpPr/>
          <p:nvPr/>
        </p:nvSpPr>
        <p:spPr bwMode="auto">
          <a:xfrm>
            <a:off x="209392" y="845943"/>
            <a:ext cx="3901985" cy="2589163"/>
          </a:xfrm>
          <a:prstGeom prst="rect">
            <a:avLst/>
          </a:prstGeom>
          <a:gradFill>
            <a:gsLst>
              <a:gs pos="100000">
                <a:schemeClr val="bg1"/>
              </a:gs>
              <a:gs pos="71000">
                <a:srgbClr val="92D05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10800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ja-JP" sz="1200" kern="0" dirty="0" smtClean="0">
              <a:solidFill>
                <a:srgbClr val="40404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4" name="正方形/長方形 63"/>
          <p:cNvSpPr/>
          <p:nvPr/>
        </p:nvSpPr>
        <p:spPr bwMode="auto">
          <a:xfrm>
            <a:off x="4901578" y="845943"/>
            <a:ext cx="3898539" cy="2589163"/>
          </a:xfrm>
          <a:prstGeom prst="rect">
            <a:avLst/>
          </a:prstGeom>
          <a:gradFill>
            <a:gsLst>
              <a:gs pos="69000">
                <a:schemeClr val="bg1"/>
              </a:gs>
              <a:gs pos="30000">
                <a:schemeClr val="bg1">
                  <a:lumMod val="7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10800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ja-JP" sz="1200" kern="0" dirty="0" smtClean="0">
              <a:solidFill>
                <a:srgbClr val="404040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Performance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>
                <a:latin typeface="+mn-ea"/>
              </a:rPr>
              <a:pPr/>
              <a:t>19</a:t>
            </a:fld>
            <a:endParaRPr lang="ja-JP" altLang="en-US">
              <a:latin typeface="+mn-ea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761138" y="954862"/>
            <a:ext cx="4111866" cy="2469116"/>
            <a:chOff x="474992" y="3773101"/>
            <a:chExt cx="4111866" cy="2469116"/>
          </a:xfrm>
        </p:grpSpPr>
        <p:pic>
          <p:nvPicPr>
            <p:cNvPr id="45" name="Picture 2" descr="C:\Users\00112602\Documents\1950\02_Bookshelf\04_Presentations\material\Image\RP\e-RT3 2.0\VxWorks対応CPU\白バック\TIFF\RP62-2L左振り_透過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377" y="3773101"/>
              <a:ext cx="3723481" cy="2469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 Box 50"/>
            <p:cNvSpPr txBox="1">
              <a:spLocks noChangeArrowheads="1"/>
            </p:cNvSpPr>
            <p:nvPr/>
          </p:nvSpPr>
          <p:spPr bwMode="auto">
            <a:xfrm>
              <a:off x="863377" y="4654155"/>
              <a:ext cx="10198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ja-JP" sz="1800" dirty="0" smtClean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2007 </a:t>
              </a:r>
              <a:r>
                <a:rPr kumimoji="0" lang="en-US" altLang="ja-JP" sz="18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~</a:t>
              </a:r>
              <a:endParaRPr kumimoji="0" lang="en-US" altLang="ja-JP" sz="18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47" name="Picture 3" descr="C:\Users\00112602\Desktop\無題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992" y="3966359"/>
              <a:ext cx="1643047" cy="68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グループ化 48"/>
          <p:cNvGrpSpPr/>
          <p:nvPr/>
        </p:nvGrpSpPr>
        <p:grpSpPr>
          <a:xfrm>
            <a:off x="4901578" y="692696"/>
            <a:ext cx="4958577" cy="3151823"/>
            <a:chOff x="4732480" y="3517537"/>
            <a:chExt cx="4958577" cy="3151823"/>
          </a:xfrm>
        </p:grpSpPr>
        <p:pic>
          <p:nvPicPr>
            <p:cNvPr id="51" name="Picture 3" descr="\\plcpmksv3\D\共有３ - plcpmksv\描画ファイル\e-RT3+（RP7□,EP01,LT02）\gif\RP71-1R_左振り 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752" y="3517537"/>
              <a:ext cx="4726305" cy="3151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C:\Users\00112602\Desktop\eRT3Plus_rogo_4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80" y="3790125"/>
              <a:ext cx="2494226" cy="1224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テキスト ボックス 56"/>
          <p:cNvSpPr txBox="1"/>
          <p:nvPr/>
        </p:nvSpPr>
        <p:spPr>
          <a:xfrm>
            <a:off x="4041820" y="1922950"/>
            <a:ext cx="926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VS</a:t>
            </a:r>
            <a:endParaRPr kumimoji="1" lang="ja-JP" altLang="en-US" sz="4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8" name="DSCN1279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9392" y="3295325"/>
            <a:ext cx="3901985" cy="2926488"/>
          </a:xfrm>
          <a:prstGeom prst="rect">
            <a:avLst/>
          </a:prstGeom>
        </p:spPr>
      </p:pic>
      <p:sp>
        <p:nvSpPr>
          <p:cNvPr id="59" name="テキスト ボックス 58"/>
          <p:cNvSpPr txBox="1"/>
          <p:nvPr/>
        </p:nvSpPr>
        <p:spPr>
          <a:xfrm rot="20203172">
            <a:off x="6042607" y="1754681"/>
            <a:ext cx="20008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WIN</a:t>
            </a:r>
          </a:p>
        </p:txBody>
      </p:sp>
      <p:pic>
        <p:nvPicPr>
          <p:cNvPr id="60" name="Picture 2" descr="C:\Users\00112602\Desktop\韓国デモ\DSCN1286_mod3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2" y="3079579"/>
            <a:ext cx="4214812" cy="31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DSCN1275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78291" y="3295325"/>
            <a:ext cx="3898538" cy="2923904"/>
          </a:xfrm>
          <a:prstGeom prst="rect">
            <a:avLst/>
          </a:prstGeom>
        </p:spPr>
      </p:pic>
      <p:pic>
        <p:nvPicPr>
          <p:cNvPr id="62" name="Picture 2" descr="C:\Users\00112602\Documents\02_office work\01_product\01_general\02_ongoing\01_RP7 Series\wisper\韓国デモ\DSCN1283_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87" y="3079579"/>
            <a:ext cx="4214813" cy="31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円/楕円 64"/>
          <p:cNvSpPr>
            <a:spLocks noChangeAspect="1"/>
          </p:cNvSpPr>
          <p:nvPr/>
        </p:nvSpPr>
        <p:spPr>
          <a:xfrm>
            <a:off x="7836743" y="955459"/>
            <a:ext cx="831007" cy="38532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600" b="1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New</a:t>
            </a:r>
            <a:endParaRPr kumimoji="1" lang="ja-JP" altLang="en-US" sz="1600" b="1" dirty="0" smtClean="0">
              <a:solidFill>
                <a:schemeClr val="bg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66" name="Text Box 50"/>
          <p:cNvSpPr txBox="1">
            <a:spLocks noChangeArrowheads="1"/>
          </p:cNvSpPr>
          <p:nvPr/>
        </p:nvSpPr>
        <p:spPr bwMode="auto">
          <a:xfrm>
            <a:off x="5583192" y="1875393"/>
            <a:ext cx="10198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1800" dirty="0" smtClean="0">
                <a:latin typeface="+mn-ea"/>
                <a:ea typeface="+mn-ea"/>
                <a:cs typeface="メイリオ" panose="020B0604030504040204" pitchFamily="50" charset="-128"/>
              </a:rPr>
              <a:t>2016 </a:t>
            </a:r>
            <a:r>
              <a:rPr kumimoji="0" lang="en-US" altLang="ja-JP" sz="1800" dirty="0">
                <a:latin typeface="+mn-ea"/>
                <a:ea typeface="+mn-ea"/>
                <a:cs typeface="メイリオ" panose="020B0604030504040204" pitchFamily="50" charset="-128"/>
              </a:rPr>
              <a:t>~</a:t>
            </a:r>
            <a:endParaRPr kumimoji="0" lang="en-US" altLang="ja-JP" sz="1800" dirty="0" smtClean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4" name="動作設定ボタン : 戻る/前へ 23">
            <a:hlinkClick r:id="rId14" action="ppaction://hlinksldjump" highlightClick="1"/>
          </p:cNvPr>
          <p:cNvSpPr/>
          <p:nvPr/>
        </p:nvSpPr>
        <p:spPr>
          <a:xfrm>
            <a:off x="7451738" y="157728"/>
            <a:ext cx="432000" cy="432048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8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 mute="1">
                <p:cTn id="29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Two types of Controller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>
                <a:latin typeface="+mn-ea"/>
              </a:rPr>
              <a:pPr/>
              <a:t>2</a:t>
            </a:fld>
            <a:endParaRPr lang="ja-JP" altLang="en-US">
              <a:latin typeface="+mn-ea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223641" y="2826621"/>
            <a:ext cx="3873361" cy="2591479"/>
          </a:xfrm>
          <a:prstGeom prst="rect">
            <a:avLst/>
          </a:prstGeom>
        </p:spPr>
        <p:txBody>
          <a:bodyPr vert="horz" wrap="square" lIns="91440" tIns="45720" rIns="91440" bIns="45720" numCol="1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52425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u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4125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Ø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800" dirty="0" smtClean="0">
                <a:latin typeface="+mn-ea"/>
                <a:cs typeface="メイリオ" panose="020B0604030504040204" pitchFamily="50" charset="-128"/>
              </a:rPr>
              <a:t>Sequence CPU </a:t>
            </a:r>
            <a:endParaRPr lang="en-US" altLang="ja-JP" sz="1800" dirty="0">
              <a:latin typeface="+mn-ea"/>
              <a:cs typeface="メイリオ" panose="020B0604030504040204" pitchFamily="50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400" dirty="0" smtClean="0">
                <a:latin typeface="+mn-ea"/>
                <a:cs typeface="メイリオ" panose="020B0604030504040204" pitchFamily="50" charset="-128"/>
              </a:rPr>
              <a:t>Cyclic execution Engine</a:t>
            </a:r>
          </a:p>
          <a:p>
            <a:pPr lvl="2">
              <a:lnSpc>
                <a:spcPct val="80000"/>
              </a:lnSpc>
            </a:pPr>
            <a:r>
              <a:rPr lang="en-US" altLang="ja-JP" sz="1100" dirty="0" smtClean="0">
                <a:latin typeface="+mn-ea"/>
                <a:cs typeface="メイリオ" panose="020B0604030504040204" pitchFamily="50" charset="-128"/>
              </a:rPr>
              <a:t>VITESSE Engine</a:t>
            </a:r>
          </a:p>
          <a:p>
            <a:pPr lvl="2">
              <a:lnSpc>
                <a:spcPct val="80000"/>
              </a:lnSpc>
            </a:pPr>
            <a:endParaRPr lang="en-US" altLang="ja-JP" sz="1100" dirty="0" smtClean="0">
              <a:latin typeface="+mn-ea"/>
              <a:cs typeface="メイリオ" panose="020B0604030504040204" pitchFamily="50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400" dirty="0" smtClean="0">
                <a:latin typeface="+mn-ea"/>
                <a:cs typeface="メイリオ" panose="020B0604030504040204" pitchFamily="50" charset="-128"/>
              </a:rPr>
              <a:t>Unique Ladder</a:t>
            </a:r>
          </a:p>
          <a:p>
            <a:pPr lvl="2">
              <a:lnSpc>
                <a:spcPct val="80000"/>
              </a:lnSpc>
            </a:pPr>
            <a:r>
              <a:rPr lang="en-US" altLang="ja-JP" sz="1100" dirty="0" smtClean="0">
                <a:latin typeface="+mn-ea"/>
                <a:cs typeface="メイリオ" panose="020B0604030504040204" pitchFamily="50" charset="-128"/>
              </a:rPr>
              <a:t>Object Ladder</a:t>
            </a:r>
          </a:p>
          <a:p>
            <a:pPr lvl="2">
              <a:lnSpc>
                <a:spcPct val="80000"/>
              </a:lnSpc>
            </a:pPr>
            <a:r>
              <a:rPr lang="en-US" altLang="ja-JP" sz="1100" dirty="0" smtClean="0">
                <a:latin typeface="+mn-ea"/>
                <a:cs typeface="メイリオ" panose="020B0604030504040204" pitchFamily="50" charset="-128"/>
              </a:rPr>
              <a:t>Macro Block</a:t>
            </a:r>
          </a:p>
          <a:p>
            <a:pPr lvl="2">
              <a:lnSpc>
                <a:spcPct val="80000"/>
              </a:lnSpc>
            </a:pPr>
            <a:r>
              <a:rPr lang="en-US" altLang="ja-JP" sz="1100" dirty="0" smtClean="0">
                <a:latin typeface="+mn-ea"/>
                <a:cs typeface="メイリオ" panose="020B0604030504040204" pitchFamily="50" charset="-128"/>
              </a:rPr>
              <a:t>Script Coding</a:t>
            </a:r>
          </a:p>
          <a:p>
            <a:pPr lvl="2">
              <a:lnSpc>
                <a:spcPct val="80000"/>
              </a:lnSpc>
            </a:pPr>
            <a:endParaRPr lang="en-US" altLang="ja-JP" sz="1100" dirty="0" smtClean="0">
              <a:latin typeface="+mn-ea"/>
              <a:cs typeface="メイリオ" panose="020B0604030504040204" pitchFamily="50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400" dirty="0" smtClean="0">
                <a:latin typeface="+mn-ea"/>
                <a:cs typeface="メイリオ" panose="020B0604030504040204" pitchFamily="50" charset="-128"/>
              </a:rPr>
              <a:t>Sensor control block</a:t>
            </a:r>
          </a:p>
          <a:p>
            <a:pPr lvl="2">
              <a:lnSpc>
                <a:spcPct val="80000"/>
              </a:lnSpc>
            </a:pPr>
            <a:endParaRPr lang="en-US" altLang="ja-JP" sz="1100" dirty="0" smtClean="0">
              <a:latin typeface="+mn-ea"/>
              <a:cs typeface="メイリオ" panose="020B0604030504040204" pitchFamily="50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400" dirty="0" smtClean="0">
                <a:latin typeface="+mn-ea"/>
                <a:cs typeface="メイリオ" panose="020B0604030504040204" pitchFamily="50" charset="-128"/>
              </a:rPr>
              <a:t>Unique environment</a:t>
            </a:r>
            <a:endParaRPr lang="en-US" altLang="ja-JP" sz="1400" dirty="0">
              <a:latin typeface="+mn-ea"/>
              <a:cs typeface="メイリオ" panose="020B0604030504040204" pitchFamily="50" charset="-128"/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ja-JP" altLang="en-US" sz="900" dirty="0">
              <a:latin typeface="+mn-ea"/>
              <a:cs typeface="メイリオ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189415" y="603905"/>
            <a:ext cx="3629158" cy="2444101"/>
            <a:chOff x="5189415" y="736760"/>
            <a:chExt cx="3629158" cy="2444101"/>
          </a:xfrm>
        </p:grpSpPr>
        <p:pic>
          <p:nvPicPr>
            <p:cNvPr id="42" name="Picture 4" descr="C:\Users\00112602\Desktop\無題__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415" y="928699"/>
              <a:ext cx="3629158" cy="1071228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正方形/長方形 42"/>
            <p:cNvSpPr/>
            <p:nvPr/>
          </p:nvSpPr>
          <p:spPr bwMode="auto">
            <a:xfrm>
              <a:off x="5192995" y="1999927"/>
              <a:ext cx="3625578" cy="8393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0" tIns="7200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400" b="1" dirty="0" smtClean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44" name="Picture 11" descr="C:\Users\00112602\Desktop\Usability_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4966" y="2038548"/>
              <a:ext cx="2123888" cy="748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\\plcpmksv3\D\共有３ - plcpmksv\描画ファイル\e-RT3+（RP7□,EP01,LT02）\gif\RP71-1R_左振り 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89" r="32223"/>
            <a:stretch/>
          </p:blipFill>
          <p:spPr bwMode="auto">
            <a:xfrm>
              <a:off x="7487762" y="736760"/>
              <a:ext cx="1242023" cy="2444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829" b="8069"/>
          <a:stretch/>
        </p:blipFill>
        <p:spPr bwMode="auto">
          <a:xfrm>
            <a:off x="311844" y="802006"/>
            <a:ext cx="3564587" cy="185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4983962" y="2812263"/>
            <a:ext cx="3873361" cy="2314480"/>
          </a:xfrm>
          <a:prstGeom prst="rect">
            <a:avLst/>
          </a:prstGeom>
        </p:spPr>
        <p:txBody>
          <a:bodyPr vert="horz" wrap="square" lIns="91440" tIns="45720" rIns="91440" bIns="45720" numCol="1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52425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u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4125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Ø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800" dirty="0" smtClean="0">
                <a:latin typeface="+mn-ea"/>
                <a:cs typeface="メイリオ" panose="020B0604030504040204" pitchFamily="50" charset="-128"/>
              </a:rPr>
              <a:t>Real-time OS CPU </a:t>
            </a:r>
          </a:p>
          <a:p>
            <a:pPr lvl="1">
              <a:lnSpc>
                <a:spcPct val="80000"/>
              </a:lnSpc>
            </a:pPr>
            <a:r>
              <a:rPr lang="en-US" altLang="ja-JP" sz="1400" dirty="0" smtClean="0">
                <a:latin typeface="+mn-ea"/>
                <a:cs typeface="メイリオ" panose="020B0604030504040204" pitchFamily="50" charset="-128"/>
              </a:rPr>
              <a:t>RTOS (Real time Linux)</a:t>
            </a:r>
          </a:p>
          <a:p>
            <a:pPr lvl="2">
              <a:lnSpc>
                <a:spcPct val="80000"/>
              </a:lnSpc>
            </a:pPr>
            <a:endParaRPr lang="en-US" altLang="ja-JP" sz="1100" dirty="0" smtClean="0">
              <a:latin typeface="+mn-ea"/>
              <a:cs typeface="メイリオ" panose="020B0604030504040204" pitchFamily="50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400" dirty="0" smtClean="0">
                <a:latin typeface="+mn-ea"/>
                <a:cs typeface="メイリオ" panose="020B0604030504040204" pitchFamily="50" charset="-128"/>
              </a:rPr>
              <a:t>C/C++ Language</a:t>
            </a:r>
          </a:p>
          <a:p>
            <a:pPr lvl="2">
              <a:lnSpc>
                <a:spcPct val="80000"/>
              </a:lnSpc>
            </a:pPr>
            <a:endParaRPr lang="ja-JP" altLang="en-US" sz="1100" dirty="0" smtClean="0">
              <a:latin typeface="+mn-ea"/>
              <a:cs typeface="メイリオ" panose="020B0604030504040204" pitchFamily="50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400" dirty="0" smtClean="0">
                <a:latin typeface="+mn-ea"/>
                <a:cs typeface="メイリオ" panose="020B0604030504040204" pitchFamily="50" charset="-128"/>
              </a:rPr>
              <a:t>Easy to reuse Program</a:t>
            </a:r>
          </a:p>
          <a:p>
            <a:pPr lvl="2">
              <a:lnSpc>
                <a:spcPct val="80000"/>
              </a:lnSpc>
            </a:pPr>
            <a:r>
              <a:rPr lang="en-US" altLang="ja-JP" sz="1100" dirty="0" smtClean="0">
                <a:latin typeface="+mn-ea"/>
                <a:cs typeface="メイリオ" panose="020B0604030504040204" pitchFamily="50" charset="-128"/>
              </a:rPr>
              <a:t>Library, Middleware</a:t>
            </a:r>
          </a:p>
          <a:p>
            <a:pPr lvl="2">
              <a:lnSpc>
                <a:spcPct val="80000"/>
              </a:lnSpc>
            </a:pPr>
            <a:endParaRPr lang="ja-JP" altLang="en-US" sz="1100" dirty="0">
              <a:latin typeface="+mn-ea"/>
              <a:cs typeface="メイリオ" panose="020B0604030504040204" pitchFamily="50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400" dirty="0" smtClean="0">
                <a:latin typeface="+mn-ea"/>
                <a:cs typeface="メイリオ" panose="020B0604030504040204" pitchFamily="50" charset="-128"/>
              </a:rPr>
              <a:t>Multi task function</a:t>
            </a:r>
          </a:p>
          <a:p>
            <a:pPr lvl="2">
              <a:lnSpc>
                <a:spcPct val="80000"/>
              </a:lnSpc>
            </a:pPr>
            <a:endParaRPr lang="ja-JP" altLang="en-US" sz="1100" dirty="0">
              <a:latin typeface="+mn-ea"/>
              <a:cs typeface="メイリオ" panose="020B0604030504040204" pitchFamily="50" charset="-128"/>
            </a:endParaRPr>
          </a:p>
          <a:p>
            <a:pPr lvl="1">
              <a:lnSpc>
                <a:spcPct val="80000"/>
              </a:lnSpc>
            </a:pPr>
            <a:r>
              <a:rPr lang="en-US" altLang="ja-JP" sz="1400" dirty="0" smtClean="0">
                <a:latin typeface="+mn-ea"/>
                <a:cs typeface="メイリオ" panose="020B0604030504040204" pitchFamily="50" charset="-128"/>
              </a:rPr>
              <a:t>Standard interface</a:t>
            </a:r>
            <a:endParaRPr lang="en-US" altLang="ja-JP" sz="1400" dirty="0"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08" y="5329035"/>
            <a:ext cx="5254318" cy="10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0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Jitter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20</a:t>
            </a:fld>
            <a:endParaRPr lang="ja-JP" altLang="en-US"/>
          </a:p>
        </p:txBody>
      </p:sp>
      <p:sp>
        <p:nvSpPr>
          <p:cNvPr id="236" name="角丸四角形 235"/>
          <p:cNvSpPr/>
          <p:nvPr/>
        </p:nvSpPr>
        <p:spPr bwMode="auto">
          <a:xfrm>
            <a:off x="220552" y="3717031"/>
            <a:ext cx="8640960" cy="2520281"/>
          </a:xfrm>
          <a:prstGeom prst="roundRect">
            <a:avLst>
              <a:gd name="adj" fmla="val 0"/>
            </a:avLst>
          </a:prstGeom>
          <a:gradFill>
            <a:gsLst>
              <a:gs pos="55000">
                <a:sysClr val="window" lastClr="FFFFFF">
                  <a:lumMod val="85000"/>
                </a:sysClr>
              </a:gs>
              <a:gs pos="0">
                <a:sysClr val="window" lastClr="FFFF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7" name="メモ 236"/>
          <p:cNvSpPr/>
          <p:nvPr/>
        </p:nvSpPr>
        <p:spPr bwMode="auto">
          <a:xfrm>
            <a:off x="379575" y="3910196"/>
            <a:ext cx="1188000" cy="432000"/>
          </a:xfrm>
          <a:prstGeom prst="foldedCorner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4F81BD">
                  <a:lumMod val="60000"/>
                  <a:lumOff val="40000"/>
                </a:srgbClr>
              </a:gs>
            </a:gsLst>
            <a:lin ang="5400000" scaled="0"/>
          </a:gra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000" tIns="72000" bIns="0"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VxWorks</a:t>
            </a:r>
            <a:endParaRPr kumimoji="0" lang="en-US" altLang="ja-JP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238" name="角丸四角形 237"/>
          <p:cNvSpPr/>
          <p:nvPr/>
        </p:nvSpPr>
        <p:spPr bwMode="auto">
          <a:xfrm>
            <a:off x="223980" y="1167512"/>
            <a:ext cx="8640960" cy="2549519"/>
          </a:xfrm>
          <a:prstGeom prst="roundRect">
            <a:avLst>
              <a:gd name="adj" fmla="val 0"/>
            </a:avLst>
          </a:prstGeom>
          <a:gradFill>
            <a:gsLst>
              <a:gs pos="55000">
                <a:sysClr val="window" lastClr="FFFFFF">
                  <a:lumMod val="85000"/>
                </a:sysClr>
              </a:gs>
              <a:gs pos="0">
                <a:sysClr val="window" lastClr="FFFF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9" name="メモ 238"/>
          <p:cNvSpPr/>
          <p:nvPr/>
        </p:nvSpPr>
        <p:spPr bwMode="auto">
          <a:xfrm>
            <a:off x="379575" y="1317908"/>
            <a:ext cx="1188000" cy="432000"/>
          </a:xfrm>
          <a:prstGeom prst="foldedCorner">
            <a:avLst/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4F81BD">
                  <a:lumMod val="60000"/>
                  <a:lumOff val="40000"/>
                </a:srgbClr>
              </a:gs>
            </a:gsLst>
            <a:lin ang="5400000" scaled="0"/>
          </a:gra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000" tIns="72000" bIns="0"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Linux</a:t>
            </a:r>
          </a:p>
        </p:txBody>
      </p:sp>
      <p:sp>
        <p:nvSpPr>
          <p:cNvPr id="240" name="角丸四角形 239"/>
          <p:cNvSpPr/>
          <p:nvPr/>
        </p:nvSpPr>
        <p:spPr bwMode="auto">
          <a:xfrm>
            <a:off x="5260377" y="764704"/>
            <a:ext cx="3600000" cy="5472608"/>
          </a:xfrm>
          <a:prstGeom prst="roundRect">
            <a:avLst>
              <a:gd name="adj" fmla="val 0"/>
            </a:avLst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14400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RP7 Series</a:t>
            </a: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241" name="角丸四角形 240"/>
          <p:cNvSpPr/>
          <p:nvPr/>
        </p:nvSpPr>
        <p:spPr bwMode="auto">
          <a:xfrm>
            <a:off x="1657973" y="764704"/>
            <a:ext cx="3600000" cy="5472608"/>
          </a:xfrm>
          <a:prstGeom prst="roundRect">
            <a:avLst>
              <a:gd name="adj" fmla="val 0"/>
            </a:avLst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14400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RP6 Series</a:t>
            </a: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242" name="Picture 1" descr="F3RP61_RT_拡大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49" y="1227695"/>
            <a:ext cx="3225599" cy="24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5" descr="F3RP62_拡大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49" y="3764772"/>
            <a:ext cx="3225599" cy="24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" name="Picture 3" descr="F3RP71_RT_拡大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91" y="1225221"/>
            <a:ext cx="3225599" cy="24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" name="Picture 4" descr="F3RP72_拡大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21" y="3762801"/>
            <a:ext cx="3225599" cy="24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" name="テキスト ボックス 245"/>
          <p:cNvSpPr txBox="1"/>
          <p:nvPr/>
        </p:nvSpPr>
        <p:spPr>
          <a:xfrm>
            <a:off x="4052851" y="2054483"/>
            <a:ext cx="58221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800" dirty="0" smtClean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140[us]</a:t>
            </a:r>
            <a:endParaRPr lang="ja-JP" altLang="en-US" sz="800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47" name="直線コネクタ 246"/>
          <p:cNvCxnSpPr/>
          <p:nvPr/>
        </p:nvCxnSpPr>
        <p:spPr>
          <a:xfrm>
            <a:off x="4261732" y="2264336"/>
            <a:ext cx="0" cy="155412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ysDot"/>
          </a:ln>
          <a:effectLst/>
        </p:spPr>
      </p:cxnSp>
      <p:cxnSp>
        <p:nvCxnSpPr>
          <p:cNvPr id="248" name="直線コネクタ 247"/>
          <p:cNvCxnSpPr/>
          <p:nvPr/>
        </p:nvCxnSpPr>
        <p:spPr>
          <a:xfrm>
            <a:off x="4477300" y="2262544"/>
            <a:ext cx="0" cy="155412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ysDot"/>
          </a:ln>
          <a:effectLst/>
        </p:spPr>
      </p:cxnSp>
      <p:cxnSp>
        <p:nvCxnSpPr>
          <p:cNvPr id="249" name="直線矢印コネクタ 248"/>
          <p:cNvCxnSpPr/>
          <p:nvPr/>
        </p:nvCxnSpPr>
        <p:spPr>
          <a:xfrm>
            <a:off x="4117716" y="2347740"/>
            <a:ext cx="14401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50" name="直線矢印コネクタ 249"/>
          <p:cNvCxnSpPr/>
          <p:nvPr/>
        </p:nvCxnSpPr>
        <p:spPr>
          <a:xfrm flipH="1">
            <a:off x="4483311" y="2347740"/>
            <a:ext cx="14401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251" name="テキスト ボックス 250"/>
          <p:cNvSpPr txBox="1"/>
          <p:nvPr/>
        </p:nvSpPr>
        <p:spPr>
          <a:xfrm>
            <a:off x="7669896" y="2057040"/>
            <a:ext cx="51809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800" dirty="0" smtClean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60[us]</a:t>
            </a:r>
            <a:endParaRPr lang="ja-JP" altLang="en-US" sz="800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52" name="直線コネクタ 251"/>
          <p:cNvCxnSpPr/>
          <p:nvPr/>
        </p:nvCxnSpPr>
        <p:spPr>
          <a:xfrm>
            <a:off x="7878777" y="2266893"/>
            <a:ext cx="0" cy="155412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ysDot"/>
          </a:ln>
          <a:effectLst/>
        </p:spPr>
      </p:cxnSp>
      <p:cxnSp>
        <p:nvCxnSpPr>
          <p:cNvPr id="253" name="直線コネクタ 252"/>
          <p:cNvCxnSpPr/>
          <p:nvPr/>
        </p:nvCxnSpPr>
        <p:spPr>
          <a:xfrm>
            <a:off x="7970533" y="2265101"/>
            <a:ext cx="0" cy="155412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ysDot"/>
          </a:ln>
          <a:effectLst/>
        </p:spPr>
      </p:cxnSp>
      <p:cxnSp>
        <p:nvCxnSpPr>
          <p:cNvPr id="254" name="直線矢印コネクタ 253"/>
          <p:cNvCxnSpPr/>
          <p:nvPr/>
        </p:nvCxnSpPr>
        <p:spPr>
          <a:xfrm>
            <a:off x="7734761" y="2350297"/>
            <a:ext cx="14401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55" name="直線矢印コネクタ 254"/>
          <p:cNvCxnSpPr/>
          <p:nvPr/>
        </p:nvCxnSpPr>
        <p:spPr>
          <a:xfrm flipH="1">
            <a:off x="7976544" y="2350297"/>
            <a:ext cx="14401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256" name="テキスト ボックス 255"/>
          <p:cNvSpPr txBox="1"/>
          <p:nvPr/>
        </p:nvSpPr>
        <p:spPr>
          <a:xfrm>
            <a:off x="7605845" y="4632062"/>
            <a:ext cx="51809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800" dirty="0" smtClean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60[us]</a:t>
            </a:r>
            <a:endParaRPr lang="ja-JP" altLang="en-US" sz="800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257" name="直線コネクタ 256"/>
          <p:cNvCxnSpPr/>
          <p:nvPr/>
        </p:nvCxnSpPr>
        <p:spPr>
          <a:xfrm>
            <a:off x="7814726" y="4841915"/>
            <a:ext cx="0" cy="155412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ysDot"/>
          </a:ln>
          <a:effectLst/>
        </p:spPr>
      </p:cxnSp>
      <p:cxnSp>
        <p:nvCxnSpPr>
          <p:cNvPr id="258" name="直線コネクタ 257"/>
          <p:cNvCxnSpPr/>
          <p:nvPr/>
        </p:nvCxnSpPr>
        <p:spPr>
          <a:xfrm>
            <a:off x="7906482" y="4840123"/>
            <a:ext cx="0" cy="155412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ysDot"/>
          </a:ln>
          <a:effectLst/>
        </p:spPr>
      </p:cxnSp>
      <p:cxnSp>
        <p:nvCxnSpPr>
          <p:cNvPr id="259" name="直線矢印コネクタ 258"/>
          <p:cNvCxnSpPr/>
          <p:nvPr/>
        </p:nvCxnSpPr>
        <p:spPr>
          <a:xfrm>
            <a:off x="7670710" y="4925319"/>
            <a:ext cx="14401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492" name="直線矢印コネクタ 491"/>
          <p:cNvCxnSpPr/>
          <p:nvPr/>
        </p:nvCxnSpPr>
        <p:spPr>
          <a:xfrm flipH="1">
            <a:off x="7912493" y="4925319"/>
            <a:ext cx="14401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494" name="テキスト ボックス 493"/>
          <p:cNvSpPr txBox="1"/>
          <p:nvPr/>
        </p:nvSpPr>
        <p:spPr>
          <a:xfrm>
            <a:off x="3941158" y="4553043"/>
            <a:ext cx="51809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800" dirty="0" smtClean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90[us]</a:t>
            </a:r>
            <a:endParaRPr lang="ja-JP" altLang="en-US" sz="800" dirty="0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495" name="直線コネクタ 494"/>
          <p:cNvCxnSpPr/>
          <p:nvPr/>
        </p:nvCxnSpPr>
        <p:spPr>
          <a:xfrm>
            <a:off x="4150039" y="4762896"/>
            <a:ext cx="0" cy="155412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ysDot"/>
          </a:ln>
          <a:effectLst/>
        </p:spPr>
      </p:cxnSp>
      <p:cxnSp>
        <p:nvCxnSpPr>
          <p:cNvPr id="496" name="直線コネクタ 495"/>
          <p:cNvCxnSpPr/>
          <p:nvPr/>
        </p:nvCxnSpPr>
        <p:spPr>
          <a:xfrm>
            <a:off x="4288715" y="4761104"/>
            <a:ext cx="0" cy="155412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ysDot"/>
          </a:ln>
          <a:effectLst/>
        </p:spPr>
      </p:cxnSp>
      <p:cxnSp>
        <p:nvCxnSpPr>
          <p:cNvPr id="497" name="直線矢印コネクタ 496"/>
          <p:cNvCxnSpPr/>
          <p:nvPr/>
        </p:nvCxnSpPr>
        <p:spPr>
          <a:xfrm>
            <a:off x="4006023" y="4846300"/>
            <a:ext cx="14401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498" name="直線矢印コネクタ 497"/>
          <p:cNvCxnSpPr/>
          <p:nvPr/>
        </p:nvCxnSpPr>
        <p:spPr>
          <a:xfrm flipH="1">
            <a:off x="4294726" y="4846300"/>
            <a:ext cx="144016" cy="0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36" name="動作設定ボタン : 戻る/前へ 35">
            <a:hlinkClick r:id="rId6" action="ppaction://hlinksldjump" highlightClick="1"/>
          </p:cNvPr>
          <p:cNvSpPr/>
          <p:nvPr/>
        </p:nvSpPr>
        <p:spPr>
          <a:xfrm>
            <a:off x="7451738" y="157728"/>
            <a:ext cx="432000" cy="432048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044748" y="397286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Reference </a:t>
            </a:r>
            <a:r>
              <a:rPr lang="en-US" altLang="ja-JP" dirty="0">
                <a:solidFill>
                  <a:srgbClr val="FF0000"/>
                </a:solidFill>
              </a:rPr>
              <a:t>d</a:t>
            </a:r>
            <a:r>
              <a:rPr kumimoji="1" lang="en-US" altLang="ja-JP" dirty="0" smtClean="0">
                <a:solidFill>
                  <a:srgbClr val="FF0000"/>
                </a:solidFill>
              </a:rPr>
              <a:t>ata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7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I/O access time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223641" y="950913"/>
            <a:ext cx="8636154" cy="3871829"/>
          </a:xfrm>
        </p:spPr>
        <p:txBody>
          <a:bodyPr/>
          <a:lstStyle/>
          <a:p>
            <a:r>
              <a:rPr lang="en-US" altLang="ja-JP" sz="2000" dirty="0" smtClean="0">
                <a:latin typeface="+mn-ea"/>
              </a:rPr>
              <a:t>Relay access</a:t>
            </a:r>
            <a:r>
              <a:rPr lang="ja-JP" altLang="en-US" sz="2000" dirty="0">
                <a:latin typeface="+mn-ea"/>
              </a:rPr>
              <a:t> </a:t>
            </a:r>
            <a:r>
              <a:rPr lang="en-US" altLang="ja-JP" sz="2000" dirty="0" smtClean="0">
                <a:latin typeface="+mn-ea"/>
              </a:rPr>
              <a:t>time</a:t>
            </a:r>
          </a:p>
          <a:p>
            <a:endParaRPr lang="en-US" altLang="ja-JP" sz="2000" dirty="0">
              <a:latin typeface="+mn-ea"/>
            </a:endParaRPr>
          </a:p>
          <a:p>
            <a:endParaRPr lang="en-US" altLang="ja-JP" sz="2000" dirty="0" smtClean="0">
              <a:latin typeface="+mn-ea"/>
            </a:endParaRPr>
          </a:p>
          <a:p>
            <a:endParaRPr lang="en-US" altLang="ja-JP" sz="2000" dirty="0">
              <a:latin typeface="+mn-ea"/>
            </a:endParaRPr>
          </a:p>
          <a:p>
            <a:endParaRPr lang="en-US" altLang="ja-JP" sz="2000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Register </a:t>
            </a:r>
            <a:r>
              <a:rPr lang="en-US" altLang="ja-JP" sz="2000" dirty="0">
                <a:latin typeface="+mn-ea"/>
              </a:rPr>
              <a:t>access </a:t>
            </a:r>
            <a:r>
              <a:rPr lang="en-US" altLang="ja-JP" sz="2000" dirty="0" smtClean="0">
                <a:latin typeface="+mn-ea"/>
              </a:rPr>
              <a:t>time</a:t>
            </a:r>
          </a:p>
          <a:p>
            <a:endParaRPr lang="en-US" altLang="ja-JP" sz="2000" dirty="0">
              <a:latin typeface="+mn-ea"/>
            </a:endParaRPr>
          </a:p>
          <a:p>
            <a:endParaRPr lang="en-US" altLang="ja-JP" sz="2000" dirty="0" smtClean="0">
              <a:latin typeface="+mn-ea"/>
            </a:endParaRPr>
          </a:p>
          <a:p>
            <a:pPr marL="0" indent="0">
              <a:buNone/>
            </a:pPr>
            <a:endParaRPr lang="en-US" altLang="ja-JP" sz="2000" dirty="0" smtClean="0">
              <a:latin typeface="+mn-ea"/>
            </a:endParaRPr>
          </a:p>
          <a:p>
            <a:pPr marL="0" indent="0">
              <a:buNone/>
            </a:pPr>
            <a:endParaRPr lang="en-US" altLang="ja-JP" sz="800" dirty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I/O interrupt response time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21</a:t>
            </a:fld>
            <a:endParaRPr lang="ja-JP" altLang="en-US"/>
          </a:p>
        </p:txBody>
      </p:sp>
      <p:graphicFrame>
        <p:nvGraphicFramePr>
          <p:cNvPr id="25" name="表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668459"/>
              </p:ext>
            </p:extLst>
          </p:nvPr>
        </p:nvGraphicFramePr>
        <p:xfrm>
          <a:off x="871200" y="1453529"/>
          <a:ext cx="5573008" cy="1086992"/>
        </p:xfrm>
        <a:graphic>
          <a:graphicData uri="http://schemas.openxmlformats.org/drawingml/2006/table">
            <a:tbl>
              <a:tblPr/>
              <a:tblGrid>
                <a:gridCol w="1189600"/>
                <a:gridCol w="730568"/>
                <a:gridCol w="730568"/>
                <a:gridCol w="730568"/>
                <a:gridCol w="730568"/>
                <a:gridCol w="730568"/>
                <a:gridCol w="730568"/>
              </a:tblGrid>
              <a:tr h="27251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Input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Output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4927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000" b="1" kern="400" dirty="0" smtClean="0">
                          <a:solidFill>
                            <a:schemeClr val="bg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Read</a:t>
                      </a:r>
                      <a:endParaRPr lang="ja-JP" sz="1000" b="1" kern="400" dirty="0">
                        <a:solidFill>
                          <a:schemeClr val="bg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Read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Write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</a:t>
                      </a:r>
                      <a:r>
                        <a:rPr kumimoji="1" lang="ja-JP" altLang="en-US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 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 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 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 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 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F3RP71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8.602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8.632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13.781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24.471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F3RP61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12.712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12.722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12.681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19.977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19.175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33.095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表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375342"/>
              </p:ext>
            </p:extLst>
          </p:nvPr>
        </p:nvGraphicFramePr>
        <p:xfrm>
          <a:off x="832790" y="3313487"/>
          <a:ext cx="3883226" cy="835593"/>
        </p:xfrm>
        <a:graphic>
          <a:graphicData uri="http://schemas.openxmlformats.org/drawingml/2006/table">
            <a:tbl>
              <a:tblPr/>
              <a:tblGrid>
                <a:gridCol w="632388"/>
                <a:gridCol w="581588"/>
                <a:gridCol w="581588"/>
                <a:gridCol w="667312"/>
                <a:gridCol w="667312"/>
                <a:gridCol w="753038"/>
              </a:tblGrid>
              <a:tr h="27039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000" b="1" kern="400" dirty="0" smtClean="0">
                          <a:solidFill>
                            <a:schemeClr val="bg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Read</a:t>
                      </a:r>
                      <a:endParaRPr lang="ja-JP" sz="1000" b="1" kern="400" dirty="0">
                        <a:solidFill>
                          <a:schemeClr val="bg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</a:t>
                      </a:r>
                      <a:r>
                        <a:rPr kumimoji="1" lang="ja-JP" altLang="en-US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</a:t>
                      </a:r>
                      <a:r>
                        <a:rPr kumimoji="1" lang="ja-JP" altLang="en-US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</a:t>
                      </a:r>
                      <a:r>
                        <a:rPr kumimoji="1" lang="ja-JP" altLang="en-US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64</a:t>
                      </a:r>
                      <a:r>
                        <a:rPr kumimoji="1" lang="ja-JP" altLang="en-US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100</a:t>
                      </a:r>
                      <a:r>
                        <a:rPr kumimoji="1" lang="ja-JP" altLang="en-US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F3RP71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8.296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50.491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472.436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F3RP61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11.119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51.701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376.048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515093"/>
              </p:ext>
            </p:extLst>
          </p:nvPr>
        </p:nvGraphicFramePr>
        <p:xfrm>
          <a:off x="871200" y="5000290"/>
          <a:ext cx="5152562" cy="1069256"/>
        </p:xfrm>
        <a:graphic>
          <a:graphicData uri="http://schemas.openxmlformats.org/drawingml/2006/table">
            <a:tbl>
              <a:tblPr/>
              <a:tblGrid>
                <a:gridCol w="1646800"/>
                <a:gridCol w="798830"/>
                <a:gridCol w="798830"/>
                <a:gridCol w="834635"/>
                <a:gridCol w="1073467"/>
              </a:tblGrid>
              <a:tr h="28803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Linux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err="1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VxWorks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err="1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NORTi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F3RP71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F3RP61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F3RP62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F3RP5x-3P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Response time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Min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94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110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95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60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Response time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Max</a:t>
                      </a:r>
                      <a:r>
                        <a:rPr kumimoji="1" lang="ja-JP" altLang="en-US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136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195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115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70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Average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107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471591"/>
              </p:ext>
            </p:extLst>
          </p:nvPr>
        </p:nvGraphicFramePr>
        <p:xfrm>
          <a:off x="4937246" y="3313487"/>
          <a:ext cx="3883226" cy="835593"/>
        </p:xfrm>
        <a:graphic>
          <a:graphicData uri="http://schemas.openxmlformats.org/drawingml/2006/table">
            <a:tbl>
              <a:tblPr/>
              <a:tblGrid>
                <a:gridCol w="632388"/>
                <a:gridCol w="581588"/>
                <a:gridCol w="581588"/>
                <a:gridCol w="667312"/>
                <a:gridCol w="667312"/>
                <a:gridCol w="753038"/>
              </a:tblGrid>
              <a:tr h="27039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000" b="1" kern="400" dirty="0" smtClean="0">
                          <a:solidFill>
                            <a:schemeClr val="bg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Write</a:t>
                      </a:r>
                      <a:endParaRPr lang="ja-JP" altLang="ja-JP" sz="1000" b="1" kern="400" dirty="0">
                        <a:solidFill>
                          <a:schemeClr val="bg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</a:t>
                      </a:r>
                      <a:r>
                        <a:rPr kumimoji="1" lang="ja-JP" altLang="en-US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</a:t>
                      </a:r>
                      <a:r>
                        <a:rPr kumimoji="1" lang="ja-JP" altLang="en-US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</a:t>
                      </a:r>
                      <a:r>
                        <a:rPr kumimoji="1" lang="ja-JP" altLang="en-US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64</a:t>
                      </a:r>
                      <a:r>
                        <a:rPr kumimoji="1" lang="ja-JP" altLang="en-US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100</a:t>
                      </a:r>
                      <a:r>
                        <a:rPr kumimoji="1" lang="ja-JP" altLang="en-US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word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F3RP71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8.479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51.164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477.343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0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F3RP61</a:t>
                      </a:r>
                      <a:endParaRPr kumimoji="1" lang="ja-JP" altLang="en-US" sz="10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10.903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50.008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363.036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</a:t>
                      </a: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5940152" y="1165496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ea"/>
                <a:cs typeface="メイリオ" panose="020B0604030504040204" pitchFamily="50" charset="-128"/>
              </a:rPr>
              <a:t>[us]</a:t>
            </a:r>
            <a:endParaRPr kumimoji="1" lang="ja-JP" altLang="en-US" sz="12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211960" y="3027474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ea"/>
                <a:cs typeface="メイリオ" panose="020B0604030504040204" pitchFamily="50" charset="-128"/>
              </a:rPr>
              <a:t>[us]</a:t>
            </a:r>
            <a:endParaRPr kumimoji="1" lang="ja-JP" altLang="en-US" sz="12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316416" y="3027473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ea"/>
                <a:cs typeface="メイリオ" panose="020B0604030504040204" pitchFamily="50" charset="-128"/>
              </a:rPr>
              <a:t>[us]</a:t>
            </a:r>
            <a:endParaRPr kumimoji="1" lang="ja-JP" altLang="en-US" sz="12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525026" y="4725144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n-ea"/>
                <a:cs typeface="メイリオ" panose="020B0604030504040204" pitchFamily="50" charset="-128"/>
              </a:rPr>
              <a:t>[us]</a:t>
            </a:r>
            <a:endParaRPr kumimoji="1" lang="ja-JP" altLang="en-US" sz="12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827584" y="2160866"/>
            <a:ext cx="5652000" cy="180000"/>
          </a:xfrm>
          <a:prstGeom prst="rect">
            <a:avLst/>
          </a:prstGeom>
          <a:noFill/>
          <a:ln w="381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94232" y="3781420"/>
            <a:ext cx="3960000" cy="180000"/>
          </a:xfrm>
          <a:prstGeom prst="rect">
            <a:avLst/>
          </a:prstGeom>
          <a:noFill/>
          <a:ln w="381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894996" y="3780440"/>
            <a:ext cx="3960000" cy="180000"/>
          </a:xfrm>
          <a:prstGeom prst="rect">
            <a:avLst/>
          </a:prstGeom>
          <a:noFill/>
          <a:ln w="381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2474167" y="5294858"/>
            <a:ext cx="876872" cy="792088"/>
          </a:xfrm>
          <a:prstGeom prst="rect">
            <a:avLst/>
          </a:prstGeom>
          <a:noFill/>
          <a:ln w="381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7" name="円/楕円 36"/>
          <p:cNvSpPr/>
          <p:nvPr/>
        </p:nvSpPr>
        <p:spPr bwMode="auto">
          <a:xfrm rot="21000000">
            <a:off x="6189509" y="1310940"/>
            <a:ext cx="2224791" cy="630880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5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Read</a:t>
            </a:r>
            <a:r>
              <a:rPr kumimoji="0" lang="ja-JP" altLang="en-US" sz="1400" b="1" dirty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　</a:t>
            </a:r>
            <a:r>
              <a:rPr kumimoji="0" lang="en-US" altLang="ja-JP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x1.5</a:t>
            </a:r>
            <a:endParaRPr kumimoji="0" lang="en-US" altLang="ja-JP" sz="1400" b="1" dirty="0">
              <a:solidFill>
                <a:srgbClr val="FFFFFF"/>
              </a:solidFill>
              <a:latin typeface="+mn-ea"/>
              <a:cs typeface="メイリオ" panose="020B0604030504040204" pitchFamily="50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Write</a:t>
            </a:r>
            <a:r>
              <a:rPr kumimoji="0" lang="ja-JP" altLang="en-US" sz="1400" b="1" dirty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　</a:t>
            </a:r>
            <a:r>
              <a:rPr kumimoji="0" lang="en-US" altLang="ja-JP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x1.4</a:t>
            </a:r>
            <a:endParaRPr kumimoji="0" lang="en-US" altLang="ja-JP" sz="1400" b="1" dirty="0">
              <a:solidFill>
                <a:srgbClr val="FFFFFF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38" name="円/楕円 37"/>
          <p:cNvSpPr/>
          <p:nvPr/>
        </p:nvSpPr>
        <p:spPr bwMode="auto">
          <a:xfrm rot="21000000">
            <a:off x="6236717" y="2712034"/>
            <a:ext cx="2224791" cy="630880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5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dirty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Read </a:t>
            </a:r>
            <a:r>
              <a:rPr kumimoji="0" lang="ja-JP" altLang="en-US" sz="1400" b="1" dirty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　</a:t>
            </a:r>
            <a:r>
              <a:rPr kumimoji="0" lang="en-US" altLang="ja-JP" sz="1400" b="1" dirty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 </a:t>
            </a:r>
            <a:r>
              <a:rPr kumimoji="0" lang="ja-JP" altLang="en-US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≒ </a:t>
            </a:r>
            <a:r>
              <a:rPr kumimoji="0" lang="en-US" altLang="ja-JP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x1.3</a:t>
            </a:r>
            <a:endParaRPr kumimoji="0" lang="en-US" altLang="ja-JP" sz="1400" b="1" dirty="0">
              <a:solidFill>
                <a:srgbClr val="FFFFFF"/>
              </a:solidFill>
              <a:latin typeface="+mn-ea"/>
              <a:cs typeface="メイリオ" panose="020B0604030504040204" pitchFamily="50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dirty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Write </a:t>
            </a:r>
            <a:r>
              <a:rPr kumimoji="0" lang="en-US" altLang="ja-JP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  </a:t>
            </a:r>
            <a:r>
              <a:rPr kumimoji="0" lang="ja-JP" altLang="en-US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≒ </a:t>
            </a:r>
            <a:r>
              <a:rPr kumimoji="0" lang="en-US" altLang="ja-JP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x1.2</a:t>
            </a:r>
            <a:endParaRPr kumimoji="0" lang="en-US" altLang="ja-JP" sz="1400" b="1" dirty="0">
              <a:solidFill>
                <a:srgbClr val="FFFFFF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39" name="円/楕円 38"/>
          <p:cNvSpPr/>
          <p:nvPr/>
        </p:nvSpPr>
        <p:spPr bwMode="auto">
          <a:xfrm rot="21000000">
            <a:off x="6042603" y="4546265"/>
            <a:ext cx="2689743" cy="519001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5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Respond as fast as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RP62</a:t>
            </a:r>
            <a:r>
              <a:rPr kumimoji="0" lang="ja-JP" altLang="en-US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（</a:t>
            </a:r>
            <a:r>
              <a:rPr kumimoji="0" lang="en-US" altLang="ja-JP" sz="1400" b="1" dirty="0" err="1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VxWorks</a:t>
            </a:r>
            <a:r>
              <a:rPr kumimoji="0" lang="ja-JP" altLang="en-US" sz="1400" b="1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）</a:t>
            </a:r>
            <a:endParaRPr kumimoji="0" lang="en-US" altLang="ja-JP" sz="1400" b="1" dirty="0" smtClean="0">
              <a:solidFill>
                <a:srgbClr val="FFFFFF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20" name="動作設定ボタン : 戻る/前へ 19">
            <a:hlinkClick r:id="rId3" action="ppaction://hlinksldjump" highlightClick="1"/>
          </p:cNvPr>
          <p:cNvSpPr/>
          <p:nvPr/>
        </p:nvSpPr>
        <p:spPr>
          <a:xfrm>
            <a:off x="7451738" y="157728"/>
            <a:ext cx="432000" cy="432048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60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 animBg="1"/>
      <p:bldP spid="38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Development host machine</a:t>
            </a:r>
            <a:r>
              <a:rPr lang="ja-JP" altLang="en-US" dirty="0" smtClean="0"/>
              <a:t> </a:t>
            </a:r>
            <a:r>
              <a:rPr lang="en-US" altLang="ja-JP" dirty="0" smtClean="0"/>
              <a:t>Environment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>
                <a:latin typeface="+mn-ea"/>
              </a:rPr>
              <a:pPr/>
              <a:t>22</a:t>
            </a:fld>
            <a:endParaRPr lang="ja-JP" altLang="en-US">
              <a:latin typeface="+mn-ea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223641" y="950913"/>
            <a:ext cx="8636154" cy="128650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52425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u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4125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Ø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latin typeface="+mn-ea"/>
              </a:rPr>
              <a:t>Xilinx SDK</a:t>
            </a:r>
            <a:r>
              <a:rPr lang="ja-JP" altLang="en-US" sz="2000" dirty="0" smtClean="0">
                <a:latin typeface="+mn-ea"/>
              </a:rPr>
              <a:t>（</a:t>
            </a:r>
            <a:r>
              <a:rPr lang="en-US" altLang="ja-JP" sz="2000" dirty="0" smtClean="0">
                <a:latin typeface="+mn-ea"/>
              </a:rPr>
              <a:t>Windows</a:t>
            </a:r>
            <a:r>
              <a:rPr lang="ja-JP" altLang="en-US" sz="2000" dirty="0" smtClean="0">
                <a:latin typeface="+mn-ea"/>
              </a:rPr>
              <a:t>／</a:t>
            </a:r>
            <a:r>
              <a:rPr lang="en-US" altLang="ja-JP" sz="2000" dirty="0" smtClean="0">
                <a:latin typeface="+mn-ea"/>
              </a:rPr>
              <a:t>Linux</a:t>
            </a:r>
            <a:r>
              <a:rPr lang="ja-JP" altLang="en-US" sz="2000" dirty="0" smtClean="0">
                <a:latin typeface="+mn-ea"/>
              </a:rPr>
              <a:t>）</a:t>
            </a:r>
            <a:endParaRPr lang="en-US" altLang="ja-JP" sz="1200" dirty="0" smtClean="0">
              <a:latin typeface="+mn-ea"/>
            </a:endParaRPr>
          </a:p>
          <a:p>
            <a:pPr lvl="1"/>
            <a:r>
              <a:rPr lang="en-US" altLang="ja-JP" sz="1600" dirty="0" smtClean="0">
                <a:latin typeface="+mn-ea"/>
              </a:rPr>
              <a:t>Application Development</a:t>
            </a:r>
          </a:p>
          <a:p>
            <a:pPr lvl="1"/>
            <a:r>
              <a:rPr lang="en-US" altLang="ja-JP" sz="1600" dirty="0" smtClean="0">
                <a:latin typeface="+mn-ea"/>
              </a:rPr>
              <a:t>Execution</a:t>
            </a:r>
            <a:r>
              <a:rPr lang="ja-JP" altLang="en-US" sz="1600" dirty="0" smtClean="0">
                <a:latin typeface="+mn-ea"/>
              </a:rPr>
              <a:t>／</a:t>
            </a:r>
            <a:r>
              <a:rPr lang="en-US" altLang="ja-JP" sz="1600" dirty="0" smtClean="0">
                <a:latin typeface="+mn-ea"/>
              </a:rPr>
              <a:t>Debug</a:t>
            </a:r>
            <a:r>
              <a:rPr lang="ja-JP" altLang="en-US" sz="1600" dirty="0" smtClean="0">
                <a:latin typeface="+mn-ea"/>
              </a:rPr>
              <a:t>（</a:t>
            </a:r>
            <a:r>
              <a:rPr lang="en-US" altLang="ja-JP" sz="1600" dirty="0" smtClean="0">
                <a:latin typeface="+mn-ea"/>
              </a:rPr>
              <a:t>Remote</a:t>
            </a:r>
            <a:r>
              <a:rPr lang="ja-JP" altLang="en-US" sz="1600" dirty="0" smtClean="0">
                <a:latin typeface="+mn-ea"/>
              </a:rPr>
              <a:t>）</a:t>
            </a:r>
            <a:endParaRPr lang="en-US" altLang="ja-JP" sz="1200" dirty="0" smtClean="0">
              <a:latin typeface="+mn-ea"/>
            </a:endParaRPr>
          </a:p>
          <a:p>
            <a:pPr lvl="1"/>
            <a:r>
              <a:rPr lang="en-US" altLang="ja-JP" sz="1600" dirty="0" smtClean="0">
                <a:latin typeface="+mn-ea"/>
              </a:rPr>
              <a:t>File transfer</a:t>
            </a:r>
            <a:r>
              <a:rPr lang="ja-JP" altLang="en-US" sz="1600" dirty="0" smtClean="0">
                <a:latin typeface="+mn-ea"/>
              </a:rPr>
              <a:t> </a:t>
            </a:r>
            <a:r>
              <a:rPr lang="en-US" altLang="ja-JP" sz="1600" dirty="0" smtClean="0">
                <a:latin typeface="+mn-ea"/>
              </a:rPr>
              <a:t>etc.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9696" y="2276872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u="sng" dirty="0" smtClean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eclipse</a:t>
            </a:r>
            <a:endParaRPr lang="ja-JP" altLang="en-US" sz="1400" u="sng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563888" y="2278991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u="sng" dirty="0" smtClean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Xilinx</a:t>
            </a:r>
            <a:r>
              <a:rPr lang="ja-JP" altLang="en-US" sz="1400" u="sng" dirty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 </a:t>
            </a:r>
            <a:r>
              <a:rPr lang="en-US" altLang="ja-JP" sz="1400" u="sng" dirty="0" smtClean="0">
                <a:solidFill>
                  <a:prstClr val="black"/>
                </a:solidFill>
                <a:latin typeface="+mn-ea"/>
                <a:cs typeface="メイリオ" panose="020B0604030504040204" pitchFamily="50" charset="-128"/>
              </a:rPr>
              <a:t>SDK</a:t>
            </a:r>
            <a:endParaRPr lang="ja-JP" altLang="en-US" sz="1400" u="sng" dirty="0">
              <a:solidFill>
                <a:prstClr val="black"/>
              </a:solidFill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43" name="Picture 59" descr="Screenshot-C-C++ - ioAccessSmp-ipAccessS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6" y="2569201"/>
            <a:ext cx="2412109" cy="143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2" descr="Screenshot-Eclip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750" y="3287133"/>
            <a:ext cx="1387847" cy="9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972" y="2569201"/>
            <a:ext cx="3074471" cy="208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06265"/>
            <a:ext cx="3236719" cy="314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00112602\Desktop\Modesty_37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157192"/>
            <a:ext cx="1407188" cy="9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メモ 48"/>
          <p:cNvSpPr/>
          <p:nvPr/>
        </p:nvSpPr>
        <p:spPr bwMode="auto">
          <a:xfrm>
            <a:off x="467544" y="4997949"/>
            <a:ext cx="6669527" cy="1197332"/>
          </a:xfrm>
          <a:prstGeom prst="foldedCorner">
            <a:avLst>
              <a:gd name="adj" fmla="val 21416"/>
            </a:avLst>
          </a:prstGeom>
          <a:gradFill>
            <a:gsLst>
              <a:gs pos="0">
                <a:srgbClr val="4F81BD">
                  <a:lumMod val="75000"/>
                </a:srgbClr>
              </a:gs>
              <a:gs pos="100000">
                <a:srgbClr val="4F81BD">
                  <a:lumMod val="60000"/>
                  <a:lumOff val="40000"/>
                </a:srgbClr>
              </a:gs>
            </a:gsLst>
            <a:lin ang="5400000" scaled="0"/>
          </a:gra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108000" tIns="288000" bIns="0" rtlCol="0" anchor="ctr"/>
          <a:lstStyle/>
          <a:p>
            <a:pPr lvl="0">
              <a:defRPr/>
            </a:pP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User can </a:t>
            </a:r>
            <a:r>
              <a:rPr kumimoji="0" lang="en-US" altLang="ja-JP" sz="1200" kern="0" dirty="0" smtClean="0">
                <a:solidFill>
                  <a:prstClr val="white"/>
                </a:solidFill>
                <a:latin typeface="+mn-ea"/>
                <a:cs typeface="メイリオ" panose="020B0604030504040204" pitchFamily="50" charset="-128"/>
              </a:rPr>
              <a:t>download the </a:t>
            </a:r>
            <a:r>
              <a:rPr kumimoji="0" lang="en-US" altLang="ja-JP" sz="1200" kern="0" dirty="0">
                <a:solidFill>
                  <a:prstClr val="white"/>
                </a:solidFill>
                <a:latin typeface="+mn-ea"/>
                <a:cs typeface="メイリオ" panose="020B0604030504040204" pitchFamily="50" charset="-128"/>
              </a:rPr>
              <a:t>install file,7 Xilinx SDK </a:t>
            </a:r>
            <a:r>
              <a:rPr kumimoji="0" lang="en-US" altLang="ja-JP" sz="1200" kern="0" dirty="0" smtClean="0">
                <a:solidFill>
                  <a:prstClr val="white"/>
                </a:solidFill>
                <a:latin typeface="+mn-ea"/>
                <a:cs typeface="メイリオ" panose="020B0604030504040204" pitchFamily="50" charset="-128"/>
              </a:rPr>
              <a:t>‘ from below </a:t>
            </a:r>
            <a:r>
              <a:rPr kumimoji="0" lang="en-US" altLang="ja-JP" sz="1200" b="0" i="0" u="sng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URL http://www.xilinx.com/support/download/index.htm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メイリオ" panose="020B0604030504040204" pitchFamily="50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Software Development Kit</a:t>
            </a: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（</a:t>
            </a:r>
            <a:r>
              <a:rPr kumimoji="0" lang="en-US" altLang="ja-JP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Vivado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 2013.4: Stand alone SDK </a:t>
            </a:r>
            <a:r>
              <a:rPr kumimoji="0" lang="en-US" altLang="ja-JP" sz="1200" kern="0" dirty="0">
                <a:solidFill>
                  <a:prstClr val="white"/>
                </a:solidFill>
                <a:latin typeface="+mn-ea"/>
                <a:cs typeface="メイリオ" panose="020B0604030504040204" pitchFamily="50" charset="-128"/>
              </a:rPr>
              <a:t>s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ingle package</a:t>
            </a: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）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Install file size</a:t>
            </a: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 ： </a:t>
            </a:r>
            <a:r>
              <a:rPr kumimoji="0" lang="ja-JP" altLang="en-US" sz="1200" kern="0" dirty="0">
                <a:solidFill>
                  <a:prstClr val="white"/>
                </a:solidFill>
                <a:latin typeface="+mn-ea"/>
                <a:cs typeface="メイリオ" panose="020B0604030504040204" pitchFamily="50" charset="-128"/>
              </a:rPr>
              <a:t>≒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2GB</a:t>
            </a:r>
            <a:endParaRPr kumimoji="0" lang="en-US" altLang="ja-JP" sz="1200" b="0" i="0" u="none" strike="noStrike" kern="0" cap="none" spc="0" normalizeH="0" baseline="3000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50" name="円/楕円 49"/>
          <p:cNvSpPr/>
          <p:nvPr/>
        </p:nvSpPr>
        <p:spPr bwMode="auto">
          <a:xfrm rot="21000000">
            <a:off x="5496006" y="1024553"/>
            <a:ext cx="3196212" cy="1018817"/>
          </a:xfrm>
          <a:prstGeom prst="ellipse">
            <a:avLst/>
          </a:prstGeom>
          <a:gradFill>
            <a:gsLst>
              <a:gs pos="0">
                <a:sysClr val="windowText" lastClr="000000">
                  <a:lumMod val="50000"/>
                  <a:lumOff val="50000"/>
                </a:sysClr>
              </a:gs>
              <a:gs pos="55000">
                <a:sysClr val="windowText" lastClr="000000">
                  <a:lumMod val="65000"/>
                  <a:lumOff val="35000"/>
                </a:sysClr>
              </a:gs>
            </a:gsLst>
            <a:lin ang="5400000" scaled="0"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Download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srgbClr val="FFFFFF"/>
                </a:solidFill>
                <a:latin typeface="+mn-ea"/>
                <a:cs typeface="メイリオ" panose="020B0604030504040204" pitchFamily="50" charset="-128"/>
              </a:rPr>
              <a:t>From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Yokogawa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 or Xilinx Web site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51" name="二等辺三角形 50"/>
          <p:cNvSpPr/>
          <p:nvPr/>
        </p:nvSpPr>
        <p:spPr>
          <a:xfrm rot="5400000">
            <a:off x="2010705" y="3491876"/>
            <a:ext cx="2259833" cy="414483"/>
          </a:xfrm>
          <a:prstGeom prst="triangle">
            <a:avLst/>
          </a:prstGeom>
          <a:gradFill>
            <a:gsLst>
              <a:gs pos="100000">
                <a:sysClr val="window" lastClr="FFFFFF"/>
              </a:gs>
              <a:gs pos="74000">
                <a:srgbClr val="00B0F0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7092280" y="2574429"/>
            <a:ext cx="1799970" cy="4320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Windows OS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（</a:t>
            </a:r>
            <a:r>
              <a:rPr kumimoji="0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Windows</a:t>
            </a:r>
            <a:r>
              <a:rPr kumimoji="0" lang="ja-JP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 </a:t>
            </a:r>
            <a:r>
              <a:rPr kumimoji="0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7 32bit/64bit</a:t>
            </a:r>
            <a:r>
              <a:rPr kumimoji="0" lang="ja-JP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）</a:t>
            </a:r>
            <a:endParaRPr kumimoji="0" lang="en-US" altLang="ja-JP" sz="1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7092280" y="3055848"/>
            <a:ext cx="1799968" cy="432000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72000" tIns="0" rIns="7200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Linux OS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（</a:t>
            </a:r>
            <a:r>
              <a:rPr kumimoji="0" lang="en-US" altLang="ja-JP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CentOS</a:t>
            </a:r>
            <a:r>
              <a:rPr kumimoji="0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 6.7 32bit</a:t>
            </a:r>
            <a:r>
              <a:rPr kumimoji="0" lang="ja-JP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メイリオ" panose="020B0604030504040204" pitchFamily="50" charset="-128"/>
              </a:rPr>
              <a:t>）</a:t>
            </a:r>
            <a:endParaRPr kumimoji="0" lang="en-US" altLang="ja-JP" sz="1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7" name="動作設定ボタン : 戻る/前へ 16">
            <a:hlinkClick r:id="rId7" action="ppaction://hlinksldjump" highlightClick="1"/>
          </p:cNvPr>
          <p:cNvSpPr/>
          <p:nvPr/>
        </p:nvSpPr>
        <p:spPr>
          <a:xfrm>
            <a:off x="7451738" y="157728"/>
            <a:ext cx="432000" cy="432048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74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Web maintenance tool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>
                <a:latin typeface="+mn-ea"/>
              </a:rPr>
              <a:pPr/>
              <a:t>23</a:t>
            </a:fld>
            <a:endParaRPr lang="ja-JP" altLang="en-US">
              <a:latin typeface="+mn-ea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223641" y="950913"/>
            <a:ext cx="8636154" cy="4942892"/>
          </a:xfrm>
          <a:prstGeom prst="rect">
            <a:avLst/>
          </a:prstGeom>
        </p:spPr>
        <p:txBody>
          <a:bodyPr vert="horz" lIns="91440" tIns="45720" rIns="91440" bIns="45720" numCol="1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52425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u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4125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Ø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ü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Device monitor</a:t>
            </a:r>
            <a:endParaRPr lang="en-US" altLang="ja-JP" sz="20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CPU module monitor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I/O</a:t>
            </a:r>
            <a:r>
              <a:rPr lang="ja-JP" altLang="en-US" sz="1600" dirty="0">
                <a:latin typeface="+mn-ea"/>
                <a:cs typeface="メイリオ" panose="020B0604030504040204" pitchFamily="50" charset="-128"/>
              </a:rPr>
              <a:t> 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device monitor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Comment file</a:t>
            </a:r>
          </a:p>
          <a:p>
            <a:pPr lvl="1"/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CPU</a:t>
            </a:r>
            <a:r>
              <a:rPr lang="ja-JP" altLang="en-US" sz="2000" dirty="0" smtClean="0">
                <a:latin typeface="+mn-ea"/>
                <a:cs typeface="メイリオ" panose="020B0604030504040204" pitchFamily="50" charset="-128"/>
              </a:rPr>
              <a:t>　</a:t>
            </a:r>
            <a:r>
              <a:rPr lang="en-US" altLang="ja-JP" sz="2000" dirty="0" err="1" smtClean="0">
                <a:latin typeface="+mn-ea"/>
                <a:cs typeface="メイリオ" panose="020B0604030504040204" pitchFamily="50" charset="-128"/>
              </a:rPr>
              <a:t>config</a:t>
            </a:r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.</a:t>
            </a:r>
            <a:endParaRPr lang="en-US" altLang="ja-JP" sz="20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Top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／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Login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Service 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User setting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IP address</a:t>
            </a:r>
            <a:r>
              <a:rPr lang="ja-JP" altLang="en-US" sz="1600" dirty="0">
                <a:latin typeface="+mn-ea"/>
                <a:cs typeface="メイリオ" panose="020B0604030504040204" pitchFamily="50" charset="-128"/>
              </a:rPr>
              <a:t> 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setting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Calendar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／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Time setting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Start script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Memory</a:t>
            </a:r>
            <a:r>
              <a:rPr lang="ja-JP" altLang="en-US" sz="1600" dirty="0" smtClean="0">
                <a:latin typeface="+mn-ea"/>
                <a:cs typeface="メイリオ" panose="020B0604030504040204" pitchFamily="50" charset="-128"/>
              </a:rPr>
              <a:t>・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Log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Device</a:t>
            </a:r>
            <a:r>
              <a:rPr lang="ja-JP" altLang="en-US" sz="1600" dirty="0">
                <a:latin typeface="+mn-ea"/>
                <a:cs typeface="メイリオ" panose="020B0604030504040204" pitchFamily="50" charset="-128"/>
              </a:rPr>
              <a:t> </a:t>
            </a:r>
            <a:r>
              <a:rPr lang="en-US" altLang="ja-JP" sz="1600" dirty="0" smtClean="0">
                <a:latin typeface="+mn-ea"/>
                <a:cs typeface="メイリオ" panose="020B0604030504040204" pitchFamily="50" charset="-128"/>
              </a:rPr>
              <a:t>setting</a:t>
            </a:r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pPr lvl="1"/>
            <a:endParaRPr lang="en-US" altLang="ja-JP" sz="1600" dirty="0">
              <a:latin typeface="+mn-ea"/>
              <a:cs typeface="メイリオ" panose="020B0604030504040204" pitchFamily="50" charset="-128"/>
            </a:endParaRPr>
          </a:p>
          <a:p>
            <a:r>
              <a:rPr lang="en-US" altLang="ja-JP" sz="1800" dirty="0" smtClean="0">
                <a:latin typeface="+mn-ea"/>
                <a:cs typeface="メイリオ" panose="020B0604030504040204" pitchFamily="50" charset="-128"/>
              </a:rPr>
              <a:t>Display Instruction Manual</a:t>
            </a:r>
            <a:endParaRPr lang="en-US" altLang="ja-JP" sz="1800" dirty="0"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1027" name="Picture 3" descr="C:\Users\00112602\Desktop\e-RT3 Plusイメージ\3_script_nopl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89" y="3813637"/>
            <a:ext cx="2208985" cy="13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00112602\Desktop\e-RT3 Plusイメージ\10_ipaddre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32" y="3813639"/>
            <a:ext cx="2208985" cy="13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00112602\Desktop\e-RT3 Plusイメージ\5_deviceset_nopl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59" y="4738487"/>
            <a:ext cx="2210917" cy="138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00112602\Desktop\e-RT3 Plusイメージ\7_manu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788" y="4738487"/>
            <a:ext cx="2208986" cy="13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00112602\Desktop\e-RT3 Plusイメージ\1_mojule_devmoni_noplu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39" y="1075316"/>
            <a:ext cx="4380121" cy="275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動作設定ボタン : 戻る/前へ 10">
            <a:hlinkClick r:id="rId7" action="ppaction://hlinksldjump" highlightClick="1"/>
          </p:cNvPr>
          <p:cNvSpPr/>
          <p:nvPr/>
        </p:nvSpPr>
        <p:spPr>
          <a:xfrm>
            <a:off x="7451738" y="157728"/>
            <a:ext cx="432000" cy="432048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6278409" y="887115"/>
            <a:ext cx="2805396" cy="1091024"/>
            <a:chOff x="6278409" y="887115"/>
            <a:chExt cx="2805396" cy="1091024"/>
          </a:xfrm>
        </p:grpSpPr>
        <p:pic>
          <p:nvPicPr>
            <p:cNvPr id="1033" name="Picture 9" descr="C:\Users\00112602\Desktop\e-RT3 Plusイメージ\201604_ert3_illust_p04-02_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544" y="887115"/>
              <a:ext cx="2308080" cy="1091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6278409" y="952084"/>
              <a:ext cx="101502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050" dirty="0" smtClean="0"/>
                <a:t>Web browser</a:t>
              </a:r>
              <a:endParaRPr kumimoji="1" lang="ja-JP" altLang="en-US" sz="105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647193" y="979146"/>
              <a:ext cx="143661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050" dirty="0" smtClean="0"/>
                <a:t>Web server mounted</a:t>
              </a:r>
              <a:endParaRPr kumimoji="1" lang="ja-JP" altLang="en-US" sz="105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212788" y="1125914"/>
              <a:ext cx="428493" cy="3958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ctr"/>
              <a:r>
                <a:rPr kumimoji="1" lang="en-US" altLang="ja-JP" sz="1050" dirty="0" smtClean="0"/>
                <a:t>LAN cable</a:t>
              </a:r>
              <a:endParaRPr kumimoji="1" lang="ja-JP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77386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Open Source Software list</a:t>
            </a:r>
            <a:r>
              <a:rPr lang="ja-JP" altLang="en-US" dirty="0" smtClean="0"/>
              <a:t>（</a:t>
            </a:r>
            <a:r>
              <a:rPr lang="en-US" altLang="ja-JP" dirty="0" smtClean="0"/>
              <a:t>90</a:t>
            </a:r>
            <a:r>
              <a:rPr lang="ja-JP" altLang="en-US" dirty="0"/>
              <a:t>種類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>
                <a:latin typeface="+mn-ea"/>
              </a:rPr>
              <a:pPr/>
              <a:t>24</a:t>
            </a:fld>
            <a:endParaRPr lang="ja-JP" altLang="en-US">
              <a:latin typeface="+mn-ea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467368"/>
              </p:ext>
            </p:extLst>
          </p:nvPr>
        </p:nvGraphicFramePr>
        <p:xfrm>
          <a:off x="39585" y="863242"/>
          <a:ext cx="9078803" cy="5375920"/>
        </p:xfrm>
        <a:graphic>
          <a:graphicData uri="http://schemas.openxmlformats.org/drawingml/2006/table">
            <a:tbl>
              <a:tblPr/>
              <a:tblGrid>
                <a:gridCol w="289487"/>
                <a:gridCol w="964565"/>
                <a:gridCol w="719455"/>
                <a:gridCol w="973328"/>
                <a:gridCol w="316475"/>
                <a:gridCol w="1153795"/>
                <a:gridCol w="613337"/>
                <a:gridCol w="1001903"/>
                <a:gridCol w="316475"/>
                <a:gridCol w="1044893"/>
                <a:gridCol w="613337"/>
                <a:gridCol w="1071753"/>
              </a:tblGrid>
              <a:tr h="7227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No.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Package</a:t>
                      </a:r>
                      <a:r>
                        <a:rPr kumimoji="1" lang="ja-JP" altLang="en-US" sz="800" b="1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800" b="1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name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Version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License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No.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Package</a:t>
                      </a:r>
                      <a:r>
                        <a:rPr kumimoji="1" lang="ja-JP" altLang="en-US" sz="800" b="1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800" b="1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name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Version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License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No.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Package</a:t>
                      </a:r>
                      <a:r>
                        <a:rPr kumimoji="1" lang="ja-JP" altLang="en-US" sz="800" b="1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800" b="1" baseline="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name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Version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License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apache2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2.4.10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Apache </a:t>
                      </a:r>
                      <a:endParaRPr lang="en-US" sz="800" kern="4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License </a:t>
                      </a: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v2.0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31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libiconv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1.11.1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61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php</a:t>
                      </a: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-fpm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5.6.4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PHP-3.01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bash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4.3.30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32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eglibc-gconv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2.19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GPLv2, LGPLv2.1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62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php-fpm-apache2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5.6.4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PHP-3.01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735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bison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3.0.4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33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libiodbc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3.52.10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BSD, LGPLv2.1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63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poppler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0.35.0 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chkconfig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1.3.63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34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libsysfs (sysfsutils)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2.1.0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GPLv2, LGPLv2.1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64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popt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1.16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MIT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coreutils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8.23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35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termcap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2.0.8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65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postgresql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9.4.0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PostgreSQL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cracklib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2.9.2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LGPLv2.1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36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libuser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0.60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LGPLv2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66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postgresql-client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9.4.0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PostgreSQL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352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cups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2.0.2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GPLv2, LGPLv2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37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logrotate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3.8.8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67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procps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3.2.8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GPLv2, LGPLv2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dhclient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4.3.1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ISC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38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mktemp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1.7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ISC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68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psmisc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22.21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620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9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diffutils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3.3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39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module-</a:t>
                      </a: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init</a:t>
                      </a: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-tools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3.15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69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pure-ftpd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1.0.36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dosfstools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3.0.26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mtd-utils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1.5.1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python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2.7.3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PSFv2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6491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11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e2fsprogs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1.42.12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GPLv2, LGPLv2, </a:t>
                      </a:r>
                      <a:endParaRPr lang="en-US" sz="800" kern="4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</a:t>
                      </a: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, MIT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41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mtd-utils-jffs2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1.5.1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71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readline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6.3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5666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12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e2fsprogs-libs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1.42.12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42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ncurses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5.9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MIT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72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rpcbind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0.2.2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842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13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ethtool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3.18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43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net-tools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1.60+26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73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rpm*1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5.4.14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LGPLv2.1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017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14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findutils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4.4.2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44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nfs</a:t>
                      </a: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-</a:t>
                      </a: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utils</a:t>
                      </a: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-client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1.3.1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74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sed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4.2.2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19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15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flex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2.5.39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45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ntp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4.2.8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NTP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75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shadow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4.2.1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BSD, Artistic-1.0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368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16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foomatic-filters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4.0.17  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46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ntp-utils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4.2.8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NTP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76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sqlite3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3.8.8.3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PD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17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freetds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0.92.79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47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ntpdate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4.2.8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NTP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77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sudo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1.8.9p5 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ISC, BSD, Zlib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18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inetutils-ftp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1.9.2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48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ntpd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4.2.8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NTP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78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sysklogd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1.5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GPLv2, BSD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19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gawk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4.1.1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49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openssh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6.7p1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79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sysvinit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2.88dsf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gdbserver (gdb)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7.8.1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openssh-misc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6.7p1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tar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1.28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21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glib-2.0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2.43.2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GPLv2, LGPLv2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51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openssh-sftp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6.7p1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81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tcpdf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6.2.6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22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grep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2.21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52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openssh-sftp-server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6.7p1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82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inetutils-telnet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1.9.2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23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gzip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1.6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53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openssl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1.0.1j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OpenSSL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83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inetutils-telnetd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1.9.2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24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initscripts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1.0.0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54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libpam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1.1.8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BSD, 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84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unixodbc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2.3.2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GPLv2, LGPLv2.1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25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iproute2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3.18.0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55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pam-plugin-cracklib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1.1.8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BSD, 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85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util-linux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2.25.2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GPLv2, LGPLv2.1, </a:t>
                      </a:r>
                      <a:endParaRPr lang="en-US" sz="800" kern="4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BD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26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iptables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1.4.21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56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passwd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0.79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BSD, 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86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vim-tiny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7.4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Vim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27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iputils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s20121221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BSD, 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57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pciutils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3.3.0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87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cronie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1.4.12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ISC, BSD, 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28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less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458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GPLv3, BSD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58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perl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5.14.3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Artistic-1.0, </a:t>
                      </a:r>
                      <a:endParaRPr lang="en-US" sz="800" kern="40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88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xinetd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2.3.15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29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libcap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2.24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BSD, GPLv2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59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php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5.6.4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PHP-3.01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89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zile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2.4.11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30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libgcc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4.7.3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GCC RLE v3.1</a:t>
                      </a:r>
                      <a:r>
                        <a:rPr lang="en-US" sz="800" kern="4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,</a:t>
                      </a:r>
                    </a:p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GPLv3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60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php-cli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5.6.4</a:t>
                      </a:r>
                      <a:endParaRPr lang="ja-JP" sz="800" kern="4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PHP-3.01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90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zlib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1.2.8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800" kern="400" dirty="0" err="1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メイリオ" panose="020B0604030504040204" pitchFamily="50" charset="-128"/>
                        </a:rPr>
                        <a:t>Zlib</a:t>
                      </a:r>
                      <a:endParaRPr lang="ja-JP" sz="800" kern="4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メイリオ" panose="020B0604030504040204" pitchFamily="50" charset="-128"/>
                      </a:endParaRPr>
                    </a:p>
                  </a:txBody>
                  <a:tcPr marL="62865" marR="62865" marT="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動作設定ボタン : 戻る/前へ 5">
            <a:hlinkClick r:id="rId2" action="ppaction://hlinksldjump" highlightClick="1"/>
          </p:cNvPr>
          <p:cNvSpPr/>
          <p:nvPr/>
        </p:nvSpPr>
        <p:spPr>
          <a:xfrm>
            <a:off x="7451738" y="157728"/>
            <a:ext cx="432000" cy="432048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398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Product </a:t>
            </a:r>
            <a:r>
              <a:rPr lang="en-US" altLang="ja-JP" dirty="0"/>
              <a:t>R</a:t>
            </a:r>
            <a:r>
              <a:rPr kumimoji="1" lang="en-US" altLang="ja-JP" dirty="0" smtClean="0"/>
              <a:t>oadmap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108" name="Picture 1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94" y="791781"/>
            <a:ext cx="1161436" cy="25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 bwMode="auto">
          <a:xfrm>
            <a:off x="160915" y="3481245"/>
            <a:ext cx="8806914" cy="2373619"/>
          </a:xfrm>
          <a:prstGeom prst="rect">
            <a:avLst/>
          </a:prstGeom>
          <a:gradFill>
            <a:gsLst>
              <a:gs pos="60000">
                <a:srgbClr val="FFFFFF">
                  <a:lumMod val="85000"/>
                </a:srgbClr>
              </a:gs>
              <a:gs pos="80000">
                <a:srgbClr val="FF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163562" y="1349156"/>
            <a:ext cx="8806914" cy="1825893"/>
          </a:xfrm>
          <a:prstGeom prst="rect">
            <a:avLst/>
          </a:prstGeom>
          <a:gradFill flip="none" rotWithShape="1">
            <a:gsLst>
              <a:gs pos="70000">
                <a:srgbClr val="FFFFFF">
                  <a:lumMod val="95000"/>
                </a:srgbClr>
              </a:gs>
              <a:gs pos="80000">
                <a:srgbClr val="FFFFFF">
                  <a:lumMod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680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dirty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182226" y="1117945"/>
            <a:ext cx="8806914" cy="158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dirty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445" y="5935772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 smtClean="0">
                <a:latin typeface="+mn-ea"/>
                <a:cs typeface="メイリオ" panose="020B0604030504040204" pitchFamily="50" charset="-128"/>
              </a:rPr>
              <a:t>1995</a:t>
            </a:r>
            <a:endParaRPr kumimoji="0" lang="ja-JP" altLang="en-US" sz="12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61463" y="5935772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 smtClean="0">
                <a:latin typeface="+mn-ea"/>
                <a:cs typeface="メイリオ" panose="020B0604030504040204" pitchFamily="50" charset="-128"/>
              </a:rPr>
              <a:t>2010</a:t>
            </a:r>
            <a:endParaRPr kumimoji="0" lang="ja-JP" altLang="en-US" sz="1200" dirty="0">
              <a:latin typeface="+mn-ea"/>
              <a:cs typeface="メイリオ" panose="020B0604030504040204" pitchFamily="50" charset="-128"/>
            </a:endParaRPr>
          </a:p>
        </p:txBody>
      </p:sp>
      <p:cxnSp>
        <p:nvCxnSpPr>
          <p:cNvPr id="10" name="直線コネクタ 9"/>
          <p:cNvCxnSpPr/>
          <p:nvPr/>
        </p:nvCxnSpPr>
        <p:spPr bwMode="auto">
          <a:xfrm>
            <a:off x="4646484" y="5823903"/>
            <a:ext cx="0" cy="141787"/>
          </a:xfrm>
          <a:prstGeom prst="line">
            <a:avLst/>
          </a:prstGeom>
          <a:solidFill>
            <a:srgbClr val="00CC99"/>
          </a:solidFill>
          <a:ln w="1905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線コネクタ 10"/>
          <p:cNvCxnSpPr/>
          <p:nvPr/>
        </p:nvCxnSpPr>
        <p:spPr bwMode="auto">
          <a:xfrm>
            <a:off x="3207594" y="5825828"/>
            <a:ext cx="0" cy="141787"/>
          </a:xfrm>
          <a:prstGeom prst="line">
            <a:avLst/>
          </a:prstGeom>
          <a:solidFill>
            <a:srgbClr val="00CC99"/>
          </a:solidFill>
          <a:ln w="1905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テキスト ボックス 11"/>
          <p:cNvSpPr txBox="1"/>
          <p:nvPr/>
        </p:nvSpPr>
        <p:spPr>
          <a:xfrm>
            <a:off x="2923754" y="5940956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 smtClean="0">
                <a:latin typeface="+mn-ea"/>
                <a:cs typeface="メイリオ" panose="020B0604030504040204" pitchFamily="50" charset="-128"/>
              </a:rPr>
              <a:t>2005</a:t>
            </a:r>
            <a:endParaRPr kumimoji="0" lang="ja-JP" altLang="en-US" sz="12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77244" y="5940956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 smtClean="0">
                <a:latin typeface="+mn-ea"/>
                <a:cs typeface="メイリオ" panose="020B0604030504040204" pitchFamily="50" charset="-128"/>
              </a:rPr>
              <a:t>2000</a:t>
            </a:r>
            <a:endParaRPr kumimoji="0" lang="ja-JP" altLang="en-US" sz="1200" dirty="0">
              <a:latin typeface="+mn-ea"/>
              <a:cs typeface="メイリオ" panose="020B0604030504040204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327274" y="5825828"/>
            <a:ext cx="0" cy="141787"/>
          </a:xfrm>
          <a:prstGeom prst="line">
            <a:avLst/>
          </a:prstGeom>
          <a:solidFill>
            <a:srgbClr val="00CC99"/>
          </a:solidFill>
          <a:ln w="1905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右矢印 14"/>
          <p:cNvSpPr/>
          <p:nvPr/>
        </p:nvSpPr>
        <p:spPr bwMode="auto">
          <a:xfrm>
            <a:off x="1877541" y="2866541"/>
            <a:ext cx="4205681" cy="250354"/>
          </a:xfrm>
          <a:prstGeom prst="rightArrow">
            <a:avLst>
              <a:gd name="adj1" fmla="val 50000"/>
              <a:gd name="adj2" fmla="val 76455"/>
            </a:avLst>
          </a:prstGeom>
          <a:gradFill flip="none" rotWithShape="1">
            <a:gsLst>
              <a:gs pos="43000">
                <a:srgbClr val="92D050"/>
              </a:gs>
              <a:gs pos="100000">
                <a:srgbClr val="FFFFFF">
                  <a:lumMod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21" name="Picture 5" descr="C:\Users\00112602\Desktop\RP42-5P 左振り_透過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49" y="2339105"/>
            <a:ext cx="1255576" cy="83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右矢印 21"/>
          <p:cNvSpPr/>
          <p:nvPr/>
        </p:nvSpPr>
        <p:spPr bwMode="auto">
          <a:xfrm>
            <a:off x="323529" y="5146930"/>
            <a:ext cx="5598696" cy="250354"/>
          </a:xfrm>
          <a:prstGeom prst="rightArrow">
            <a:avLst>
              <a:gd name="adj1" fmla="val 50000"/>
              <a:gd name="adj2" fmla="val 76455"/>
            </a:avLst>
          </a:prstGeom>
          <a:gradFill flip="none" rotWithShape="1">
            <a:gsLst>
              <a:gs pos="84000">
                <a:srgbClr val="FFFFFF">
                  <a:lumMod val="85000"/>
                </a:srgbClr>
              </a:gs>
              <a:gs pos="31000">
                <a:srgbClr val="92D050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6722151" y="3457604"/>
            <a:ext cx="2252302" cy="2374038"/>
          </a:xfrm>
          <a:prstGeom prst="rect">
            <a:avLst/>
          </a:prstGeom>
          <a:gradFill>
            <a:gsLst>
              <a:gs pos="0">
                <a:srgbClr val="36B5B8"/>
              </a:gs>
              <a:gs pos="55000">
                <a:srgbClr val="FFFFFF">
                  <a:lumMod val="95000"/>
                </a:srgbClr>
              </a:gs>
            </a:gsLst>
            <a:lin ang="108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dirty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245997" y="5935772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 smtClean="0">
                <a:latin typeface="+mn-ea"/>
                <a:cs typeface="メイリオ" panose="020B0604030504040204" pitchFamily="50" charset="-128"/>
              </a:rPr>
              <a:t>2020</a:t>
            </a:r>
            <a:endParaRPr kumimoji="0" lang="ja-JP" altLang="en-US" sz="1200" dirty="0">
              <a:latin typeface="+mn-ea"/>
              <a:cs typeface="メイリオ" panose="020B0604030504040204" pitchFamily="50" charset="-128"/>
            </a:endParaRPr>
          </a:p>
        </p:txBody>
      </p:sp>
      <p:cxnSp>
        <p:nvCxnSpPr>
          <p:cNvPr id="25" name="直線コネクタ 24"/>
          <p:cNvCxnSpPr/>
          <p:nvPr/>
        </p:nvCxnSpPr>
        <p:spPr bwMode="auto">
          <a:xfrm>
            <a:off x="7531409" y="5823903"/>
            <a:ext cx="0" cy="141787"/>
          </a:xfrm>
          <a:prstGeom prst="line">
            <a:avLst/>
          </a:prstGeom>
          <a:solidFill>
            <a:srgbClr val="00CC99"/>
          </a:solidFill>
          <a:ln w="1905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線コネクタ 25"/>
          <p:cNvCxnSpPr/>
          <p:nvPr/>
        </p:nvCxnSpPr>
        <p:spPr bwMode="auto">
          <a:xfrm>
            <a:off x="6085951" y="5822824"/>
            <a:ext cx="0" cy="141787"/>
          </a:xfrm>
          <a:prstGeom prst="line">
            <a:avLst/>
          </a:prstGeom>
          <a:solidFill>
            <a:srgbClr val="00CC99"/>
          </a:solidFill>
          <a:ln w="1905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テキスト ボックス 34"/>
          <p:cNvSpPr txBox="1"/>
          <p:nvPr/>
        </p:nvSpPr>
        <p:spPr>
          <a:xfrm>
            <a:off x="506358" y="5068053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SP20/30/21/25/35 / Original ASIC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( SPU )</a:t>
            </a:r>
            <a:endParaRPr kumimoji="0" lang="ja-JP" altLang="en-US" sz="6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36" name="AutoShape 35"/>
          <p:cNvSpPr>
            <a:spLocks noChangeArrowheads="1"/>
          </p:cNvSpPr>
          <p:nvPr/>
        </p:nvSpPr>
        <p:spPr bwMode="auto">
          <a:xfrm rot="10800000" flipV="1">
            <a:off x="6432194" y="5872891"/>
            <a:ext cx="287053" cy="288000"/>
          </a:xfrm>
          <a:prstGeom prst="triangle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136643" y="2790403"/>
            <a:ext cx="1843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F3RP4 Series /</a:t>
            </a:r>
            <a:r>
              <a:rPr kumimoji="0" lang="ja-JP" altLang="en-US" sz="6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kumimoji="0" lang="en-US" altLang="ja-JP" sz="600" dirty="0">
                <a:latin typeface="+mn-ea"/>
                <a:cs typeface="メイリオ" panose="020B0604030504040204" pitchFamily="50" charset="-128"/>
              </a:rPr>
              <a:t>General-Purpose Processor </a:t>
            </a:r>
            <a:endParaRPr kumimoji="0" lang="en-US" altLang="ja-JP" sz="600" dirty="0" smtClean="0">
              <a:latin typeface="+mn-ea"/>
              <a:cs typeface="メイリオ" panose="020B0604030504040204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( SH4 : 200MHz )</a:t>
            </a:r>
            <a:endParaRPr kumimoji="0" lang="ja-JP" altLang="en-US" sz="600" dirty="0"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38" name="Picture 3" descr="C:\Users\00112602\Desktop\sp22_透過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18887"/>
            <a:ext cx="233923" cy="6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右矢印 38"/>
          <p:cNvSpPr/>
          <p:nvPr/>
        </p:nvSpPr>
        <p:spPr bwMode="auto">
          <a:xfrm>
            <a:off x="3422429" y="4603130"/>
            <a:ext cx="3525835" cy="250354"/>
          </a:xfrm>
          <a:prstGeom prst="rightArrow">
            <a:avLst>
              <a:gd name="adj1" fmla="val 50000"/>
              <a:gd name="adj2" fmla="val 76455"/>
            </a:avLst>
          </a:prstGeom>
          <a:gradFill flip="none" rotWithShape="1">
            <a:gsLst>
              <a:gs pos="91000">
                <a:srgbClr val="FFFFFF">
                  <a:lumMod val="95000"/>
                </a:srgbClr>
              </a:gs>
              <a:gs pos="21000">
                <a:srgbClr val="92D050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40" name="Picture 6" descr="C:\Users\00112602\Desktop\SP67-6S_透過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64" y="4166146"/>
            <a:ext cx="695197" cy="6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テキスト ボックス 40"/>
          <p:cNvSpPr txBox="1"/>
          <p:nvPr/>
        </p:nvSpPr>
        <p:spPr>
          <a:xfrm>
            <a:off x="3540236" y="4525540"/>
            <a:ext cx="129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F3SP6x Series / Original ASIC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( SPU2 )</a:t>
            </a:r>
            <a:endParaRPr kumimoji="0" lang="ja-JP" altLang="en-US" sz="6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42" name="右矢印 41"/>
          <p:cNvSpPr/>
          <p:nvPr/>
        </p:nvSpPr>
        <p:spPr bwMode="auto">
          <a:xfrm>
            <a:off x="1762308" y="4875241"/>
            <a:ext cx="4572895" cy="250354"/>
          </a:xfrm>
          <a:prstGeom prst="rightArrow">
            <a:avLst>
              <a:gd name="adj1" fmla="val 50000"/>
              <a:gd name="adj2" fmla="val 76455"/>
            </a:avLst>
          </a:prstGeom>
          <a:gradFill flip="none" rotWithShape="1">
            <a:gsLst>
              <a:gs pos="100000">
                <a:srgbClr val="FFFFFF">
                  <a:lumMod val="95000"/>
                </a:srgbClr>
              </a:gs>
              <a:gs pos="79000">
                <a:srgbClr val="FFFFFF">
                  <a:lumMod val="85000"/>
                </a:srgbClr>
              </a:gs>
              <a:gs pos="0">
                <a:srgbClr val="92D050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926754" y="4800493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SP28/38/5x</a:t>
            </a:r>
            <a:r>
              <a:rPr kumimoji="0" lang="ja-JP" altLang="en-US" sz="600" dirty="0">
                <a:latin typeface="+mn-ea"/>
                <a:cs typeface="メイリオ" panose="020B0604030504040204" pitchFamily="50" charset="-128"/>
              </a:rPr>
              <a:t> </a:t>
            </a: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/ Original ASIC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( SPU2 )</a:t>
            </a:r>
            <a:endParaRPr kumimoji="0" lang="ja-JP" altLang="en-US" sz="600" dirty="0"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44" name="Picture 3" descr="C:\Users\00112602\Desktop\sp22_透過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89" y="4485310"/>
            <a:ext cx="233923" cy="6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右矢印 44"/>
          <p:cNvSpPr/>
          <p:nvPr/>
        </p:nvSpPr>
        <p:spPr bwMode="auto">
          <a:xfrm>
            <a:off x="3608424" y="2299206"/>
            <a:ext cx="5354644" cy="250354"/>
          </a:xfrm>
          <a:prstGeom prst="rightArrow">
            <a:avLst>
              <a:gd name="adj1" fmla="val 50000"/>
              <a:gd name="adj2" fmla="val 76455"/>
            </a:avLst>
          </a:prstGeom>
          <a:gradFill flip="none" rotWithShape="1">
            <a:gsLst>
              <a:gs pos="20000">
                <a:srgbClr val="92D050"/>
              </a:gs>
              <a:gs pos="100000">
                <a:srgbClr val="36B5B8"/>
              </a:gs>
              <a:gs pos="77000">
                <a:srgbClr val="FFFFFF">
                  <a:lumMod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46" name="Picture 2" descr="C:\Users\00112602\Documents\1950\02_Bookshelf\04_Presentations\material\Image\RP\e-RT3 2.0\VxWorks対応CPU\白バック\TIFF\RP62-2L左振り_透過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76" y="1776366"/>
            <a:ext cx="1171473" cy="77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テキスト ボックス 46"/>
          <p:cNvSpPr txBox="1"/>
          <p:nvPr/>
        </p:nvSpPr>
        <p:spPr>
          <a:xfrm>
            <a:off x="3808170" y="2221522"/>
            <a:ext cx="1805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F3RP6</a:t>
            </a:r>
            <a:r>
              <a:rPr kumimoji="0" lang="ja-JP" altLang="en-US" sz="6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Series / General-Purpose Processor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( PowerPC : 533MHz )</a:t>
            </a:r>
            <a:endParaRPr kumimoji="0" lang="ja-JP" altLang="en-US" sz="6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48" name="右矢印 47"/>
          <p:cNvSpPr/>
          <p:nvPr/>
        </p:nvSpPr>
        <p:spPr bwMode="auto">
          <a:xfrm>
            <a:off x="4745579" y="4303324"/>
            <a:ext cx="4217490" cy="250354"/>
          </a:xfrm>
          <a:prstGeom prst="rightArrow">
            <a:avLst>
              <a:gd name="adj1" fmla="val 50000"/>
              <a:gd name="adj2" fmla="val 76455"/>
            </a:avLst>
          </a:prstGeom>
          <a:gradFill flip="none" rotWithShape="1">
            <a:gsLst>
              <a:gs pos="20000">
                <a:srgbClr val="92D050"/>
              </a:gs>
              <a:gs pos="71000">
                <a:srgbClr val="FFFFFF">
                  <a:lumMod val="95000"/>
                </a:srgbClr>
              </a:gs>
              <a:gs pos="100000">
                <a:srgbClr val="36B5B8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940230" y="4225676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メイリオ" panose="020B0604030504040204" pitchFamily="50" charset="-128"/>
              </a:rPr>
              <a:t>F3SP7 Series / Original ASIC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メイリオ" panose="020B0604030504040204" pitchFamily="50" charset="-128"/>
              </a:rPr>
              <a:t>( SPU3 </a:t>
            </a:r>
            <a:r>
              <a:rPr kumimoji="0" lang="en-US" altLang="ja-JP" sz="6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メイリオ" panose="020B0604030504040204" pitchFamily="50" charset="-128"/>
              </a:rPr>
              <a:t>Vitesse</a:t>
            </a:r>
            <a:r>
              <a:rPr kumimoji="0" lang="ja-JP" altLang="en-US" sz="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メイリオ" panose="020B0604030504040204" pitchFamily="50" charset="-128"/>
              </a:rPr>
              <a:t> </a:t>
            </a:r>
            <a:r>
              <a:rPr kumimoji="0" lang="en-US" altLang="ja-JP" sz="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メイリオ" panose="020B0604030504040204" pitchFamily="50" charset="-128"/>
              </a:rPr>
              <a:t>Engine )</a:t>
            </a:r>
            <a:endParaRPr kumimoji="0" lang="ja-JP" altLang="en-US" sz="600" dirty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50" name="右矢印 49"/>
          <p:cNvSpPr/>
          <p:nvPr/>
        </p:nvSpPr>
        <p:spPr bwMode="auto">
          <a:xfrm>
            <a:off x="2953916" y="2589979"/>
            <a:ext cx="3994348" cy="250354"/>
          </a:xfrm>
          <a:prstGeom prst="rightArrow">
            <a:avLst>
              <a:gd name="adj1" fmla="val 50000"/>
              <a:gd name="adj2" fmla="val 76455"/>
            </a:avLst>
          </a:prstGeom>
          <a:gradFill flip="none" rotWithShape="1">
            <a:gsLst>
              <a:gs pos="37000">
                <a:srgbClr val="92D050"/>
              </a:gs>
              <a:gs pos="100000">
                <a:srgbClr val="FFFFFF">
                  <a:lumMod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51" name="Picture 4" descr="C:\Users\00112602\Desktop\RP54-2P 左振り_透過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26" y="2013915"/>
            <a:ext cx="1255578" cy="83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テキスト ボックス 51"/>
          <p:cNvSpPr txBox="1"/>
          <p:nvPr/>
        </p:nvSpPr>
        <p:spPr>
          <a:xfrm>
            <a:off x="3203847" y="2513206"/>
            <a:ext cx="1777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F3RP5 Series /</a:t>
            </a:r>
            <a:r>
              <a:rPr kumimoji="0" lang="ja-JP" altLang="en-US" sz="6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kumimoji="0" lang="en-US" altLang="ja-JP" sz="600" dirty="0">
                <a:latin typeface="+mn-ea"/>
                <a:cs typeface="メイリオ" panose="020B0604030504040204" pitchFamily="50" charset="-128"/>
              </a:rPr>
              <a:t>General-Purpose Processor </a:t>
            </a:r>
            <a:endParaRPr kumimoji="0" lang="en-US" altLang="ja-JP" sz="600" dirty="0" smtClean="0">
              <a:latin typeface="+mn-ea"/>
              <a:cs typeface="メイリオ" panose="020B0604030504040204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( SH4 : 240MHz )</a:t>
            </a:r>
            <a:endParaRPr kumimoji="0" lang="ja-JP" altLang="en-US" sz="600" dirty="0">
              <a:latin typeface="+mn-ea"/>
              <a:cs typeface="メイリオ" panose="020B0604030504040204" pitchFamily="50" charset="-128"/>
            </a:endParaRPr>
          </a:p>
        </p:txBody>
      </p:sp>
      <p:cxnSp>
        <p:nvCxnSpPr>
          <p:cNvPr id="63" name="直線コネクタ 62"/>
          <p:cNvCxnSpPr/>
          <p:nvPr/>
        </p:nvCxnSpPr>
        <p:spPr bwMode="auto">
          <a:xfrm>
            <a:off x="1763425" y="5824518"/>
            <a:ext cx="0" cy="141787"/>
          </a:xfrm>
          <a:prstGeom prst="line">
            <a:avLst/>
          </a:prstGeom>
          <a:solidFill>
            <a:srgbClr val="00CC99"/>
          </a:solidFill>
          <a:ln w="1905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正方形/長方形 63"/>
          <p:cNvSpPr/>
          <p:nvPr/>
        </p:nvSpPr>
        <p:spPr bwMode="auto">
          <a:xfrm>
            <a:off x="6729636" y="1105245"/>
            <a:ext cx="2237333" cy="1605013"/>
          </a:xfrm>
          <a:prstGeom prst="rect">
            <a:avLst/>
          </a:prstGeom>
          <a:gradFill flip="none" rotWithShape="1">
            <a:gsLst>
              <a:gs pos="0">
                <a:srgbClr val="8CBFFC"/>
              </a:gs>
              <a:gs pos="55000">
                <a:srgbClr val="FFFFFF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cxnSp>
        <p:nvCxnSpPr>
          <p:cNvPr id="65" name="直線コネクタ 64"/>
          <p:cNvCxnSpPr/>
          <p:nvPr/>
        </p:nvCxnSpPr>
        <p:spPr bwMode="auto">
          <a:xfrm>
            <a:off x="6575721" y="1105245"/>
            <a:ext cx="0" cy="4751999"/>
          </a:xfrm>
          <a:prstGeom prst="line">
            <a:avLst/>
          </a:prstGeom>
          <a:solidFill>
            <a:srgbClr val="00CC99"/>
          </a:solidFill>
          <a:ln w="12700" cap="flat" cmpd="sng" algn="ctr">
            <a:solidFill>
              <a:srgbClr val="808080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テキスト ボックス 65"/>
          <p:cNvSpPr txBox="1"/>
          <p:nvPr/>
        </p:nvSpPr>
        <p:spPr>
          <a:xfrm>
            <a:off x="5805778" y="5935772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 smtClean="0">
                <a:latin typeface="+mn-ea"/>
                <a:cs typeface="メイリオ" panose="020B0604030504040204" pitchFamily="50" charset="-128"/>
              </a:rPr>
              <a:t>2015</a:t>
            </a:r>
            <a:endParaRPr kumimoji="0" lang="ja-JP" altLang="en-US" sz="1200" dirty="0"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68" name="Picture 3" descr="C:\Users\00112602\Documents\1950\02_Bookshelf\04_Presentations\material\Image\RP\e-RT3 2.0\VxWorks対応CPU\白バック\TIFF\SP76-7S左振り_透過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74" y="3877770"/>
            <a:ext cx="540812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右矢印 68"/>
          <p:cNvSpPr/>
          <p:nvPr/>
        </p:nvSpPr>
        <p:spPr bwMode="auto">
          <a:xfrm>
            <a:off x="6239258" y="4768751"/>
            <a:ext cx="1152000" cy="612000"/>
          </a:xfrm>
          <a:prstGeom prst="rightArrow">
            <a:avLst>
              <a:gd name="adj1" fmla="val 62647"/>
              <a:gd name="adj2" fmla="val 44812"/>
            </a:avLst>
          </a:prstGeom>
          <a:noFill/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000" kern="0" dirty="0" smtClean="0">
                <a:latin typeface="+mn-ea"/>
                <a:cs typeface="メイリオ" panose="020B0604030504040204" pitchFamily="50" charset="-128"/>
              </a:rPr>
              <a:t>S/W Logic</a:t>
            </a:r>
            <a:endParaRPr kumimoji="0" lang="ja-JP" altLang="en-US" sz="1000" kern="0" dirty="0" smtClean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70" name="右矢印 69"/>
          <p:cNvSpPr/>
          <p:nvPr/>
        </p:nvSpPr>
        <p:spPr bwMode="auto">
          <a:xfrm flipH="1">
            <a:off x="4784152" y="4767734"/>
            <a:ext cx="1152000" cy="612000"/>
          </a:xfrm>
          <a:prstGeom prst="rightArrow">
            <a:avLst>
              <a:gd name="adj1" fmla="val 62647"/>
              <a:gd name="adj2" fmla="val 44812"/>
            </a:avLst>
          </a:prstGeom>
          <a:noFill/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000" kern="0" dirty="0" smtClean="0">
                <a:latin typeface="+mn-ea"/>
                <a:cs typeface="メイリオ" panose="020B0604030504040204" pitchFamily="50" charset="-128"/>
              </a:rPr>
              <a:t>H/W Logic</a:t>
            </a:r>
            <a:endParaRPr kumimoji="0" lang="ja-JP" altLang="en-US" sz="1000" kern="0" dirty="0" smtClean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72" name="角丸四角形 71"/>
          <p:cNvSpPr/>
          <p:nvPr/>
        </p:nvSpPr>
        <p:spPr bwMode="auto">
          <a:xfrm>
            <a:off x="220326" y="1203386"/>
            <a:ext cx="2232000" cy="360000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7200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400" u="sng" kern="0" dirty="0" smtClean="0">
                <a:solidFill>
                  <a:schemeClr val="bg2">
                    <a:lumMod val="50000"/>
                  </a:schemeClr>
                </a:solidFill>
                <a:latin typeface="+mn-ea"/>
                <a:cs typeface="メイリオ" panose="020B0604030504040204" pitchFamily="50" charset="-128"/>
              </a:rPr>
              <a:t>C Language Controller</a:t>
            </a:r>
            <a:endParaRPr kumimoji="0" lang="ja-JP" altLang="en-US" sz="1400" u="sng" kern="0" dirty="0" smtClean="0">
              <a:solidFill>
                <a:schemeClr val="bg2">
                  <a:lumMod val="50000"/>
                </a:scheme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73" name="角丸四角形 72"/>
          <p:cNvSpPr/>
          <p:nvPr/>
        </p:nvSpPr>
        <p:spPr bwMode="auto">
          <a:xfrm>
            <a:off x="256047" y="3517770"/>
            <a:ext cx="2232000" cy="360000"/>
          </a:xfrm>
          <a:prstGeom prst="round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36000" tIns="7200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400" u="sng" kern="0" dirty="0" smtClean="0">
                <a:solidFill>
                  <a:schemeClr val="bg2">
                    <a:lumMod val="50000"/>
                  </a:schemeClr>
                </a:solidFill>
                <a:latin typeface="+mn-ea"/>
                <a:cs typeface="メイリオ" panose="020B0604030504040204" pitchFamily="50" charset="-128"/>
              </a:rPr>
              <a:t>Sequence Controller</a:t>
            </a:r>
            <a:endParaRPr kumimoji="0" lang="ja-JP" altLang="en-US" sz="1400" u="sng" kern="0" dirty="0" smtClean="0">
              <a:solidFill>
                <a:schemeClr val="bg2">
                  <a:lumMod val="50000"/>
                </a:scheme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77" name="右矢印 76"/>
          <p:cNvSpPr/>
          <p:nvPr/>
        </p:nvSpPr>
        <p:spPr bwMode="auto">
          <a:xfrm>
            <a:off x="6148420" y="1968543"/>
            <a:ext cx="2814648" cy="339328"/>
          </a:xfrm>
          <a:prstGeom prst="rightArrow">
            <a:avLst>
              <a:gd name="adj1" fmla="val 50000"/>
              <a:gd name="adj2" fmla="val 0"/>
            </a:avLst>
          </a:prstGeom>
          <a:gradFill flip="none" rotWithShape="1">
            <a:gsLst>
              <a:gs pos="69000">
                <a:srgbClr val="6DBC60"/>
              </a:gs>
              <a:gs pos="43000">
                <a:srgbClr val="92D050"/>
              </a:gs>
              <a:gs pos="100000">
                <a:srgbClr val="36B5B8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79" name="角丸四角形 78"/>
          <p:cNvSpPr/>
          <p:nvPr/>
        </p:nvSpPr>
        <p:spPr bwMode="auto">
          <a:xfrm>
            <a:off x="6366266" y="1588966"/>
            <a:ext cx="324000" cy="324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4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メイリオ" panose="020B0604030504040204" pitchFamily="50" charset="-128"/>
              </a:rPr>
              <a:t>Utility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4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メイリオ" panose="020B0604030504040204" pitchFamily="50" charset="-128"/>
              </a:rPr>
              <a:t>Module</a:t>
            </a:r>
            <a:endParaRPr kumimoji="0" lang="ja-JP" altLang="en-US" sz="400" kern="0" dirty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6274678" y="1932660"/>
            <a:ext cx="1893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F3RP7 Series</a:t>
            </a:r>
            <a:r>
              <a:rPr kumimoji="0" lang="ja-JP" altLang="en-US" sz="6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/ General-Purpose Processor</a:t>
            </a:r>
            <a:endParaRPr kumimoji="0" lang="en-US" altLang="ja-JP" sz="600" dirty="0">
              <a:latin typeface="+mn-ea"/>
              <a:cs typeface="メイリオ" panose="020B0604030504040204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( ARM A9: 866MHz</a:t>
            </a:r>
            <a:r>
              <a:rPr kumimoji="0" lang="ja-JP" altLang="en-US" sz="600" dirty="0">
                <a:latin typeface="+mn-ea"/>
                <a:cs typeface="メイリオ" panose="020B0604030504040204" pitchFamily="50" charset="-128"/>
              </a:rPr>
              <a:t> </a:t>
            </a: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x2 )</a:t>
            </a:r>
            <a:endParaRPr kumimoji="0" lang="ja-JP" altLang="en-US" sz="6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02" name="テキスト ボックス 101"/>
          <p:cNvSpPr txBox="1"/>
          <p:nvPr/>
        </p:nvSpPr>
        <p:spPr bwMode="auto">
          <a:xfrm>
            <a:off x="3372191" y="2868440"/>
            <a:ext cx="6078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1000" dirty="0" smtClean="0">
                <a:latin typeface="+mn-ea"/>
                <a:cs typeface="メイリオ" panose="020B0604030504040204" pitchFamily="50" charset="-128"/>
              </a:rPr>
              <a:t>2001~</a:t>
            </a:r>
            <a:endParaRPr kumimoji="0" lang="ja-JP" altLang="en-US" sz="1000" dirty="0" smtClean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03" name="テキスト ボックス 102"/>
          <p:cNvSpPr txBox="1"/>
          <p:nvPr/>
        </p:nvSpPr>
        <p:spPr bwMode="auto">
          <a:xfrm>
            <a:off x="4425150" y="2587219"/>
            <a:ext cx="6078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1000" dirty="0" smtClean="0">
                <a:latin typeface="+mn-ea"/>
                <a:cs typeface="メイリオ" panose="020B0604030504040204" pitchFamily="50" charset="-128"/>
              </a:rPr>
              <a:t>2004~</a:t>
            </a:r>
            <a:endParaRPr kumimoji="0" lang="ja-JP" altLang="en-US" sz="1000" dirty="0" smtClean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04" name="テキスト ボックス 103"/>
          <p:cNvSpPr txBox="1"/>
          <p:nvPr/>
        </p:nvSpPr>
        <p:spPr bwMode="auto">
          <a:xfrm>
            <a:off x="5022131" y="2295911"/>
            <a:ext cx="6078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1000" dirty="0" smtClean="0">
                <a:latin typeface="+mn-ea"/>
                <a:cs typeface="メイリオ" panose="020B0604030504040204" pitchFamily="50" charset="-128"/>
              </a:rPr>
              <a:t>2007~</a:t>
            </a:r>
            <a:endParaRPr kumimoji="0" lang="ja-JP" altLang="en-US" sz="1000" dirty="0" smtClean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05" name="テキスト ボックス 104"/>
          <p:cNvSpPr txBox="1"/>
          <p:nvPr/>
        </p:nvSpPr>
        <p:spPr bwMode="auto">
          <a:xfrm>
            <a:off x="7506492" y="2006202"/>
            <a:ext cx="6078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1000" dirty="0" smtClean="0">
                <a:latin typeface="+mn-ea"/>
                <a:cs typeface="メイリオ" panose="020B0604030504040204" pitchFamily="50" charset="-128"/>
              </a:rPr>
              <a:t>2015~</a:t>
            </a:r>
            <a:endParaRPr kumimoji="0" lang="ja-JP" altLang="en-US" sz="1000" dirty="0" smtClean="0"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107" name="Picture 9" descr="C:\Users\00112602\Desktop\RP71-2L_左振り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225" y="1491165"/>
            <a:ext cx="431362" cy="86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" descr="C:\Users\00112602\Desktop\EtherCAT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592" y="1332013"/>
            <a:ext cx="703377" cy="25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00112602\Desktop\itc-wf3ph05-ja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86" y="3750858"/>
            <a:ext cx="642118" cy="34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C:\Users\00112602\Desktop\vxwork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10" y="1666634"/>
            <a:ext cx="420105" cy="14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グループ化 110"/>
          <p:cNvGrpSpPr/>
          <p:nvPr/>
        </p:nvGrpSpPr>
        <p:grpSpPr>
          <a:xfrm>
            <a:off x="2416221" y="1946211"/>
            <a:ext cx="1015065" cy="276811"/>
            <a:chOff x="1844930" y="3378661"/>
            <a:chExt cx="1015065" cy="276811"/>
          </a:xfrm>
        </p:grpSpPr>
        <p:pic>
          <p:nvPicPr>
            <p:cNvPr id="112" name="Picture 4" descr="C:\Users\00112602\Desktop\OS-9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5477" y="3378661"/>
              <a:ext cx="594518" cy="14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6" descr="C:\Users\00112602\Desktop\vxworks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312" y="3378661"/>
              <a:ext cx="420105" cy="140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C:\Users\00112602\Desktop\norti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930" y="3518695"/>
              <a:ext cx="422487" cy="13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グループ化 82"/>
          <p:cNvGrpSpPr/>
          <p:nvPr/>
        </p:nvGrpSpPr>
        <p:grpSpPr>
          <a:xfrm>
            <a:off x="1389460" y="2283864"/>
            <a:ext cx="1100967" cy="280178"/>
            <a:chOff x="1351360" y="3481290"/>
            <a:chExt cx="1100967" cy="280178"/>
          </a:xfrm>
        </p:grpSpPr>
        <p:pic>
          <p:nvPicPr>
            <p:cNvPr id="1030" name="Picture 6" descr="C:\Users\00112602\Desktop\vxworks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741" y="3484657"/>
              <a:ext cx="420105" cy="140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00112602\Desktop\norti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360" y="3624692"/>
              <a:ext cx="422486" cy="136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00112602\Desktop\windowsce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847" y="3481290"/>
              <a:ext cx="678480" cy="143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C:\Users\00112602\Desktop\mig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987" y="1663551"/>
            <a:ext cx="286191" cy="1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4" descr="C:\Users\00112602\Desktop\mig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57" y="1278100"/>
            <a:ext cx="459637" cy="2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00112602\Desktop\EtherNet-IP_h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25" y="1321790"/>
            <a:ext cx="698436" cy="26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C:\Users\00112602\Desktop\Matlab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94" y="1346593"/>
            <a:ext cx="650379" cy="21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テキスト ボックス 122"/>
          <p:cNvSpPr txBox="1"/>
          <p:nvPr/>
        </p:nvSpPr>
        <p:spPr>
          <a:xfrm>
            <a:off x="5146838" y="4066118"/>
            <a:ext cx="33214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 smtClean="0">
                <a:latin typeface="+mn-ea"/>
              </a:rPr>
              <a:t>LD </a:t>
            </a:r>
            <a:endParaRPr kumimoji="1" lang="ja-JP" altLang="en-US" sz="700" dirty="0">
              <a:latin typeface="+mn-ea"/>
            </a:endParaRPr>
          </a:p>
        </p:txBody>
      </p:sp>
      <p:pic>
        <p:nvPicPr>
          <p:cNvPr id="109" name="Picture 3" descr="C:\Users\00112602\Desktop\e-RT3 Plusイメージ\e-RT3_Plus.bmp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850" y="776161"/>
            <a:ext cx="1192475" cy="3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右矢印 109"/>
          <p:cNvSpPr/>
          <p:nvPr/>
        </p:nvSpPr>
        <p:spPr bwMode="auto">
          <a:xfrm>
            <a:off x="7080885" y="1708254"/>
            <a:ext cx="1874682" cy="339328"/>
          </a:xfrm>
          <a:prstGeom prst="rightArrow">
            <a:avLst>
              <a:gd name="adj1" fmla="val 50000"/>
              <a:gd name="adj2" fmla="val 0"/>
            </a:avLst>
          </a:prstGeom>
          <a:gradFill flip="none" rotWithShape="1">
            <a:gsLst>
              <a:gs pos="69000">
                <a:srgbClr val="6DBC60"/>
              </a:gs>
              <a:gs pos="43000">
                <a:srgbClr val="92D050"/>
              </a:gs>
              <a:gs pos="100000">
                <a:srgbClr val="36B5B8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7161423" y="1672371"/>
            <a:ext cx="1799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F3RP</a:t>
            </a:r>
            <a:r>
              <a:rPr kumimoji="0" lang="en-US" altLang="ja-JP" sz="600" dirty="0">
                <a:latin typeface="+mn-ea"/>
                <a:cs typeface="メイリオ" panose="020B0604030504040204" pitchFamily="50" charset="-128"/>
              </a:rPr>
              <a:t>9</a:t>
            </a: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 Series</a:t>
            </a:r>
            <a:r>
              <a:rPr kumimoji="0" lang="ja-JP" altLang="en-US" sz="6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/ General-Purpose Processor</a:t>
            </a:r>
            <a:endParaRPr kumimoji="0" lang="en-US" altLang="ja-JP" sz="600" dirty="0">
              <a:latin typeface="+mn-ea"/>
              <a:cs typeface="メイリオ" panose="020B0604030504040204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( ARM A53: 1.3GHz</a:t>
            </a:r>
            <a:r>
              <a:rPr kumimoji="0" lang="ja-JP" altLang="en-US" sz="6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kumimoji="0" lang="en-US" altLang="ja-JP" sz="600" dirty="0" smtClean="0">
                <a:latin typeface="+mn-ea"/>
                <a:cs typeface="メイリオ" panose="020B0604030504040204" pitchFamily="50" charset="-128"/>
              </a:rPr>
              <a:t>x2 + R5 533MHz x2 )</a:t>
            </a:r>
            <a:endParaRPr kumimoji="0" lang="ja-JP" altLang="en-US" sz="600" dirty="0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67" name="正方形/長方形 66"/>
          <p:cNvSpPr/>
          <p:nvPr/>
        </p:nvSpPr>
        <p:spPr bwMode="auto">
          <a:xfrm>
            <a:off x="160915" y="1105245"/>
            <a:ext cx="8806914" cy="4752000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 kern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59" name="角丸四角形 58"/>
          <p:cNvSpPr/>
          <p:nvPr/>
        </p:nvSpPr>
        <p:spPr bwMode="auto">
          <a:xfrm>
            <a:off x="3930785" y="1885582"/>
            <a:ext cx="324000" cy="324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4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メイリオ" panose="020B0604030504040204" pitchFamily="50" charset="-128"/>
              </a:rPr>
              <a:t>Utility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400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メイリオ" panose="020B0604030504040204" pitchFamily="50" charset="-128"/>
              </a:rPr>
              <a:t>Module</a:t>
            </a:r>
            <a:endParaRPr kumimoji="0" lang="ja-JP" altLang="en-US" sz="400" kern="0" dirty="0" smtClean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49" y="1564140"/>
            <a:ext cx="968010" cy="307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U:\06.その他（保管データ）\描画ファイル\e-RT3 Plus（RP7□,EP01,LT02）\eRT3Plus_rogo_4c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t="27768" r="11116" b="26877"/>
          <a:stretch/>
        </p:blipFill>
        <p:spPr bwMode="auto">
          <a:xfrm>
            <a:off x="4375955" y="1158333"/>
            <a:ext cx="1408324" cy="425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E:\My Document\1.販促\図集\FA-M3R横ﾛｺﾞ.bmp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058" y="3746758"/>
            <a:ext cx="1424062" cy="300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5" name="Picture 7" descr="E:\My Document\1.販促\図集\FAM3V\logo\TM\vitesse_color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436" y="3237181"/>
            <a:ext cx="1305461" cy="28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96" y="2325910"/>
            <a:ext cx="1103313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43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タイトル 2"/>
          <p:cNvSpPr>
            <a:spLocks noGrp="1"/>
          </p:cNvSpPr>
          <p:nvPr>
            <p:ph type="title"/>
          </p:nvPr>
        </p:nvSpPr>
        <p:spPr bwMode="auto">
          <a:xfrm>
            <a:off x="323850" y="144463"/>
            <a:ext cx="7777163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mtClean="0"/>
              <a:t>EPICS on e-RT3 2.0</a:t>
            </a:r>
            <a:endParaRPr lang="ja-JP" altLang="en-US" smtClean="0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468313" y="908050"/>
            <a:ext cx="8135937" cy="43338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0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  <a:t>EPICS built in F3RP61-2L gives us many benefit</a:t>
            </a:r>
          </a:p>
        </p:txBody>
      </p:sp>
      <p:sp>
        <p:nvSpPr>
          <p:cNvPr id="5" name="AutoShape 58"/>
          <p:cNvSpPr>
            <a:spLocks noChangeArrowheads="1"/>
          </p:cNvSpPr>
          <p:nvPr/>
        </p:nvSpPr>
        <p:spPr bwMode="auto">
          <a:xfrm>
            <a:off x="2843213" y="2133600"/>
            <a:ext cx="2735262" cy="1223963"/>
          </a:xfrm>
          <a:prstGeom prst="foldedCorner">
            <a:avLst>
              <a:gd name="adj" fmla="val 12500"/>
            </a:avLst>
          </a:prstGeom>
          <a:solidFill>
            <a:srgbClr val="FFCC99">
              <a:alpha val="41176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kumimoji="0" lang="en-US" altLang="ja-JP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  <a:t>Save engineering cost and time</a:t>
            </a:r>
            <a:br>
              <a:rPr kumimoji="0" lang="en-US" altLang="ja-JP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</a:br>
            <a:r>
              <a:rPr kumimoji="0" lang="ja-JP" altLang="en-US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kumimoji="0" lang="en-US" altLang="ja-JP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  <a:t>Save production cost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kumimoji="0" lang="en-US" altLang="ja-JP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  <a:t>Save TCO</a:t>
            </a:r>
            <a:br>
              <a:rPr kumimoji="0" lang="en-US" altLang="ja-JP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</a:br>
            <a:r>
              <a:rPr kumimoji="0" lang="ja-JP" altLang="en-US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kumimoji="0" lang="en-US" altLang="ja-JP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  <a:t>Improve reliability of system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kumimoji="0" lang="en-US" altLang="ja-JP" sz="1400" kern="0">
                <a:solidFill>
                  <a:sysClr val="windowText" lastClr="000000"/>
                </a:solidFill>
                <a:latin typeface="HGPｺﾞｼｯｸE" pitchFamily="50" charset="-128"/>
                <a:ea typeface="HGPｺﾞｼｯｸE" pitchFamily="50" charset="-128"/>
              </a:rPr>
              <a:t>Stable delivery of products</a:t>
            </a:r>
          </a:p>
        </p:txBody>
      </p:sp>
      <p:grpSp>
        <p:nvGrpSpPr>
          <p:cNvPr id="31749" name="Group 61"/>
          <p:cNvGrpSpPr>
            <a:grpSpLocks/>
          </p:cNvGrpSpPr>
          <p:nvPr/>
        </p:nvGrpSpPr>
        <p:grpSpPr bwMode="auto">
          <a:xfrm>
            <a:off x="468313" y="2565400"/>
            <a:ext cx="8135937" cy="3170238"/>
            <a:chOff x="341" y="1933"/>
            <a:chExt cx="5125" cy="1997"/>
          </a:xfrm>
        </p:grpSpPr>
        <p:sp>
          <p:nvSpPr>
            <p:cNvPr id="7" name="AutoShape 57"/>
            <p:cNvSpPr>
              <a:spLocks noChangeArrowheads="1"/>
            </p:cNvSpPr>
            <p:nvPr/>
          </p:nvSpPr>
          <p:spPr bwMode="auto">
            <a:xfrm>
              <a:off x="4376" y="2931"/>
              <a:ext cx="1044" cy="999"/>
            </a:xfrm>
            <a:prstGeom prst="roundRect">
              <a:avLst>
                <a:gd name="adj" fmla="val 16667"/>
              </a:avLst>
            </a:prstGeom>
            <a:solidFill>
              <a:srgbClr val="FFCC99">
                <a:alpha val="41176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8" name="AutoShape 16"/>
            <p:cNvSpPr>
              <a:spLocks noChangeArrowheads="1"/>
            </p:cNvSpPr>
            <p:nvPr/>
          </p:nvSpPr>
          <p:spPr bwMode="auto">
            <a:xfrm>
              <a:off x="884" y="2205"/>
              <a:ext cx="499" cy="273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400" kern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  <a:t>OPI</a:t>
              </a:r>
            </a:p>
          </p:txBody>
        </p:sp>
        <p:sp>
          <p:nvSpPr>
            <p:cNvPr id="9" name="AutoShape 17"/>
            <p:cNvSpPr>
              <a:spLocks noChangeArrowheads="1"/>
            </p:cNvSpPr>
            <p:nvPr/>
          </p:nvSpPr>
          <p:spPr bwMode="auto">
            <a:xfrm>
              <a:off x="1020" y="2977"/>
              <a:ext cx="499" cy="317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400" kern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  <a:t>IOC</a:t>
              </a:r>
            </a:p>
          </p:txBody>
        </p:sp>
        <p:sp>
          <p:nvSpPr>
            <p:cNvPr id="10" name="AutoShape 18"/>
            <p:cNvSpPr>
              <a:spLocks noChangeArrowheads="1"/>
            </p:cNvSpPr>
            <p:nvPr/>
          </p:nvSpPr>
          <p:spPr bwMode="auto">
            <a:xfrm>
              <a:off x="1700" y="2977"/>
              <a:ext cx="953" cy="317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400" kern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  <a:t>Network-Based</a:t>
              </a:r>
              <a:br>
                <a:rPr kumimoji="0" lang="en-US" altLang="ja-JP" sz="1400" kern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</a:br>
              <a:r>
                <a:rPr kumimoji="0" lang="en-US" altLang="ja-JP" sz="1400" kern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  <a:t>Controller</a:t>
              </a:r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>
              <a:off x="793" y="2750"/>
              <a:ext cx="195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Line 20"/>
            <p:cNvSpPr>
              <a:spLocks noChangeShapeType="1"/>
            </p:cNvSpPr>
            <p:nvPr/>
          </p:nvSpPr>
          <p:spPr bwMode="auto">
            <a:xfrm>
              <a:off x="1156" y="2478"/>
              <a:ext cx="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1292" y="2750"/>
              <a:ext cx="0" cy="22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>
              <a:off x="2108" y="2750"/>
              <a:ext cx="0" cy="22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AutoShape 23"/>
            <p:cNvSpPr>
              <a:spLocks noChangeArrowheads="1"/>
            </p:cNvSpPr>
            <p:nvPr/>
          </p:nvSpPr>
          <p:spPr bwMode="auto">
            <a:xfrm>
              <a:off x="1428" y="2659"/>
              <a:ext cx="590" cy="181"/>
            </a:xfrm>
            <a:prstGeom prst="leftRightArrow">
              <a:avLst>
                <a:gd name="adj1" fmla="val 50000"/>
                <a:gd name="adj2" fmla="val 65193"/>
              </a:avLst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AutoShape 24"/>
            <p:cNvSpPr>
              <a:spLocks noChangeArrowheads="1"/>
            </p:cNvSpPr>
            <p:nvPr/>
          </p:nvSpPr>
          <p:spPr bwMode="auto">
            <a:xfrm rot="5400000">
              <a:off x="861" y="2649"/>
              <a:ext cx="453" cy="135"/>
            </a:xfrm>
            <a:prstGeom prst="leftRightArrow">
              <a:avLst>
                <a:gd name="adj1" fmla="val 50000"/>
                <a:gd name="adj2" fmla="val 67111"/>
              </a:avLst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1383" y="2432"/>
              <a:ext cx="72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ja-JP" sz="1000" kern="0" smtClean="0">
                  <a:solidFill>
                    <a:srgbClr val="000000"/>
                  </a:solidFill>
                  <a:latin typeface="HGｺﾞｼｯｸE" pitchFamily="49" charset="-128"/>
                  <a:ea typeface="HGｺﾞｼｯｸE" pitchFamily="49" charset="-128"/>
                </a:rPr>
                <a:t>Proprietary</a:t>
              </a:r>
              <a:br>
                <a:rPr kumimoji="0" lang="en-US" altLang="ja-JP" sz="1000" kern="0" smtClean="0">
                  <a:solidFill>
                    <a:srgbClr val="000000"/>
                  </a:solidFill>
                  <a:latin typeface="HGｺﾞｼｯｸE" pitchFamily="49" charset="-128"/>
                  <a:ea typeface="HGｺﾞｼｯｸE" pitchFamily="49" charset="-128"/>
                </a:rPr>
              </a:br>
              <a:r>
                <a:rPr kumimoji="0" lang="en-US" altLang="ja-JP" sz="1000" kern="0" smtClean="0">
                  <a:solidFill>
                    <a:srgbClr val="000000"/>
                  </a:solidFill>
                  <a:latin typeface="HGｺﾞｼｯｸE" pitchFamily="49" charset="-128"/>
                  <a:ea typeface="HGｺﾞｼｯｸE" pitchFamily="49" charset="-128"/>
                </a:rPr>
                <a:t>Protocol</a:t>
              </a: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612" y="2750"/>
              <a:ext cx="4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ja-JP" sz="1000" kern="0" smtClean="0">
                  <a:solidFill>
                    <a:srgbClr val="000000"/>
                  </a:solidFill>
                  <a:latin typeface="HGｺﾞｼｯｸE" pitchFamily="49" charset="-128"/>
                  <a:ea typeface="HGｺﾞｼｯｸE" pitchFamily="49" charset="-128"/>
                </a:rPr>
                <a:t>Channel</a:t>
              </a:r>
              <a:br>
                <a:rPr kumimoji="0" lang="en-US" altLang="ja-JP" sz="1000" kern="0" smtClean="0">
                  <a:solidFill>
                    <a:srgbClr val="000000"/>
                  </a:solidFill>
                  <a:latin typeface="HGｺﾞｼｯｸE" pitchFamily="49" charset="-128"/>
                  <a:ea typeface="HGｺﾞｼｯｸE" pitchFamily="49" charset="-128"/>
                </a:rPr>
              </a:br>
              <a:r>
                <a:rPr kumimoji="0" lang="en-US" altLang="ja-JP" sz="1000" kern="0" smtClean="0">
                  <a:solidFill>
                    <a:srgbClr val="000000"/>
                  </a:solidFill>
                  <a:latin typeface="HGｺﾞｼｯｸE" pitchFamily="49" charset="-128"/>
                  <a:ea typeface="HGｺﾞｼｯｸE" pitchFamily="49" charset="-128"/>
                </a:rPr>
                <a:t>Access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974" y="3294"/>
              <a:ext cx="6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ja-JP" sz="1200" kern="0" smtClean="0">
                  <a:solidFill>
                    <a:srgbClr val="000000"/>
                  </a:solidFill>
                  <a:latin typeface="HGｺﾞｼｯｸE" pitchFamily="49" charset="-128"/>
                  <a:ea typeface="HGｺﾞｼｯｸE" pitchFamily="49" charset="-128"/>
                </a:rPr>
                <a:t>VME or PC</a:t>
              </a:r>
            </a:p>
          </p:txBody>
        </p:sp>
        <p:sp>
          <p:nvSpPr>
            <p:cNvPr id="20" name="AutoShape 28"/>
            <p:cNvSpPr>
              <a:spLocks noChangeArrowheads="1"/>
            </p:cNvSpPr>
            <p:nvPr/>
          </p:nvSpPr>
          <p:spPr bwMode="auto">
            <a:xfrm>
              <a:off x="3606" y="2205"/>
              <a:ext cx="499" cy="273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400" kern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  <a:t>OPI</a:t>
              </a:r>
            </a:p>
          </p:txBody>
        </p:sp>
        <p:sp>
          <p:nvSpPr>
            <p:cNvPr id="21" name="AutoShape 30"/>
            <p:cNvSpPr>
              <a:spLocks noChangeArrowheads="1"/>
            </p:cNvSpPr>
            <p:nvPr/>
          </p:nvSpPr>
          <p:spPr bwMode="auto">
            <a:xfrm>
              <a:off x="4422" y="2977"/>
              <a:ext cx="953" cy="317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400" kern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  <a:t>Network-Based</a:t>
              </a:r>
              <a:br>
                <a:rPr kumimoji="0" lang="en-US" altLang="ja-JP" sz="1400" kern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</a:br>
              <a:r>
                <a:rPr kumimoji="0" lang="en-US" altLang="ja-JP" sz="1400" kern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  <a:t>Controller(IOC)</a:t>
              </a:r>
            </a:p>
          </p:txBody>
        </p:sp>
        <p:sp>
          <p:nvSpPr>
            <p:cNvPr id="22" name="Line 31"/>
            <p:cNvSpPr>
              <a:spLocks noChangeShapeType="1"/>
            </p:cNvSpPr>
            <p:nvPr/>
          </p:nvSpPr>
          <p:spPr bwMode="auto">
            <a:xfrm>
              <a:off x="3515" y="2750"/>
              <a:ext cx="195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Line 32"/>
            <p:cNvSpPr>
              <a:spLocks noChangeShapeType="1"/>
            </p:cNvSpPr>
            <p:nvPr/>
          </p:nvSpPr>
          <p:spPr bwMode="auto">
            <a:xfrm>
              <a:off x="3878" y="2478"/>
              <a:ext cx="0" cy="27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>
              <a:off x="4830" y="2750"/>
              <a:ext cx="0" cy="22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Text Box 38"/>
            <p:cNvSpPr txBox="1">
              <a:spLocks noChangeArrowheads="1"/>
            </p:cNvSpPr>
            <p:nvPr/>
          </p:nvSpPr>
          <p:spPr bwMode="auto">
            <a:xfrm>
              <a:off x="3334" y="2750"/>
              <a:ext cx="49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endParaRPr kumimoji="0" lang="en-US" altLang="ja-JP" sz="1000" kern="0" smtClean="0">
                <a:solidFill>
                  <a:srgbClr val="000000"/>
                </a:solidFill>
                <a:latin typeface="HGｺﾞｼｯｸE" pitchFamily="49" charset="-128"/>
                <a:ea typeface="HGｺﾞｼｯｸE" pitchFamily="49" charset="-128"/>
              </a:endParaRPr>
            </a:p>
          </p:txBody>
        </p:sp>
        <p:sp>
          <p:nvSpPr>
            <p:cNvPr id="26" name="AutoShape 40"/>
            <p:cNvSpPr>
              <a:spLocks noChangeArrowheads="1"/>
            </p:cNvSpPr>
            <p:nvPr/>
          </p:nvSpPr>
          <p:spPr bwMode="auto">
            <a:xfrm>
              <a:off x="3781" y="2523"/>
              <a:ext cx="100" cy="227"/>
            </a:xfrm>
            <a:prstGeom prst="upArrow">
              <a:avLst>
                <a:gd name="adj1" fmla="val 50000"/>
                <a:gd name="adj2" fmla="val 56750"/>
              </a:avLst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AutoShape 41"/>
            <p:cNvSpPr>
              <a:spLocks noChangeArrowheads="1"/>
            </p:cNvSpPr>
            <p:nvPr/>
          </p:nvSpPr>
          <p:spPr bwMode="auto">
            <a:xfrm flipV="1">
              <a:off x="4678" y="2750"/>
              <a:ext cx="110" cy="182"/>
            </a:xfrm>
            <a:prstGeom prst="upArrow">
              <a:avLst>
                <a:gd name="adj1" fmla="val 50000"/>
                <a:gd name="adj2" fmla="val 41364"/>
              </a:avLst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Rectangle 42"/>
            <p:cNvSpPr>
              <a:spLocks noChangeArrowheads="1"/>
            </p:cNvSpPr>
            <p:nvPr/>
          </p:nvSpPr>
          <p:spPr bwMode="auto">
            <a:xfrm>
              <a:off x="3807" y="2694"/>
              <a:ext cx="956" cy="7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Rectangle 43"/>
            <p:cNvSpPr>
              <a:spLocks noChangeArrowheads="1"/>
            </p:cNvSpPr>
            <p:nvPr/>
          </p:nvSpPr>
          <p:spPr bwMode="auto">
            <a:xfrm>
              <a:off x="3810" y="2646"/>
              <a:ext cx="44" cy="9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Rectangle 44"/>
            <p:cNvSpPr>
              <a:spLocks noChangeArrowheads="1"/>
            </p:cNvSpPr>
            <p:nvPr/>
          </p:nvSpPr>
          <p:spPr bwMode="auto">
            <a:xfrm>
              <a:off x="4714" y="2731"/>
              <a:ext cx="44" cy="91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Text Box 45"/>
            <p:cNvSpPr txBox="1">
              <a:spLocks noChangeArrowheads="1"/>
            </p:cNvSpPr>
            <p:nvPr/>
          </p:nvSpPr>
          <p:spPr bwMode="auto">
            <a:xfrm>
              <a:off x="4150" y="2438"/>
              <a:ext cx="4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ja-JP" sz="1000" kern="0" smtClean="0">
                  <a:solidFill>
                    <a:srgbClr val="000000"/>
                  </a:solidFill>
                  <a:latin typeface="HGｺﾞｼｯｸE" pitchFamily="49" charset="-128"/>
                  <a:ea typeface="HGｺﾞｼｯｸE" pitchFamily="49" charset="-128"/>
                </a:rPr>
                <a:t>Channel</a:t>
              </a:r>
              <a:br>
                <a:rPr kumimoji="0" lang="en-US" altLang="ja-JP" sz="1000" kern="0" smtClean="0">
                  <a:solidFill>
                    <a:srgbClr val="000000"/>
                  </a:solidFill>
                  <a:latin typeface="HGｺﾞｼｯｸE" pitchFamily="49" charset="-128"/>
                  <a:ea typeface="HGｺﾞｼｯｸE" pitchFamily="49" charset="-128"/>
                </a:rPr>
              </a:br>
              <a:r>
                <a:rPr kumimoji="0" lang="en-US" altLang="ja-JP" sz="1000" kern="0" smtClean="0">
                  <a:solidFill>
                    <a:srgbClr val="000000"/>
                  </a:solidFill>
                  <a:latin typeface="HGｺﾞｼｯｸE" pitchFamily="49" charset="-128"/>
                  <a:ea typeface="HGｺﾞｼｯｸE" pitchFamily="49" charset="-128"/>
                </a:rPr>
                <a:t>Access</a:t>
              </a:r>
            </a:p>
          </p:txBody>
        </p:sp>
        <p:sp>
          <p:nvSpPr>
            <p:cNvPr id="32" name="AutoShape 46"/>
            <p:cNvSpPr>
              <a:spLocks noChangeArrowheads="1"/>
            </p:cNvSpPr>
            <p:nvPr/>
          </p:nvSpPr>
          <p:spPr bwMode="auto">
            <a:xfrm>
              <a:off x="2925" y="2523"/>
              <a:ext cx="363" cy="499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AutoShape 48"/>
            <p:cNvSpPr>
              <a:spLocks noChangeArrowheads="1"/>
            </p:cNvSpPr>
            <p:nvPr/>
          </p:nvSpPr>
          <p:spPr bwMode="auto">
            <a:xfrm>
              <a:off x="1247" y="1933"/>
              <a:ext cx="454" cy="182"/>
            </a:xfrm>
            <a:prstGeom prst="wedgeRoundRectCallout">
              <a:avLst>
                <a:gd name="adj1" fmla="val -61014"/>
                <a:gd name="adj2" fmla="val 89009"/>
                <a:gd name="adj3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200" kern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  <a:t>EPICS</a:t>
              </a:r>
            </a:p>
          </p:txBody>
        </p:sp>
        <p:sp>
          <p:nvSpPr>
            <p:cNvPr id="34" name="AutoShape 49"/>
            <p:cNvSpPr>
              <a:spLocks noChangeArrowheads="1"/>
            </p:cNvSpPr>
            <p:nvPr/>
          </p:nvSpPr>
          <p:spPr bwMode="auto">
            <a:xfrm>
              <a:off x="3923" y="1933"/>
              <a:ext cx="454" cy="182"/>
            </a:xfrm>
            <a:prstGeom prst="wedgeRoundRectCallout">
              <a:avLst>
                <a:gd name="adj1" fmla="val -49560"/>
                <a:gd name="adj2" fmla="val 91208"/>
                <a:gd name="adj3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200" kern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  <a:t>EPICS</a:t>
              </a:r>
            </a:p>
          </p:txBody>
        </p:sp>
        <p:sp>
          <p:nvSpPr>
            <p:cNvPr id="35" name="AutoShape 50"/>
            <p:cNvSpPr>
              <a:spLocks noChangeArrowheads="1"/>
            </p:cNvSpPr>
            <p:nvPr/>
          </p:nvSpPr>
          <p:spPr bwMode="auto">
            <a:xfrm>
              <a:off x="341" y="3073"/>
              <a:ext cx="543" cy="544"/>
            </a:xfrm>
            <a:prstGeom prst="wedgeRoundRectCallout">
              <a:avLst>
                <a:gd name="adj1" fmla="val 74296"/>
                <a:gd name="adj2" fmla="val -48528"/>
                <a:gd name="adj3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200" kern="0" dirty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  <a:t>EPICS</a:t>
              </a:r>
              <a:br>
                <a:rPr kumimoji="0" lang="en-US" altLang="ja-JP" sz="1200" kern="0" dirty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</a:br>
              <a:r>
                <a:rPr kumimoji="0" lang="en-US" altLang="ja-JP" sz="1200" kern="0" dirty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  <a:t>&amp;</a:t>
              </a:r>
              <a:br>
                <a:rPr kumimoji="0" lang="en-US" altLang="ja-JP" sz="1200" kern="0" dirty="0">
                  <a:solidFill>
                    <a:sysClr val="windowText" lastClr="000000"/>
                  </a:solidFill>
                  <a:latin typeface="HGｺﾞｼｯｸE" pitchFamily="49" charset="-128"/>
                  <a:ea typeface="HGｺﾞｼｯｸE" pitchFamily="49" charset="-128"/>
                </a:rPr>
              </a:br>
              <a:r>
                <a:rPr kumimoji="0" lang="en-US" altLang="ja-JP" sz="1200" kern="0" dirty="0">
                  <a:solidFill>
                    <a:srgbClr val="FF6600"/>
                  </a:solidFill>
                  <a:latin typeface="HGｺﾞｼｯｸE" pitchFamily="49" charset="-128"/>
                  <a:ea typeface="HGｺﾞｼｯｸE" pitchFamily="49" charset="-128"/>
                </a:rPr>
                <a:t>Data handler</a:t>
              </a:r>
            </a:p>
          </p:txBody>
        </p:sp>
        <p:sp>
          <p:nvSpPr>
            <p:cNvPr id="36" name="Text Box 52"/>
            <p:cNvSpPr txBox="1">
              <a:spLocks noChangeArrowheads="1"/>
            </p:cNvSpPr>
            <p:nvPr/>
          </p:nvSpPr>
          <p:spPr bwMode="auto">
            <a:xfrm>
              <a:off x="4830" y="2795"/>
              <a:ext cx="6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ja-JP" sz="1200" kern="0" smtClean="0">
                  <a:solidFill>
                    <a:srgbClr val="006600"/>
                  </a:solidFill>
                  <a:latin typeface="HGｺﾞｼｯｸE" pitchFamily="49" charset="-128"/>
                  <a:ea typeface="HGｺﾞｼｯｸE" pitchFamily="49" charset="-128"/>
                </a:rPr>
                <a:t>F3RP61-2L</a:t>
              </a:r>
            </a:p>
          </p:txBody>
        </p:sp>
        <p:sp>
          <p:nvSpPr>
            <p:cNvPr id="37" name="AutoShape 53"/>
            <p:cNvSpPr>
              <a:spLocks noChangeArrowheads="1"/>
            </p:cNvSpPr>
            <p:nvPr/>
          </p:nvSpPr>
          <p:spPr bwMode="auto">
            <a:xfrm>
              <a:off x="4603" y="3658"/>
              <a:ext cx="635" cy="136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000" kern="0">
                  <a:solidFill>
                    <a:sysClr val="windowText" lastClr="000000"/>
                  </a:solidFill>
                  <a:latin typeface="HGPｺﾞｼｯｸE" pitchFamily="50" charset="-128"/>
                  <a:ea typeface="HGPｺﾞｼｯｸE" pitchFamily="50" charset="-128"/>
                </a:rPr>
                <a:t>Hardware</a:t>
              </a:r>
            </a:p>
          </p:txBody>
        </p:sp>
        <p:sp>
          <p:nvSpPr>
            <p:cNvPr id="38" name="AutoShape 54"/>
            <p:cNvSpPr>
              <a:spLocks noChangeArrowheads="1"/>
            </p:cNvSpPr>
            <p:nvPr/>
          </p:nvSpPr>
          <p:spPr bwMode="auto">
            <a:xfrm>
              <a:off x="4603" y="3522"/>
              <a:ext cx="635" cy="136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000" kern="0">
                  <a:solidFill>
                    <a:sysClr val="windowText" lastClr="000000"/>
                  </a:solidFill>
                  <a:latin typeface="HGPｺﾞｼｯｸE" pitchFamily="50" charset="-128"/>
                  <a:ea typeface="HGPｺﾞｼｯｸE" pitchFamily="50" charset="-128"/>
                </a:rPr>
                <a:t>Linux &amp; Driver</a:t>
              </a:r>
            </a:p>
          </p:txBody>
        </p:sp>
        <p:sp>
          <p:nvSpPr>
            <p:cNvPr id="39" name="AutoShape 55"/>
            <p:cNvSpPr>
              <a:spLocks noChangeArrowheads="1"/>
            </p:cNvSpPr>
            <p:nvPr/>
          </p:nvSpPr>
          <p:spPr bwMode="auto">
            <a:xfrm>
              <a:off x="4603" y="3385"/>
              <a:ext cx="635" cy="136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000" kern="0">
                  <a:solidFill>
                    <a:sysClr val="windowText" lastClr="000000"/>
                  </a:solidFill>
                  <a:latin typeface="HGPｺﾞｼｯｸE" pitchFamily="50" charset="-128"/>
                  <a:ea typeface="HGPｺﾞｼｯｸE" pitchFamily="50" charset="-128"/>
                </a:rPr>
                <a:t>EPICS (IOC)</a:t>
              </a:r>
            </a:p>
          </p:txBody>
        </p:sp>
        <p:sp>
          <p:nvSpPr>
            <p:cNvPr id="40" name="Text Box 59"/>
            <p:cNvSpPr txBox="1">
              <a:spLocks noChangeArrowheads="1"/>
            </p:cNvSpPr>
            <p:nvPr/>
          </p:nvSpPr>
          <p:spPr bwMode="auto">
            <a:xfrm>
              <a:off x="3651" y="3384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ja-JP" sz="1400" kern="0" smtClean="0">
                  <a:solidFill>
                    <a:srgbClr val="FF6600"/>
                  </a:solidFill>
                  <a:latin typeface="HGPｺﾞｼｯｸE" pitchFamily="50" charset="-128"/>
                  <a:ea typeface="HGPｺﾞｼｯｸE" pitchFamily="50" charset="-128"/>
                </a:rPr>
                <a:t>EPICS built in</a:t>
              </a:r>
            </a:p>
          </p:txBody>
        </p:sp>
      </p:grpSp>
      <p:sp>
        <p:nvSpPr>
          <p:cNvPr id="31750" name="Text Box 60"/>
          <p:cNvSpPr txBox="1">
            <a:spLocks noChangeArrowheads="1"/>
          </p:cNvSpPr>
          <p:nvPr/>
        </p:nvSpPr>
        <p:spPr bwMode="auto">
          <a:xfrm>
            <a:off x="900113" y="1484313"/>
            <a:ext cx="784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ja-JP" sz="2000">
                <a:solidFill>
                  <a:srgbClr val="006600"/>
                </a:solidFill>
                <a:latin typeface="HGPｺﾞｼｯｸE" pitchFamily="50" charset="-128"/>
                <a:ea typeface="HGPｺﾞｼｯｸE" pitchFamily="50" charset="-128"/>
              </a:rPr>
              <a:t>It is the result of good collaboration with KEK and Yokogawa.</a:t>
            </a:r>
          </a:p>
        </p:txBody>
      </p:sp>
    </p:spTree>
    <p:extLst>
      <p:ext uri="{BB962C8B-B14F-4D97-AF65-F5344CB8AC3E}">
        <p14:creationId xmlns:p14="http://schemas.microsoft.com/office/powerpoint/2010/main" val="40172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タイトル 2"/>
          <p:cNvSpPr>
            <a:spLocks noGrp="1"/>
          </p:cNvSpPr>
          <p:nvPr>
            <p:ph type="title"/>
          </p:nvPr>
        </p:nvSpPr>
        <p:spPr bwMode="auto">
          <a:xfrm>
            <a:off x="323850" y="144463"/>
            <a:ext cx="7777163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mtClean="0"/>
              <a:t>Simple usage under EPICS</a:t>
            </a:r>
            <a:endParaRPr lang="ja-JP" altLang="en-US" smtClean="0"/>
          </a:p>
        </p:txBody>
      </p:sp>
      <p:sp>
        <p:nvSpPr>
          <p:cNvPr id="32771" name="Text Box 29"/>
          <p:cNvSpPr txBox="1">
            <a:spLocks noChangeAspect="1" noChangeArrowheads="1"/>
          </p:cNvSpPr>
          <p:nvPr/>
        </p:nvSpPr>
        <p:spPr bwMode="auto">
          <a:xfrm>
            <a:off x="152400" y="1219200"/>
            <a:ext cx="73152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9753" tIns="24877" rIns="49753" bIns="24877">
            <a:spAutoFit/>
          </a:bodyPr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just"/>
            <a:r>
              <a:rPr lang="en-US" altLang="ja-JP">
                <a:solidFill>
                  <a:srgbClr val="400000"/>
                </a:solidFill>
                <a:latin typeface="Helvetica" pitchFamily="34" charset="0"/>
                <a:ea typeface="ヒラギノ角ゴ Pro W6"/>
                <a:cs typeface="ヒラギノ角ゴ Pro W6"/>
              </a:rPr>
              <a:t>Conventional PLC usage       </a:t>
            </a:r>
            <a:r>
              <a:rPr lang="en-US" altLang="ja-JP">
                <a:solidFill>
                  <a:srgbClr val="006000"/>
                </a:solidFill>
                <a:latin typeface="Helvetica" pitchFamily="34" charset="0"/>
                <a:ea typeface="ヒラギノ角ゴ Pro W6"/>
                <a:cs typeface="ヒラギノ角ゴ Pro W6"/>
              </a:rPr>
              <a:t>with asynchronous access</a:t>
            </a:r>
          </a:p>
        </p:txBody>
      </p:sp>
      <p:sp>
        <p:nvSpPr>
          <p:cNvPr id="32772" name="AutoShape 30"/>
          <p:cNvSpPr>
            <a:spLocks noChangeArrowheads="1"/>
          </p:cNvSpPr>
          <p:nvPr/>
        </p:nvSpPr>
        <p:spPr bwMode="auto">
          <a:xfrm>
            <a:off x="4724400" y="3352800"/>
            <a:ext cx="35052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49753" tIns="24877" rIns="49753" bIns="24877" anchor="ctr"/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FAM3 PLC</a:t>
            </a:r>
          </a:p>
          <a:p>
            <a:pPr algn="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I/O Modules</a:t>
            </a:r>
          </a:p>
        </p:txBody>
      </p:sp>
      <p:sp>
        <p:nvSpPr>
          <p:cNvPr id="32773" name="AutoShape 27"/>
          <p:cNvSpPr>
            <a:spLocks noChangeArrowheads="1"/>
          </p:cNvSpPr>
          <p:nvPr/>
        </p:nvSpPr>
        <p:spPr bwMode="auto">
          <a:xfrm>
            <a:off x="4724400" y="3352800"/>
            <a:ext cx="121920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49753" tIns="24877" rIns="49753" bIns="24877" anchor="ctr"/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ctr"/>
            <a:r>
              <a:rPr lang="en-US" altLang="ja-JP" sz="1600" dirty="0">
                <a:solidFill>
                  <a:schemeClr val="bg1"/>
                </a:solidFill>
                <a:latin typeface="Helvetica" pitchFamily="34" charset="0"/>
                <a:ea typeface="ＭＳ Ｐゴシック" pitchFamily="50" charset="-128"/>
              </a:rPr>
              <a:t>F3RP61</a:t>
            </a:r>
          </a:p>
          <a:p>
            <a:pPr algn="ctr"/>
            <a:r>
              <a:rPr lang="en-US" altLang="ja-JP" sz="1600" dirty="0">
                <a:solidFill>
                  <a:schemeClr val="bg1"/>
                </a:solidFill>
                <a:latin typeface="Helvetica" pitchFamily="34" charset="0"/>
                <a:ea typeface="ＭＳ Ｐゴシック" pitchFamily="50" charset="-128"/>
              </a:rPr>
              <a:t>IOC</a:t>
            </a:r>
          </a:p>
        </p:txBody>
      </p:sp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4724400" y="1600200"/>
            <a:ext cx="35052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49753" tIns="24877" rIns="49753" bIns="24877" anchor="ctr"/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FAM3 PLC</a:t>
            </a:r>
          </a:p>
          <a:p>
            <a:pPr algn="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I/O Modules</a:t>
            </a:r>
          </a:p>
        </p:txBody>
      </p:sp>
      <p:sp>
        <p:nvSpPr>
          <p:cNvPr id="32775" name="AutoShape 32"/>
          <p:cNvSpPr>
            <a:spLocks noChangeArrowheads="1"/>
          </p:cNvSpPr>
          <p:nvPr/>
        </p:nvSpPr>
        <p:spPr bwMode="auto">
          <a:xfrm>
            <a:off x="4724400" y="1600200"/>
            <a:ext cx="1143000" cy="914400"/>
          </a:xfrm>
          <a:prstGeom prst="roundRect">
            <a:avLst>
              <a:gd name="adj" fmla="val 16667"/>
            </a:avLst>
          </a:prstGeom>
          <a:solidFill>
            <a:srgbClr val="BFE6CC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49753" tIns="24877" rIns="49753" bIns="24877" anchor="ctr"/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ctr"/>
            <a:r>
              <a:rPr lang="en-US" altLang="ja-JP" sz="1600">
                <a:solidFill>
                  <a:srgbClr val="400040"/>
                </a:solidFill>
                <a:latin typeface="Helvetica" pitchFamily="34" charset="0"/>
                <a:ea typeface="ＭＳ Ｐゴシック" pitchFamily="50" charset="-128"/>
              </a:rPr>
              <a:t>Ladder</a:t>
            </a:r>
            <a:br>
              <a:rPr lang="en-US" altLang="ja-JP" sz="1600">
                <a:solidFill>
                  <a:srgbClr val="400040"/>
                </a:solidFill>
                <a:latin typeface="Helvetica" pitchFamily="34" charset="0"/>
                <a:ea typeface="ＭＳ Ｐゴシック" pitchFamily="50" charset="-128"/>
              </a:rPr>
            </a:br>
            <a:r>
              <a:rPr lang="en-US" altLang="ja-JP" sz="1600">
                <a:solidFill>
                  <a:srgbClr val="400040"/>
                </a:solidFill>
                <a:latin typeface="Helvetica" pitchFamily="34" charset="0"/>
                <a:ea typeface="ＭＳ Ｐゴシック" pitchFamily="50" charset="-128"/>
              </a:rPr>
              <a:t>CPU</a:t>
            </a:r>
          </a:p>
          <a:p>
            <a:pPr algn="ctr"/>
            <a:r>
              <a:rPr lang="en-US" altLang="ja-JP" sz="1600">
                <a:solidFill>
                  <a:srgbClr val="400040"/>
                </a:solidFill>
                <a:latin typeface="Helvetica" pitchFamily="34" charset="0"/>
                <a:ea typeface="ＭＳ Ｐゴシック" pitchFamily="50" charset="-128"/>
              </a:rPr>
              <a:t>(Logics)</a:t>
            </a:r>
          </a:p>
        </p:txBody>
      </p:sp>
      <p:sp>
        <p:nvSpPr>
          <p:cNvPr id="32776" name="AutoShape 33"/>
          <p:cNvSpPr>
            <a:spLocks noChangeArrowheads="1"/>
          </p:cNvSpPr>
          <p:nvPr/>
        </p:nvSpPr>
        <p:spPr bwMode="auto">
          <a:xfrm>
            <a:off x="685800" y="1600200"/>
            <a:ext cx="12192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49753" tIns="24877" rIns="49753" bIns="24877" anchor="ctr"/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ct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OPI</a:t>
            </a:r>
          </a:p>
          <a:p>
            <a:pPr algn="ct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CA Clients</a:t>
            </a:r>
          </a:p>
        </p:txBody>
      </p:sp>
      <p:sp>
        <p:nvSpPr>
          <p:cNvPr id="32777" name="AutoShape 34"/>
          <p:cNvSpPr>
            <a:spLocks noChangeArrowheads="1"/>
          </p:cNvSpPr>
          <p:nvPr/>
        </p:nvSpPr>
        <p:spPr bwMode="auto">
          <a:xfrm>
            <a:off x="2667000" y="1600200"/>
            <a:ext cx="12192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49753" tIns="24877" rIns="49753" bIns="24877" anchor="ctr"/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ct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IOC</a:t>
            </a:r>
          </a:p>
          <a:p>
            <a:pPr algn="ct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(Logics)</a:t>
            </a:r>
          </a:p>
        </p:txBody>
      </p:sp>
      <p:cxnSp>
        <p:nvCxnSpPr>
          <p:cNvPr id="32778" name="AutoShape 35"/>
          <p:cNvCxnSpPr>
            <a:cxnSpLocks noChangeShapeType="1"/>
            <a:stCxn id="32777" idx="1"/>
            <a:endCxn id="32776" idx="3"/>
          </p:cNvCxnSpPr>
          <p:nvPr/>
        </p:nvCxnSpPr>
        <p:spPr bwMode="auto">
          <a:xfrm flipH="1">
            <a:off x="1917700" y="2057400"/>
            <a:ext cx="7366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9" name="AutoShape 36"/>
          <p:cNvCxnSpPr>
            <a:cxnSpLocks noChangeShapeType="1"/>
            <a:stCxn id="32775" idx="1"/>
            <a:endCxn id="32777" idx="3"/>
          </p:cNvCxnSpPr>
          <p:nvPr/>
        </p:nvCxnSpPr>
        <p:spPr bwMode="auto">
          <a:xfrm flipH="1">
            <a:off x="3898900" y="2057400"/>
            <a:ext cx="8128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0" name="Text Box 37"/>
          <p:cNvSpPr txBox="1">
            <a:spLocks noChangeAspect="1" noChangeArrowheads="1"/>
          </p:cNvSpPr>
          <p:nvPr/>
        </p:nvSpPr>
        <p:spPr bwMode="auto">
          <a:xfrm>
            <a:off x="152400" y="2971800"/>
            <a:ext cx="94488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9753" tIns="24877" rIns="49753" bIns="24877">
            <a:spAutoFit/>
          </a:bodyPr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just"/>
            <a:r>
              <a:rPr lang="en-US" altLang="ja-JP">
                <a:solidFill>
                  <a:srgbClr val="400000"/>
                </a:solidFill>
                <a:latin typeface="Helvetica" pitchFamily="34" charset="0"/>
                <a:ea typeface="ヒラギノ角ゴ Pro W6"/>
                <a:cs typeface="ヒラギノ角ゴ Pro W6"/>
              </a:rPr>
              <a:t>PLC usage with F3RP61      </a:t>
            </a:r>
            <a:r>
              <a:rPr lang="en-US" altLang="ja-JP">
                <a:solidFill>
                  <a:srgbClr val="006000"/>
                </a:solidFill>
                <a:latin typeface="Helvetica" pitchFamily="34" charset="0"/>
                <a:ea typeface="ヒラギノ角ゴ Pro W6"/>
                <a:cs typeface="ヒラギノ角ゴ Pro W6"/>
              </a:rPr>
              <a:t>with only synchronous access and maybe with sequencer </a:t>
            </a:r>
          </a:p>
        </p:txBody>
      </p:sp>
      <p:sp>
        <p:nvSpPr>
          <p:cNvPr id="32781" name="AutoShape 38"/>
          <p:cNvSpPr>
            <a:spLocks noChangeArrowheads="1"/>
          </p:cNvSpPr>
          <p:nvPr/>
        </p:nvSpPr>
        <p:spPr bwMode="auto">
          <a:xfrm>
            <a:off x="685800" y="3352800"/>
            <a:ext cx="12192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49753" tIns="24877" rIns="49753" bIns="24877" anchor="ctr"/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ct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OPI</a:t>
            </a:r>
          </a:p>
          <a:p>
            <a:pPr algn="ct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CA Clients</a:t>
            </a:r>
          </a:p>
        </p:txBody>
      </p:sp>
      <p:cxnSp>
        <p:nvCxnSpPr>
          <p:cNvPr id="32782" name="AutoShape 40"/>
          <p:cNvCxnSpPr>
            <a:cxnSpLocks noChangeShapeType="1"/>
            <a:stCxn id="32773" idx="1"/>
            <a:endCxn id="32781" idx="3"/>
          </p:cNvCxnSpPr>
          <p:nvPr/>
        </p:nvCxnSpPr>
        <p:spPr bwMode="auto">
          <a:xfrm flipH="1">
            <a:off x="1917700" y="3810000"/>
            <a:ext cx="2794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3" name="AutoShape 42"/>
          <p:cNvSpPr>
            <a:spLocks noChangeArrowheads="1"/>
          </p:cNvSpPr>
          <p:nvPr/>
        </p:nvSpPr>
        <p:spPr bwMode="auto">
          <a:xfrm>
            <a:off x="4724400" y="5105400"/>
            <a:ext cx="35052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49753" tIns="24877" rIns="49753" bIns="24877" anchor="ctr"/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FAM3 PLC</a:t>
            </a:r>
          </a:p>
          <a:p>
            <a:pPr algn="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I/O Modules</a:t>
            </a:r>
          </a:p>
        </p:txBody>
      </p:sp>
      <p:sp>
        <p:nvSpPr>
          <p:cNvPr id="32784" name="AutoShape 43"/>
          <p:cNvSpPr>
            <a:spLocks noChangeArrowheads="1"/>
          </p:cNvSpPr>
          <p:nvPr/>
        </p:nvSpPr>
        <p:spPr bwMode="auto">
          <a:xfrm>
            <a:off x="4724400" y="5105400"/>
            <a:ext cx="121920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49753" tIns="24877" rIns="49753" bIns="24877" anchor="ctr"/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ctr"/>
            <a:r>
              <a:rPr lang="en-US" altLang="ja-JP" sz="1600" dirty="0">
                <a:solidFill>
                  <a:schemeClr val="bg1"/>
                </a:solidFill>
                <a:latin typeface="Helvetica" pitchFamily="34" charset="0"/>
                <a:ea typeface="ＭＳ Ｐゴシック" pitchFamily="50" charset="-128"/>
              </a:rPr>
              <a:t>F3RP61</a:t>
            </a:r>
          </a:p>
          <a:p>
            <a:pPr algn="ctr"/>
            <a:r>
              <a:rPr lang="en-US" altLang="ja-JP" sz="1600" dirty="0">
                <a:solidFill>
                  <a:schemeClr val="bg1"/>
                </a:solidFill>
                <a:latin typeface="Helvetica" pitchFamily="34" charset="0"/>
                <a:ea typeface="ＭＳ Ｐゴシック" pitchFamily="50" charset="-128"/>
              </a:rPr>
              <a:t>IOC</a:t>
            </a:r>
          </a:p>
        </p:txBody>
      </p:sp>
      <p:sp>
        <p:nvSpPr>
          <p:cNvPr id="32785" name="Text Box 44"/>
          <p:cNvSpPr txBox="1">
            <a:spLocks noChangeAspect="1" noChangeArrowheads="1"/>
          </p:cNvSpPr>
          <p:nvPr/>
        </p:nvSpPr>
        <p:spPr bwMode="auto">
          <a:xfrm>
            <a:off x="152400" y="4724400"/>
            <a:ext cx="85344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9753" tIns="24877" rIns="49753" bIns="24877">
            <a:spAutoFit/>
          </a:bodyPr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just"/>
            <a:r>
              <a:rPr lang="en-US" altLang="ja-JP">
                <a:solidFill>
                  <a:srgbClr val="400000"/>
                </a:solidFill>
                <a:latin typeface="Helvetica" pitchFamily="34" charset="0"/>
                <a:ea typeface="ヒラギノ角ゴ Pro W6"/>
                <a:cs typeface="ヒラギノ角ゴ Pro W6"/>
              </a:rPr>
              <a:t>If necessary, we can combine</a:t>
            </a:r>
          </a:p>
        </p:txBody>
      </p:sp>
      <p:sp>
        <p:nvSpPr>
          <p:cNvPr id="32786" name="AutoShape 45"/>
          <p:cNvSpPr>
            <a:spLocks noChangeArrowheads="1"/>
          </p:cNvSpPr>
          <p:nvPr/>
        </p:nvSpPr>
        <p:spPr bwMode="auto">
          <a:xfrm>
            <a:off x="685800" y="5105400"/>
            <a:ext cx="1219200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49753" tIns="24877" rIns="49753" bIns="24877" anchor="ctr"/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ct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OPI</a:t>
            </a:r>
          </a:p>
          <a:p>
            <a:pPr algn="ctr"/>
            <a:r>
              <a:rPr lang="en-US" altLang="ja-JP" sz="1600">
                <a:solidFill>
                  <a:srgbClr val="004000"/>
                </a:solidFill>
                <a:latin typeface="Helvetica" pitchFamily="34" charset="0"/>
                <a:ea typeface="ＭＳ Ｐゴシック" pitchFamily="50" charset="-128"/>
              </a:rPr>
              <a:t>CA Clients</a:t>
            </a:r>
          </a:p>
        </p:txBody>
      </p:sp>
      <p:cxnSp>
        <p:nvCxnSpPr>
          <p:cNvPr id="32787" name="AutoShape 47"/>
          <p:cNvCxnSpPr>
            <a:cxnSpLocks noChangeShapeType="1"/>
            <a:stCxn id="32784" idx="1"/>
            <a:endCxn id="32786" idx="3"/>
          </p:cNvCxnSpPr>
          <p:nvPr/>
        </p:nvCxnSpPr>
        <p:spPr bwMode="auto">
          <a:xfrm flipH="1">
            <a:off x="1917700" y="5562600"/>
            <a:ext cx="27940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8" name="AutoShape 49"/>
          <p:cNvSpPr>
            <a:spLocks noChangeArrowheads="1"/>
          </p:cNvSpPr>
          <p:nvPr/>
        </p:nvSpPr>
        <p:spPr bwMode="auto">
          <a:xfrm>
            <a:off x="5943600" y="5105400"/>
            <a:ext cx="914400" cy="914400"/>
          </a:xfrm>
          <a:prstGeom prst="roundRect">
            <a:avLst>
              <a:gd name="adj" fmla="val 16667"/>
            </a:avLst>
          </a:prstGeom>
          <a:solidFill>
            <a:srgbClr val="BFE6CC"/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49753" tIns="24877" rIns="49753" bIns="24877" anchor="ctr"/>
          <a:lstStyle>
            <a:lvl1pPr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1pPr>
            <a:lvl2pPr marL="742950" indent="-28575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2pPr>
            <a:lvl3pPr marL="11430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3pPr>
            <a:lvl4pPr marL="16002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4pPr>
            <a:lvl5pPr marL="2057400" indent="-228600" defTabSz="496888"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5pPr>
            <a:lvl6pPr marL="25146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6pPr>
            <a:lvl7pPr marL="29718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7pPr>
            <a:lvl8pPr marL="34290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8pPr>
            <a:lvl9pPr marL="3886200" indent="-228600" defTabSz="4968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HG創英角ｺﾞｼｯｸUB" pitchFamily="49" charset="-128"/>
              </a:defRPr>
            </a:lvl9pPr>
          </a:lstStyle>
          <a:p>
            <a:pPr algn="ctr"/>
            <a:r>
              <a:rPr lang="en-US" altLang="ja-JP" sz="1600">
                <a:solidFill>
                  <a:srgbClr val="400040"/>
                </a:solidFill>
                <a:latin typeface="Helvetica" pitchFamily="34" charset="0"/>
                <a:ea typeface="ＭＳ Ｐゴシック" pitchFamily="50" charset="-128"/>
              </a:rPr>
              <a:t>Ladder</a:t>
            </a:r>
            <a:br>
              <a:rPr lang="en-US" altLang="ja-JP" sz="1600">
                <a:solidFill>
                  <a:srgbClr val="400040"/>
                </a:solidFill>
                <a:latin typeface="Helvetica" pitchFamily="34" charset="0"/>
                <a:ea typeface="ＭＳ Ｐゴシック" pitchFamily="50" charset="-128"/>
              </a:rPr>
            </a:br>
            <a:r>
              <a:rPr lang="en-US" altLang="ja-JP" sz="1600">
                <a:solidFill>
                  <a:srgbClr val="400040"/>
                </a:solidFill>
                <a:latin typeface="Helvetica" pitchFamily="34" charset="0"/>
                <a:ea typeface="ＭＳ Ｐゴシック" pitchFamily="50" charset="-128"/>
              </a:rPr>
              <a:t>CPU</a:t>
            </a:r>
          </a:p>
        </p:txBody>
      </p:sp>
    </p:spTree>
    <p:extLst>
      <p:ext uri="{BB962C8B-B14F-4D97-AF65-F5344CB8AC3E}">
        <p14:creationId xmlns:p14="http://schemas.microsoft.com/office/powerpoint/2010/main" val="331973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Installation in Accelerator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2" y="750276"/>
            <a:ext cx="7815386" cy="54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2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E1287-D590-4421-910E-33B99E005C40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277390" y="2590800"/>
            <a:ext cx="5307864" cy="1622872"/>
          </a:xfrm>
        </p:spPr>
        <p:txBody>
          <a:bodyPr/>
          <a:lstStyle/>
          <a:p>
            <a:r>
              <a:rPr kumimoji="1" lang="en-US" altLang="ja-JP" dirty="0" smtClean="0"/>
              <a:t>F3RP7X Series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8" y="970979"/>
            <a:ext cx="5336697" cy="140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62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Differences from existing products</a:t>
            </a:r>
            <a:endParaRPr kumimoji="1" lang="ja-JP" altLang="en-US" dirty="0"/>
          </a:p>
        </p:txBody>
      </p:sp>
      <p:pic>
        <p:nvPicPr>
          <p:cNvPr id="44" name="Picture 30" descr="e-RT3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66928"/>
            <a:ext cx="1363495" cy="43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正方形/長方形 44"/>
          <p:cNvSpPr/>
          <p:nvPr/>
        </p:nvSpPr>
        <p:spPr bwMode="auto">
          <a:xfrm>
            <a:off x="1597435" y="1883151"/>
            <a:ext cx="2448000" cy="437342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tx2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10800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ja-JP" sz="1200" kern="0" dirty="0" smtClean="0">
              <a:solidFill>
                <a:srgbClr val="40404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6550384" y="754737"/>
            <a:ext cx="2448000" cy="5502036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1080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2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4072242" y="1320562"/>
            <a:ext cx="2448000" cy="4936008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chemeClr val="accent3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10800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ja-JP" sz="1200" kern="0" dirty="0" smtClean="0">
              <a:solidFill>
                <a:srgbClr val="40404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84" name="Picture 4" descr="C:\Users\00112602\Desktop\RP54-2P 左振り_透過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18" y="4036237"/>
            <a:ext cx="3476965" cy="23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:\Users\00112602\Documents\1950\02_Bookshelf\04_Presentations\material\Image\RP\e-RT3 2.0\VxWorks対応CPU\白バック\TIFF\RP62-2L左振り_透過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324" y="4051635"/>
            <a:ext cx="3457680" cy="229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" descr="C:\Users\00112602\Desktop\無題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13" y="5711287"/>
            <a:ext cx="1263497" cy="52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テキスト ボックス 77"/>
          <p:cNvSpPr txBox="1"/>
          <p:nvPr/>
        </p:nvSpPr>
        <p:spPr bwMode="auto">
          <a:xfrm>
            <a:off x="1673424" y="4273747"/>
            <a:ext cx="10923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u="sng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4/5 Series</a:t>
            </a:r>
            <a:endParaRPr lang="ja-JP" altLang="en-US" sz="1600" u="sng" dirty="0" smtClean="0">
              <a:solidFill>
                <a:schemeClr val="bg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9" name="テキスト ボックス 78"/>
          <p:cNvSpPr txBox="1"/>
          <p:nvPr/>
        </p:nvSpPr>
        <p:spPr bwMode="auto">
          <a:xfrm>
            <a:off x="4121165" y="4273747"/>
            <a:ext cx="9015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u="sng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6 Series</a:t>
            </a:r>
            <a:endParaRPr lang="ja-JP" altLang="en-US" sz="1600" u="sng" dirty="0" smtClean="0">
              <a:solidFill>
                <a:schemeClr val="bg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6" name="テキスト ボックス 85"/>
          <p:cNvSpPr txBox="1"/>
          <p:nvPr/>
        </p:nvSpPr>
        <p:spPr bwMode="auto">
          <a:xfrm>
            <a:off x="6590757" y="4273746"/>
            <a:ext cx="9015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600" u="sng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7 Series</a:t>
            </a:r>
            <a:endParaRPr kumimoji="1" lang="ja-JP" altLang="en-US" sz="1600" u="sng" dirty="0" smtClean="0">
              <a:solidFill>
                <a:schemeClr val="bg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116557" y="756476"/>
            <a:ext cx="8882727" cy="540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u="sng" dirty="0" smtClean="0">
                <a:solidFill>
                  <a:schemeClr val="tx1"/>
                </a:solidFill>
              </a:rPr>
              <a:t>Usability/Flexibility</a:t>
            </a:r>
          </a:p>
        </p:txBody>
      </p:sp>
      <p:sp>
        <p:nvSpPr>
          <p:cNvPr id="89" name="正方形/長方形 88"/>
          <p:cNvSpPr/>
          <p:nvPr/>
        </p:nvSpPr>
        <p:spPr>
          <a:xfrm>
            <a:off x="116557" y="1319283"/>
            <a:ext cx="8882029" cy="540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u="sng" dirty="0" smtClean="0">
                <a:solidFill>
                  <a:schemeClr val="tx1"/>
                </a:solidFill>
              </a:rPr>
              <a:t>Expandability</a:t>
            </a:r>
          </a:p>
        </p:txBody>
      </p:sp>
      <p:sp>
        <p:nvSpPr>
          <p:cNvPr id="90" name="正方形/長方形 89"/>
          <p:cNvSpPr/>
          <p:nvPr/>
        </p:nvSpPr>
        <p:spPr>
          <a:xfrm>
            <a:off x="116557" y="1881405"/>
            <a:ext cx="8881192" cy="540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u="sng" dirty="0" smtClean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91" name="正方形/長方形 90"/>
          <p:cNvSpPr/>
          <p:nvPr/>
        </p:nvSpPr>
        <p:spPr>
          <a:xfrm>
            <a:off x="116557" y="2444441"/>
            <a:ext cx="8881192" cy="540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u="sng" dirty="0" smtClean="0">
                <a:solidFill>
                  <a:schemeClr val="tx1"/>
                </a:solidFill>
              </a:rPr>
              <a:t>Network</a:t>
            </a:r>
          </a:p>
        </p:txBody>
      </p:sp>
      <p:sp>
        <p:nvSpPr>
          <p:cNvPr id="92" name="正方形/長方形 91"/>
          <p:cNvSpPr/>
          <p:nvPr/>
        </p:nvSpPr>
        <p:spPr>
          <a:xfrm>
            <a:off x="116557" y="3011629"/>
            <a:ext cx="8883727" cy="540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u="sng" dirty="0" smtClean="0">
                <a:solidFill>
                  <a:schemeClr val="tx1"/>
                </a:solidFill>
              </a:rPr>
              <a:t>Processor</a:t>
            </a:r>
          </a:p>
        </p:txBody>
      </p:sp>
      <p:sp>
        <p:nvSpPr>
          <p:cNvPr id="93" name="正方形/長方形 92"/>
          <p:cNvSpPr/>
          <p:nvPr/>
        </p:nvSpPr>
        <p:spPr>
          <a:xfrm>
            <a:off x="116557" y="3581076"/>
            <a:ext cx="8882963" cy="540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u="sng" dirty="0" smtClean="0">
                <a:solidFill>
                  <a:schemeClr val="tx1"/>
                </a:solidFill>
              </a:rPr>
              <a:t>Supported OS</a:t>
            </a:r>
          </a:p>
        </p:txBody>
      </p:sp>
      <p:sp>
        <p:nvSpPr>
          <p:cNvPr id="55" name="テキスト ボックス 54"/>
          <p:cNvSpPr txBox="1"/>
          <p:nvPr/>
        </p:nvSpPr>
        <p:spPr bwMode="auto">
          <a:xfrm>
            <a:off x="1597435" y="3640502"/>
            <a:ext cx="2448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err="1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VxWorks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/ </a:t>
            </a:r>
            <a:r>
              <a:rPr lang="en-US" altLang="ja-JP" sz="1100" dirty="0" err="1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NORTi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/ WinCE</a:t>
            </a:r>
            <a:r>
              <a:rPr lang="ja-JP" altLang="en-US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(RP4</a:t>
            </a:r>
            <a:r>
              <a:rPr lang="ja-JP" altLang="en-US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□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err="1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VxWorks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/ </a:t>
            </a:r>
            <a:r>
              <a:rPr lang="en-US" altLang="ja-JP" sz="1100" dirty="0" err="1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NORTi</a:t>
            </a:r>
            <a:r>
              <a:rPr lang="ja-JP" altLang="en-US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/ OS-9</a:t>
            </a:r>
            <a:r>
              <a:rPr lang="ja-JP" altLang="en-US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(RP5</a:t>
            </a:r>
            <a:r>
              <a:rPr lang="ja-JP" altLang="en-US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□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US" altLang="ja-JP" sz="1100" dirty="0">
              <a:solidFill>
                <a:schemeClr val="bg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 bwMode="auto">
          <a:xfrm>
            <a:off x="1597403" y="3086936"/>
            <a:ext cx="2448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SH4 7750S 200MHz (RP4</a:t>
            </a:r>
            <a:r>
              <a:rPr lang="ja-JP" altLang="en-US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□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SH4 7750R 240MHz (RP5</a:t>
            </a:r>
            <a:r>
              <a:rPr lang="ja-JP" altLang="en-US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□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US" altLang="ja-JP" sz="1100" dirty="0">
              <a:solidFill>
                <a:schemeClr val="bg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 bwMode="auto">
          <a:xfrm>
            <a:off x="1597435" y="2500534"/>
            <a:ext cx="2448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10BASE-T/100BASE-TX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1 Port</a:t>
            </a:r>
          </a:p>
        </p:txBody>
      </p:sp>
      <p:sp>
        <p:nvSpPr>
          <p:cNvPr id="58" name="テキスト ボックス 57"/>
          <p:cNvSpPr txBox="1"/>
          <p:nvPr/>
        </p:nvSpPr>
        <p:spPr bwMode="auto">
          <a:xfrm>
            <a:off x="4072210" y="3736872"/>
            <a:ext cx="2448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rgbClr val="FFFF00"/>
                </a:solidFill>
                <a:ea typeface="+mj-ea"/>
                <a:cs typeface="メイリオ" panose="020B0604030504040204" pitchFamily="50" charset="-128"/>
              </a:rPr>
              <a:t>Linux</a:t>
            </a:r>
            <a:r>
              <a:rPr lang="ja-JP" altLang="en-US" sz="1100" dirty="0">
                <a:solidFill>
                  <a:srgbClr val="FFFF00"/>
                </a:solidFill>
                <a:ea typeface="+mj-ea"/>
                <a:cs typeface="メイリオ" panose="020B0604030504040204" pitchFamily="50" charset="-128"/>
              </a:rPr>
              <a:t> </a:t>
            </a:r>
            <a:r>
              <a:rPr lang="en-US" altLang="ja-JP" sz="1100" dirty="0" smtClean="0">
                <a:solidFill>
                  <a:schemeClr val="bg1"/>
                </a:solidFill>
                <a:ea typeface="+mj-ea"/>
                <a:cs typeface="メイリオ" panose="020B0604030504040204" pitchFamily="50" charset="-128"/>
              </a:rPr>
              <a:t>/ </a:t>
            </a:r>
            <a:r>
              <a:rPr lang="en-US" altLang="ja-JP" sz="1100" dirty="0" err="1" smtClean="0">
                <a:solidFill>
                  <a:schemeClr val="bg1"/>
                </a:solidFill>
                <a:ea typeface="+mj-ea"/>
                <a:cs typeface="メイリオ" panose="020B0604030504040204" pitchFamily="50" charset="-128"/>
              </a:rPr>
              <a:t>VxWorks</a:t>
            </a:r>
            <a:endParaRPr lang="ja-JP" altLang="en-US" sz="1100" dirty="0" smtClean="0">
              <a:solidFill>
                <a:schemeClr val="bg1"/>
              </a:solidFill>
              <a:ea typeface="+mj-ea"/>
              <a:cs typeface="メイリオ" panose="020B0604030504040204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 bwMode="auto">
          <a:xfrm>
            <a:off x="4072178" y="3173057"/>
            <a:ext cx="2448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PPC MPC8347E </a:t>
            </a:r>
            <a:r>
              <a:rPr lang="en-US" altLang="ja-JP" sz="11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533MHz</a:t>
            </a:r>
          </a:p>
        </p:txBody>
      </p:sp>
      <p:sp>
        <p:nvSpPr>
          <p:cNvPr id="60" name="テキスト ボックス 59"/>
          <p:cNvSpPr txBox="1"/>
          <p:nvPr/>
        </p:nvSpPr>
        <p:spPr bwMode="auto">
          <a:xfrm>
            <a:off x="4072210" y="2507242"/>
            <a:ext cx="2448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10BASE-T/100BASE-TX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sz="1100" dirty="0" smtClean="0">
                <a:solidFill>
                  <a:srgbClr val="40404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Port</a:t>
            </a:r>
          </a:p>
        </p:txBody>
      </p:sp>
      <p:sp>
        <p:nvSpPr>
          <p:cNvPr id="61" name="テキスト ボックス 60"/>
          <p:cNvSpPr txBox="1"/>
          <p:nvPr/>
        </p:nvSpPr>
        <p:spPr bwMode="auto">
          <a:xfrm>
            <a:off x="4072242" y="1901029"/>
            <a:ext cx="2448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CF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Card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1 Slot</a:t>
            </a:r>
            <a:endParaRPr lang="ja-JP" altLang="en-US" sz="1100" dirty="0" smtClean="0">
              <a:solidFill>
                <a:schemeClr val="bg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 bwMode="auto">
          <a:xfrm>
            <a:off x="4072210" y="1466244"/>
            <a:ext cx="2448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PCI Bus (32 bit</a:t>
            </a:r>
            <a:r>
              <a:rPr lang="en-US" altLang="ja-JP" sz="1100" dirty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ja-JP" altLang="en-US" sz="1100" dirty="0">
              <a:solidFill>
                <a:srgbClr val="FFFF00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 bwMode="auto">
          <a:xfrm>
            <a:off x="6550416" y="3739507"/>
            <a:ext cx="2448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Linux / </a:t>
            </a:r>
            <a:r>
              <a:rPr lang="en-US" altLang="ja-JP" sz="1100" dirty="0" err="1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VxWorks</a:t>
            </a:r>
            <a:endParaRPr lang="ja-JP" altLang="en-US" sz="1100" dirty="0" smtClean="0">
              <a:solidFill>
                <a:schemeClr val="bg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 bwMode="auto">
          <a:xfrm>
            <a:off x="6550384" y="3175692"/>
            <a:ext cx="2448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ARM Coretex-A9 </a:t>
            </a:r>
            <a:r>
              <a:rPr lang="en-US" altLang="ja-JP" sz="11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866MHz</a:t>
            </a:r>
            <a:r>
              <a:rPr lang="en-US" altLang="ja-JP" sz="1100" dirty="0" smtClean="0">
                <a:solidFill>
                  <a:srgbClr val="40404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1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Dual</a:t>
            </a:r>
          </a:p>
        </p:txBody>
      </p:sp>
      <p:sp>
        <p:nvSpPr>
          <p:cNvPr id="65" name="テキスト ボックス 64"/>
          <p:cNvSpPr txBox="1"/>
          <p:nvPr/>
        </p:nvSpPr>
        <p:spPr bwMode="auto">
          <a:xfrm>
            <a:off x="6550415" y="2503287"/>
            <a:ext cx="251045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rIns="36000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10BASE-T/100BASE-TX/</a:t>
            </a:r>
            <a:r>
              <a:rPr lang="en-US" altLang="ja-JP" sz="11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1000BASE-T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2 Port</a:t>
            </a:r>
          </a:p>
        </p:txBody>
      </p:sp>
      <p:sp>
        <p:nvSpPr>
          <p:cNvPr id="66" name="テキスト ボックス 65"/>
          <p:cNvSpPr txBox="1"/>
          <p:nvPr/>
        </p:nvSpPr>
        <p:spPr bwMode="auto">
          <a:xfrm>
            <a:off x="6550448" y="1903664"/>
            <a:ext cx="2448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SD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Card (SDHC)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sz="1100" dirty="0" smtClean="0">
                <a:solidFill>
                  <a:srgbClr val="40404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Slot</a:t>
            </a:r>
            <a:endParaRPr lang="ja-JP" altLang="en-US" sz="1100" dirty="0" smtClean="0">
              <a:solidFill>
                <a:schemeClr val="bg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 bwMode="auto">
          <a:xfrm>
            <a:off x="6550416" y="1372586"/>
            <a:ext cx="2448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PCI Bus</a:t>
            </a:r>
            <a:r>
              <a:rPr lang="ja-JP" altLang="en-US" sz="1100" dirty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(32 bit)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FPGA installed</a:t>
            </a:r>
            <a:endParaRPr lang="ja-JP" altLang="en-US" sz="1100" dirty="0">
              <a:solidFill>
                <a:srgbClr val="FFFF00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 bwMode="auto">
          <a:xfrm>
            <a:off x="6550448" y="857864"/>
            <a:ext cx="24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9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CPU Setting Tool / Device Monitoring Tool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ja-JP" sz="900" dirty="0" smtClean="0">
                <a:solidFill>
                  <a:srgbClr val="FFFF00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Smart Access / Preinstalled OS/OSS</a:t>
            </a:r>
          </a:p>
        </p:txBody>
      </p:sp>
      <p:sp>
        <p:nvSpPr>
          <p:cNvPr id="69" name="テキスト ボックス 68"/>
          <p:cNvSpPr txBox="1"/>
          <p:nvPr/>
        </p:nvSpPr>
        <p:spPr bwMode="auto">
          <a:xfrm>
            <a:off x="1597435" y="1894147"/>
            <a:ext cx="2448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PC Card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ja-JP" sz="1100" dirty="0" smtClean="0">
                <a:solidFill>
                  <a:schemeClr val="bg1"/>
                </a:solidFill>
                <a:ea typeface="メイリオ" panose="020B0604030504040204" pitchFamily="50" charset="-128"/>
                <a:cs typeface="メイリオ" panose="020B0604030504040204" pitchFamily="50" charset="-128"/>
              </a:rPr>
              <a:t>1 Slot</a:t>
            </a:r>
            <a:endParaRPr lang="ja-JP" altLang="en-US" sz="1100" dirty="0" smtClean="0">
              <a:solidFill>
                <a:schemeClr val="bg1"/>
              </a:solidFill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6" name="円/楕円 95"/>
          <p:cNvSpPr/>
          <p:nvPr/>
        </p:nvSpPr>
        <p:spPr>
          <a:xfrm>
            <a:off x="8320432" y="4191860"/>
            <a:ext cx="540069" cy="25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lang="en-US" altLang="ja-JP" sz="11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New</a:t>
            </a:r>
            <a:endParaRPr kumimoji="1" lang="ja-JP" altLang="en-US" sz="1100" b="1" dirty="0" smtClean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16557" y="754737"/>
            <a:ext cx="1440000" cy="5481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143" y="3811819"/>
            <a:ext cx="1426331" cy="280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角丸四角形 93"/>
          <p:cNvSpPr/>
          <p:nvPr/>
        </p:nvSpPr>
        <p:spPr>
          <a:xfrm>
            <a:off x="7818265" y="5970593"/>
            <a:ext cx="1154371" cy="2375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C:\Users\00112602\Desktop\キャプチャ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308" y="5981733"/>
            <a:ext cx="1040561" cy="22320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1611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Specification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6047B0-28A3-4E6B-B788-3893CBF6298A}" type="slidenum">
              <a:rPr lang="ja-JP" altLang="en-US" smtClean="0"/>
              <a:pPr/>
              <a:t>9</a:t>
            </a:fld>
            <a:endParaRPr lang="ja-JP" altLang="en-US"/>
          </a:p>
        </p:txBody>
      </p:sp>
      <p:graphicFrame>
        <p:nvGraphicFramePr>
          <p:cNvPr id="58" name="表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824843"/>
              </p:ext>
            </p:extLst>
          </p:nvPr>
        </p:nvGraphicFramePr>
        <p:xfrm>
          <a:off x="185441" y="798172"/>
          <a:ext cx="8754743" cy="5516193"/>
        </p:xfrm>
        <a:graphic>
          <a:graphicData uri="http://schemas.openxmlformats.org/drawingml/2006/table">
            <a:tbl>
              <a:tblPr/>
              <a:tblGrid>
                <a:gridCol w="586350"/>
                <a:gridCol w="1671486"/>
                <a:gridCol w="1342564"/>
                <a:gridCol w="215573"/>
                <a:gridCol w="1667866"/>
                <a:gridCol w="1614720"/>
                <a:gridCol w="1656184"/>
              </a:tblGrid>
              <a:tr h="0"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endParaRPr kumimoji="1" lang="en-US" altLang="ja-JP" sz="900" b="0" dirty="0" smtClean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 sz="7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0" marB="18000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F3RP71-2L</a:t>
                      </a:r>
                      <a:endParaRPr kumimoji="1" lang="ja-JP" altLang="en-US" sz="9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70000">
                          <a:srgbClr val="00B0F0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70000">
                          <a:srgbClr val="00B0F0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F3RP71-1R</a:t>
                      </a:r>
                      <a:endParaRPr kumimoji="1" lang="ja-JP" altLang="en-US" sz="9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70000">
                          <a:srgbClr val="00B0F0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F3RP61-2L</a:t>
                      </a:r>
                      <a:endParaRPr kumimoji="1" lang="ja-JP" altLang="en-US" sz="9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70000">
                          <a:srgbClr val="AECE46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F3RP61-2R</a:t>
                      </a:r>
                      <a:endParaRPr kumimoji="1" lang="ja-JP" altLang="en-US" sz="9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70000">
                          <a:srgbClr val="AECE46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</a:tr>
              <a:tr h="839468">
                <a:tc gridSpan="2"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kumimoji="1" lang="en-US" altLang="ja-JP" sz="900" b="0" dirty="0" smtClean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kumimoji="1" lang="ja-JP" altLang="en-US" sz="900" b="1" dirty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CPU</a:t>
                      </a:r>
                    </a:p>
                  </a:txBody>
                  <a:tcPr marL="36000" marR="36000" marT="18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Core</a:t>
                      </a:r>
                      <a:endParaRPr kumimoji="1" lang="ja-JP" altLang="en-US" sz="900" b="0" dirty="0" smtClean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ARM Cortex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-A9 </a:t>
                      </a:r>
                      <a:r>
                        <a:rPr kumimoji="1" lang="en-US" altLang="ja-JP" sz="900" kern="1200" dirty="0" err="1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MPCore</a:t>
                      </a:r>
                      <a:r>
                        <a:rPr kumimoji="1" lang="ja-JP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Dual Core</a:t>
                      </a:r>
                      <a:r>
                        <a:rPr kumimoji="1" lang="ja-JP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MPC8347E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en-US" altLang="ja-JP" sz="900" b="1" dirty="0" smtClean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動作周波数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866MHz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533MHz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en-US" altLang="ja-JP" sz="900" b="1" dirty="0" smtClean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Cache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L1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32KB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　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I/D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　　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L2</a:t>
                      </a:r>
                      <a:r>
                        <a:rPr kumimoji="1" lang="ja-JP" altLang="en-US" sz="900" baseline="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512KB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L1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：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32KB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　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I/D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en-US" altLang="ja-JP" sz="900" b="1" dirty="0" smtClean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拡張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NEON</a:t>
                      </a:r>
                      <a:r>
                        <a:rPr kumimoji="1" lang="en-US" altLang="ja-JP" sz="900" kern="12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™</a:t>
                      </a:r>
                      <a:r>
                        <a:rPr kumimoji="1" lang="ja-JP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および単精度／倍精度の不動小数点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900" kern="12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単精度／倍精度の不動小数点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Endian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7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Little endian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B</a:t>
                      </a:r>
                      <a:r>
                        <a:rPr lang="en-US" altLang="ja-JP" sz="900" kern="40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ig 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endian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OS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7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Linux3.18.16 + pach-3.18.16-rt13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Linux2.6.26.8 + pach-2.6.26.8-rt1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8557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Memory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NOR</a:t>
                      </a:r>
                      <a:r>
                        <a:rPr kumimoji="1" lang="ja-JP" altLang="en-US" sz="900" b="0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FLASH</a:t>
                      </a:r>
                      <a:endParaRPr kumimoji="1" lang="en-US" altLang="ja-JP" sz="900" b="0" baseline="0" dirty="0" smtClean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256MB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128MB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64MB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64MB</a:t>
                      </a:r>
                      <a:endParaRPr kumimoji="1" lang="ja-JP" altLang="en-US" sz="9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2285">
                <a:tc vMerge="1">
                  <a:txBody>
                    <a:bodyPr/>
                    <a:lstStyle/>
                    <a:p>
                      <a:endParaRPr kumimoji="1" lang="ja-JP" altLang="en-US" sz="7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DDR3 SDRAM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1GB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256MB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128MB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128MB</a:t>
                      </a:r>
                      <a:endParaRPr kumimoji="1" lang="ja-JP" altLang="en-US" sz="9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0649">
                <a:tc vMerge="1">
                  <a:txBody>
                    <a:bodyPr/>
                    <a:lstStyle/>
                    <a:p>
                      <a:endParaRPr kumimoji="1" lang="ja-JP" altLang="en-US" sz="7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SRAM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8MB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なし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4MB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なし</a:t>
                      </a:r>
                      <a:endParaRPr kumimoji="1" lang="ja-JP" altLang="en-US" sz="9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1800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5296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I/F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Ethernet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1000BASE-T</a:t>
                      </a:r>
                      <a:r>
                        <a:rPr lang="ja-JP" altLang="en-US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／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100BASE-TX</a:t>
                      </a:r>
                      <a:r>
                        <a:rPr lang="ja-JP" altLang="en-US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／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10BASE-T  2 port</a:t>
                      </a: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100BASE-TX</a:t>
                      </a:r>
                      <a:r>
                        <a:rPr lang="ja-JP" altLang="en-US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／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10BASE-T  2 port</a:t>
                      </a: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6636">
                <a:tc vMerge="1">
                  <a:txBody>
                    <a:bodyPr/>
                    <a:lstStyle/>
                    <a:p>
                      <a:endParaRPr kumimoji="1" lang="ja-JP" altLang="en-US" sz="9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RS-232C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9.6kbps</a:t>
                      </a:r>
                      <a:r>
                        <a:rPr lang="ja-JP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～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115.2kbps  1 port</a:t>
                      </a: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 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  <a:sym typeface="Wingdings" panose="05000000000000000000" pitchFamily="2" charset="2"/>
                        </a:rPr>
                        <a:t>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7976">
                <a:tc vMerge="1">
                  <a:txBody>
                    <a:bodyPr/>
                    <a:lstStyle/>
                    <a:p>
                      <a:endParaRPr kumimoji="1" lang="ja-JP" altLang="en-US" sz="9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err="1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Strage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SDHC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（最大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32GB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 2 slot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CF  1 slot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9316">
                <a:tc vMerge="1">
                  <a:txBody>
                    <a:bodyPr/>
                    <a:lstStyle/>
                    <a:p>
                      <a:endParaRPr kumimoji="1" lang="ja-JP" altLang="en-US" sz="9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PCI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Utility module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用（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32bit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 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  <a:sym typeface="Wingdings" panose="05000000000000000000" pitchFamily="2" charset="2"/>
                        </a:rPr>
                        <a:t>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9316">
                <a:tc vMerge="1">
                  <a:txBody>
                    <a:bodyPr/>
                    <a:lstStyle/>
                    <a:p>
                      <a:endParaRPr kumimoji="1" lang="ja-JP" altLang="en-US" sz="9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その他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JTAG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（専用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10pin connector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JTAG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（専用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10pin connector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）、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IEEE1394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1996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RAS</a:t>
                      </a:r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機能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電源断検出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入力電源断を検出、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Application</a:t>
                      </a:r>
                      <a:r>
                        <a:rPr lang="ja-JP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へ通知</a:t>
                      </a: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   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  <a:sym typeface="Wingdings" panose="05000000000000000000" pitchFamily="2" charset="2"/>
                        </a:rPr>
                        <a:t>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3336">
                <a:tc vMerge="1">
                  <a:txBody>
                    <a:bodyPr/>
                    <a:lstStyle/>
                    <a:p>
                      <a:endParaRPr kumimoji="1" lang="ja-JP" altLang="en-US" sz="7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Watch dog timer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Application software</a:t>
                      </a:r>
                      <a:r>
                        <a:rPr lang="ja-JP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動作状態の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monitor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  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  <a:sym typeface="Wingdings" panose="05000000000000000000" pitchFamily="2" charset="2"/>
                        </a:rPr>
                        <a:t>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4676">
                <a:tc vMerge="1">
                  <a:txBody>
                    <a:bodyPr/>
                    <a:lstStyle/>
                    <a:p>
                      <a:endParaRPr kumimoji="1" lang="ja-JP" altLang="en-US" sz="7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SD card</a:t>
                      </a:r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異常検出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過電流保護回路搭載</a:t>
                      </a: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  <a:sym typeface="Wingdings" panose="05000000000000000000" pitchFamily="2" charset="2"/>
                        </a:rPr>
                        <a:t>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6016">
                <a:tc vMerge="1">
                  <a:txBody>
                    <a:bodyPr/>
                    <a:lstStyle/>
                    <a:p>
                      <a:endParaRPr kumimoji="1" lang="ja-JP" altLang="en-US" sz="7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FAIL</a:t>
                      </a:r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信号出力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あり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  <a:sym typeface="Wingdings" panose="05000000000000000000" pitchFamily="2" charset="2"/>
                        </a:rPr>
                        <a:t>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35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RTC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7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18000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ja-JP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年、月、日、時、分、</a:t>
                      </a:r>
                      <a:r>
                        <a:rPr lang="ja-JP" altLang="en-US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秒、</a:t>
                      </a:r>
                      <a:r>
                        <a:rPr lang="ja-JP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曜日（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Battery</a:t>
                      </a:r>
                      <a:r>
                        <a:rPr lang="ja-JP" altLang="en-US" sz="900" kern="400" baseline="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lang="en-US" altLang="ja-JP" sz="900" kern="400" baseline="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backup</a:t>
                      </a:r>
                      <a:r>
                        <a:rPr lang="ja-JP" altLang="en-US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）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  <a:sym typeface="Wingdings" panose="05000000000000000000" pitchFamily="2" charset="2"/>
                        </a:rPr>
                        <a:t>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Status</a:t>
                      </a:r>
                      <a:r>
                        <a:rPr kumimoji="1" lang="en-US" altLang="ja-JP" sz="900" b="0" baseline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LED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7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18000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1590" indent="-267970" algn="l">
                        <a:lnSpc>
                          <a:spcPts val="900"/>
                        </a:lnSpc>
                        <a:spcBef>
                          <a:spcPts val="795"/>
                        </a:spcBef>
                        <a:spcAft>
                          <a:spcPts val="0"/>
                        </a:spcAft>
                        <a:tabLst>
                          <a:tab pos="267970" algn="l"/>
                          <a:tab pos="21590" algn="l"/>
                        </a:tabLst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RDY,RUN,ALM,ERR,COM,SD1,SD2,BAT,U1,U2,U3,OS,1,2,4,8</a:t>
                      </a:r>
                      <a:endParaRPr lang="ja-JP" altLang="ja-JP" sz="900" kern="400" dirty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1590" indent="-267970" algn="l">
                        <a:lnSpc>
                          <a:spcPts val="900"/>
                        </a:lnSpc>
                        <a:spcBef>
                          <a:spcPts val="795"/>
                        </a:spcBef>
                        <a:spcAft>
                          <a:spcPts val="0"/>
                        </a:spcAft>
                        <a:tabLst>
                          <a:tab pos="267970" algn="l"/>
                          <a:tab pos="21590" algn="l"/>
                        </a:tabLst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RDY,RUN,ALM,ERR,COM,CF,LNK1,LNK2,100,BAT</a:t>
                      </a:r>
                      <a:endParaRPr lang="ja-JP" altLang="ja-JP" sz="900" kern="400" dirty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Switch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7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18000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MODE switch</a:t>
                      </a:r>
                      <a:r>
                        <a:rPr lang="ja-JP" altLang="en-US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／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SET switch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  <a:sym typeface="Wingdings" panose="05000000000000000000" pitchFamily="2" charset="2"/>
                        </a:rPr>
                        <a:t>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最大実装</a:t>
                      </a:r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Module</a:t>
                      </a:r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数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4 module</a:t>
                      </a:r>
                      <a:r>
                        <a:rPr lang="ja-JP" altLang="en-US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／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 unit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ahoma"/>
                          <a:ea typeface="Meiryo U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  <a:sym typeface="Wingdings" panose="05000000000000000000" pitchFamily="2" charset="2"/>
                        </a:rPr>
                        <a:t>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52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消費電流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7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18000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1200mA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  <a:sym typeface="Wingdings" panose="05000000000000000000" pitchFamily="2" charset="2"/>
                        </a:rPr>
                        <a:t>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486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外形寸法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7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18000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28.9(W)</a:t>
                      </a:r>
                      <a:r>
                        <a:rPr lang="ja-JP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100(H)</a:t>
                      </a:r>
                      <a:r>
                        <a:rPr lang="ja-JP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×</a:t>
                      </a: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83.2(D)mm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kern="400" dirty="0" smtClean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  <a:sym typeface="Wingdings" panose="05000000000000000000" pitchFamily="2" charset="2"/>
                        </a:rPr>
                        <a:t></a:t>
                      </a:r>
                      <a:endParaRPr lang="ja-JP" altLang="ja-JP" sz="900" kern="400" dirty="0" smtClean="0">
                        <a:solidFill>
                          <a:schemeClr val="tx1"/>
                        </a:solidFill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620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ja-JP" altLang="en-US" sz="900" b="0" dirty="0" smtClean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質量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7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18000" marB="18000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220g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200g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36000" marR="36000" marT="36000" marB="0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9" name="Picture 2" descr="C:\Users\00112602\Documents\1950\02_Bookshelf\04_Presentations\material\Image\RP\e-RT3 2.0\VxWorks対応CPU\白バック\TIFF\RP62-2L左振り_透過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19" y="920983"/>
            <a:ext cx="1434361" cy="9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00112602\Documents\1950\02_Bookshelf\04_Presentations\material\Image\RP\e-RT3 2.0\VxWorks対応CPU\白バック\TIFF\RP62-2L左振り_透過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03" y="921848"/>
            <a:ext cx="1434361" cy="9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\\plcpmksv3\D\共有３ - plcpmksv\描画ファイル\e-RT3+（RP7□,EP01,LT02）\gif\RP71-1R_左振り 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518" y="824901"/>
            <a:ext cx="1793136" cy="119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\\plcpmksv3\D\共有３ - plcpmksv\描画ファイル\e-RT3+（RP7□,EP01,LT02）\gif\RP71-1R_左振り 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83" y="824901"/>
            <a:ext cx="1604190" cy="119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円/楕円 62"/>
          <p:cNvSpPr>
            <a:spLocks/>
          </p:cNvSpPr>
          <p:nvPr/>
        </p:nvSpPr>
        <p:spPr>
          <a:xfrm>
            <a:off x="2188483" y="1038327"/>
            <a:ext cx="504000" cy="252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100" b="1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New</a:t>
            </a:r>
            <a:endParaRPr kumimoji="1" lang="ja-JP" altLang="en-US" sz="1100" b="1" dirty="0" smtClean="0">
              <a:solidFill>
                <a:schemeClr val="bg1"/>
              </a:solidFill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64" name="円/楕円 63"/>
          <p:cNvSpPr>
            <a:spLocks/>
          </p:cNvSpPr>
          <p:nvPr/>
        </p:nvSpPr>
        <p:spPr>
          <a:xfrm>
            <a:off x="3935518" y="1038327"/>
            <a:ext cx="504000" cy="252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1100" b="1" dirty="0" smtClean="0">
                <a:solidFill>
                  <a:schemeClr val="bg1"/>
                </a:solidFill>
                <a:latin typeface="+mn-ea"/>
                <a:cs typeface="メイリオ" panose="020B0604030504040204" pitchFamily="50" charset="-128"/>
              </a:rPr>
              <a:t>New</a:t>
            </a:r>
            <a:endParaRPr kumimoji="1" lang="ja-JP" altLang="en-US" sz="1100" b="1" dirty="0" smtClean="0">
              <a:solidFill>
                <a:schemeClr val="bg1"/>
              </a:solidFill>
              <a:latin typeface="+mn-ea"/>
              <a:cs typeface="メイリオ" panose="020B0604030504040204" pitchFamily="50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1812995"/>
            <a:ext cx="8741665" cy="454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3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-innovating_PPT_Template_2016_white">
  <a:themeElements>
    <a:clrScheme name="yokogawa2016">
      <a:dk1>
        <a:srgbClr val="000000"/>
      </a:dk1>
      <a:lt1>
        <a:srgbClr val="FFFFFF"/>
      </a:lt1>
      <a:dk2>
        <a:srgbClr val="004F9B"/>
      </a:dk2>
      <a:lt2>
        <a:srgbClr val="6683A7"/>
      </a:lt2>
      <a:accent1>
        <a:srgbClr val="00316C"/>
      </a:accent1>
      <a:accent2>
        <a:srgbClr val="F1BC1A"/>
      </a:accent2>
      <a:accent3>
        <a:srgbClr val="007E65"/>
      </a:accent3>
      <a:accent4>
        <a:srgbClr val="CE4E21"/>
      </a:accent4>
      <a:accent5>
        <a:srgbClr val="7A8E99"/>
      </a:accent5>
      <a:accent6>
        <a:srgbClr val="B7DCFF"/>
      </a:accent6>
      <a:hlink>
        <a:srgbClr val="CCCCCC"/>
      </a:hlink>
      <a:folHlink>
        <a:srgbClr val="A5A5A5"/>
      </a:folHlink>
    </a:clrScheme>
    <a:fontScheme name="横河New1">
      <a:majorFont>
        <a:latin typeface="Arial"/>
        <a:ea typeface="Meiryo UI"/>
        <a:cs typeface=""/>
      </a:majorFont>
      <a:minorFont>
        <a:latin typeface="Arial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ユーザー定義 1">
    <a:majorFont>
      <a:latin typeface="Tahoma"/>
      <a:ea typeface="HG創英角ｺﾞｼｯｸUB"/>
      <a:cs typeface=""/>
    </a:majorFont>
    <a:minorFont>
      <a:latin typeface="Tahoma"/>
      <a:ea typeface="HG創英角ｺﾞｼｯｸUB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Co-innovating_PPT_Template_2016_white</Template>
  <TotalTime>7022</TotalTime>
  <Words>1645</Words>
  <Application>Microsoft Office PowerPoint</Application>
  <PresentationFormat>画面に合わせる (4:3)</PresentationFormat>
  <Paragraphs>922</Paragraphs>
  <Slides>24</Slides>
  <Notes>4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5" baseType="lpstr">
      <vt:lpstr>Co-innovating_PPT_Template_2016_white</vt:lpstr>
      <vt:lpstr>New controller F3RP71 for EPICS IOC</vt:lpstr>
      <vt:lpstr>Two types of Controller</vt:lpstr>
      <vt:lpstr>Product Roadmap</vt:lpstr>
      <vt:lpstr>EPICS on e-RT3 2.0</vt:lpstr>
      <vt:lpstr>Simple usage under EPICS</vt:lpstr>
      <vt:lpstr>Installation in Accelerator system</vt:lpstr>
      <vt:lpstr>F3RP7X Series</vt:lpstr>
      <vt:lpstr>Differences from existing products</vt:lpstr>
      <vt:lpstr>Specification</vt:lpstr>
      <vt:lpstr>CPU Block Diagram</vt:lpstr>
      <vt:lpstr>e-RT3 Plus “Basic Performance”</vt:lpstr>
      <vt:lpstr>e-RT3 Plus  “Accessible / Visible”</vt:lpstr>
      <vt:lpstr>e-RT3 Plus  “Applicable”</vt:lpstr>
      <vt:lpstr>PowerPoint プレゼンテーション</vt:lpstr>
      <vt:lpstr>Appendix</vt:lpstr>
      <vt:lpstr>Processor performance test</vt:lpstr>
      <vt:lpstr>Latency</vt:lpstr>
      <vt:lpstr>Performance</vt:lpstr>
      <vt:lpstr>Performance</vt:lpstr>
      <vt:lpstr>Jitter</vt:lpstr>
      <vt:lpstr>I/O access time</vt:lpstr>
      <vt:lpstr>Development host machine Environment</vt:lpstr>
      <vt:lpstr>Web maintenance tool</vt:lpstr>
      <vt:lpstr>Open Source Software list（90種類）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CPU module e-RT3 Plus</dc:title>
  <dc:creator>user1</dc:creator>
  <cp:lastModifiedBy>user1</cp:lastModifiedBy>
  <cp:revision>455</cp:revision>
  <cp:lastPrinted>2016-06-03T09:22:08Z</cp:lastPrinted>
  <dcterms:created xsi:type="dcterms:W3CDTF">2016-04-11T23:40:15Z</dcterms:created>
  <dcterms:modified xsi:type="dcterms:W3CDTF">2017-05-18T05:20:01Z</dcterms:modified>
</cp:coreProperties>
</file>