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461" r:id="rId4"/>
    <p:sldId id="476" r:id="rId5"/>
    <p:sldId id="280" r:id="rId6"/>
    <p:sldId id="453" r:id="rId7"/>
    <p:sldId id="282" r:id="rId8"/>
    <p:sldId id="454" r:id="rId9"/>
    <p:sldId id="455" r:id="rId10"/>
    <p:sldId id="477" r:id="rId11"/>
    <p:sldId id="452" r:id="rId12"/>
    <p:sldId id="263" r:id="rId13"/>
    <p:sldId id="440" r:id="rId14"/>
    <p:sldId id="459" r:id="rId15"/>
    <p:sldId id="456" r:id="rId16"/>
    <p:sldId id="457" r:id="rId17"/>
    <p:sldId id="458" r:id="rId18"/>
    <p:sldId id="487" r:id="rId19"/>
    <p:sldId id="489" r:id="rId20"/>
    <p:sldId id="462" r:id="rId21"/>
    <p:sldId id="478" r:id="rId22"/>
    <p:sldId id="464" r:id="rId23"/>
    <p:sldId id="463" r:id="rId24"/>
    <p:sldId id="465" r:id="rId25"/>
    <p:sldId id="467" r:id="rId26"/>
    <p:sldId id="472" r:id="rId27"/>
    <p:sldId id="473" r:id="rId28"/>
    <p:sldId id="475" r:id="rId29"/>
    <p:sldId id="468" r:id="rId30"/>
    <p:sldId id="469" r:id="rId31"/>
    <p:sldId id="307" r:id="rId32"/>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7C80"/>
    <a:srgbClr val="A50021"/>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3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uno\Desktop\GEM_efficienc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uno\Desktop\rate&#29305;&#246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6832985568126088"/>
          <c:y val="6.2830163172307774E-2"/>
          <c:w val="0.80090012432656443"/>
          <c:h val="0.82251484810480069"/>
        </c:manualLayout>
      </c:layout>
      <c:scatterChart>
        <c:scatterStyle val="lineMarker"/>
        <c:ser>
          <c:idx val="0"/>
          <c:order val="0"/>
          <c:tx>
            <c:strRef>
              <c:f>efficiency!$B$1</c:f>
              <c:strCache>
                <c:ptCount val="1"/>
                <c:pt idx="0">
                  <c:v>今年度</c:v>
                </c:pt>
              </c:strCache>
            </c:strRef>
          </c:tx>
          <c:spPr>
            <a:ln w="28575">
              <a:noFill/>
            </a:ln>
          </c:spPr>
          <c:xVal>
            <c:numRef>
              <c:f>efficiency!$A$2:$A$102</c:f>
              <c:numCache>
                <c:formatCode>General</c:formatCode>
                <c:ptCount val="10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1.7000000000000011</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8.2000000000000011</c:v>
                </c:pt>
                <c:pt idx="83">
                  <c:v>8.3000000000000007</c:v>
                </c:pt>
                <c:pt idx="84">
                  <c:v>8.4</c:v>
                </c:pt>
                <c:pt idx="85">
                  <c:v>8.5</c:v>
                </c:pt>
                <c:pt idx="86">
                  <c:v>8.6</c:v>
                </c:pt>
                <c:pt idx="87">
                  <c:v>8.7000000000000011</c:v>
                </c:pt>
                <c:pt idx="88">
                  <c:v>8.8000000000000007</c:v>
                </c:pt>
                <c:pt idx="89">
                  <c:v>8.9</c:v>
                </c:pt>
                <c:pt idx="90">
                  <c:v>9</c:v>
                </c:pt>
                <c:pt idx="91">
                  <c:v>9.1</c:v>
                </c:pt>
                <c:pt idx="92">
                  <c:v>9.2000000000000011</c:v>
                </c:pt>
                <c:pt idx="93">
                  <c:v>9.3000000000000007</c:v>
                </c:pt>
                <c:pt idx="94">
                  <c:v>9.4</c:v>
                </c:pt>
                <c:pt idx="95">
                  <c:v>9.5</c:v>
                </c:pt>
                <c:pt idx="96">
                  <c:v>9.6</c:v>
                </c:pt>
                <c:pt idx="97">
                  <c:v>9.7000000000000011</c:v>
                </c:pt>
                <c:pt idx="98">
                  <c:v>9.8000000000000007</c:v>
                </c:pt>
                <c:pt idx="99">
                  <c:v>9.9</c:v>
                </c:pt>
                <c:pt idx="100">
                  <c:v>10</c:v>
                </c:pt>
              </c:numCache>
            </c:numRef>
          </c:xVal>
          <c:yVal>
            <c:numRef>
              <c:f>efficiency!$B$2:$B$102</c:f>
              <c:numCache>
                <c:formatCode>General</c:formatCode>
                <c:ptCount val="101"/>
                <c:pt idx="0">
                  <c:v>2.2663100000000104E-4</c:v>
                </c:pt>
                <c:pt idx="1">
                  <c:v>5.7776197000000175E-2</c:v>
                </c:pt>
                <c:pt idx="2">
                  <c:v>1.3101557000000043E-2</c:v>
                </c:pt>
                <c:pt idx="3">
                  <c:v>2.8389311000000028E-2</c:v>
                </c:pt>
                <c:pt idx="4">
                  <c:v>6.3209649000000007E-2</c:v>
                </c:pt>
                <c:pt idx="5">
                  <c:v>0.11924638500000018</c:v>
                </c:pt>
                <c:pt idx="6">
                  <c:v>0.20839610100000033</c:v>
                </c:pt>
                <c:pt idx="7">
                  <c:v>0.24286817699999999</c:v>
                </c:pt>
                <c:pt idx="8">
                  <c:v>0.24972648300000064</c:v>
                </c:pt>
                <c:pt idx="9">
                  <c:v>0.26877558400000001</c:v>
                </c:pt>
                <c:pt idx="10">
                  <c:v>0.25430895300000067</c:v>
                </c:pt>
                <c:pt idx="11">
                  <c:v>0.25020884000000004</c:v>
                </c:pt>
                <c:pt idx="12">
                  <c:v>0.27723099299999998</c:v>
                </c:pt>
                <c:pt idx="13">
                  <c:v>0.27186429600000067</c:v>
                </c:pt>
                <c:pt idx="14">
                  <c:v>0.28149786400000032</c:v>
                </c:pt>
                <c:pt idx="15">
                  <c:v>0.28632401900000104</c:v>
                </c:pt>
                <c:pt idx="16">
                  <c:v>0.29351871600000068</c:v>
                </c:pt>
                <c:pt idx="17">
                  <c:v>0.31828080100000122</c:v>
                </c:pt>
                <c:pt idx="18">
                  <c:v>0.32140580500000104</c:v>
                </c:pt>
                <c:pt idx="19">
                  <c:v>0.34123135499999985</c:v>
                </c:pt>
                <c:pt idx="20">
                  <c:v>0.36305280800000067</c:v>
                </c:pt>
                <c:pt idx="21">
                  <c:v>0.38663724700000002</c:v>
                </c:pt>
                <c:pt idx="22">
                  <c:v>0.415099196</c:v>
                </c:pt>
                <c:pt idx="23">
                  <c:v>0.41995486600000104</c:v>
                </c:pt>
                <c:pt idx="24">
                  <c:v>0.43534081900000104</c:v>
                </c:pt>
                <c:pt idx="25">
                  <c:v>0.46182783700000085</c:v>
                </c:pt>
                <c:pt idx="26">
                  <c:v>0.47049359200000002</c:v>
                </c:pt>
                <c:pt idx="27">
                  <c:v>0.47708797400000097</c:v>
                </c:pt>
                <c:pt idx="28">
                  <c:v>0.502868804</c:v>
                </c:pt>
                <c:pt idx="29">
                  <c:v>0.49870307500000038</c:v>
                </c:pt>
                <c:pt idx="30">
                  <c:v>0.520815684</c:v>
                </c:pt>
                <c:pt idx="31">
                  <c:v>0.52750855699999999</c:v>
                </c:pt>
                <c:pt idx="32">
                  <c:v>0.55747373300000003</c:v>
                </c:pt>
                <c:pt idx="33">
                  <c:v>0.54541394399999865</c:v>
                </c:pt>
                <c:pt idx="34">
                  <c:v>0.59451031399999921</c:v>
                </c:pt>
                <c:pt idx="35">
                  <c:v>0.61435613700000002</c:v>
                </c:pt>
                <c:pt idx="36">
                  <c:v>0.60741728299999997</c:v>
                </c:pt>
                <c:pt idx="37">
                  <c:v>0.6437348300000022</c:v>
                </c:pt>
                <c:pt idx="38">
                  <c:v>0.65959136900000004</c:v>
                </c:pt>
                <c:pt idx="39">
                  <c:v>0.68795303500000105</c:v>
                </c:pt>
                <c:pt idx="40">
                  <c:v>0.72654495200000135</c:v>
                </c:pt>
                <c:pt idx="41">
                  <c:v>0.72893238699999996</c:v>
                </c:pt>
                <c:pt idx="42">
                  <c:v>0.75095356499999999</c:v>
                </c:pt>
                <c:pt idx="43">
                  <c:v>0.78343126899999949</c:v>
                </c:pt>
                <c:pt idx="44">
                  <c:v>0.78634080100000003</c:v>
                </c:pt>
                <c:pt idx="45">
                  <c:v>0.7757159259999995</c:v>
                </c:pt>
                <c:pt idx="46">
                  <c:v>0.80022347999999999</c:v>
                </c:pt>
                <c:pt idx="47">
                  <c:v>0.84539812999999997</c:v>
                </c:pt>
                <c:pt idx="48">
                  <c:v>0.85549620300000062</c:v>
                </c:pt>
                <c:pt idx="49">
                  <c:v>0.87115857100000005</c:v>
                </c:pt>
                <c:pt idx="50">
                  <c:v>0.90385981300000184</c:v>
                </c:pt>
                <c:pt idx="51">
                  <c:v>0.94241313499999957</c:v>
                </c:pt>
                <c:pt idx="52">
                  <c:v>0.9982827119999983</c:v>
                </c:pt>
                <c:pt idx="53">
                  <c:v>0.99735599799999997</c:v>
                </c:pt>
                <c:pt idx="54">
                  <c:v>1.018851473</c:v>
                </c:pt>
                <c:pt idx="55">
                  <c:v>1.036681188</c:v>
                </c:pt>
                <c:pt idx="56">
                  <c:v>1.0559741959999958</c:v>
                </c:pt>
                <c:pt idx="57">
                  <c:v>1.1163046109999972</c:v>
                </c:pt>
                <c:pt idx="58">
                  <c:v>1.109226464</c:v>
                </c:pt>
                <c:pt idx="59">
                  <c:v>1.131371125</c:v>
                </c:pt>
                <c:pt idx="60">
                  <c:v>1.1089298839999973</c:v>
                </c:pt>
                <c:pt idx="61">
                  <c:v>1.1703989280000027</c:v>
                </c:pt>
                <c:pt idx="62">
                  <c:v>1.1811392369999998</c:v>
                </c:pt>
                <c:pt idx="63">
                  <c:v>1.1868676389999999</c:v>
                </c:pt>
                <c:pt idx="64">
                  <c:v>1.2319366669999965</c:v>
                </c:pt>
                <c:pt idx="65">
                  <c:v>1.2422816449999998</c:v>
                </c:pt>
                <c:pt idx="66">
                  <c:v>1.261950989</c:v>
                </c:pt>
                <c:pt idx="67">
                  <c:v>1.257696186999997</c:v>
                </c:pt>
                <c:pt idx="68">
                  <c:v>1.3062931849999999</c:v>
                </c:pt>
                <c:pt idx="69">
                  <c:v>1.3179183509999972</c:v>
                </c:pt>
                <c:pt idx="70">
                  <c:v>1.334889733</c:v>
                </c:pt>
                <c:pt idx="71">
                  <c:v>1.3378293419999963</c:v>
                </c:pt>
                <c:pt idx="72">
                  <c:v>1.3261820470000001</c:v>
                </c:pt>
                <c:pt idx="73">
                  <c:v>1.4323539660000026</c:v>
                </c:pt>
                <c:pt idx="74">
                  <c:v>1.3212335959999972</c:v>
                </c:pt>
                <c:pt idx="75">
                  <c:v>1.395713041</c:v>
                </c:pt>
                <c:pt idx="76">
                  <c:v>1.4542453639999999</c:v>
                </c:pt>
                <c:pt idx="77">
                  <c:v>1.4821313229999975</c:v>
                </c:pt>
                <c:pt idx="78">
                  <c:v>1.4762166649999999</c:v>
                </c:pt>
                <c:pt idx="79">
                  <c:v>1.5017310879999948</c:v>
                </c:pt>
                <c:pt idx="80">
                  <c:v>1.5181856229999999</c:v>
                </c:pt>
                <c:pt idx="81">
                  <c:v>1.5647262129999946</c:v>
                </c:pt>
                <c:pt idx="82">
                  <c:v>1.5116762759999958</c:v>
                </c:pt>
                <c:pt idx="83">
                  <c:v>1.491577650999997</c:v>
                </c:pt>
                <c:pt idx="84">
                  <c:v>1.6343983769999999</c:v>
                </c:pt>
                <c:pt idx="85">
                  <c:v>1.6125147259999999</c:v>
                </c:pt>
                <c:pt idx="86">
                  <c:v>1.5338352249999998</c:v>
                </c:pt>
                <c:pt idx="87">
                  <c:v>1.63400239</c:v>
                </c:pt>
                <c:pt idx="88">
                  <c:v>1.7097562309999979</c:v>
                </c:pt>
                <c:pt idx="89">
                  <c:v>1.6218117509999972</c:v>
                </c:pt>
                <c:pt idx="90">
                  <c:v>1.6625580640000046</c:v>
                </c:pt>
                <c:pt idx="91">
                  <c:v>1.6093434609999999</c:v>
                </c:pt>
                <c:pt idx="92">
                  <c:v>1.7396927129999962</c:v>
                </c:pt>
                <c:pt idx="93">
                  <c:v>1.7188219889999978</c:v>
                </c:pt>
                <c:pt idx="94">
                  <c:v>1.687843899</c:v>
                </c:pt>
                <c:pt idx="95">
                  <c:v>1.6921141370000001</c:v>
                </c:pt>
                <c:pt idx="96">
                  <c:v>1.7263770720000011</c:v>
                </c:pt>
                <c:pt idx="97">
                  <c:v>1.6512255840000001</c:v>
                </c:pt>
                <c:pt idx="98">
                  <c:v>1.7540025610000047</c:v>
                </c:pt>
                <c:pt idx="99">
                  <c:v>1.859662946</c:v>
                </c:pt>
                <c:pt idx="100">
                  <c:v>2.1589856699999999</c:v>
                </c:pt>
              </c:numCache>
            </c:numRef>
          </c:yVal>
        </c:ser>
        <c:ser>
          <c:idx val="1"/>
          <c:order val="1"/>
          <c:tx>
            <c:strRef>
              <c:f>efficiency!$C$1</c:f>
              <c:strCache>
                <c:ptCount val="1"/>
                <c:pt idx="0">
                  <c:v>昨年度</c:v>
                </c:pt>
              </c:strCache>
            </c:strRef>
          </c:tx>
          <c:spPr>
            <a:ln w="28575">
              <a:noFill/>
            </a:ln>
          </c:spPr>
          <c:xVal>
            <c:numRef>
              <c:f>efficiency!$A$2:$A$102</c:f>
              <c:numCache>
                <c:formatCode>General</c:formatCode>
                <c:ptCount val="10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1.7000000000000011</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8.2000000000000011</c:v>
                </c:pt>
                <c:pt idx="83">
                  <c:v>8.3000000000000007</c:v>
                </c:pt>
                <c:pt idx="84">
                  <c:v>8.4</c:v>
                </c:pt>
                <c:pt idx="85">
                  <c:v>8.5</c:v>
                </c:pt>
                <c:pt idx="86">
                  <c:v>8.6</c:v>
                </c:pt>
                <c:pt idx="87">
                  <c:v>8.7000000000000011</c:v>
                </c:pt>
                <c:pt idx="88">
                  <c:v>8.8000000000000007</c:v>
                </c:pt>
                <c:pt idx="89">
                  <c:v>8.9</c:v>
                </c:pt>
                <c:pt idx="90">
                  <c:v>9</c:v>
                </c:pt>
                <c:pt idx="91">
                  <c:v>9.1</c:v>
                </c:pt>
                <c:pt idx="92">
                  <c:v>9.2000000000000011</c:v>
                </c:pt>
                <c:pt idx="93">
                  <c:v>9.3000000000000007</c:v>
                </c:pt>
                <c:pt idx="94">
                  <c:v>9.4</c:v>
                </c:pt>
                <c:pt idx="95">
                  <c:v>9.5</c:v>
                </c:pt>
                <c:pt idx="96">
                  <c:v>9.6</c:v>
                </c:pt>
                <c:pt idx="97">
                  <c:v>9.7000000000000011</c:v>
                </c:pt>
                <c:pt idx="98">
                  <c:v>9.8000000000000007</c:v>
                </c:pt>
                <c:pt idx="99">
                  <c:v>9.9</c:v>
                </c:pt>
                <c:pt idx="100">
                  <c:v>10</c:v>
                </c:pt>
              </c:numCache>
            </c:numRef>
          </c:xVal>
          <c:yVal>
            <c:numRef>
              <c:f>efficiency!$C$2:$C$102</c:f>
              <c:numCache>
                <c:formatCode>General</c:formatCode>
                <c:ptCount val="101"/>
                <c:pt idx="0" formatCode="0.00E+00">
                  <c:v>5.0114100000000159E-6</c:v>
                </c:pt>
                <c:pt idx="1">
                  <c:v>2.8268049999999999E-3</c:v>
                </c:pt>
                <c:pt idx="2">
                  <c:v>7.5967700000000233E-4</c:v>
                </c:pt>
                <c:pt idx="3">
                  <c:v>1.8406710000000042E-3</c:v>
                </c:pt>
                <c:pt idx="4">
                  <c:v>4.479812000000017E-3</c:v>
                </c:pt>
                <c:pt idx="5">
                  <c:v>1.098251800000003E-2</c:v>
                </c:pt>
                <c:pt idx="6">
                  <c:v>1.4714834000000001E-2</c:v>
                </c:pt>
                <c:pt idx="7">
                  <c:v>1.8299359000000018E-2</c:v>
                </c:pt>
                <c:pt idx="8">
                  <c:v>2.0930663000000002E-2</c:v>
                </c:pt>
                <c:pt idx="9">
                  <c:v>2.7088361000000033E-2</c:v>
                </c:pt>
                <c:pt idx="10">
                  <c:v>3.1423171000000069E-2</c:v>
                </c:pt>
                <c:pt idx="11">
                  <c:v>3.7216518000000039E-2</c:v>
                </c:pt>
                <c:pt idx="12">
                  <c:v>3.8198299999999998E-2</c:v>
                </c:pt>
                <c:pt idx="13">
                  <c:v>4.1830843999999957E-2</c:v>
                </c:pt>
                <c:pt idx="14">
                  <c:v>4.5446880000000023E-2</c:v>
                </c:pt>
                <c:pt idx="15">
                  <c:v>4.7696609000000174E-2</c:v>
                </c:pt>
                <c:pt idx="16">
                  <c:v>5.0873512000000023E-2</c:v>
                </c:pt>
                <c:pt idx="17">
                  <c:v>5.2812349000000113E-2</c:v>
                </c:pt>
                <c:pt idx="18">
                  <c:v>5.7265647000000058E-2</c:v>
                </c:pt>
                <c:pt idx="19">
                  <c:v>6.2491288000000096E-2</c:v>
                </c:pt>
                <c:pt idx="20">
                  <c:v>6.6082135000000014E-2</c:v>
                </c:pt>
                <c:pt idx="21">
                  <c:v>7.2398984000000263E-2</c:v>
                </c:pt>
                <c:pt idx="22">
                  <c:v>7.8297873000000004E-2</c:v>
                </c:pt>
                <c:pt idx="23">
                  <c:v>8.5007527000000097E-2</c:v>
                </c:pt>
                <c:pt idx="24">
                  <c:v>9.3528657000000237E-2</c:v>
                </c:pt>
                <c:pt idx="25">
                  <c:v>9.7614405000000237E-2</c:v>
                </c:pt>
                <c:pt idx="26">
                  <c:v>0.10230990500000001</c:v>
                </c:pt>
                <c:pt idx="27">
                  <c:v>0.10767218500000017</c:v>
                </c:pt>
                <c:pt idx="28">
                  <c:v>0.11190933399999992</c:v>
                </c:pt>
                <c:pt idx="29">
                  <c:v>0.11993958200000007</c:v>
                </c:pt>
                <c:pt idx="30">
                  <c:v>0.12327748700000002</c:v>
                </c:pt>
                <c:pt idx="31">
                  <c:v>0.13177894900000001</c:v>
                </c:pt>
                <c:pt idx="32">
                  <c:v>0.13642091200000001</c:v>
                </c:pt>
                <c:pt idx="33">
                  <c:v>0.14627436599999999</c:v>
                </c:pt>
                <c:pt idx="34">
                  <c:v>0.15403923400000058</c:v>
                </c:pt>
                <c:pt idx="35">
                  <c:v>0.16429626600000044</c:v>
                </c:pt>
                <c:pt idx="36">
                  <c:v>0.1702392210000003</c:v>
                </c:pt>
                <c:pt idx="37">
                  <c:v>0.18029155199999999</c:v>
                </c:pt>
                <c:pt idx="38">
                  <c:v>0.19134671500000014</c:v>
                </c:pt>
                <c:pt idx="39">
                  <c:v>0.19792329600000044</c:v>
                </c:pt>
                <c:pt idx="40">
                  <c:v>0.20947861300000001</c:v>
                </c:pt>
                <c:pt idx="41">
                  <c:v>0.22121577800000014</c:v>
                </c:pt>
                <c:pt idx="42">
                  <c:v>0.23526333800000049</c:v>
                </c:pt>
                <c:pt idx="43">
                  <c:v>0.24041876500000037</c:v>
                </c:pt>
                <c:pt idx="44">
                  <c:v>0.24870375200000033</c:v>
                </c:pt>
                <c:pt idx="45">
                  <c:v>0.26097948300000068</c:v>
                </c:pt>
                <c:pt idx="46">
                  <c:v>0.27573296000000008</c:v>
                </c:pt>
                <c:pt idx="47">
                  <c:v>0.28384895800000032</c:v>
                </c:pt>
                <c:pt idx="48">
                  <c:v>0.30126137900000038</c:v>
                </c:pt>
                <c:pt idx="49">
                  <c:v>0.31004930000000008</c:v>
                </c:pt>
                <c:pt idx="50">
                  <c:v>0.32304287400000092</c:v>
                </c:pt>
                <c:pt idx="51">
                  <c:v>0.33891428500000176</c:v>
                </c:pt>
                <c:pt idx="52">
                  <c:v>0.34824994200000026</c:v>
                </c:pt>
                <c:pt idx="53">
                  <c:v>0.36455210900000068</c:v>
                </c:pt>
                <c:pt idx="54">
                  <c:v>0.37692363600000067</c:v>
                </c:pt>
                <c:pt idx="55">
                  <c:v>0.38513100099999997</c:v>
                </c:pt>
                <c:pt idx="56">
                  <c:v>0.401738076</c:v>
                </c:pt>
                <c:pt idx="57">
                  <c:v>0.41084604900000032</c:v>
                </c:pt>
                <c:pt idx="58">
                  <c:v>0.41676070700000067</c:v>
                </c:pt>
                <c:pt idx="59">
                  <c:v>0.433235912</c:v>
                </c:pt>
                <c:pt idx="60">
                  <c:v>0.44986865400000053</c:v>
                </c:pt>
                <c:pt idx="61">
                  <c:v>0.45627521100000001</c:v>
                </c:pt>
                <c:pt idx="62">
                  <c:v>0.46553245999999998</c:v>
                </c:pt>
                <c:pt idx="63">
                  <c:v>0.47934574700000032</c:v>
                </c:pt>
                <c:pt idx="64">
                  <c:v>0.47879762999999997</c:v>
                </c:pt>
                <c:pt idx="65">
                  <c:v>0.49174546200000002</c:v>
                </c:pt>
                <c:pt idx="66">
                  <c:v>0.50796799799999959</c:v>
                </c:pt>
                <c:pt idx="67">
                  <c:v>0.51685303999999999</c:v>
                </c:pt>
                <c:pt idx="68">
                  <c:v>0.53806257399999957</c:v>
                </c:pt>
                <c:pt idx="69">
                  <c:v>0.54132853299999995</c:v>
                </c:pt>
                <c:pt idx="70">
                  <c:v>0.54964069200000221</c:v>
                </c:pt>
                <c:pt idx="71">
                  <c:v>0.55769913400000171</c:v>
                </c:pt>
                <c:pt idx="72">
                  <c:v>0.560965186</c:v>
                </c:pt>
                <c:pt idx="73">
                  <c:v>0.59503056099999907</c:v>
                </c:pt>
                <c:pt idx="74">
                  <c:v>0.58328079099999908</c:v>
                </c:pt>
                <c:pt idx="75">
                  <c:v>0.61396330600000004</c:v>
                </c:pt>
                <c:pt idx="76">
                  <c:v>0.63199617100000005</c:v>
                </c:pt>
                <c:pt idx="77">
                  <c:v>0.62508558400000003</c:v>
                </c:pt>
                <c:pt idx="78">
                  <c:v>0.64927052700000065</c:v>
                </c:pt>
                <c:pt idx="79">
                  <c:v>0.6708299770000028</c:v>
                </c:pt>
                <c:pt idx="80">
                  <c:v>0.65055066600000122</c:v>
                </c:pt>
                <c:pt idx="81">
                  <c:v>0.67445744300000121</c:v>
                </c:pt>
                <c:pt idx="82">
                  <c:v>0.6842825809999985</c:v>
                </c:pt>
                <c:pt idx="83">
                  <c:v>0.70694692800000003</c:v>
                </c:pt>
                <c:pt idx="84">
                  <c:v>0.71747137200000122</c:v>
                </c:pt>
                <c:pt idx="85">
                  <c:v>0.72309760599999995</c:v>
                </c:pt>
                <c:pt idx="86">
                  <c:v>0.73287963200000295</c:v>
                </c:pt>
                <c:pt idx="87">
                  <c:v>0.78087108199999999</c:v>
                </c:pt>
                <c:pt idx="88">
                  <c:v>0.73649635199999997</c:v>
                </c:pt>
                <c:pt idx="89">
                  <c:v>0.79928959899999996</c:v>
                </c:pt>
                <c:pt idx="90">
                  <c:v>0.78573331400000002</c:v>
                </c:pt>
                <c:pt idx="91">
                  <c:v>0.80276106599999997</c:v>
                </c:pt>
                <c:pt idx="92">
                  <c:v>0.79310852200000004</c:v>
                </c:pt>
                <c:pt idx="93">
                  <c:v>0.83528132799999999</c:v>
                </c:pt>
                <c:pt idx="94">
                  <c:v>0.88439053599999962</c:v>
                </c:pt>
                <c:pt idx="95">
                  <c:v>0.811373699</c:v>
                </c:pt>
                <c:pt idx="96">
                  <c:v>0.86973314899999998</c:v>
                </c:pt>
                <c:pt idx="97">
                  <c:v>0.87139001300000185</c:v>
                </c:pt>
                <c:pt idx="98">
                  <c:v>0.87014603500000065</c:v>
                </c:pt>
                <c:pt idx="99">
                  <c:v>0.91031291899999878</c:v>
                </c:pt>
                <c:pt idx="100">
                  <c:v>0.92164745700000184</c:v>
                </c:pt>
              </c:numCache>
            </c:numRef>
          </c:yVal>
        </c:ser>
        <c:axId val="91372928"/>
        <c:axId val="91354624"/>
      </c:scatterChart>
      <c:valAx>
        <c:axId val="91372928"/>
        <c:scaling>
          <c:orientation val="minMax"/>
          <c:max val="10"/>
          <c:min val="0"/>
        </c:scaling>
        <c:axPos val="b"/>
        <c:title>
          <c:tx>
            <c:rich>
              <a:bodyPr/>
              <a:lstStyle/>
              <a:p>
                <a:pPr>
                  <a:defRPr lang="ja-JP" sz="1800">
                    <a:latin typeface="Times New Roman"/>
                    <a:cs typeface="Times New Roman"/>
                  </a:defRPr>
                </a:pPr>
                <a:r>
                  <a:rPr lang="en-US" altLang="ja-JP" sz="1800">
                    <a:latin typeface="Times New Roman"/>
                    <a:cs typeface="Times New Roman"/>
                  </a:rPr>
                  <a:t>Wavelength (Å)</a:t>
                </a:r>
              </a:p>
            </c:rich>
          </c:tx>
          <c:layout>
            <c:manualLayout>
              <c:xMode val="edge"/>
              <c:yMode val="edge"/>
              <c:x val="0.42628188222883706"/>
              <c:y val="0.93707817715893271"/>
            </c:manualLayout>
          </c:layout>
        </c:title>
        <c:numFmt formatCode="0" sourceLinked="0"/>
        <c:majorTickMark val="in"/>
        <c:tickLblPos val="nextTo"/>
        <c:spPr>
          <a:noFill/>
          <a:ln w="25400">
            <a:solidFill>
              <a:schemeClr val="tx1"/>
            </a:solidFill>
          </a:ln>
        </c:spPr>
        <c:txPr>
          <a:bodyPr/>
          <a:lstStyle/>
          <a:p>
            <a:pPr>
              <a:defRPr lang="ja-JP" sz="1400" b="1">
                <a:latin typeface="Times New Roman"/>
                <a:cs typeface="Times New Roman"/>
              </a:defRPr>
            </a:pPr>
            <a:endParaRPr lang="ja-JP"/>
          </a:p>
        </c:txPr>
        <c:crossAx val="91354624"/>
        <c:crosses val="autoZero"/>
        <c:crossBetween val="midCat"/>
      </c:valAx>
      <c:valAx>
        <c:axId val="91354624"/>
        <c:scaling>
          <c:orientation val="minMax"/>
          <c:max val="1.5"/>
          <c:min val="0"/>
        </c:scaling>
        <c:axPos val="l"/>
        <c:majorGridlines/>
        <c:title>
          <c:tx>
            <c:rich>
              <a:bodyPr/>
              <a:lstStyle/>
              <a:p>
                <a:pPr>
                  <a:defRPr lang="ja-JP" sz="1800">
                    <a:latin typeface="Times New Roman"/>
                    <a:cs typeface="Times New Roman"/>
                  </a:defRPr>
                </a:pPr>
                <a:r>
                  <a:rPr lang="en-US" altLang="ja-JP" sz="1800">
                    <a:latin typeface="Times New Roman"/>
                    <a:cs typeface="Times New Roman"/>
                  </a:rPr>
                  <a:t>GEM Efficiency</a:t>
                </a:r>
              </a:p>
            </c:rich>
          </c:tx>
          <c:layout/>
        </c:title>
        <c:numFmt formatCode="0.0" sourceLinked="0"/>
        <c:majorTickMark val="in"/>
        <c:tickLblPos val="nextTo"/>
        <c:txPr>
          <a:bodyPr/>
          <a:lstStyle/>
          <a:p>
            <a:pPr>
              <a:defRPr lang="ja-JP" sz="1400" b="1">
                <a:latin typeface="Times New Roman"/>
                <a:cs typeface="Times New Roman"/>
              </a:defRPr>
            </a:pPr>
            <a:endParaRPr lang="ja-JP"/>
          </a:p>
        </c:txPr>
        <c:crossAx val="91372928"/>
        <c:crosses val="autoZero"/>
        <c:crossBetween val="midCat"/>
      </c:valAx>
      <c:spPr>
        <a:ln w="38100">
          <a:solidFill>
            <a:schemeClr val="tx1"/>
          </a:solidFill>
        </a:ln>
      </c:spPr>
    </c:plotArea>
    <c:legend>
      <c:legendPos val="r"/>
      <c:layout>
        <c:manualLayout>
          <c:xMode val="edge"/>
          <c:yMode val="edge"/>
          <c:x val="0.28707087198157516"/>
          <c:y val="0.16937644901454291"/>
          <c:w val="0.1965636137588064"/>
          <c:h val="0.11481220478845618"/>
        </c:manualLayout>
      </c:layout>
      <c:txPr>
        <a:bodyPr/>
        <a:lstStyle/>
        <a:p>
          <a:pPr>
            <a:defRPr lang="ja-JP" sz="1600" b="1">
              <a:latin typeface="ＭＳ 明朝" pitchFamily="17" charset="-128"/>
              <a:ea typeface="ＭＳ 明朝" pitchFamily="17" charset="-128"/>
            </a:defRPr>
          </a:pPr>
          <a:endParaRPr lang="ja-JP"/>
        </a:p>
      </c:txPr>
    </c:legend>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5292652926365061"/>
          <c:y val="0.10365997055254871"/>
          <c:w val="0.76940272591678649"/>
          <c:h val="0.74373628171395056"/>
        </c:manualLayout>
      </c:layout>
      <c:scatterChart>
        <c:scatterStyle val="lineMarker"/>
        <c:ser>
          <c:idx val="0"/>
          <c:order val="0"/>
          <c:tx>
            <c:strRef>
              <c:f>'101101data'!$C$1</c:f>
              <c:strCache>
                <c:ptCount val="1"/>
                <c:pt idx="0">
                  <c:v>今年度 </c:v>
                </c:pt>
              </c:strCache>
            </c:strRef>
          </c:tx>
          <c:spPr>
            <a:ln w="28575">
              <a:noFill/>
            </a:ln>
          </c:spPr>
          <c:marker>
            <c:symbol val="circle"/>
            <c:size val="9"/>
            <c:spPr>
              <a:solidFill>
                <a:schemeClr val="tx1"/>
              </a:solidFill>
              <a:ln>
                <a:solidFill>
                  <a:schemeClr val="tx1"/>
                </a:solidFill>
              </a:ln>
            </c:spPr>
          </c:marker>
          <c:xVal>
            <c:numRef>
              <c:f>'101101data'!$B$2:$B$22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0.5</c:v>
                </c:pt>
                <c:pt idx="16">
                  <c:v>0.4</c:v>
                </c:pt>
                <c:pt idx="17">
                  <c:v>0.30000000000000032</c:v>
                </c:pt>
                <c:pt idx="18">
                  <c:v>0.20000000000000004</c:v>
                </c:pt>
                <c:pt idx="19">
                  <c:v>0.10000000000000003</c:v>
                </c:pt>
                <c:pt idx="20">
                  <c:v>0.05</c:v>
                </c:pt>
              </c:numCache>
            </c:numRef>
          </c:xVal>
          <c:yVal>
            <c:numRef>
              <c:f>'101101data'!$C$2:$C$22</c:f>
              <c:numCache>
                <c:formatCode>General</c:formatCode>
                <c:ptCount val="21"/>
                <c:pt idx="0">
                  <c:v>1.01</c:v>
                </c:pt>
                <c:pt idx="1">
                  <c:v>2.02</c:v>
                </c:pt>
                <c:pt idx="2">
                  <c:v>3.02</c:v>
                </c:pt>
                <c:pt idx="3">
                  <c:v>3.94</c:v>
                </c:pt>
                <c:pt idx="4">
                  <c:v>4.95</c:v>
                </c:pt>
                <c:pt idx="5">
                  <c:v>5.91</c:v>
                </c:pt>
                <c:pt idx="6">
                  <c:v>7.02</c:v>
                </c:pt>
                <c:pt idx="7">
                  <c:v>8.01</c:v>
                </c:pt>
                <c:pt idx="8">
                  <c:v>9.01</c:v>
                </c:pt>
                <c:pt idx="9">
                  <c:v>9.93</c:v>
                </c:pt>
                <c:pt idx="10">
                  <c:v>10.99</c:v>
                </c:pt>
                <c:pt idx="11">
                  <c:v>11.860000000000019</c:v>
                </c:pt>
                <c:pt idx="12">
                  <c:v>11.860000000000019</c:v>
                </c:pt>
                <c:pt idx="13">
                  <c:v>11.860000000000019</c:v>
                </c:pt>
                <c:pt idx="14">
                  <c:v>11.8</c:v>
                </c:pt>
              </c:numCache>
            </c:numRef>
          </c:yVal>
        </c:ser>
        <c:ser>
          <c:idx val="1"/>
          <c:order val="1"/>
          <c:tx>
            <c:strRef>
              <c:f>'101101data'!$D$1</c:f>
              <c:strCache>
                <c:ptCount val="1"/>
                <c:pt idx="0">
                  <c:v>昨年度</c:v>
                </c:pt>
              </c:strCache>
            </c:strRef>
          </c:tx>
          <c:spPr>
            <a:ln w="28575">
              <a:noFill/>
            </a:ln>
          </c:spPr>
          <c:marker>
            <c:symbol val="circle"/>
            <c:size val="9"/>
            <c:spPr>
              <a:solidFill>
                <a:srgbClr val="FF0000"/>
              </a:solidFill>
              <a:ln>
                <a:solidFill>
                  <a:srgbClr val="FF0000"/>
                </a:solidFill>
              </a:ln>
            </c:spPr>
          </c:marker>
          <c:xVal>
            <c:numRef>
              <c:f>'101101data'!$B$2:$B$22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0.5</c:v>
                </c:pt>
                <c:pt idx="16">
                  <c:v>0.4</c:v>
                </c:pt>
                <c:pt idx="17">
                  <c:v>0.30000000000000032</c:v>
                </c:pt>
                <c:pt idx="18">
                  <c:v>0.20000000000000004</c:v>
                </c:pt>
                <c:pt idx="19">
                  <c:v>0.10000000000000003</c:v>
                </c:pt>
                <c:pt idx="20">
                  <c:v>0.05</c:v>
                </c:pt>
              </c:numCache>
            </c:numRef>
          </c:xVal>
          <c:yVal>
            <c:numRef>
              <c:f>'101101data'!$D$2:$D$22</c:f>
              <c:numCache>
                <c:formatCode>General</c:formatCode>
                <c:ptCount val="21"/>
                <c:pt idx="0">
                  <c:v>0.14900000000000024</c:v>
                </c:pt>
                <c:pt idx="15">
                  <c:v>0.14900000000000024</c:v>
                </c:pt>
                <c:pt idx="16">
                  <c:v>0.15000000000000024</c:v>
                </c:pt>
                <c:pt idx="17">
                  <c:v>0.14800000000000021</c:v>
                </c:pt>
                <c:pt idx="18">
                  <c:v>0</c:v>
                </c:pt>
                <c:pt idx="19">
                  <c:v>0.10900000000000012</c:v>
                </c:pt>
                <c:pt idx="20">
                  <c:v>5.3699999999999998E-2</c:v>
                </c:pt>
              </c:numCache>
            </c:numRef>
          </c:yVal>
        </c:ser>
        <c:axId val="91692416"/>
        <c:axId val="91711360"/>
      </c:scatterChart>
      <c:valAx>
        <c:axId val="91692416"/>
        <c:scaling>
          <c:orientation val="minMax"/>
          <c:max val="16"/>
          <c:min val="0"/>
        </c:scaling>
        <c:axPos val="b"/>
        <c:title>
          <c:tx>
            <c:rich>
              <a:bodyPr/>
              <a:lstStyle/>
              <a:p>
                <a:pPr>
                  <a:defRPr lang="ja-JP" sz="1800">
                    <a:latin typeface="Times New Roman"/>
                    <a:cs typeface="Times New Roman"/>
                  </a:defRPr>
                </a:pPr>
                <a:r>
                  <a:rPr lang="en-US" altLang="ja-JP" sz="1800">
                    <a:latin typeface="Times New Roman"/>
                    <a:cs typeface="Times New Roman"/>
                  </a:rPr>
                  <a:t>Input</a:t>
                </a:r>
                <a:r>
                  <a:rPr lang="en-US" altLang="ja-JP" sz="1800" baseline="0">
                    <a:latin typeface="Times New Roman"/>
                    <a:cs typeface="Times New Roman"/>
                  </a:rPr>
                  <a:t> Rate</a:t>
                </a:r>
                <a:r>
                  <a:rPr lang="en-US" altLang="ja-JP" sz="1800">
                    <a:latin typeface="Times New Roman"/>
                    <a:cs typeface="Times New Roman"/>
                  </a:rPr>
                  <a:t> (MHz)</a:t>
                </a:r>
              </a:p>
            </c:rich>
          </c:tx>
          <c:layout>
            <c:manualLayout>
              <c:xMode val="edge"/>
              <c:yMode val="edge"/>
              <c:x val="0.41807408882911234"/>
              <c:y val="0.93832531253834528"/>
            </c:manualLayout>
          </c:layout>
        </c:title>
        <c:numFmt formatCode="0" sourceLinked="0"/>
        <c:majorTickMark val="in"/>
        <c:tickLblPos val="nextTo"/>
        <c:txPr>
          <a:bodyPr anchor="t" anchorCtr="0"/>
          <a:lstStyle/>
          <a:p>
            <a:pPr>
              <a:defRPr lang="ja-JP" sz="1800" b="1">
                <a:latin typeface="Times New Roman"/>
                <a:cs typeface="Times New Roman"/>
              </a:defRPr>
            </a:pPr>
            <a:endParaRPr lang="ja-JP"/>
          </a:p>
        </c:txPr>
        <c:crossAx val="91711360"/>
        <c:crosses val="autoZero"/>
        <c:crossBetween val="midCat"/>
      </c:valAx>
      <c:valAx>
        <c:axId val="91711360"/>
        <c:scaling>
          <c:orientation val="minMax"/>
        </c:scaling>
        <c:axPos val="l"/>
        <c:majorGridlines/>
        <c:title>
          <c:tx>
            <c:rich>
              <a:bodyPr/>
              <a:lstStyle/>
              <a:p>
                <a:pPr>
                  <a:defRPr lang="ja-JP" sz="1800">
                    <a:latin typeface="Times New Roman"/>
                    <a:cs typeface="Times New Roman"/>
                  </a:defRPr>
                </a:pPr>
                <a:r>
                  <a:rPr lang="en-US" altLang="ja-JP" sz="1800">
                    <a:latin typeface="Times New Roman"/>
                    <a:cs typeface="Times New Roman"/>
                  </a:rPr>
                  <a:t>Output Rate (MHz)</a:t>
                </a:r>
              </a:p>
            </c:rich>
          </c:tx>
          <c:layout/>
        </c:title>
        <c:numFmt formatCode="0" sourceLinked="0"/>
        <c:majorTickMark val="in"/>
        <c:tickLblPos val="nextTo"/>
        <c:txPr>
          <a:bodyPr/>
          <a:lstStyle/>
          <a:p>
            <a:pPr>
              <a:defRPr lang="ja-JP" sz="1800" b="1">
                <a:latin typeface="Times New Roman"/>
                <a:cs typeface="Times New Roman"/>
              </a:defRPr>
            </a:pPr>
            <a:endParaRPr lang="ja-JP"/>
          </a:p>
        </c:txPr>
        <c:crossAx val="91692416"/>
        <c:crosses val="autoZero"/>
        <c:crossBetween val="midCat"/>
      </c:valAx>
      <c:spPr>
        <a:noFill/>
        <a:ln w="38100">
          <a:solidFill>
            <a:schemeClr val="tx1"/>
          </a:solidFill>
        </a:ln>
      </c:spPr>
    </c:plotArea>
    <c:legend>
      <c:legendPos val="r"/>
      <c:layout>
        <c:manualLayout>
          <c:xMode val="edge"/>
          <c:yMode val="edge"/>
          <c:x val="0.61405653264209736"/>
          <c:y val="0.43412973238265495"/>
          <c:w val="0.19336024778907829"/>
          <c:h val="0.17562609916701891"/>
        </c:manualLayout>
      </c:layout>
      <c:txPr>
        <a:bodyPr/>
        <a:lstStyle/>
        <a:p>
          <a:pPr>
            <a:defRPr lang="ja-JP" sz="1400" b="1">
              <a:latin typeface="ＭＳ Ｐ明朝" pitchFamily="18" charset="-128"/>
              <a:ea typeface="ＭＳ Ｐ明朝" pitchFamily="18" charset="-128"/>
            </a:defRPr>
          </a:pPr>
          <a:endParaRPr lang="ja-JP"/>
        </a:p>
      </c:txPr>
    </c:legend>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ヘッダー プレースホルダ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smtClean="0">
                <a:solidFill>
                  <a:srgbClr val="000000"/>
                </a:solidFill>
                <a:uFillTx/>
                <a:latin typeface="Arial"/>
                <a:ea typeface="ＭＳ ゴシック" pitchFamily="49"/>
              </a:defRPr>
            </a:lvl1pPr>
          </a:lstStyle>
          <a:p>
            <a:pPr>
              <a:defRPr/>
            </a:pPr>
            <a:endParaRPr/>
          </a:p>
        </p:txBody>
      </p:sp>
      <p:sp>
        <p:nvSpPr>
          <p:cNvPr id="3" name="日付プレースホルダ 2"/>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smtClean="0">
                <a:solidFill>
                  <a:srgbClr val="000000"/>
                </a:solidFill>
                <a:uFillTx/>
                <a:latin typeface="Arial"/>
                <a:ea typeface="ＭＳ ゴシック" pitchFamily="49"/>
              </a:defRPr>
            </a:lvl1pPr>
          </a:lstStyle>
          <a:p>
            <a:pPr>
              <a:defRPr/>
            </a:pPr>
            <a:fld id="{75621870-9A30-4558-9DA5-D0055C90BACE}" type="datetime1">
              <a:rPr/>
              <a:pPr>
                <a:defRPr/>
              </a:pPr>
              <a:t>11/6/2009</a:t>
            </a:fld>
            <a:endParaRPr/>
          </a:p>
        </p:txBody>
      </p:sp>
      <p:sp>
        <p:nvSpPr>
          <p:cNvPr id="57348" name="スライド イメージ プレースホルダ 3"/>
          <p:cNvSpPr>
            <a:spLocks noGrp="1" noRot="1" noChangeAspect="1"/>
          </p:cNvSpPr>
          <p:nvPr>
            <p:ph type="sldImg" idx="2"/>
          </p:nvPr>
        </p:nvSpPr>
        <p:spPr bwMode="auto">
          <a:xfrm>
            <a:off x="1143000" y="685800"/>
            <a:ext cx="4572000" cy="3429000"/>
          </a:xfrm>
          <a:prstGeom prst="rect">
            <a:avLst/>
          </a:prstGeom>
          <a:noFill/>
          <a:ln w="12701">
            <a:solidFill>
              <a:srgbClr val="000000"/>
            </a:solidFill>
            <a:miter lim="800000"/>
            <a:headEnd/>
            <a:tailEnd/>
          </a:ln>
        </p:spPr>
      </p:sp>
      <p:sp>
        <p:nvSpPr>
          <p:cNvPr id="5" name="ノート プレースホルダ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ja-JP" noProof="0" smtClean="0"/>
              <a:t>マスタ テキストの書式設定</a:t>
            </a:r>
          </a:p>
          <a:p>
            <a:pPr lvl="1"/>
            <a:r>
              <a:rPr lang="ja-JP" noProof="0" smtClean="0"/>
              <a:t>第</a:t>
            </a:r>
            <a:r>
              <a:rPr lang="en-US" noProof="0" smtClean="0"/>
              <a:t> 2 </a:t>
            </a:r>
            <a:r>
              <a:rPr lang="ja-JP" noProof="0" smtClean="0"/>
              <a:t>レベル</a:t>
            </a:r>
          </a:p>
          <a:p>
            <a:pPr lvl="2"/>
            <a:r>
              <a:rPr lang="ja-JP" noProof="0" smtClean="0"/>
              <a:t>第</a:t>
            </a:r>
            <a:r>
              <a:rPr lang="en-US" noProof="0" smtClean="0"/>
              <a:t> 3 </a:t>
            </a:r>
            <a:r>
              <a:rPr lang="ja-JP" noProof="0" smtClean="0"/>
              <a:t>レベル</a:t>
            </a:r>
          </a:p>
          <a:p>
            <a:pPr lvl="3"/>
            <a:r>
              <a:rPr lang="ja-JP" noProof="0" smtClean="0"/>
              <a:t>第</a:t>
            </a:r>
            <a:r>
              <a:rPr lang="en-US" noProof="0" smtClean="0"/>
              <a:t> 4 </a:t>
            </a:r>
            <a:r>
              <a:rPr lang="ja-JP" noProof="0" smtClean="0"/>
              <a:t>レベル</a:t>
            </a:r>
          </a:p>
          <a:p>
            <a:pPr lvl="4"/>
            <a:r>
              <a:rPr lang="ja-JP" noProof="0" smtClean="0"/>
              <a:t>第</a:t>
            </a:r>
            <a:r>
              <a:rPr lang="en-US" noProof="0" smtClean="0"/>
              <a:t> 5 </a:t>
            </a:r>
            <a:r>
              <a:rPr lang="ja-JP" noProof="0" smtClean="0"/>
              <a:t>レベル</a:t>
            </a:r>
          </a:p>
        </p:txBody>
      </p:sp>
      <p:sp>
        <p:nvSpPr>
          <p:cNvPr id="6" name="フッター プレースホルダ 5"/>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smtClean="0">
                <a:solidFill>
                  <a:srgbClr val="000000"/>
                </a:solidFill>
                <a:uFillTx/>
                <a:latin typeface="Arial"/>
                <a:ea typeface="ＭＳ ゴシック" pitchFamily="49"/>
              </a:defRPr>
            </a:lvl1pPr>
          </a:lstStyle>
          <a:p>
            <a:pPr>
              <a:defRPr/>
            </a:pPr>
            <a:endParaRPr/>
          </a:p>
        </p:txBody>
      </p:sp>
      <p:sp>
        <p:nvSpPr>
          <p:cNvPr id="7" name="スライド番号プレースホルダ 6"/>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smtClean="0">
                <a:solidFill>
                  <a:srgbClr val="000000"/>
                </a:solidFill>
                <a:uFillTx/>
                <a:latin typeface="Arial"/>
                <a:ea typeface="ＭＳ ゴシック" pitchFamily="49"/>
              </a:defRPr>
            </a:lvl1pPr>
          </a:lstStyle>
          <a:p>
            <a:pPr>
              <a:defRPr/>
            </a:pPr>
            <a:fld id="{5A121028-7045-4EEC-8AC7-F8C23CC271BF}" type="slidenum">
              <a:rPr/>
              <a:pPr>
                <a:defRPr/>
              </a:pPr>
              <a:t>&lt;#&gt;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ja-JP" sz="1200" kern="1200">
        <a:solidFill>
          <a:srgbClr val="000000"/>
        </a:solidFill>
        <a:latin typeface="Calibri"/>
        <a:ea typeface="ＭＳ Ｐゴシック"/>
      </a:defRPr>
    </a:lvl1pPr>
    <a:lvl2pPr marL="457200" lvl="1" algn="l" rtl="0" eaLnBrk="0" fontAlgn="base" hangingPunct="0">
      <a:spcBef>
        <a:spcPts val="400"/>
      </a:spcBef>
      <a:spcAft>
        <a:spcPct val="0"/>
      </a:spcAft>
      <a:defRPr lang="ja-JP" sz="1200" kern="1200">
        <a:solidFill>
          <a:srgbClr val="000000"/>
        </a:solidFill>
        <a:latin typeface="Calibri"/>
        <a:ea typeface="ＭＳ Ｐゴシック"/>
      </a:defRPr>
    </a:lvl2pPr>
    <a:lvl3pPr marL="914400" lvl="2" algn="l" rtl="0" eaLnBrk="0" fontAlgn="base" hangingPunct="0">
      <a:spcBef>
        <a:spcPts val="400"/>
      </a:spcBef>
      <a:spcAft>
        <a:spcPct val="0"/>
      </a:spcAft>
      <a:defRPr lang="ja-JP" sz="1200" kern="1200">
        <a:solidFill>
          <a:srgbClr val="000000"/>
        </a:solidFill>
        <a:latin typeface="Calibri"/>
        <a:ea typeface="ＭＳ Ｐゴシック"/>
      </a:defRPr>
    </a:lvl3pPr>
    <a:lvl4pPr marL="1371600" lvl="3" algn="l" rtl="0" eaLnBrk="0" fontAlgn="base" hangingPunct="0">
      <a:spcBef>
        <a:spcPts val="400"/>
      </a:spcBef>
      <a:spcAft>
        <a:spcPct val="0"/>
      </a:spcAft>
      <a:defRPr lang="ja-JP" sz="1200" kern="1200">
        <a:solidFill>
          <a:srgbClr val="000000"/>
        </a:solidFill>
        <a:latin typeface="Calibri"/>
        <a:ea typeface="ＭＳ Ｐゴシック"/>
      </a:defRPr>
    </a:lvl4pPr>
    <a:lvl5pPr marL="1828800" lvl="4" algn="l" rtl="0" eaLnBrk="0" fontAlgn="base" hangingPunct="0">
      <a:spcBef>
        <a:spcPts val="400"/>
      </a:spcBef>
      <a:spcAft>
        <a:spcPct val="0"/>
      </a:spcAft>
      <a:defRPr lang="ja-JP" sz="1200" kern="1200">
        <a:solidFill>
          <a:srgbClr val="000000"/>
        </a:solidFill>
        <a:latin typeface="Calibri"/>
        <a:ea typeface="ＭＳ Ｐゴシック"/>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5A121028-7045-4EEC-8AC7-F8C23CC271BF}" type="slidenum">
              <a:rPr lang="en-US" altLang="ja-JP" smtClean="0"/>
              <a:pPr>
                <a:defRPr/>
              </a:pPr>
              <a:t>1</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A121028-7045-4EEC-8AC7-F8C23CC271BF}" type="slidenum">
              <a:rPr lang="en-US" altLang="ja-JP" smtClean="0"/>
              <a:pPr>
                <a:defRPr/>
              </a:pPr>
              <a:t>13</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A121028-7045-4EEC-8AC7-F8C23CC271BF}" type="slidenum">
              <a:rPr lang="en-US" altLang="ja-JP" smtClean="0"/>
              <a:pPr>
                <a:defRPr/>
              </a:pPr>
              <a:t>21</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txBox="1">
            <a:spLocks noGrp="1"/>
          </p:cNvSpPr>
          <p:nvPr>
            <p:ph type="ctrTitle"/>
          </p:nvPr>
        </p:nvSpPr>
        <p:spPr>
          <a:xfrm>
            <a:off x="685800" y="2130423"/>
            <a:ext cx="7772400" cy="1470026"/>
          </a:xfrm>
        </p:spPr>
        <p:txBody>
          <a:bodyPr/>
          <a:lstStyle>
            <a:lvl1pPr>
              <a:defRPr/>
            </a:lvl1pPr>
          </a:lstStyle>
          <a:p>
            <a:pPr lvl="0"/>
            <a:r>
              <a:rPr lang="ja-JP"/>
              <a:t>マスタ タイトルの書式設定</a:t>
            </a:r>
            <a:endParaRPr lang="en-US"/>
          </a:p>
        </p:txBody>
      </p:sp>
      <p:sp>
        <p:nvSpPr>
          <p:cNvPr id="3" name="サブタイトル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ja-JP"/>
              <a:t>マスタ サブタイトルの書式設定</a:t>
            </a:r>
            <a:endParaRPr lang="en-US"/>
          </a:p>
        </p:txBody>
      </p:sp>
      <p:sp>
        <p:nvSpPr>
          <p:cNvPr id="4" name="日付プレースホルダ 3"/>
          <p:cNvSpPr txBox="1">
            <a:spLocks noGrp="1"/>
          </p:cNvSpPr>
          <p:nvPr>
            <p:ph type="dt" sz="half" idx="10"/>
          </p:nvPr>
        </p:nvSpPr>
        <p:spPr>
          <a:ln/>
        </p:spPr>
        <p:txBody>
          <a:bodyPr/>
          <a:lstStyle>
            <a:lvl1pPr>
              <a:defRPr/>
            </a:lvl1pPr>
          </a:lstStyle>
          <a:p>
            <a:pPr>
              <a:defRPr/>
            </a:pPr>
            <a:endParaRPr/>
          </a:p>
        </p:txBody>
      </p:sp>
      <p:sp>
        <p:nvSpPr>
          <p:cNvPr id="5" name="フッター プレースホルダ 4"/>
          <p:cNvSpPr txBox="1">
            <a:spLocks noGrp="1"/>
          </p:cNvSpPr>
          <p:nvPr>
            <p:ph type="ftr" sz="quarter" idx="11"/>
          </p:nvPr>
        </p:nvSpPr>
        <p:spPr>
          <a:ln/>
        </p:spPr>
        <p:txBody>
          <a:bodyPr/>
          <a:lstStyle>
            <a:lvl1pPr>
              <a:defRPr/>
            </a:lvl1pPr>
          </a:lstStyle>
          <a:p>
            <a:pPr>
              <a:defRPr/>
            </a:pPr>
            <a:endParaRPr/>
          </a:p>
        </p:txBody>
      </p:sp>
      <p:sp>
        <p:nvSpPr>
          <p:cNvPr id="6" name="スライド番号プレースホルダ 5"/>
          <p:cNvSpPr txBox="1">
            <a:spLocks noGrp="1"/>
          </p:cNvSpPr>
          <p:nvPr>
            <p:ph type="sldNum" sz="quarter" idx="12"/>
          </p:nvPr>
        </p:nvSpPr>
        <p:spPr>
          <a:ln/>
        </p:spPr>
        <p:txBody>
          <a:bodyPr/>
          <a:lstStyle>
            <a:lvl1pPr>
              <a:defRPr/>
            </a:lvl1pPr>
          </a:lstStyle>
          <a:p>
            <a:pPr>
              <a:defRPr/>
            </a:pPr>
            <a:fld id="{1547C8CE-4C88-4F97-A905-270D3B612CEE}" type="slidenum">
              <a:rPr/>
              <a:pPr>
                <a:defRPr/>
              </a:pPr>
              <a:t>&lt;#&gt;</a:t>
            </a:fld>
            <a:endParaRPr/>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縦書きテキスト プレースホル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日付プレースホルダ 3"/>
          <p:cNvSpPr txBox="1">
            <a:spLocks noGrp="1"/>
          </p:cNvSpPr>
          <p:nvPr>
            <p:ph type="dt" sz="half" idx="10"/>
          </p:nvPr>
        </p:nvSpPr>
        <p:spPr>
          <a:ln/>
        </p:spPr>
        <p:txBody>
          <a:bodyPr/>
          <a:lstStyle>
            <a:lvl1pPr>
              <a:defRPr/>
            </a:lvl1pPr>
          </a:lstStyle>
          <a:p>
            <a:pPr>
              <a:defRPr/>
            </a:pPr>
            <a:endParaRPr/>
          </a:p>
        </p:txBody>
      </p:sp>
      <p:sp>
        <p:nvSpPr>
          <p:cNvPr id="5" name="フッター プレースホルダ 4"/>
          <p:cNvSpPr txBox="1">
            <a:spLocks noGrp="1"/>
          </p:cNvSpPr>
          <p:nvPr>
            <p:ph type="ftr" sz="quarter" idx="11"/>
          </p:nvPr>
        </p:nvSpPr>
        <p:spPr>
          <a:ln/>
        </p:spPr>
        <p:txBody>
          <a:bodyPr/>
          <a:lstStyle>
            <a:lvl1pPr>
              <a:defRPr/>
            </a:lvl1pPr>
          </a:lstStyle>
          <a:p>
            <a:pPr>
              <a:defRPr/>
            </a:pPr>
            <a:endParaRPr/>
          </a:p>
        </p:txBody>
      </p:sp>
      <p:sp>
        <p:nvSpPr>
          <p:cNvPr id="6" name="スライド番号プレースホルダ 5"/>
          <p:cNvSpPr txBox="1">
            <a:spLocks noGrp="1"/>
          </p:cNvSpPr>
          <p:nvPr>
            <p:ph type="sldNum" sz="quarter" idx="12"/>
          </p:nvPr>
        </p:nvSpPr>
        <p:spPr>
          <a:ln/>
        </p:spPr>
        <p:txBody>
          <a:bodyPr/>
          <a:lstStyle>
            <a:lvl1pPr>
              <a:defRPr/>
            </a:lvl1pPr>
          </a:lstStyle>
          <a:p>
            <a:pPr>
              <a:defRPr/>
            </a:pPr>
            <a:fld id="{55314985-7D0F-4DBB-A589-5E9896A83221}" type="slidenum">
              <a:rPr/>
              <a:pPr>
                <a:defRPr/>
              </a:pPr>
              <a:t>&lt;#&gt;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txBox="1">
            <a:spLocks noGrp="1"/>
          </p:cNvSpPr>
          <p:nvPr>
            <p:ph type="title" orient="vert"/>
          </p:nvPr>
        </p:nvSpPr>
        <p:spPr>
          <a:xfrm>
            <a:off x="6629400" y="274640"/>
            <a:ext cx="2057400" cy="5851529"/>
          </a:xfrm>
        </p:spPr>
        <p:txBody>
          <a:bodyPr vert="eaVert"/>
          <a:lstStyle>
            <a:lvl1pPr>
              <a:defRPr/>
            </a:lvl1pPr>
          </a:lstStyle>
          <a:p>
            <a:pPr lvl="0"/>
            <a:r>
              <a:rPr lang="ja-JP"/>
              <a:t>マスタ タイトルの書式設定</a:t>
            </a:r>
            <a:endParaRPr lang="en-US"/>
          </a:p>
        </p:txBody>
      </p:sp>
      <p:sp>
        <p:nvSpPr>
          <p:cNvPr id="3" name="縦書きテキスト プレースホルダ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日付プレースホルダ 3"/>
          <p:cNvSpPr txBox="1">
            <a:spLocks noGrp="1"/>
          </p:cNvSpPr>
          <p:nvPr>
            <p:ph type="dt" sz="half" idx="10"/>
          </p:nvPr>
        </p:nvSpPr>
        <p:spPr>
          <a:ln/>
        </p:spPr>
        <p:txBody>
          <a:bodyPr/>
          <a:lstStyle>
            <a:lvl1pPr>
              <a:defRPr/>
            </a:lvl1pPr>
          </a:lstStyle>
          <a:p>
            <a:pPr>
              <a:defRPr/>
            </a:pPr>
            <a:endParaRPr/>
          </a:p>
        </p:txBody>
      </p:sp>
      <p:sp>
        <p:nvSpPr>
          <p:cNvPr id="5" name="フッター プレースホルダ 4"/>
          <p:cNvSpPr txBox="1">
            <a:spLocks noGrp="1"/>
          </p:cNvSpPr>
          <p:nvPr>
            <p:ph type="ftr" sz="quarter" idx="11"/>
          </p:nvPr>
        </p:nvSpPr>
        <p:spPr>
          <a:ln/>
        </p:spPr>
        <p:txBody>
          <a:bodyPr/>
          <a:lstStyle>
            <a:lvl1pPr>
              <a:defRPr/>
            </a:lvl1pPr>
          </a:lstStyle>
          <a:p>
            <a:pPr>
              <a:defRPr/>
            </a:pPr>
            <a:endParaRPr/>
          </a:p>
        </p:txBody>
      </p:sp>
      <p:sp>
        <p:nvSpPr>
          <p:cNvPr id="6" name="スライド番号プレースホルダ 5"/>
          <p:cNvSpPr txBox="1">
            <a:spLocks noGrp="1"/>
          </p:cNvSpPr>
          <p:nvPr>
            <p:ph type="sldNum" sz="quarter" idx="12"/>
          </p:nvPr>
        </p:nvSpPr>
        <p:spPr>
          <a:ln/>
        </p:spPr>
        <p:txBody>
          <a:bodyPr/>
          <a:lstStyle>
            <a:lvl1pPr>
              <a:defRPr/>
            </a:lvl1pPr>
          </a:lstStyle>
          <a:p>
            <a:pPr>
              <a:defRPr/>
            </a:pPr>
            <a:fld id="{EFAFC2F1-FBA5-4472-840F-EBE8D73D8078}" type="slidenum">
              <a:rPr/>
              <a:pPr>
                <a:defRPr/>
              </a:pPr>
              <a:t>&lt;#&gt;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コンテンツ プレースホルダ 2"/>
          <p:cNvSpPr txBox="1">
            <a:spLocks noGrp="1"/>
          </p:cNvSpPr>
          <p:nvPr>
            <p:ph idx="1"/>
          </p:nvPr>
        </p:nvSpPr>
        <p:spPr/>
        <p:txBody>
          <a:bodyPr/>
          <a:lstStyle>
            <a:lvl1pPr>
              <a:defRPr/>
            </a:lvl1pPr>
            <a:lvl2pPr>
              <a:defRPr/>
            </a:lvl2pPr>
            <a:lvl3pPr>
              <a:defRPr/>
            </a:lvl3pPr>
            <a:lvl4pPr>
              <a:defRPr/>
            </a:lvl4pPr>
            <a:lvl5pPr>
              <a:defRPr/>
            </a:lvl5pPr>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日付プレースホルダ 3"/>
          <p:cNvSpPr txBox="1">
            <a:spLocks noGrp="1"/>
          </p:cNvSpPr>
          <p:nvPr>
            <p:ph type="dt" sz="half" idx="10"/>
          </p:nvPr>
        </p:nvSpPr>
        <p:spPr>
          <a:ln/>
        </p:spPr>
        <p:txBody>
          <a:bodyPr/>
          <a:lstStyle>
            <a:lvl1pPr>
              <a:defRPr/>
            </a:lvl1pPr>
          </a:lstStyle>
          <a:p>
            <a:pPr>
              <a:defRPr/>
            </a:pPr>
            <a:endParaRPr/>
          </a:p>
        </p:txBody>
      </p:sp>
      <p:sp>
        <p:nvSpPr>
          <p:cNvPr id="5" name="フッター プレースホルダ 4"/>
          <p:cNvSpPr txBox="1">
            <a:spLocks noGrp="1"/>
          </p:cNvSpPr>
          <p:nvPr>
            <p:ph type="ftr" sz="quarter" idx="11"/>
          </p:nvPr>
        </p:nvSpPr>
        <p:spPr>
          <a:ln/>
        </p:spPr>
        <p:txBody>
          <a:bodyPr/>
          <a:lstStyle>
            <a:lvl1pPr>
              <a:defRPr/>
            </a:lvl1pPr>
          </a:lstStyle>
          <a:p>
            <a:pPr>
              <a:defRPr/>
            </a:pPr>
            <a:endParaRPr/>
          </a:p>
        </p:txBody>
      </p:sp>
      <p:sp>
        <p:nvSpPr>
          <p:cNvPr id="6" name="スライド番号プレースホルダ 5"/>
          <p:cNvSpPr txBox="1">
            <a:spLocks noGrp="1"/>
          </p:cNvSpPr>
          <p:nvPr>
            <p:ph type="sldNum" sz="quarter" idx="12"/>
          </p:nvPr>
        </p:nvSpPr>
        <p:spPr>
          <a:ln/>
        </p:spPr>
        <p:txBody>
          <a:bodyPr/>
          <a:lstStyle>
            <a:lvl1pPr>
              <a:defRPr/>
            </a:lvl1pPr>
          </a:lstStyle>
          <a:p>
            <a:pPr>
              <a:defRPr/>
            </a:pPr>
            <a:fld id="{7B5158EF-0512-4223-8D7A-E07B6A4D0585}" type="slidenum">
              <a:rPr/>
              <a:pPr>
                <a:defRPr/>
              </a:pPr>
              <a:t>&lt;#&gt;</a:t>
            </a:fld>
            <a:endParaRPr/>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txBox="1">
            <a:spLocks noGrp="1"/>
          </p:cNvSpPr>
          <p:nvPr>
            <p:ph type="title"/>
          </p:nvPr>
        </p:nvSpPr>
        <p:spPr>
          <a:xfrm>
            <a:off x="722311" y="4406895"/>
            <a:ext cx="7772400" cy="1362071"/>
          </a:xfrm>
        </p:spPr>
        <p:txBody>
          <a:bodyPr anchor="t" anchorCtr="0"/>
          <a:lstStyle>
            <a:lvl1pPr algn="l">
              <a:defRPr sz="4000" b="1" cap="all"/>
            </a:lvl1pPr>
          </a:lstStyle>
          <a:p>
            <a:pPr lvl="0"/>
            <a:r>
              <a:rPr lang="ja-JP"/>
              <a:t>マスタ タイトルの書式設定</a:t>
            </a:r>
            <a:endParaRPr lang="en-US"/>
          </a:p>
        </p:txBody>
      </p:sp>
      <p:sp>
        <p:nvSpPr>
          <p:cNvPr id="3" name="テキスト プレースホル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ja-JP"/>
              <a:t>マスタ テキストの書式設定</a:t>
            </a:r>
          </a:p>
        </p:txBody>
      </p:sp>
      <p:sp>
        <p:nvSpPr>
          <p:cNvPr id="4" name="日付プレースホルダ 3"/>
          <p:cNvSpPr txBox="1">
            <a:spLocks noGrp="1"/>
          </p:cNvSpPr>
          <p:nvPr>
            <p:ph type="dt" sz="half" idx="10"/>
          </p:nvPr>
        </p:nvSpPr>
        <p:spPr>
          <a:ln/>
        </p:spPr>
        <p:txBody>
          <a:bodyPr/>
          <a:lstStyle>
            <a:lvl1pPr>
              <a:defRPr/>
            </a:lvl1pPr>
          </a:lstStyle>
          <a:p>
            <a:pPr>
              <a:defRPr/>
            </a:pPr>
            <a:endParaRPr/>
          </a:p>
        </p:txBody>
      </p:sp>
      <p:sp>
        <p:nvSpPr>
          <p:cNvPr id="5" name="フッター プレースホルダ 4"/>
          <p:cNvSpPr txBox="1">
            <a:spLocks noGrp="1"/>
          </p:cNvSpPr>
          <p:nvPr>
            <p:ph type="ftr" sz="quarter" idx="11"/>
          </p:nvPr>
        </p:nvSpPr>
        <p:spPr>
          <a:ln/>
        </p:spPr>
        <p:txBody>
          <a:bodyPr/>
          <a:lstStyle>
            <a:lvl1pPr>
              <a:defRPr/>
            </a:lvl1pPr>
          </a:lstStyle>
          <a:p>
            <a:pPr>
              <a:defRPr/>
            </a:pPr>
            <a:endParaRPr/>
          </a:p>
        </p:txBody>
      </p:sp>
      <p:sp>
        <p:nvSpPr>
          <p:cNvPr id="6" name="スライド番号プレースホルダ 5"/>
          <p:cNvSpPr txBox="1">
            <a:spLocks noGrp="1"/>
          </p:cNvSpPr>
          <p:nvPr>
            <p:ph type="sldNum" sz="quarter" idx="12"/>
          </p:nvPr>
        </p:nvSpPr>
        <p:spPr>
          <a:ln/>
        </p:spPr>
        <p:txBody>
          <a:bodyPr/>
          <a:lstStyle>
            <a:lvl1pPr>
              <a:defRPr/>
            </a:lvl1pPr>
          </a:lstStyle>
          <a:p>
            <a:pPr>
              <a:defRPr/>
            </a:pPr>
            <a:fld id="{EBF55983-56A0-40FF-B2D3-085B1718F15C}" type="slidenum">
              <a:rPr/>
              <a:pPr>
                <a:defRPr/>
              </a:pPr>
              <a:t>&lt;#&gt;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コンテンツ プレースホルダ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コンテンツ プレースホルダ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5" name="日付プレースホルダ 3"/>
          <p:cNvSpPr txBox="1">
            <a:spLocks noGrp="1"/>
          </p:cNvSpPr>
          <p:nvPr>
            <p:ph type="dt" sz="half" idx="10"/>
          </p:nvPr>
        </p:nvSpPr>
        <p:spPr>
          <a:ln/>
        </p:spPr>
        <p:txBody>
          <a:bodyPr/>
          <a:lstStyle>
            <a:lvl1pPr>
              <a:defRPr/>
            </a:lvl1pPr>
          </a:lstStyle>
          <a:p>
            <a:pPr>
              <a:defRPr/>
            </a:pPr>
            <a:endParaRPr/>
          </a:p>
        </p:txBody>
      </p:sp>
      <p:sp>
        <p:nvSpPr>
          <p:cNvPr id="6" name="フッター プレースホルダ 4"/>
          <p:cNvSpPr txBox="1">
            <a:spLocks noGrp="1"/>
          </p:cNvSpPr>
          <p:nvPr>
            <p:ph type="ftr" sz="quarter" idx="11"/>
          </p:nvPr>
        </p:nvSpPr>
        <p:spPr>
          <a:ln/>
        </p:spPr>
        <p:txBody>
          <a:bodyPr/>
          <a:lstStyle>
            <a:lvl1pPr>
              <a:defRPr/>
            </a:lvl1pPr>
          </a:lstStyle>
          <a:p>
            <a:pPr>
              <a:defRPr/>
            </a:pPr>
            <a:endParaRPr/>
          </a:p>
        </p:txBody>
      </p:sp>
      <p:sp>
        <p:nvSpPr>
          <p:cNvPr id="7" name="スライド番号プレースホルダ 5"/>
          <p:cNvSpPr txBox="1">
            <a:spLocks noGrp="1"/>
          </p:cNvSpPr>
          <p:nvPr>
            <p:ph type="sldNum" sz="quarter" idx="12"/>
          </p:nvPr>
        </p:nvSpPr>
        <p:spPr>
          <a:ln/>
        </p:spPr>
        <p:txBody>
          <a:bodyPr/>
          <a:lstStyle>
            <a:lvl1pPr>
              <a:defRPr/>
            </a:lvl1pPr>
          </a:lstStyle>
          <a:p>
            <a:pPr>
              <a:defRPr/>
            </a:pPr>
            <a:fld id="{6418F87D-6679-4466-8410-B3C9F7ECD3E1}" type="slidenum">
              <a:rPr/>
              <a:pPr>
                <a:defRPr/>
              </a:pPr>
              <a:t>&lt;#&gt;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テキスト プレースホル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ja-JP"/>
              <a:t>マスタ テキストの書式設定</a:t>
            </a:r>
          </a:p>
        </p:txBody>
      </p:sp>
      <p:sp>
        <p:nvSpPr>
          <p:cNvPr id="4" name="コンテンツ プレースホル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5" name="テキスト プレースホル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ja-JP"/>
              <a:t>マスタ テキストの書式設定</a:t>
            </a:r>
          </a:p>
        </p:txBody>
      </p:sp>
      <p:sp>
        <p:nvSpPr>
          <p:cNvPr id="6" name="コンテンツ プレースホル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7" name="日付プレースホルダ 3"/>
          <p:cNvSpPr txBox="1">
            <a:spLocks noGrp="1"/>
          </p:cNvSpPr>
          <p:nvPr>
            <p:ph type="dt" sz="half" idx="10"/>
          </p:nvPr>
        </p:nvSpPr>
        <p:spPr>
          <a:ln/>
        </p:spPr>
        <p:txBody>
          <a:bodyPr/>
          <a:lstStyle>
            <a:lvl1pPr>
              <a:defRPr/>
            </a:lvl1pPr>
          </a:lstStyle>
          <a:p>
            <a:pPr>
              <a:defRPr/>
            </a:pPr>
            <a:endParaRPr/>
          </a:p>
        </p:txBody>
      </p:sp>
      <p:sp>
        <p:nvSpPr>
          <p:cNvPr id="8" name="フッター プレースホルダ 4"/>
          <p:cNvSpPr txBox="1">
            <a:spLocks noGrp="1"/>
          </p:cNvSpPr>
          <p:nvPr>
            <p:ph type="ftr" sz="quarter" idx="11"/>
          </p:nvPr>
        </p:nvSpPr>
        <p:spPr>
          <a:ln/>
        </p:spPr>
        <p:txBody>
          <a:bodyPr/>
          <a:lstStyle>
            <a:lvl1pPr>
              <a:defRPr/>
            </a:lvl1pPr>
          </a:lstStyle>
          <a:p>
            <a:pPr>
              <a:defRPr/>
            </a:pPr>
            <a:endParaRPr/>
          </a:p>
        </p:txBody>
      </p:sp>
      <p:sp>
        <p:nvSpPr>
          <p:cNvPr id="9" name="スライド番号プレースホルダ 5"/>
          <p:cNvSpPr txBox="1">
            <a:spLocks noGrp="1"/>
          </p:cNvSpPr>
          <p:nvPr>
            <p:ph type="sldNum" sz="quarter" idx="12"/>
          </p:nvPr>
        </p:nvSpPr>
        <p:spPr>
          <a:ln/>
        </p:spPr>
        <p:txBody>
          <a:bodyPr/>
          <a:lstStyle>
            <a:lvl1pPr>
              <a:defRPr/>
            </a:lvl1pPr>
          </a:lstStyle>
          <a:p>
            <a:pPr>
              <a:defRPr/>
            </a:pPr>
            <a:fld id="{2061628F-16C1-4B37-9E02-EC2729BC8630}" type="slidenum">
              <a:rPr/>
              <a:pPr>
                <a:defRPr/>
              </a:pPr>
              <a:t>&lt;#&gt;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日付プレースホルダ 3"/>
          <p:cNvSpPr txBox="1">
            <a:spLocks noGrp="1"/>
          </p:cNvSpPr>
          <p:nvPr>
            <p:ph type="dt" sz="half" idx="10"/>
          </p:nvPr>
        </p:nvSpPr>
        <p:spPr>
          <a:ln/>
        </p:spPr>
        <p:txBody>
          <a:bodyPr/>
          <a:lstStyle>
            <a:lvl1pPr>
              <a:defRPr/>
            </a:lvl1pPr>
          </a:lstStyle>
          <a:p>
            <a:pPr>
              <a:defRPr/>
            </a:pPr>
            <a:endParaRPr/>
          </a:p>
        </p:txBody>
      </p:sp>
      <p:sp>
        <p:nvSpPr>
          <p:cNvPr id="4" name="フッター プレースホルダ 4"/>
          <p:cNvSpPr txBox="1">
            <a:spLocks noGrp="1"/>
          </p:cNvSpPr>
          <p:nvPr>
            <p:ph type="ftr" sz="quarter" idx="11"/>
          </p:nvPr>
        </p:nvSpPr>
        <p:spPr>
          <a:ln/>
        </p:spPr>
        <p:txBody>
          <a:bodyPr/>
          <a:lstStyle>
            <a:lvl1pPr>
              <a:defRPr/>
            </a:lvl1pPr>
          </a:lstStyle>
          <a:p>
            <a:pPr>
              <a:defRPr/>
            </a:pPr>
            <a:endParaRPr/>
          </a:p>
        </p:txBody>
      </p:sp>
      <p:sp>
        <p:nvSpPr>
          <p:cNvPr id="5" name="スライド番号プレースホルダ 5"/>
          <p:cNvSpPr txBox="1">
            <a:spLocks noGrp="1"/>
          </p:cNvSpPr>
          <p:nvPr>
            <p:ph type="sldNum" sz="quarter" idx="12"/>
          </p:nvPr>
        </p:nvSpPr>
        <p:spPr>
          <a:ln/>
        </p:spPr>
        <p:txBody>
          <a:bodyPr/>
          <a:lstStyle>
            <a:lvl1pPr>
              <a:defRPr/>
            </a:lvl1pPr>
          </a:lstStyle>
          <a:p>
            <a:pPr>
              <a:defRPr/>
            </a:pPr>
            <a:fld id="{E8147CB0-4409-41CE-80BD-E55033F17525}" type="slidenum">
              <a:rPr/>
              <a:pPr>
                <a:defRPr/>
              </a:pPr>
              <a:t>&lt;#&gt;</a:t>
            </a:fld>
            <a:endParaRPr/>
          </a:p>
        </p:txBody>
      </p:sp>
    </p:spTree>
  </p:cSld>
  <p:clrMapOvr>
    <a:masterClrMapping/>
  </p:clrMapOvr>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txBox="1">
            <a:spLocks noGrp="1"/>
          </p:cNvSpPr>
          <p:nvPr>
            <p:ph type="dt" sz="half" idx="10"/>
          </p:nvPr>
        </p:nvSpPr>
        <p:spPr>
          <a:ln/>
        </p:spPr>
        <p:txBody>
          <a:bodyPr/>
          <a:lstStyle>
            <a:lvl1pPr>
              <a:defRPr/>
            </a:lvl1pPr>
          </a:lstStyle>
          <a:p>
            <a:pPr>
              <a:defRPr/>
            </a:pPr>
            <a:endParaRPr/>
          </a:p>
        </p:txBody>
      </p:sp>
      <p:sp>
        <p:nvSpPr>
          <p:cNvPr id="3" name="フッター プレースホルダ 4"/>
          <p:cNvSpPr txBox="1">
            <a:spLocks noGrp="1"/>
          </p:cNvSpPr>
          <p:nvPr>
            <p:ph type="ftr" sz="quarter" idx="11"/>
          </p:nvPr>
        </p:nvSpPr>
        <p:spPr>
          <a:ln/>
        </p:spPr>
        <p:txBody>
          <a:bodyPr/>
          <a:lstStyle>
            <a:lvl1pPr>
              <a:defRPr/>
            </a:lvl1pPr>
          </a:lstStyle>
          <a:p>
            <a:pPr>
              <a:defRPr/>
            </a:pPr>
            <a:endParaRPr/>
          </a:p>
        </p:txBody>
      </p:sp>
      <p:sp>
        <p:nvSpPr>
          <p:cNvPr id="4" name="スライド番号プレースホルダ 5"/>
          <p:cNvSpPr txBox="1">
            <a:spLocks noGrp="1"/>
          </p:cNvSpPr>
          <p:nvPr>
            <p:ph type="sldNum" sz="quarter" idx="12"/>
          </p:nvPr>
        </p:nvSpPr>
        <p:spPr>
          <a:ln/>
        </p:spPr>
        <p:txBody>
          <a:bodyPr/>
          <a:lstStyle>
            <a:lvl1pPr>
              <a:defRPr/>
            </a:lvl1pPr>
          </a:lstStyle>
          <a:p>
            <a:pPr>
              <a:defRPr/>
            </a:pPr>
            <a:fld id="{3D66633F-D7D4-4EA8-9812-2BF578DF9AE5}" type="slidenum">
              <a:rPr/>
              <a:pPr>
                <a:defRPr/>
              </a:pPr>
              <a:t>&lt;#&gt;</a:t>
            </a:fld>
            <a:endParaRPr/>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txBox="1">
            <a:spLocks noGrp="1"/>
          </p:cNvSpPr>
          <p:nvPr>
            <p:ph type="title"/>
          </p:nvPr>
        </p:nvSpPr>
        <p:spPr>
          <a:xfrm>
            <a:off x="457200" y="273048"/>
            <a:ext cx="3008311" cy="1162046"/>
          </a:xfrm>
        </p:spPr>
        <p:txBody>
          <a:bodyPr anchor="b" anchorCtr="0"/>
          <a:lstStyle>
            <a:lvl1pPr algn="l">
              <a:defRPr sz="2000" b="1"/>
            </a:lvl1pPr>
          </a:lstStyle>
          <a:p>
            <a:pPr lvl="0"/>
            <a:r>
              <a:rPr lang="ja-JP"/>
              <a:t>マスタ タイトルの書式設定</a:t>
            </a:r>
            <a:endParaRPr lang="en-US"/>
          </a:p>
        </p:txBody>
      </p:sp>
      <p:sp>
        <p:nvSpPr>
          <p:cNvPr id="3" name="コンテンツ プレースホルダ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ja-JP"/>
              <a:t>マスタ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endParaRPr lang="en-US"/>
          </a:p>
        </p:txBody>
      </p:sp>
      <p:sp>
        <p:nvSpPr>
          <p:cNvPr id="4" name="テキスト プレースホル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ja-JP"/>
              <a:t>マスタ テキストの書式設定</a:t>
            </a:r>
          </a:p>
        </p:txBody>
      </p:sp>
      <p:sp>
        <p:nvSpPr>
          <p:cNvPr id="5" name="日付プレースホルダ 3"/>
          <p:cNvSpPr txBox="1">
            <a:spLocks noGrp="1"/>
          </p:cNvSpPr>
          <p:nvPr>
            <p:ph type="dt" sz="half" idx="10"/>
          </p:nvPr>
        </p:nvSpPr>
        <p:spPr>
          <a:ln/>
        </p:spPr>
        <p:txBody>
          <a:bodyPr/>
          <a:lstStyle>
            <a:lvl1pPr>
              <a:defRPr/>
            </a:lvl1pPr>
          </a:lstStyle>
          <a:p>
            <a:pPr>
              <a:defRPr/>
            </a:pPr>
            <a:endParaRPr/>
          </a:p>
        </p:txBody>
      </p:sp>
      <p:sp>
        <p:nvSpPr>
          <p:cNvPr id="6" name="フッター プレースホルダ 4"/>
          <p:cNvSpPr txBox="1">
            <a:spLocks noGrp="1"/>
          </p:cNvSpPr>
          <p:nvPr>
            <p:ph type="ftr" sz="quarter" idx="11"/>
          </p:nvPr>
        </p:nvSpPr>
        <p:spPr>
          <a:ln/>
        </p:spPr>
        <p:txBody>
          <a:bodyPr/>
          <a:lstStyle>
            <a:lvl1pPr>
              <a:defRPr/>
            </a:lvl1pPr>
          </a:lstStyle>
          <a:p>
            <a:pPr>
              <a:defRPr/>
            </a:pPr>
            <a:endParaRPr/>
          </a:p>
        </p:txBody>
      </p:sp>
      <p:sp>
        <p:nvSpPr>
          <p:cNvPr id="7" name="スライド番号プレースホルダ 5"/>
          <p:cNvSpPr txBox="1">
            <a:spLocks noGrp="1"/>
          </p:cNvSpPr>
          <p:nvPr>
            <p:ph type="sldNum" sz="quarter" idx="12"/>
          </p:nvPr>
        </p:nvSpPr>
        <p:spPr>
          <a:ln/>
        </p:spPr>
        <p:txBody>
          <a:bodyPr/>
          <a:lstStyle>
            <a:lvl1pPr>
              <a:defRPr/>
            </a:lvl1pPr>
          </a:lstStyle>
          <a:p>
            <a:pPr>
              <a:defRPr/>
            </a:pPr>
            <a:fld id="{2A569480-5BBA-41B2-8F0E-33E2B5567CC5}" type="slidenum">
              <a:rPr/>
              <a:pPr>
                <a:defRPr/>
              </a:pPr>
              <a:t>&lt;#&gt;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txBox="1">
            <a:spLocks noGrp="1"/>
          </p:cNvSpPr>
          <p:nvPr>
            <p:ph type="title"/>
          </p:nvPr>
        </p:nvSpPr>
        <p:spPr>
          <a:xfrm>
            <a:off x="1792288" y="4800600"/>
            <a:ext cx="5486400" cy="566735"/>
          </a:xfrm>
        </p:spPr>
        <p:txBody>
          <a:bodyPr anchor="b" anchorCtr="0"/>
          <a:lstStyle>
            <a:lvl1pPr algn="l">
              <a:defRPr sz="2000" b="1"/>
            </a:lvl1pPr>
          </a:lstStyle>
          <a:p>
            <a:pPr lvl="0"/>
            <a:r>
              <a:rPr lang="ja-JP"/>
              <a:t>マスタ タイトルの書式設定</a:t>
            </a:r>
            <a:endParaRPr lang="en-US"/>
          </a:p>
        </p:txBody>
      </p:sp>
      <p:sp>
        <p:nvSpPr>
          <p:cNvPr id="3" name="図プレースホルダ 2"/>
          <p:cNvSpPr txBox="1">
            <a:spLocks noGrp="1"/>
          </p:cNvSpPr>
          <p:nvPr>
            <p:ph type="pic" idx="1"/>
          </p:nvPr>
        </p:nvSpPr>
        <p:spPr>
          <a:xfrm>
            <a:off x="1792288" y="612776"/>
            <a:ext cx="5486400" cy="4114800"/>
          </a:xfrm>
        </p:spPr>
        <p:txBody>
          <a:bodyPr/>
          <a:lstStyle>
            <a:lvl1pPr marL="0" indent="0">
              <a:buNone/>
              <a:defRPr lang="en-US"/>
            </a:lvl1pPr>
          </a:lstStyle>
          <a:p>
            <a:pPr lvl="0"/>
            <a:endParaRPr lang="en-US" noProof="0" smtClean="0"/>
          </a:p>
        </p:txBody>
      </p:sp>
      <p:sp>
        <p:nvSpPr>
          <p:cNvPr id="4" name="テキスト プレースホル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ja-JP"/>
              <a:t>マスタ テキストの書式設定</a:t>
            </a:r>
          </a:p>
        </p:txBody>
      </p:sp>
      <p:sp>
        <p:nvSpPr>
          <p:cNvPr id="5" name="日付プレースホルダ 3"/>
          <p:cNvSpPr txBox="1">
            <a:spLocks noGrp="1"/>
          </p:cNvSpPr>
          <p:nvPr>
            <p:ph type="dt" sz="half" idx="10"/>
          </p:nvPr>
        </p:nvSpPr>
        <p:spPr>
          <a:ln/>
        </p:spPr>
        <p:txBody>
          <a:bodyPr/>
          <a:lstStyle>
            <a:lvl1pPr>
              <a:defRPr/>
            </a:lvl1pPr>
          </a:lstStyle>
          <a:p>
            <a:pPr>
              <a:defRPr/>
            </a:pPr>
            <a:endParaRPr/>
          </a:p>
        </p:txBody>
      </p:sp>
      <p:sp>
        <p:nvSpPr>
          <p:cNvPr id="6" name="フッター プレースホルダ 4"/>
          <p:cNvSpPr txBox="1">
            <a:spLocks noGrp="1"/>
          </p:cNvSpPr>
          <p:nvPr>
            <p:ph type="ftr" sz="quarter" idx="11"/>
          </p:nvPr>
        </p:nvSpPr>
        <p:spPr>
          <a:ln/>
        </p:spPr>
        <p:txBody>
          <a:bodyPr/>
          <a:lstStyle>
            <a:lvl1pPr>
              <a:defRPr/>
            </a:lvl1pPr>
          </a:lstStyle>
          <a:p>
            <a:pPr>
              <a:defRPr/>
            </a:pPr>
            <a:endParaRPr/>
          </a:p>
        </p:txBody>
      </p:sp>
      <p:sp>
        <p:nvSpPr>
          <p:cNvPr id="7" name="スライド番号プレースホルダ 5"/>
          <p:cNvSpPr txBox="1">
            <a:spLocks noGrp="1"/>
          </p:cNvSpPr>
          <p:nvPr>
            <p:ph type="sldNum" sz="quarter" idx="12"/>
          </p:nvPr>
        </p:nvSpPr>
        <p:spPr>
          <a:ln/>
        </p:spPr>
        <p:txBody>
          <a:bodyPr/>
          <a:lstStyle>
            <a:lvl1pPr>
              <a:defRPr/>
            </a:lvl1pPr>
          </a:lstStyle>
          <a:p>
            <a:pPr>
              <a:defRPr/>
            </a:pPr>
            <a:fld id="{B9C79920-C2B0-4B79-970E-450376319225}" type="slidenum">
              <a:rPr/>
              <a:pPr>
                <a:defRPr/>
              </a:pPr>
              <a:t>&lt;#&gt;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42" name="タイトル プレースホルダ 1"/>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ja-JP" smtClean="0"/>
              <a:t>マスタ タイトルの書式設定</a:t>
            </a:r>
            <a:endParaRPr lang="en-US" smtClean="0"/>
          </a:p>
        </p:txBody>
      </p:sp>
      <p:sp>
        <p:nvSpPr>
          <p:cNvPr id="10243" name="テキスト プレースホルダ 2"/>
          <p:cNvSpPr txBox="1">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smtClean="0"/>
              <a:t>マスタ テキストの書式設定</a:t>
            </a:r>
          </a:p>
          <a:p>
            <a:pPr lvl="1"/>
            <a:r>
              <a:rPr lang="ja-JP" smtClean="0"/>
              <a:t>第</a:t>
            </a:r>
            <a:r>
              <a:rPr lang="en-US" smtClean="0"/>
              <a:t> </a:t>
            </a:r>
            <a:r>
              <a:rPr lang="en-US" altLang="ja-JP" smtClean="0"/>
              <a:t>2 </a:t>
            </a:r>
            <a:r>
              <a:rPr lang="ja-JP" smtClean="0"/>
              <a:t>レベル</a:t>
            </a:r>
          </a:p>
          <a:p>
            <a:pPr lvl="2"/>
            <a:r>
              <a:rPr lang="ja-JP" smtClean="0"/>
              <a:t>第</a:t>
            </a:r>
            <a:r>
              <a:rPr lang="en-US" smtClean="0"/>
              <a:t> </a:t>
            </a:r>
            <a:r>
              <a:rPr lang="en-US" altLang="ja-JP" smtClean="0"/>
              <a:t>3 </a:t>
            </a:r>
            <a:r>
              <a:rPr lang="ja-JP" smtClean="0"/>
              <a:t>レベル</a:t>
            </a:r>
          </a:p>
          <a:p>
            <a:pPr lvl="3"/>
            <a:r>
              <a:rPr lang="ja-JP" smtClean="0"/>
              <a:t>第</a:t>
            </a:r>
            <a:r>
              <a:rPr lang="en-US" smtClean="0"/>
              <a:t> </a:t>
            </a:r>
            <a:r>
              <a:rPr lang="en-US" altLang="ja-JP" smtClean="0"/>
              <a:t>4 </a:t>
            </a:r>
            <a:r>
              <a:rPr lang="ja-JP" smtClean="0"/>
              <a:t>レベル</a:t>
            </a:r>
          </a:p>
          <a:p>
            <a:pPr lvl="4"/>
            <a:r>
              <a:rPr lang="ja-JP" smtClean="0"/>
              <a:t>第</a:t>
            </a:r>
            <a:r>
              <a:rPr lang="en-US" smtClean="0"/>
              <a:t> </a:t>
            </a:r>
            <a:r>
              <a:rPr lang="en-US" altLang="ja-JP" smtClean="0"/>
              <a:t>5 </a:t>
            </a:r>
            <a:r>
              <a:rPr lang="ja-JP" smtClean="0"/>
              <a:t>レベル</a:t>
            </a:r>
            <a:endParaRPr lang="en-US" smtClean="0"/>
          </a:p>
        </p:txBody>
      </p:sp>
      <p:sp>
        <p:nvSpPr>
          <p:cNvPr id="4" name="日付プレースホルダ 3"/>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ea typeface="+mn-ea"/>
              </a:defRPr>
            </a:lvl1pPr>
          </a:lstStyle>
          <a:p>
            <a:pPr>
              <a:defRPr/>
            </a:pPr>
            <a:endParaRPr/>
          </a:p>
        </p:txBody>
      </p:sp>
      <p:sp>
        <p:nvSpPr>
          <p:cNvPr id="5" name="フッター プレースホルダ 4"/>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ea typeface="+mn-ea"/>
              </a:defRPr>
            </a:lvl1pPr>
          </a:lstStyle>
          <a:p>
            <a:pPr>
              <a:defRPr/>
            </a:pPr>
            <a:endParaRPr/>
          </a:p>
        </p:txBody>
      </p:sp>
      <p:sp>
        <p:nvSpPr>
          <p:cNvPr id="6" name="スライド番号プレースホルダ 5"/>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smtClean="0">
                <a:solidFill>
                  <a:srgbClr val="FFFFFF"/>
                </a:solidFill>
                <a:uFillTx/>
                <a:latin typeface="Calibri"/>
                <a:ea typeface="+mn-ea"/>
              </a:defRPr>
            </a:lvl1pPr>
          </a:lstStyle>
          <a:p>
            <a:pPr>
              <a:defRPr/>
            </a:pPr>
            <a:fld id="{3A53F33E-5E3F-4949-BA56-DBD4F2BFC75C}" type="slidenum">
              <a:rPr/>
              <a:pPr>
                <a:defRPr/>
              </a:pPr>
              <a:t>&lt;#&gt;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a:spcBef>
          <a:spcPct val="0"/>
        </a:spcBef>
        <a:spcAft>
          <a:spcPct val="0"/>
        </a:spcAft>
        <a:defRPr lang="ja-JP" sz="4400" kern="1200">
          <a:solidFill>
            <a:srgbClr val="FFFFFF"/>
          </a:solidFill>
          <a:latin typeface="Calibri"/>
          <a:ea typeface="ＭＳ Ｐゴシック"/>
        </a:defRPr>
      </a:lvl1pPr>
      <a:lvl2pPr algn="ctr" rtl="0" eaLnBrk="0" fontAlgn="base">
        <a:spcBef>
          <a:spcPct val="0"/>
        </a:spcBef>
        <a:spcAft>
          <a:spcPct val="0"/>
        </a:spcAft>
        <a:defRPr sz="4400">
          <a:solidFill>
            <a:srgbClr val="FFFFFF"/>
          </a:solidFill>
          <a:latin typeface="Calibri" pitchFamily="34" charset="0"/>
          <a:ea typeface="ＭＳ Ｐゴシック" charset="-128"/>
        </a:defRPr>
      </a:lvl2pPr>
      <a:lvl3pPr algn="ctr" rtl="0" eaLnBrk="0" fontAlgn="base">
        <a:spcBef>
          <a:spcPct val="0"/>
        </a:spcBef>
        <a:spcAft>
          <a:spcPct val="0"/>
        </a:spcAft>
        <a:defRPr sz="4400">
          <a:solidFill>
            <a:srgbClr val="FFFFFF"/>
          </a:solidFill>
          <a:latin typeface="Calibri" pitchFamily="34" charset="0"/>
          <a:ea typeface="ＭＳ Ｐゴシック" charset="-128"/>
        </a:defRPr>
      </a:lvl3pPr>
      <a:lvl4pPr algn="ctr" rtl="0" eaLnBrk="0" fontAlgn="base">
        <a:spcBef>
          <a:spcPct val="0"/>
        </a:spcBef>
        <a:spcAft>
          <a:spcPct val="0"/>
        </a:spcAft>
        <a:defRPr sz="4400">
          <a:solidFill>
            <a:srgbClr val="FFFFFF"/>
          </a:solidFill>
          <a:latin typeface="Calibri" pitchFamily="34" charset="0"/>
          <a:ea typeface="ＭＳ Ｐゴシック" charset="-128"/>
        </a:defRPr>
      </a:lvl4pPr>
      <a:lvl5pPr algn="ctr" rtl="0" eaLnBrk="0" fontAlgn="base">
        <a:spcBef>
          <a:spcPct val="0"/>
        </a:spcBef>
        <a:spcAft>
          <a:spcPct val="0"/>
        </a:spcAft>
        <a:defRPr sz="4400">
          <a:solidFill>
            <a:srgbClr val="FFFFFF"/>
          </a:solidFill>
          <a:latin typeface="Calibri" pitchFamily="34" charset="0"/>
          <a:ea typeface="ＭＳ Ｐゴシック" charset="-128"/>
        </a:defRPr>
      </a:lvl5pPr>
      <a:lvl6pPr marL="457200" algn="ctr" rtl="0" eaLnBrk="0" fontAlgn="base">
        <a:spcBef>
          <a:spcPct val="0"/>
        </a:spcBef>
        <a:spcAft>
          <a:spcPct val="0"/>
        </a:spcAft>
        <a:defRPr sz="4400">
          <a:solidFill>
            <a:srgbClr val="FFFFFF"/>
          </a:solidFill>
          <a:latin typeface="Calibri" pitchFamily="34" charset="0"/>
          <a:ea typeface="ＭＳ Ｐゴシック" charset="-128"/>
        </a:defRPr>
      </a:lvl6pPr>
      <a:lvl7pPr marL="914400" algn="ctr" rtl="0" eaLnBrk="0" fontAlgn="base">
        <a:spcBef>
          <a:spcPct val="0"/>
        </a:spcBef>
        <a:spcAft>
          <a:spcPct val="0"/>
        </a:spcAft>
        <a:defRPr sz="4400">
          <a:solidFill>
            <a:srgbClr val="FFFFFF"/>
          </a:solidFill>
          <a:latin typeface="Calibri" pitchFamily="34" charset="0"/>
          <a:ea typeface="ＭＳ Ｐゴシック" charset="-128"/>
        </a:defRPr>
      </a:lvl7pPr>
      <a:lvl8pPr marL="1371600" algn="ctr" rtl="0" eaLnBrk="0" fontAlgn="base">
        <a:spcBef>
          <a:spcPct val="0"/>
        </a:spcBef>
        <a:spcAft>
          <a:spcPct val="0"/>
        </a:spcAft>
        <a:defRPr sz="4400">
          <a:solidFill>
            <a:srgbClr val="FFFFFF"/>
          </a:solidFill>
          <a:latin typeface="Calibri" pitchFamily="34" charset="0"/>
          <a:ea typeface="ＭＳ Ｐゴシック" charset="-128"/>
        </a:defRPr>
      </a:lvl8pPr>
      <a:lvl9pPr marL="1828800" algn="ctr" rtl="0" eaLnBrk="0" fontAlgn="base">
        <a:spcBef>
          <a:spcPct val="0"/>
        </a:spcBef>
        <a:spcAft>
          <a:spcPct val="0"/>
        </a:spcAft>
        <a:defRPr sz="4400">
          <a:solidFill>
            <a:srgbClr val="FFFFFF"/>
          </a:solidFill>
          <a:latin typeface="Calibri" pitchFamily="34" charset="0"/>
          <a:ea typeface="ＭＳ Ｐゴシック" charset="-128"/>
        </a:defRPr>
      </a:lvl9pPr>
    </p:titleStyle>
    <p:bodyStyle>
      <a:lvl1pPr marL="342900" indent="-342900" algn="l" rtl="0" eaLnBrk="0" fontAlgn="base">
        <a:spcBef>
          <a:spcPts val="800"/>
        </a:spcBef>
        <a:spcAft>
          <a:spcPct val="0"/>
        </a:spcAft>
        <a:buSzPct val="100000"/>
        <a:buFont typeface="Arial" charset="0"/>
        <a:buChar char="•"/>
        <a:defRPr lang="ja-JP" sz="3200" kern="1200">
          <a:solidFill>
            <a:srgbClr val="FFFFFF"/>
          </a:solidFill>
          <a:latin typeface="Calibri"/>
          <a:ea typeface="ＭＳ Ｐゴシック"/>
        </a:defRPr>
      </a:lvl1pPr>
      <a:lvl2pPr marL="742950" lvl="1" indent="-285750" algn="l" rtl="0" eaLnBrk="0" fontAlgn="base">
        <a:spcBef>
          <a:spcPts val="700"/>
        </a:spcBef>
        <a:spcAft>
          <a:spcPct val="0"/>
        </a:spcAft>
        <a:buSzPct val="100000"/>
        <a:buFont typeface="Arial" charset="0"/>
        <a:buChar char="–"/>
        <a:defRPr lang="ja-JP" sz="2800" kern="1200">
          <a:solidFill>
            <a:srgbClr val="FFFFFF"/>
          </a:solidFill>
          <a:latin typeface="Calibri"/>
          <a:ea typeface="ＭＳ Ｐゴシック"/>
        </a:defRPr>
      </a:lvl2pPr>
      <a:lvl3pPr marL="1143000" lvl="2" indent="-228600" algn="l" rtl="0" eaLnBrk="0" fontAlgn="base">
        <a:spcBef>
          <a:spcPts val="600"/>
        </a:spcBef>
        <a:spcAft>
          <a:spcPct val="0"/>
        </a:spcAft>
        <a:buSzPct val="100000"/>
        <a:buFont typeface="Arial" charset="0"/>
        <a:buChar char="•"/>
        <a:defRPr lang="ja-JP" sz="2400" kern="1200">
          <a:solidFill>
            <a:srgbClr val="FFFFFF"/>
          </a:solidFill>
          <a:latin typeface="Calibri"/>
          <a:ea typeface="ＭＳ Ｐゴシック"/>
        </a:defRPr>
      </a:lvl3pPr>
      <a:lvl4pPr marL="1600200" lvl="3" indent="-228600" algn="l" rtl="0" eaLnBrk="0" fontAlgn="base">
        <a:spcBef>
          <a:spcPts val="500"/>
        </a:spcBef>
        <a:spcAft>
          <a:spcPct val="0"/>
        </a:spcAft>
        <a:buSzPct val="100000"/>
        <a:buFont typeface="Arial" charset="0"/>
        <a:buChar char="–"/>
        <a:defRPr lang="ja-JP" sz="2000" kern="1200">
          <a:solidFill>
            <a:srgbClr val="FFFFFF"/>
          </a:solidFill>
          <a:latin typeface="Calibri"/>
          <a:ea typeface="ＭＳ Ｐゴシック"/>
        </a:defRPr>
      </a:lvl4pPr>
      <a:lvl5pPr marL="2057400" lvl="4" indent="-228600" algn="l" rtl="0" eaLnBrk="0" fontAlgn="base">
        <a:spcBef>
          <a:spcPts val="500"/>
        </a:spcBef>
        <a:spcAft>
          <a:spcPct val="0"/>
        </a:spcAft>
        <a:buSzPct val="100000"/>
        <a:buFont typeface="Arial" charset="0"/>
        <a:buChar char="»"/>
        <a:defRPr lang="ja-JP" sz="2000" kern="1200">
          <a:solidFill>
            <a:srgbClr val="FFFFFF"/>
          </a:solidFill>
          <a:latin typeface="Calibri"/>
          <a:ea typeface="ＭＳ Ｐゴシック"/>
        </a:defRPr>
      </a:lvl5pPr>
      <a:lvl6pPr marL="2514600" indent="-228600" algn="l" rtl="0" eaLnBrk="0" fontAlgn="base">
        <a:spcBef>
          <a:spcPts val="500"/>
        </a:spcBef>
        <a:spcAft>
          <a:spcPct val="0"/>
        </a:spcAft>
        <a:buSzPct val="100000"/>
        <a:buFont typeface="Arial" charset="0"/>
        <a:buChar char="»"/>
        <a:defRPr lang="ja-JP" sz="2000" kern="1200">
          <a:solidFill>
            <a:srgbClr val="FFFFFF"/>
          </a:solidFill>
          <a:latin typeface="Calibri"/>
          <a:ea typeface="ＭＳ Ｐゴシック"/>
        </a:defRPr>
      </a:lvl6pPr>
      <a:lvl7pPr marL="2971800" indent="-228600" algn="l" rtl="0" eaLnBrk="0" fontAlgn="base">
        <a:spcBef>
          <a:spcPts val="500"/>
        </a:spcBef>
        <a:spcAft>
          <a:spcPct val="0"/>
        </a:spcAft>
        <a:buSzPct val="100000"/>
        <a:buFont typeface="Arial" charset="0"/>
        <a:buChar char="»"/>
        <a:defRPr lang="ja-JP" sz="2000" kern="1200">
          <a:solidFill>
            <a:srgbClr val="FFFFFF"/>
          </a:solidFill>
          <a:latin typeface="Calibri"/>
          <a:ea typeface="ＭＳ Ｐゴシック"/>
        </a:defRPr>
      </a:lvl7pPr>
      <a:lvl8pPr marL="3429000" indent="-228600" algn="l" rtl="0" eaLnBrk="0" fontAlgn="base">
        <a:spcBef>
          <a:spcPts val="500"/>
        </a:spcBef>
        <a:spcAft>
          <a:spcPct val="0"/>
        </a:spcAft>
        <a:buSzPct val="100000"/>
        <a:buFont typeface="Arial" charset="0"/>
        <a:buChar char="»"/>
        <a:defRPr lang="ja-JP" sz="2000" kern="1200">
          <a:solidFill>
            <a:srgbClr val="FFFFFF"/>
          </a:solidFill>
          <a:latin typeface="Calibri"/>
          <a:ea typeface="ＭＳ Ｐゴシック"/>
        </a:defRPr>
      </a:lvl8pPr>
      <a:lvl9pPr marL="3886200" indent="-228600" algn="l" rtl="0" eaLnBrk="0" fontAlgn="base">
        <a:spcBef>
          <a:spcPts val="500"/>
        </a:spcBef>
        <a:spcAft>
          <a:spcPct val="0"/>
        </a:spcAft>
        <a:buSzPct val="100000"/>
        <a:buFont typeface="Arial" charset="0"/>
        <a:buChar char="»"/>
        <a:defRPr lang="ja-JP" sz="2000" kern="1200">
          <a:solidFill>
            <a:srgbClr val="FFFFFF"/>
          </a:solidFill>
          <a:latin typeface="Calibri"/>
          <a:ea typeface="ＭＳ Ｐゴシック"/>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oleObject" Target="../embeddings/oleObject3.bin"/><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p:nvPr/>
        </p:nvSpPr>
        <p:spPr>
          <a:xfrm>
            <a:off x="0" y="1412776"/>
            <a:ext cx="9144000" cy="707886"/>
          </a:xfrm>
          <a:prstGeom prst="rect">
            <a:avLst/>
          </a:prstGeom>
          <a:noFill/>
          <a:ln>
            <a:solidFill>
              <a:schemeClr val="tx1"/>
            </a:solidFill>
          </a:ln>
          <a:effectLst>
            <a:outerShdw dist="38103" dir="5400000" algn="tl">
              <a:srgbClr val="000000">
                <a:alpha val="40000"/>
              </a:srgbClr>
            </a:outerShdw>
          </a:effectLst>
        </p:spPr>
        <p:txBody>
          <a:bodyPr wrap="square" anchorCtr="1">
            <a:spAutoFit/>
          </a:bodyPr>
          <a:lstStyle/>
          <a:p>
            <a:pPr marL="342900" indent="-342900" algn="ctr" fontAlgn="auto">
              <a:spcBef>
                <a:spcPts val="2600"/>
              </a:spcBef>
              <a:spcAft>
                <a:spcPts val="0"/>
              </a:spcAft>
              <a:defRPr sz="1800" b="0" i="0" u="none" strike="noStrike" kern="0" cap="none" spc="0" baseline="0">
                <a:solidFill>
                  <a:srgbClr val="000000"/>
                </a:solidFill>
                <a:uFillTx/>
              </a:defRPr>
            </a:pPr>
            <a:r>
              <a:rPr lang="ja-JP" altLang="en-US" sz="4000" dirty="0" smtClean="0">
                <a:solidFill>
                  <a:srgbClr val="0070C0"/>
                </a:solidFill>
                <a:latin typeface="HGP創英角ﾎﾟｯﾌﾟ体" pitchFamily="50" charset="-128"/>
                <a:ea typeface="HGP創英角ﾎﾟｯﾌﾟ体" pitchFamily="50" charset="-128"/>
              </a:rPr>
              <a:t>パルス中性子イメージングの最近の進展</a:t>
            </a:r>
            <a:endParaRPr lang="en-US" sz="4000" dirty="0">
              <a:solidFill>
                <a:srgbClr val="FFFFFF"/>
              </a:solidFill>
              <a:effectLst>
                <a:outerShdw dist="38096" dir="2700000">
                  <a:srgbClr val="000000"/>
                </a:outerShdw>
              </a:effectLst>
              <a:latin typeface="HGP創英角ﾎﾟｯﾌﾟ体" pitchFamily="50" charset="-128"/>
              <a:ea typeface="HGP創英角ﾎﾟｯﾌﾟ体" pitchFamily="50" charset="-128"/>
            </a:endParaRPr>
          </a:p>
        </p:txBody>
      </p:sp>
      <p:sp>
        <p:nvSpPr>
          <p:cNvPr id="3" name="Rectangle 11"/>
          <p:cNvSpPr/>
          <p:nvPr/>
        </p:nvSpPr>
        <p:spPr>
          <a:xfrm>
            <a:off x="539552" y="4367213"/>
            <a:ext cx="8143875" cy="2062162"/>
          </a:xfrm>
          <a:prstGeom prst="rect">
            <a:avLst/>
          </a:prstGeom>
          <a:noFill/>
          <a:ln>
            <a:noFill/>
            <a:prstDash val="solid"/>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ja-JP" sz="3200" dirty="0">
                <a:solidFill>
                  <a:srgbClr val="FFFF00"/>
                </a:solidFill>
                <a:effectLst>
                  <a:outerShdw dist="38096" dir="2700000">
                    <a:srgbClr val="000000"/>
                  </a:outerShdw>
                </a:effectLst>
                <a:latin typeface="HGP創英角ﾎﾟｯﾌﾟ体" pitchFamily="50"/>
                <a:ea typeface="HGP創英角ﾎﾟｯﾌﾟ体" pitchFamily="50"/>
              </a:rPr>
              <a:t>北海道大学工学</a:t>
            </a:r>
            <a:r>
              <a:rPr lang="ja-JP" sz="3200" dirty="0" smtClean="0">
                <a:solidFill>
                  <a:srgbClr val="FFFF00"/>
                </a:solidFill>
                <a:effectLst>
                  <a:outerShdw dist="38096" dir="2700000">
                    <a:srgbClr val="000000"/>
                  </a:outerShdw>
                </a:effectLst>
                <a:latin typeface="HGP創英角ﾎﾟｯﾌﾟ体" pitchFamily="50"/>
                <a:ea typeface="HGP創英角ﾎﾟｯﾌﾟ体" pitchFamily="50"/>
              </a:rPr>
              <a:t>研究</a:t>
            </a:r>
            <a:r>
              <a:rPr lang="ja-JP" altLang="en-US" sz="3200" dirty="0" smtClean="0">
                <a:solidFill>
                  <a:srgbClr val="FFFF00"/>
                </a:solidFill>
                <a:effectLst>
                  <a:outerShdw dist="38096" dir="2700000">
                    <a:srgbClr val="000000"/>
                  </a:outerShdw>
                </a:effectLst>
                <a:latin typeface="HGP創英角ﾎﾟｯﾌﾟ体" pitchFamily="50"/>
                <a:ea typeface="HGP創英角ﾎﾟｯﾌﾟ体" pitchFamily="50"/>
              </a:rPr>
              <a:t>院</a:t>
            </a:r>
            <a:endParaRPr lang="en-US" sz="3200" dirty="0">
              <a:solidFill>
                <a:srgbClr val="FFFF00"/>
              </a:solidFill>
              <a:effectLst>
                <a:outerShdw dist="38096" dir="2700000">
                  <a:srgbClr val="000000"/>
                </a:outerShdw>
              </a:effectLst>
              <a:latin typeface="HGP創英角ﾎﾟｯﾌﾟ体" pitchFamily="50"/>
              <a:ea typeface="HGP創英角ﾎﾟｯﾌﾟ体" pitchFamily="50"/>
            </a:endParaRPr>
          </a:p>
          <a:p>
            <a:pPr algn="ctr" fontAlgn="auto">
              <a:spcBef>
                <a:spcPts val="0"/>
              </a:spcBef>
              <a:spcAft>
                <a:spcPts val="0"/>
              </a:spcAft>
              <a:defRPr sz="1800" b="0" i="0" u="none" strike="noStrike" kern="0" cap="none" spc="0" baseline="0">
                <a:solidFill>
                  <a:srgbClr val="000000"/>
                </a:solidFill>
                <a:uFillTx/>
              </a:defRPr>
            </a:pPr>
            <a:r>
              <a:rPr lang="ja-JP" sz="3200" dirty="0" smtClean="0">
                <a:solidFill>
                  <a:srgbClr val="FFFF00"/>
                </a:solidFill>
                <a:effectLst>
                  <a:outerShdw dist="38096" dir="2700000">
                    <a:srgbClr val="000000"/>
                  </a:outerShdw>
                </a:effectLst>
                <a:latin typeface="HGP創英角ﾎﾟｯﾌﾟ体" pitchFamily="50"/>
                <a:ea typeface="HGP創英角ﾎﾟｯﾌﾟ体" pitchFamily="50"/>
              </a:rPr>
              <a:t>量子理工学</a:t>
            </a:r>
            <a:r>
              <a:rPr lang="ja-JP" altLang="en-US" sz="3200" dirty="0" smtClean="0">
                <a:solidFill>
                  <a:srgbClr val="FFFF00"/>
                </a:solidFill>
                <a:effectLst>
                  <a:outerShdw dist="38096" dir="2700000">
                    <a:srgbClr val="000000"/>
                  </a:outerShdw>
                </a:effectLst>
                <a:latin typeface="HGP創英角ﾎﾟｯﾌﾟ体" pitchFamily="50"/>
                <a:ea typeface="HGP創英角ﾎﾟｯﾌﾟ体" pitchFamily="50"/>
              </a:rPr>
              <a:t>部門</a:t>
            </a:r>
            <a:endParaRPr lang="en-US" sz="3200" dirty="0">
              <a:solidFill>
                <a:srgbClr val="FFFF00"/>
              </a:solidFill>
              <a:effectLst>
                <a:outerShdw dist="38096" dir="2700000">
                  <a:srgbClr val="000000"/>
                </a:outerShdw>
              </a:effectLst>
              <a:latin typeface="HGP創英角ﾎﾟｯﾌﾟ体" pitchFamily="50"/>
              <a:ea typeface="HGP創英角ﾎﾟｯﾌﾟ体" pitchFamily="50"/>
            </a:endParaRPr>
          </a:p>
          <a:p>
            <a:pPr algn="ctr" fontAlgn="auto">
              <a:spcBef>
                <a:spcPts val="0"/>
              </a:spcBef>
              <a:spcAft>
                <a:spcPts val="0"/>
              </a:spcAft>
              <a:defRPr sz="1800" b="0" i="0" u="none" strike="noStrike" kern="0" cap="none" spc="0" baseline="0">
                <a:solidFill>
                  <a:srgbClr val="000000"/>
                </a:solidFill>
                <a:uFillTx/>
              </a:defRPr>
            </a:pPr>
            <a:endParaRPr lang="en-US" sz="3200" dirty="0">
              <a:solidFill>
                <a:srgbClr val="FFFF00"/>
              </a:solidFill>
              <a:effectLst>
                <a:outerShdw dist="38096" dir="2700000">
                  <a:srgbClr val="000000"/>
                </a:outerShdw>
              </a:effectLst>
              <a:latin typeface="HGP創英角ﾎﾟｯﾌﾟ体" pitchFamily="50"/>
              <a:ea typeface="HGP創英角ﾎﾟｯﾌﾟ体" pitchFamily="50"/>
            </a:endParaRPr>
          </a:p>
          <a:p>
            <a:pPr algn="ctr" fontAlgn="auto">
              <a:spcBef>
                <a:spcPts val="0"/>
              </a:spcBef>
              <a:spcAft>
                <a:spcPts val="0"/>
              </a:spcAft>
              <a:defRPr sz="1800" b="0" i="0" u="none" strike="noStrike" kern="0" cap="none" spc="0" baseline="0">
                <a:solidFill>
                  <a:srgbClr val="000000"/>
                </a:solidFill>
                <a:uFillTx/>
              </a:defRPr>
            </a:pPr>
            <a:r>
              <a:rPr lang="ja-JP" sz="3200" dirty="0">
                <a:solidFill>
                  <a:srgbClr val="FFFF00"/>
                </a:solidFill>
                <a:effectLst>
                  <a:outerShdw dist="38096" dir="2700000">
                    <a:srgbClr val="000000"/>
                  </a:outerShdw>
                </a:effectLst>
                <a:latin typeface="HGP創英角ﾎﾟｯﾌﾟ体" pitchFamily="50"/>
                <a:ea typeface="HGP創英角ﾎﾟｯﾌﾟ体" pitchFamily="50"/>
              </a:rPr>
              <a:t>鬼柳善明</a:t>
            </a:r>
            <a:endParaRPr lang="en-US" sz="3200" dirty="0">
              <a:solidFill>
                <a:srgbClr val="FFFF00"/>
              </a:solidFill>
              <a:effectLst>
                <a:outerShdw dist="38096" dir="2700000">
                  <a:srgbClr val="000000"/>
                </a:outerShdw>
              </a:effectLst>
              <a:latin typeface="HGP創英角ﾎﾟｯﾌﾟ体" pitchFamily="50"/>
              <a:ea typeface="HGP創英角ﾎﾟｯﾌﾟ体" pitchFamily="50"/>
            </a:endParaRPr>
          </a:p>
        </p:txBody>
      </p:sp>
      <p:sp>
        <p:nvSpPr>
          <p:cNvPr id="4" name="Text Box 13"/>
          <p:cNvSpPr txBox="1"/>
          <p:nvPr/>
        </p:nvSpPr>
        <p:spPr>
          <a:xfrm>
            <a:off x="179512" y="404664"/>
            <a:ext cx="8715375" cy="384175"/>
          </a:xfrm>
          <a:prstGeom prst="rect">
            <a:avLst/>
          </a:prstGeom>
          <a:noFill/>
          <a:ln>
            <a:noFill/>
          </a:ln>
        </p:spPr>
        <p:txBody>
          <a:bodyPr lIns="105576" tIns="52788" rIns="105576" bIns="52788">
            <a:spAutoFit/>
          </a:bodyPr>
          <a:lstStyle/>
          <a:p>
            <a:pPr algn="r" fontAlgn="auto">
              <a:spcBef>
                <a:spcPts val="100"/>
              </a:spcBef>
              <a:spcAft>
                <a:spcPts val="0"/>
              </a:spcAft>
              <a:defRPr sz="1800" b="0" i="0" u="none" strike="noStrike" kern="0" cap="none" spc="0" baseline="0">
                <a:solidFill>
                  <a:srgbClr val="000000"/>
                </a:solidFill>
                <a:uFillTx/>
              </a:defRPr>
            </a:pPr>
            <a:r>
              <a:rPr lang="en-US" altLang="ja-JP" i="1" dirty="0" smtClean="0">
                <a:solidFill>
                  <a:srgbClr val="00FF00"/>
                </a:solidFill>
                <a:effectLst>
                  <a:outerShdw dist="38096" dir="2700000">
                    <a:srgbClr val="000000"/>
                  </a:outerShdw>
                </a:effectLst>
                <a:latin typeface="Arial"/>
                <a:ea typeface="ＭＳ Ｐ明朝" pitchFamily="18"/>
              </a:rPr>
              <a:t>KUR</a:t>
            </a:r>
            <a:r>
              <a:rPr lang="ja-JP" altLang="en-US" i="1" dirty="0" smtClean="0">
                <a:solidFill>
                  <a:srgbClr val="00FF00"/>
                </a:solidFill>
                <a:effectLst>
                  <a:outerShdw dist="38096" dir="2700000">
                    <a:srgbClr val="000000"/>
                  </a:outerShdw>
                </a:effectLst>
                <a:latin typeface="Arial"/>
                <a:ea typeface="ＭＳ Ｐ明朝" pitchFamily="18"/>
              </a:rPr>
              <a:t>　中性子イメージング研究会　</a:t>
            </a:r>
            <a:r>
              <a:rPr lang="en-US" altLang="ja-JP" i="1" dirty="0" smtClean="0">
                <a:solidFill>
                  <a:srgbClr val="00FF00"/>
                </a:solidFill>
                <a:effectLst>
                  <a:outerShdw dist="38096" dir="2700000">
                    <a:srgbClr val="000000"/>
                  </a:outerShdw>
                </a:effectLst>
                <a:latin typeface="Arial"/>
                <a:ea typeface="ＭＳ Ｐ明朝" pitchFamily="18"/>
              </a:rPr>
              <a:t>201</a:t>
            </a:r>
            <a:r>
              <a:rPr lang="ja-JP" altLang="en-US" i="1" dirty="0" smtClean="0">
                <a:solidFill>
                  <a:srgbClr val="00FF00"/>
                </a:solidFill>
                <a:effectLst>
                  <a:outerShdw dist="38096" dir="2700000">
                    <a:srgbClr val="000000"/>
                  </a:outerShdw>
                </a:effectLst>
                <a:latin typeface="Arial"/>
                <a:ea typeface="ＭＳ Ｐ明朝" pitchFamily="18"/>
              </a:rPr>
              <a:t>１</a:t>
            </a:r>
            <a:r>
              <a:rPr lang="ja-JP" i="1" dirty="0" smtClean="0">
                <a:solidFill>
                  <a:srgbClr val="00FF00"/>
                </a:solidFill>
                <a:effectLst>
                  <a:outerShdw dist="38096" dir="2700000">
                    <a:srgbClr val="000000"/>
                  </a:outerShdw>
                </a:effectLst>
                <a:latin typeface="Arial"/>
                <a:ea typeface="ＭＳ Ｐ明朝" pitchFamily="18"/>
              </a:rPr>
              <a:t>年</a:t>
            </a:r>
            <a:r>
              <a:rPr lang="ja-JP" altLang="en-US" i="1" dirty="0" smtClean="0">
                <a:solidFill>
                  <a:srgbClr val="00FF00"/>
                </a:solidFill>
                <a:effectLst>
                  <a:outerShdw dist="38096" dir="2700000">
                    <a:srgbClr val="000000"/>
                  </a:outerShdw>
                </a:effectLst>
                <a:latin typeface="Arial"/>
                <a:ea typeface="ＭＳ Ｐ明朝" pitchFamily="18"/>
              </a:rPr>
              <a:t>１</a:t>
            </a:r>
            <a:r>
              <a:rPr lang="ja-JP" i="1" dirty="0" smtClean="0">
                <a:solidFill>
                  <a:srgbClr val="00FF00"/>
                </a:solidFill>
                <a:effectLst>
                  <a:outerShdw dist="38096" dir="2700000">
                    <a:srgbClr val="000000"/>
                  </a:outerShdw>
                </a:effectLst>
                <a:latin typeface="Arial"/>
                <a:ea typeface="ＭＳ Ｐ明朝" pitchFamily="18"/>
              </a:rPr>
              <a:t>月</a:t>
            </a:r>
            <a:r>
              <a:rPr lang="ja-JP" altLang="en-US" i="1" dirty="0" smtClean="0">
                <a:solidFill>
                  <a:srgbClr val="00FF00"/>
                </a:solidFill>
                <a:effectLst>
                  <a:outerShdw dist="38096" dir="2700000">
                    <a:srgbClr val="000000"/>
                  </a:outerShdw>
                </a:effectLst>
                <a:latin typeface="Arial"/>
                <a:ea typeface="ＭＳ Ｐ明朝" pitchFamily="18"/>
              </a:rPr>
              <a:t>６－７</a:t>
            </a:r>
            <a:r>
              <a:rPr lang="ja-JP" i="1" dirty="0" smtClean="0">
                <a:solidFill>
                  <a:srgbClr val="00FF00"/>
                </a:solidFill>
                <a:effectLst>
                  <a:outerShdw dist="38096" dir="2700000">
                    <a:srgbClr val="000000"/>
                  </a:outerShdw>
                </a:effectLst>
                <a:latin typeface="Arial"/>
                <a:ea typeface="ＭＳ Ｐ明朝" pitchFamily="18"/>
              </a:rPr>
              <a:t>日</a:t>
            </a:r>
            <a:endParaRPr lang="en-US" i="1" dirty="0">
              <a:solidFill>
                <a:srgbClr val="00FF00"/>
              </a:solidFill>
              <a:effectLst>
                <a:outerShdw dist="38096" dir="2700000">
                  <a:srgbClr val="000000"/>
                </a:outerShdw>
              </a:effectLst>
              <a:latin typeface="Arial"/>
              <a:ea typeface="ＭＳ Ｐ明朝" pitchFamily="1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2200275" y="1693863"/>
            <a:ext cx="4933950" cy="2774950"/>
          </a:xfrm>
          <a:prstGeom prst="rect">
            <a:avLst/>
          </a:prstGeom>
          <a:noFill/>
          <a:ln w="9525">
            <a:noFill/>
            <a:miter lim="800000"/>
            <a:headEnd/>
            <a:tailEnd/>
          </a:ln>
          <a:effectLst/>
        </p:spPr>
      </p:pic>
      <p:sp>
        <p:nvSpPr>
          <p:cNvPr id="4101" name="Text Box 5"/>
          <p:cNvSpPr txBox="1">
            <a:spLocks noChangeArrowheads="1"/>
          </p:cNvSpPr>
          <p:nvPr/>
        </p:nvSpPr>
        <p:spPr bwMode="auto">
          <a:xfrm>
            <a:off x="2165350" y="4383088"/>
            <a:ext cx="273050" cy="304800"/>
          </a:xfrm>
          <a:prstGeom prst="rect">
            <a:avLst/>
          </a:prstGeom>
          <a:noFill/>
          <a:ln w="9525">
            <a:noFill/>
            <a:miter lim="800000"/>
            <a:headEnd/>
            <a:tailEnd/>
          </a:ln>
          <a:effectLst/>
        </p:spPr>
        <p:txBody>
          <a:bodyPr wrap="none">
            <a:spAutoFit/>
          </a:bodyPr>
          <a:lstStyle/>
          <a:p>
            <a:r>
              <a:rPr lang="en-US" altLang="ja-JP"/>
              <a:t>0</a:t>
            </a:r>
          </a:p>
        </p:txBody>
      </p:sp>
      <p:sp>
        <p:nvSpPr>
          <p:cNvPr id="4102" name="Text Box 6"/>
          <p:cNvSpPr txBox="1">
            <a:spLocks noChangeArrowheads="1"/>
          </p:cNvSpPr>
          <p:nvPr/>
        </p:nvSpPr>
        <p:spPr bwMode="auto">
          <a:xfrm>
            <a:off x="2489200" y="4373563"/>
            <a:ext cx="495300" cy="304800"/>
          </a:xfrm>
          <a:prstGeom prst="rect">
            <a:avLst/>
          </a:prstGeom>
          <a:noFill/>
          <a:ln w="9525">
            <a:noFill/>
            <a:miter lim="800000"/>
            <a:headEnd/>
            <a:tailEnd/>
          </a:ln>
          <a:effectLst/>
        </p:spPr>
        <p:txBody>
          <a:bodyPr wrap="none">
            <a:spAutoFit/>
          </a:bodyPr>
          <a:lstStyle/>
          <a:p>
            <a:r>
              <a:rPr lang="en-US" altLang="ja-JP"/>
              <a:t>0.05</a:t>
            </a:r>
          </a:p>
        </p:txBody>
      </p:sp>
      <p:sp>
        <p:nvSpPr>
          <p:cNvPr id="4103" name="Text Box 7"/>
          <p:cNvSpPr txBox="1">
            <a:spLocks noChangeArrowheads="1"/>
          </p:cNvSpPr>
          <p:nvPr/>
        </p:nvSpPr>
        <p:spPr bwMode="auto">
          <a:xfrm>
            <a:off x="2946400" y="4383088"/>
            <a:ext cx="495300" cy="304800"/>
          </a:xfrm>
          <a:prstGeom prst="rect">
            <a:avLst/>
          </a:prstGeom>
          <a:noFill/>
          <a:ln w="9525">
            <a:noFill/>
            <a:miter lim="800000"/>
            <a:headEnd/>
            <a:tailEnd/>
          </a:ln>
          <a:effectLst/>
        </p:spPr>
        <p:txBody>
          <a:bodyPr wrap="none">
            <a:spAutoFit/>
          </a:bodyPr>
          <a:lstStyle/>
          <a:p>
            <a:r>
              <a:rPr lang="en-US" altLang="ja-JP"/>
              <a:t>0.10</a:t>
            </a:r>
          </a:p>
        </p:txBody>
      </p:sp>
      <p:sp>
        <p:nvSpPr>
          <p:cNvPr id="4104" name="Text Box 8"/>
          <p:cNvSpPr txBox="1">
            <a:spLocks noChangeArrowheads="1"/>
          </p:cNvSpPr>
          <p:nvPr/>
        </p:nvSpPr>
        <p:spPr bwMode="auto">
          <a:xfrm>
            <a:off x="3365500" y="4383088"/>
            <a:ext cx="495300" cy="304800"/>
          </a:xfrm>
          <a:prstGeom prst="rect">
            <a:avLst/>
          </a:prstGeom>
          <a:noFill/>
          <a:ln w="9525">
            <a:noFill/>
            <a:miter lim="800000"/>
            <a:headEnd/>
            <a:tailEnd/>
          </a:ln>
          <a:effectLst/>
        </p:spPr>
        <p:txBody>
          <a:bodyPr wrap="none">
            <a:spAutoFit/>
          </a:bodyPr>
          <a:lstStyle/>
          <a:p>
            <a:r>
              <a:rPr lang="en-US" altLang="ja-JP"/>
              <a:t>0.15</a:t>
            </a:r>
          </a:p>
        </p:txBody>
      </p:sp>
      <p:sp>
        <p:nvSpPr>
          <p:cNvPr id="4105" name="Text Box 9"/>
          <p:cNvSpPr txBox="1">
            <a:spLocks noChangeArrowheads="1"/>
          </p:cNvSpPr>
          <p:nvPr/>
        </p:nvSpPr>
        <p:spPr bwMode="auto">
          <a:xfrm>
            <a:off x="3794125" y="4383088"/>
            <a:ext cx="495300" cy="304800"/>
          </a:xfrm>
          <a:prstGeom prst="rect">
            <a:avLst/>
          </a:prstGeom>
          <a:noFill/>
          <a:ln w="9525">
            <a:noFill/>
            <a:miter lim="800000"/>
            <a:headEnd/>
            <a:tailEnd/>
          </a:ln>
          <a:effectLst/>
        </p:spPr>
        <p:txBody>
          <a:bodyPr wrap="none">
            <a:spAutoFit/>
          </a:bodyPr>
          <a:lstStyle/>
          <a:p>
            <a:r>
              <a:rPr lang="en-US" altLang="ja-JP"/>
              <a:t>0.20</a:t>
            </a:r>
          </a:p>
        </p:txBody>
      </p:sp>
      <p:sp>
        <p:nvSpPr>
          <p:cNvPr id="4106" name="Text Box 10"/>
          <p:cNvSpPr txBox="1">
            <a:spLocks noChangeArrowheads="1"/>
          </p:cNvSpPr>
          <p:nvPr/>
        </p:nvSpPr>
        <p:spPr bwMode="auto">
          <a:xfrm>
            <a:off x="4194175" y="4383088"/>
            <a:ext cx="495300" cy="304800"/>
          </a:xfrm>
          <a:prstGeom prst="rect">
            <a:avLst/>
          </a:prstGeom>
          <a:noFill/>
          <a:ln w="9525">
            <a:noFill/>
            <a:miter lim="800000"/>
            <a:headEnd/>
            <a:tailEnd/>
          </a:ln>
          <a:effectLst/>
        </p:spPr>
        <p:txBody>
          <a:bodyPr wrap="none">
            <a:spAutoFit/>
          </a:bodyPr>
          <a:lstStyle/>
          <a:p>
            <a:r>
              <a:rPr lang="en-US" altLang="ja-JP"/>
              <a:t>0.25</a:t>
            </a:r>
          </a:p>
        </p:txBody>
      </p:sp>
      <p:sp>
        <p:nvSpPr>
          <p:cNvPr id="4107" name="Text Box 11"/>
          <p:cNvSpPr txBox="1">
            <a:spLocks noChangeArrowheads="1"/>
          </p:cNvSpPr>
          <p:nvPr/>
        </p:nvSpPr>
        <p:spPr bwMode="auto">
          <a:xfrm>
            <a:off x="4641850" y="4383088"/>
            <a:ext cx="495300" cy="304800"/>
          </a:xfrm>
          <a:prstGeom prst="rect">
            <a:avLst/>
          </a:prstGeom>
          <a:noFill/>
          <a:ln w="9525">
            <a:noFill/>
            <a:miter lim="800000"/>
            <a:headEnd/>
            <a:tailEnd/>
          </a:ln>
          <a:effectLst/>
        </p:spPr>
        <p:txBody>
          <a:bodyPr wrap="none">
            <a:spAutoFit/>
          </a:bodyPr>
          <a:lstStyle/>
          <a:p>
            <a:r>
              <a:rPr lang="en-US" altLang="ja-JP"/>
              <a:t>0.30</a:t>
            </a:r>
          </a:p>
        </p:txBody>
      </p:sp>
      <p:sp>
        <p:nvSpPr>
          <p:cNvPr id="4108" name="Text Box 12"/>
          <p:cNvSpPr txBox="1">
            <a:spLocks noChangeArrowheads="1"/>
          </p:cNvSpPr>
          <p:nvPr/>
        </p:nvSpPr>
        <p:spPr bwMode="auto">
          <a:xfrm>
            <a:off x="5060950" y="4383088"/>
            <a:ext cx="495300" cy="304800"/>
          </a:xfrm>
          <a:prstGeom prst="rect">
            <a:avLst/>
          </a:prstGeom>
          <a:noFill/>
          <a:ln w="9525">
            <a:noFill/>
            <a:miter lim="800000"/>
            <a:headEnd/>
            <a:tailEnd/>
          </a:ln>
          <a:effectLst/>
        </p:spPr>
        <p:txBody>
          <a:bodyPr wrap="none">
            <a:spAutoFit/>
          </a:bodyPr>
          <a:lstStyle/>
          <a:p>
            <a:r>
              <a:rPr lang="en-US" altLang="ja-JP"/>
              <a:t>0.35</a:t>
            </a:r>
          </a:p>
        </p:txBody>
      </p:sp>
      <p:sp>
        <p:nvSpPr>
          <p:cNvPr id="4109" name="Text Box 13"/>
          <p:cNvSpPr txBox="1">
            <a:spLocks noChangeArrowheads="1"/>
          </p:cNvSpPr>
          <p:nvPr/>
        </p:nvSpPr>
        <p:spPr bwMode="auto">
          <a:xfrm>
            <a:off x="5499100" y="4383088"/>
            <a:ext cx="495300" cy="304800"/>
          </a:xfrm>
          <a:prstGeom prst="rect">
            <a:avLst/>
          </a:prstGeom>
          <a:noFill/>
          <a:ln w="9525">
            <a:noFill/>
            <a:miter lim="800000"/>
            <a:headEnd/>
            <a:tailEnd/>
          </a:ln>
          <a:effectLst/>
        </p:spPr>
        <p:txBody>
          <a:bodyPr wrap="none">
            <a:spAutoFit/>
          </a:bodyPr>
          <a:lstStyle/>
          <a:p>
            <a:r>
              <a:rPr lang="en-US" altLang="ja-JP"/>
              <a:t>0.40</a:t>
            </a:r>
          </a:p>
        </p:txBody>
      </p:sp>
      <p:sp>
        <p:nvSpPr>
          <p:cNvPr id="4110" name="Text Box 14"/>
          <p:cNvSpPr txBox="1">
            <a:spLocks noChangeArrowheads="1"/>
          </p:cNvSpPr>
          <p:nvPr/>
        </p:nvSpPr>
        <p:spPr bwMode="auto">
          <a:xfrm>
            <a:off x="5946775" y="4383088"/>
            <a:ext cx="495300" cy="304800"/>
          </a:xfrm>
          <a:prstGeom prst="rect">
            <a:avLst/>
          </a:prstGeom>
          <a:noFill/>
          <a:ln w="9525">
            <a:noFill/>
            <a:miter lim="800000"/>
            <a:headEnd/>
            <a:tailEnd/>
          </a:ln>
          <a:effectLst/>
        </p:spPr>
        <p:txBody>
          <a:bodyPr wrap="none">
            <a:spAutoFit/>
          </a:bodyPr>
          <a:lstStyle/>
          <a:p>
            <a:r>
              <a:rPr lang="en-US" altLang="ja-JP"/>
              <a:t>0.45</a:t>
            </a:r>
          </a:p>
        </p:txBody>
      </p:sp>
      <p:sp>
        <p:nvSpPr>
          <p:cNvPr id="4111" name="Text Box 15"/>
          <p:cNvSpPr txBox="1">
            <a:spLocks noChangeArrowheads="1"/>
          </p:cNvSpPr>
          <p:nvPr/>
        </p:nvSpPr>
        <p:spPr bwMode="auto">
          <a:xfrm>
            <a:off x="6375400" y="4383088"/>
            <a:ext cx="495300" cy="304800"/>
          </a:xfrm>
          <a:prstGeom prst="rect">
            <a:avLst/>
          </a:prstGeom>
          <a:noFill/>
          <a:ln w="9525">
            <a:noFill/>
            <a:miter lim="800000"/>
            <a:headEnd/>
            <a:tailEnd/>
          </a:ln>
          <a:effectLst/>
        </p:spPr>
        <p:txBody>
          <a:bodyPr wrap="none">
            <a:spAutoFit/>
          </a:bodyPr>
          <a:lstStyle/>
          <a:p>
            <a:r>
              <a:rPr lang="en-US" altLang="ja-JP"/>
              <a:t>0.50</a:t>
            </a:r>
          </a:p>
        </p:txBody>
      </p:sp>
      <p:sp>
        <p:nvSpPr>
          <p:cNvPr id="4112" name="Text Box 16"/>
          <p:cNvSpPr txBox="1">
            <a:spLocks noChangeArrowheads="1"/>
          </p:cNvSpPr>
          <p:nvPr/>
        </p:nvSpPr>
        <p:spPr bwMode="auto">
          <a:xfrm>
            <a:off x="6813550" y="4383088"/>
            <a:ext cx="495300" cy="304800"/>
          </a:xfrm>
          <a:prstGeom prst="rect">
            <a:avLst/>
          </a:prstGeom>
          <a:noFill/>
          <a:ln w="9525">
            <a:noFill/>
            <a:miter lim="800000"/>
            <a:headEnd/>
            <a:tailEnd/>
          </a:ln>
          <a:effectLst/>
        </p:spPr>
        <p:txBody>
          <a:bodyPr wrap="none">
            <a:spAutoFit/>
          </a:bodyPr>
          <a:lstStyle/>
          <a:p>
            <a:r>
              <a:rPr lang="en-US" altLang="ja-JP"/>
              <a:t>0.55</a:t>
            </a:r>
          </a:p>
        </p:txBody>
      </p:sp>
      <p:sp>
        <p:nvSpPr>
          <p:cNvPr id="4113" name="Text Box 17"/>
          <p:cNvSpPr txBox="1">
            <a:spLocks noChangeArrowheads="1"/>
          </p:cNvSpPr>
          <p:nvPr/>
        </p:nvSpPr>
        <p:spPr bwMode="auto">
          <a:xfrm>
            <a:off x="1927225" y="2058988"/>
            <a:ext cx="361950" cy="304800"/>
          </a:xfrm>
          <a:prstGeom prst="rect">
            <a:avLst/>
          </a:prstGeom>
          <a:noFill/>
          <a:ln w="9525">
            <a:noFill/>
            <a:miter lim="800000"/>
            <a:headEnd/>
            <a:tailEnd/>
          </a:ln>
          <a:effectLst/>
        </p:spPr>
        <p:txBody>
          <a:bodyPr wrap="none">
            <a:spAutoFit/>
          </a:bodyPr>
          <a:lstStyle/>
          <a:p>
            <a:r>
              <a:rPr lang="en-US" altLang="ja-JP"/>
              <a:t>40</a:t>
            </a:r>
          </a:p>
        </p:txBody>
      </p:sp>
      <p:sp>
        <p:nvSpPr>
          <p:cNvPr id="4114" name="Text Box 18"/>
          <p:cNvSpPr txBox="1">
            <a:spLocks noChangeArrowheads="1"/>
          </p:cNvSpPr>
          <p:nvPr/>
        </p:nvSpPr>
        <p:spPr bwMode="auto">
          <a:xfrm>
            <a:off x="1927225" y="2487613"/>
            <a:ext cx="361950" cy="304800"/>
          </a:xfrm>
          <a:prstGeom prst="rect">
            <a:avLst/>
          </a:prstGeom>
          <a:noFill/>
          <a:ln w="9525">
            <a:noFill/>
            <a:miter lim="800000"/>
            <a:headEnd/>
            <a:tailEnd/>
          </a:ln>
          <a:effectLst/>
        </p:spPr>
        <p:txBody>
          <a:bodyPr wrap="none">
            <a:spAutoFit/>
          </a:bodyPr>
          <a:lstStyle/>
          <a:p>
            <a:r>
              <a:rPr lang="en-US" altLang="ja-JP"/>
              <a:t>35</a:t>
            </a:r>
          </a:p>
        </p:txBody>
      </p:sp>
      <p:sp>
        <p:nvSpPr>
          <p:cNvPr id="4115" name="Text Box 19"/>
          <p:cNvSpPr txBox="1">
            <a:spLocks noChangeArrowheads="1"/>
          </p:cNvSpPr>
          <p:nvPr/>
        </p:nvSpPr>
        <p:spPr bwMode="auto">
          <a:xfrm>
            <a:off x="1927225" y="2935288"/>
            <a:ext cx="361950" cy="304800"/>
          </a:xfrm>
          <a:prstGeom prst="rect">
            <a:avLst/>
          </a:prstGeom>
          <a:noFill/>
          <a:ln w="9525">
            <a:noFill/>
            <a:miter lim="800000"/>
            <a:headEnd/>
            <a:tailEnd/>
          </a:ln>
          <a:effectLst/>
        </p:spPr>
        <p:txBody>
          <a:bodyPr wrap="none">
            <a:spAutoFit/>
          </a:bodyPr>
          <a:lstStyle/>
          <a:p>
            <a:r>
              <a:rPr lang="en-US" altLang="ja-JP"/>
              <a:t>30</a:t>
            </a:r>
          </a:p>
        </p:txBody>
      </p:sp>
      <p:sp>
        <p:nvSpPr>
          <p:cNvPr id="4116" name="Text Box 20"/>
          <p:cNvSpPr txBox="1">
            <a:spLocks noChangeArrowheads="1"/>
          </p:cNvSpPr>
          <p:nvPr/>
        </p:nvSpPr>
        <p:spPr bwMode="auto">
          <a:xfrm>
            <a:off x="1927225" y="3344863"/>
            <a:ext cx="361950" cy="304800"/>
          </a:xfrm>
          <a:prstGeom prst="rect">
            <a:avLst/>
          </a:prstGeom>
          <a:noFill/>
          <a:ln w="9525">
            <a:noFill/>
            <a:miter lim="800000"/>
            <a:headEnd/>
            <a:tailEnd/>
          </a:ln>
          <a:effectLst/>
        </p:spPr>
        <p:txBody>
          <a:bodyPr wrap="none">
            <a:spAutoFit/>
          </a:bodyPr>
          <a:lstStyle/>
          <a:p>
            <a:r>
              <a:rPr lang="en-US" altLang="ja-JP"/>
              <a:t>25</a:t>
            </a:r>
          </a:p>
        </p:txBody>
      </p:sp>
      <p:sp>
        <p:nvSpPr>
          <p:cNvPr id="4117" name="Text Box 21"/>
          <p:cNvSpPr txBox="1">
            <a:spLocks noChangeArrowheads="1"/>
          </p:cNvSpPr>
          <p:nvPr/>
        </p:nvSpPr>
        <p:spPr bwMode="auto">
          <a:xfrm>
            <a:off x="1927225" y="3811588"/>
            <a:ext cx="361950" cy="304800"/>
          </a:xfrm>
          <a:prstGeom prst="rect">
            <a:avLst/>
          </a:prstGeom>
          <a:noFill/>
          <a:ln w="9525">
            <a:noFill/>
            <a:miter lim="800000"/>
            <a:headEnd/>
            <a:tailEnd/>
          </a:ln>
          <a:effectLst/>
        </p:spPr>
        <p:txBody>
          <a:bodyPr wrap="none">
            <a:spAutoFit/>
          </a:bodyPr>
          <a:lstStyle/>
          <a:p>
            <a:r>
              <a:rPr lang="en-US" altLang="ja-JP"/>
              <a:t>20</a:t>
            </a:r>
          </a:p>
        </p:txBody>
      </p:sp>
      <p:sp>
        <p:nvSpPr>
          <p:cNvPr id="4118" name="Text Box 22"/>
          <p:cNvSpPr txBox="1">
            <a:spLocks noChangeArrowheads="1"/>
          </p:cNvSpPr>
          <p:nvPr/>
        </p:nvSpPr>
        <p:spPr bwMode="auto">
          <a:xfrm>
            <a:off x="1927225" y="4183063"/>
            <a:ext cx="361950" cy="304800"/>
          </a:xfrm>
          <a:prstGeom prst="rect">
            <a:avLst/>
          </a:prstGeom>
          <a:noFill/>
          <a:ln w="9525">
            <a:noFill/>
            <a:miter lim="800000"/>
            <a:headEnd/>
            <a:tailEnd/>
          </a:ln>
          <a:effectLst/>
        </p:spPr>
        <p:txBody>
          <a:bodyPr wrap="none">
            <a:spAutoFit/>
          </a:bodyPr>
          <a:lstStyle/>
          <a:p>
            <a:r>
              <a:rPr lang="en-US" altLang="ja-JP"/>
              <a:t>15</a:t>
            </a:r>
          </a:p>
        </p:txBody>
      </p:sp>
      <p:sp>
        <p:nvSpPr>
          <p:cNvPr id="4119" name="Text Box 23"/>
          <p:cNvSpPr txBox="1">
            <a:spLocks noChangeArrowheads="1"/>
          </p:cNvSpPr>
          <p:nvPr/>
        </p:nvSpPr>
        <p:spPr bwMode="auto">
          <a:xfrm>
            <a:off x="4098925" y="4630738"/>
            <a:ext cx="1414463" cy="304800"/>
          </a:xfrm>
          <a:prstGeom prst="rect">
            <a:avLst/>
          </a:prstGeom>
          <a:noFill/>
          <a:ln w="9525">
            <a:noFill/>
            <a:miter lim="800000"/>
            <a:headEnd/>
            <a:tailEnd/>
          </a:ln>
          <a:effectLst/>
        </p:spPr>
        <p:txBody>
          <a:bodyPr wrap="none">
            <a:spAutoFit/>
          </a:bodyPr>
          <a:lstStyle/>
          <a:p>
            <a:r>
              <a:rPr lang="ja-JP" altLang="en-US"/>
              <a:t>エネルギー（</a:t>
            </a:r>
            <a:r>
              <a:rPr lang="en-US" altLang="ja-JP"/>
              <a:t>eV</a:t>
            </a:r>
            <a:r>
              <a:rPr lang="ja-JP" altLang="en-US"/>
              <a:t>）</a:t>
            </a:r>
          </a:p>
        </p:txBody>
      </p:sp>
      <p:sp>
        <p:nvSpPr>
          <p:cNvPr id="4120" name="Text Box 24"/>
          <p:cNvSpPr txBox="1">
            <a:spLocks noChangeArrowheads="1"/>
          </p:cNvSpPr>
          <p:nvPr/>
        </p:nvSpPr>
        <p:spPr bwMode="auto">
          <a:xfrm rot="16200000">
            <a:off x="1346200" y="3067050"/>
            <a:ext cx="895350" cy="304800"/>
          </a:xfrm>
          <a:prstGeom prst="rect">
            <a:avLst/>
          </a:prstGeom>
          <a:noFill/>
          <a:ln w="9525">
            <a:noFill/>
            <a:miter lim="800000"/>
            <a:headEnd/>
            <a:tailEnd/>
          </a:ln>
          <a:effectLst/>
        </p:spPr>
        <p:txBody>
          <a:bodyPr wrap="none">
            <a:spAutoFit/>
          </a:bodyPr>
          <a:lstStyle/>
          <a:p>
            <a:r>
              <a:rPr lang="ja-JP" altLang="en-US" dirty="0"/>
              <a:t>散乱強度</a:t>
            </a:r>
          </a:p>
        </p:txBody>
      </p:sp>
      <p:sp>
        <p:nvSpPr>
          <p:cNvPr id="23" name="テキスト ボックス 22"/>
          <p:cNvSpPr txBox="1"/>
          <p:nvPr/>
        </p:nvSpPr>
        <p:spPr>
          <a:xfrm>
            <a:off x="1763688" y="764704"/>
            <a:ext cx="4464496" cy="584775"/>
          </a:xfrm>
          <a:prstGeom prst="rect">
            <a:avLst/>
          </a:prstGeom>
          <a:noFill/>
        </p:spPr>
        <p:txBody>
          <a:bodyPr wrap="square" rtlCol="0">
            <a:spAutoFit/>
          </a:bodyPr>
          <a:lstStyle/>
          <a:p>
            <a:r>
              <a:rPr kumimoji="1" lang="ja-JP" altLang="en-US" sz="3200" b="1" dirty="0" smtClean="0"/>
              <a:t>金属内水素の全断面積</a:t>
            </a:r>
            <a:endParaRPr kumimoji="1" lang="ja-JP" altLang="en-US"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6"/>
          <p:cNvSpPr>
            <a:spLocks noGrp="1" noChangeArrowheads="1"/>
          </p:cNvSpPr>
          <p:nvPr>
            <p:ph type="title"/>
          </p:nvPr>
        </p:nvSpPr>
        <p:spPr/>
        <p:txBody>
          <a:bodyPr/>
          <a:lstStyle/>
          <a:p>
            <a:r>
              <a:rPr lang="ja-JP" altLang="en-US" dirty="0">
                <a:solidFill>
                  <a:srgbClr val="002060"/>
                </a:solidFill>
              </a:rPr>
              <a:t>重水（</a:t>
            </a:r>
            <a:r>
              <a:rPr lang="en-US" altLang="ja-JP" dirty="0">
                <a:solidFill>
                  <a:srgbClr val="002060"/>
                </a:solidFill>
              </a:rPr>
              <a:t>D</a:t>
            </a:r>
            <a:r>
              <a:rPr lang="en-US" altLang="ja-JP" baseline="-25000" dirty="0">
                <a:solidFill>
                  <a:srgbClr val="002060"/>
                </a:solidFill>
              </a:rPr>
              <a:t>2</a:t>
            </a:r>
            <a:r>
              <a:rPr lang="en-US" altLang="ja-JP" dirty="0">
                <a:solidFill>
                  <a:srgbClr val="002060"/>
                </a:solidFill>
              </a:rPr>
              <a:t>O</a:t>
            </a:r>
            <a:r>
              <a:rPr lang="ja-JP" altLang="en-US" dirty="0" smtClean="0">
                <a:solidFill>
                  <a:srgbClr val="002060"/>
                </a:solidFill>
              </a:rPr>
              <a:t>）と重水氷の透過率</a:t>
            </a:r>
            <a:endParaRPr lang="ja-JP" altLang="en-US" dirty="0">
              <a:solidFill>
                <a:srgbClr val="002060"/>
              </a:solidFill>
            </a:endParaRPr>
          </a:p>
        </p:txBody>
      </p:sp>
      <p:sp>
        <p:nvSpPr>
          <p:cNvPr id="74759" name="Text Box 7"/>
          <p:cNvSpPr txBox="1">
            <a:spLocks noChangeArrowheads="1"/>
          </p:cNvSpPr>
          <p:nvPr/>
        </p:nvSpPr>
        <p:spPr bwMode="auto">
          <a:xfrm>
            <a:off x="8675688" y="6461125"/>
            <a:ext cx="468312" cy="396875"/>
          </a:xfrm>
          <a:prstGeom prst="rect">
            <a:avLst/>
          </a:prstGeom>
          <a:noFill/>
          <a:ln w="9525">
            <a:noFill/>
            <a:miter lim="800000"/>
            <a:headEnd/>
            <a:tailEnd/>
          </a:ln>
          <a:effectLst/>
        </p:spPr>
        <p:txBody>
          <a:bodyPr>
            <a:spAutoFit/>
          </a:bodyPr>
          <a:lstStyle/>
          <a:p>
            <a:pPr algn="ctr">
              <a:spcBef>
                <a:spcPct val="50000"/>
              </a:spcBef>
            </a:pPr>
            <a:r>
              <a:rPr lang="en-US" altLang="ja-JP" b="1" i="1">
                <a:solidFill>
                  <a:srgbClr val="000000"/>
                </a:solidFill>
                <a:effectLst>
                  <a:outerShdw blurRad="38100" dist="38100" dir="2700000" algn="tl">
                    <a:srgbClr val="C0C0C0"/>
                  </a:outerShdw>
                </a:effectLst>
                <a:ea typeface="ＭＳ Ｐ明朝" charset="-128"/>
              </a:rPr>
              <a:t>22</a:t>
            </a:r>
          </a:p>
        </p:txBody>
      </p:sp>
      <p:sp>
        <p:nvSpPr>
          <p:cNvPr id="74775" name="Text Box 23"/>
          <p:cNvSpPr txBox="1">
            <a:spLocks noChangeArrowheads="1"/>
          </p:cNvSpPr>
          <p:nvPr/>
        </p:nvSpPr>
        <p:spPr bwMode="auto">
          <a:xfrm>
            <a:off x="6804248" y="1340768"/>
            <a:ext cx="1992313" cy="358775"/>
          </a:xfrm>
          <a:prstGeom prst="rect">
            <a:avLst/>
          </a:prstGeom>
          <a:gradFill rotWithShape="1">
            <a:gsLst>
              <a:gs pos="0">
                <a:srgbClr val="008000">
                  <a:gamma/>
                  <a:shade val="46275"/>
                  <a:invGamma/>
                </a:srgbClr>
              </a:gs>
              <a:gs pos="50000">
                <a:srgbClr val="008000"/>
              </a:gs>
              <a:gs pos="100000">
                <a:srgbClr val="008000">
                  <a:gamma/>
                  <a:shade val="46275"/>
                  <a:invGamma/>
                </a:srgbClr>
              </a:gs>
            </a:gsLst>
            <a:lin ang="5400000" scaled="1"/>
          </a:gradFill>
          <a:ln w="38100">
            <a:solidFill>
              <a:srgbClr val="00FF00"/>
            </a:solidFill>
            <a:miter lim="800000"/>
            <a:headEnd/>
            <a:tailEnd/>
          </a:ln>
          <a:effectLst/>
        </p:spPr>
        <p:txBody>
          <a:bodyPr>
            <a:spAutoFit/>
          </a:bodyPr>
          <a:lstStyle/>
          <a:p>
            <a:pPr algn="ctr">
              <a:spcBef>
                <a:spcPct val="50000"/>
              </a:spcBef>
            </a:pPr>
            <a:r>
              <a:rPr lang="en-US" altLang="ja-JP" sz="1500">
                <a:solidFill>
                  <a:srgbClr val="FFFFFF"/>
                </a:solidFill>
                <a:effectLst>
                  <a:outerShdw blurRad="38100" dist="38100" dir="2700000" algn="tl">
                    <a:srgbClr val="000000"/>
                  </a:outerShdw>
                </a:effectLst>
                <a:latin typeface="Arial Black" pitchFamily="34" charset="0"/>
                <a:ea typeface="HGP創英角ｺﾞｼｯｸUB" pitchFamily="50" charset="-128"/>
              </a:rPr>
              <a:t>Very preliminary</a:t>
            </a:r>
          </a:p>
        </p:txBody>
      </p:sp>
      <p:pic>
        <p:nvPicPr>
          <p:cNvPr id="74787" name="Picture 35"/>
          <p:cNvPicPr preferRelativeResize="0">
            <a:picLocks noChangeAspect="1" noChangeArrowheads="1"/>
          </p:cNvPicPr>
          <p:nvPr/>
        </p:nvPicPr>
        <p:blipFill>
          <a:blip r:embed="rId2" cstate="print"/>
          <a:srcRect/>
          <a:stretch>
            <a:fillRect/>
          </a:stretch>
        </p:blipFill>
        <p:spPr bwMode="auto">
          <a:xfrm>
            <a:off x="1116013" y="1700213"/>
            <a:ext cx="6859587" cy="4295775"/>
          </a:xfrm>
          <a:prstGeom prst="rect">
            <a:avLst/>
          </a:prstGeom>
          <a:noFill/>
          <a:ln w="9525">
            <a:noFill/>
            <a:miter lim="800000"/>
            <a:headEnd/>
            <a:tailEnd/>
          </a:ln>
          <a:effectLst/>
        </p:spPr>
      </p:pic>
      <p:sp>
        <p:nvSpPr>
          <p:cNvPr id="74788" name="Text Box 36"/>
          <p:cNvSpPr txBox="1">
            <a:spLocks noChangeArrowheads="1"/>
          </p:cNvSpPr>
          <p:nvPr/>
        </p:nvSpPr>
        <p:spPr bwMode="auto">
          <a:xfrm flipH="1">
            <a:off x="6084888" y="2349500"/>
            <a:ext cx="719137" cy="396875"/>
          </a:xfrm>
          <a:prstGeom prst="rect">
            <a:avLst/>
          </a:prstGeom>
          <a:solidFill>
            <a:srgbClr val="FFFFFF"/>
          </a:solidFill>
          <a:ln w="9525">
            <a:noFill/>
            <a:miter lim="800000"/>
            <a:headEnd/>
            <a:tailEnd/>
          </a:ln>
          <a:effectLst/>
        </p:spPr>
        <p:txBody>
          <a:bodyPr>
            <a:spAutoFit/>
          </a:bodyPr>
          <a:lstStyle/>
          <a:p>
            <a:pPr algn="ctr">
              <a:spcBef>
                <a:spcPct val="50000"/>
              </a:spcBef>
            </a:pPr>
            <a:r>
              <a:rPr lang="ja-JP" altLang="en-US">
                <a:solidFill>
                  <a:srgbClr val="0000FF"/>
                </a:solidFill>
                <a:effectLst>
                  <a:outerShdw blurRad="38100" dist="38100" dir="2700000" algn="tl">
                    <a:srgbClr val="C0C0C0"/>
                  </a:outerShdw>
                </a:effectLst>
                <a:ea typeface="HGP創英角ｺﾞｼｯｸUB" pitchFamily="50" charset="-128"/>
              </a:rPr>
              <a:t>重氷</a:t>
            </a:r>
          </a:p>
        </p:txBody>
      </p:sp>
      <p:sp>
        <p:nvSpPr>
          <p:cNvPr id="74789" name="Text Box 37"/>
          <p:cNvSpPr txBox="1">
            <a:spLocks noChangeArrowheads="1"/>
          </p:cNvSpPr>
          <p:nvPr/>
        </p:nvSpPr>
        <p:spPr bwMode="auto">
          <a:xfrm>
            <a:off x="3348038" y="4149725"/>
            <a:ext cx="719137" cy="396875"/>
          </a:xfrm>
          <a:prstGeom prst="rect">
            <a:avLst/>
          </a:prstGeom>
          <a:solidFill>
            <a:srgbClr val="FFFFFF"/>
          </a:solidFill>
          <a:ln w="9525">
            <a:noFill/>
            <a:miter lim="800000"/>
            <a:headEnd/>
            <a:tailEnd/>
          </a:ln>
          <a:effectLst/>
        </p:spPr>
        <p:txBody>
          <a:bodyPr>
            <a:spAutoFit/>
          </a:bodyPr>
          <a:lstStyle/>
          <a:p>
            <a:pPr algn="ctr">
              <a:spcBef>
                <a:spcPct val="50000"/>
              </a:spcBef>
            </a:pPr>
            <a:r>
              <a:rPr lang="ja-JP" altLang="en-US">
                <a:solidFill>
                  <a:srgbClr val="FF0000"/>
                </a:solidFill>
                <a:effectLst>
                  <a:outerShdw blurRad="38100" dist="38100" dir="2700000" algn="tl">
                    <a:srgbClr val="C0C0C0"/>
                  </a:outerShdw>
                </a:effectLst>
                <a:ea typeface="HGP創英角ｺﾞｼｯｸUB" pitchFamily="50" charset="-128"/>
              </a:rPr>
              <a:t>重水</a:t>
            </a:r>
          </a:p>
        </p:txBody>
      </p:sp>
      <p:sp>
        <p:nvSpPr>
          <p:cNvPr id="74790" name="Line 38"/>
          <p:cNvSpPr>
            <a:spLocks noChangeShapeType="1"/>
          </p:cNvSpPr>
          <p:nvPr/>
        </p:nvSpPr>
        <p:spPr bwMode="auto">
          <a:xfrm>
            <a:off x="4067175" y="2781300"/>
            <a:ext cx="0" cy="360363"/>
          </a:xfrm>
          <a:prstGeom prst="line">
            <a:avLst/>
          </a:prstGeom>
          <a:noFill/>
          <a:ln w="38100">
            <a:solidFill>
              <a:srgbClr val="0000FF"/>
            </a:solidFill>
            <a:round/>
            <a:headEnd/>
            <a:tailEnd type="arrow" w="med" len="med"/>
          </a:ln>
          <a:effectLst/>
        </p:spPr>
        <p:txBody>
          <a:bodyPr/>
          <a:lstStyle/>
          <a:p>
            <a:endParaRPr lang="ja-JP" altLang="en-US"/>
          </a:p>
        </p:txBody>
      </p:sp>
      <p:sp>
        <p:nvSpPr>
          <p:cNvPr id="74791" name="Line 39"/>
          <p:cNvSpPr>
            <a:spLocks noChangeShapeType="1"/>
          </p:cNvSpPr>
          <p:nvPr/>
        </p:nvSpPr>
        <p:spPr bwMode="auto">
          <a:xfrm>
            <a:off x="4643438" y="3068638"/>
            <a:ext cx="0" cy="360362"/>
          </a:xfrm>
          <a:prstGeom prst="line">
            <a:avLst/>
          </a:prstGeom>
          <a:noFill/>
          <a:ln w="38100">
            <a:solidFill>
              <a:srgbClr val="0000FF"/>
            </a:solidFill>
            <a:round/>
            <a:headEnd/>
            <a:tailEnd type="arrow" w="med" len="med"/>
          </a:ln>
          <a:effectLst/>
        </p:spPr>
        <p:txBody>
          <a:bodyPr/>
          <a:lstStyle/>
          <a:p>
            <a:endParaRPr lang="ja-JP" altLang="en-US"/>
          </a:p>
        </p:txBody>
      </p:sp>
      <p:sp>
        <p:nvSpPr>
          <p:cNvPr id="74792" name="Line 40"/>
          <p:cNvSpPr>
            <a:spLocks noChangeShapeType="1"/>
          </p:cNvSpPr>
          <p:nvPr/>
        </p:nvSpPr>
        <p:spPr bwMode="auto">
          <a:xfrm>
            <a:off x="5292725" y="3284538"/>
            <a:ext cx="0" cy="360362"/>
          </a:xfrm>
          <a:prstGeom prst="line">
            <a:avLst/>
          </a:prstGeom>
          <a:noFill/>
          <a:ln w="38100">
            <a:solidFill>
              <a:srgbClr val="0000FF"/>
            </a:solidFill>
            <a:round/>
            <a:headEnd/>
            <a:tailEnd type="arrow" w="med" len="med"/>
          </a:ln>
          <a:effectLst/>
        </p:spPr>
        <p:txBody>
          <a:bodyPr/>
          <a:lstStyle/>
          <a:p>
            <a:endParaRPr lang="ja-JP" altLang="en-US"/>
          </a:p>
        </p:txBody>
      </p:sp>
      <p:sp>
        <p:nvSpPr>
          <p:cNvPr id="74793" name="Text Box 41"/>
          <p:cNvSpPr txBox="1">
            <a:spLocks noChangeArrowheads="1"/>
          </p:cNvSpPr>
          <p:nvPr/>
        </p:nvSpPr>
        <p:spPr bwMode="auto">
          <a:xfrm flipH="1">
            <a:off x="3851275" y="2349500"/>
            <a:ext cx="17272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ja-JP" altLang="en-US">
                <a:solidFill>
                  <a:srgbClr val="0000FF"/>
                </a:solidFill>
                <a:effectLst>
                  <a:outerShdw blurRad="38100" dist="38100" dir="2700000" algn="tl">
                    <a:srgbClr val="C0C0C0"/>
                  </a:outerShdw>
                </a:effectLst>
              </a:rPr>
              <a:t>ブラッグエッジ</a:t>
            </a:r>
          </a:p>
        </p:txBody>
      </p:sp>
      <p:sp>
        <p:nvSpPr>
          <p:cNvPr id="74794" name="Rectangle 42"/>
          <p:cNvSpPr>
            <a:spLocks noChangeArrowheads="1"/>
          </p:cNvSpPr>
          <p:nvPr/>
        </p:nvSpPr>
        <p:spPr bwMode="auto">
          <a:xfrm>
            <a:off x="100013" y="5949950"/>
            <a:ext cx="8928100" cy="576263"/>
          </a:xfrm>
          <a:prstGeom prst="rect">
            <a:avLst/>
          </a:prstGeom>
          <a:noFill/>
          <a:ln w="9525">
            <a:noFill/>
            <a:miter lim="800000"/>
            <a:headEnd/>
            <a:tailEnd/>
          </a:ln>
          <a:effectLst/>
        </p:spPr>
        <p:txBody>
          <a:bodyPr/>
          <a:lstStyle/>
          <a:p>
            <a:pPr marL="342900" indent="-342900" algn="ctr"/>
            <a:r>
              <a:rPr lang="ja-JP" altLang="en-US" sz="3000" dirty="0" smtClean="0">
                <a:solidFill>
                  <a:srgbClr val="008000"/>
                </a:solidFill>
                <a:effectLst>
                  <a:outerShdw blurRad="38100" dist="38100" dir="2700000" algn="tl">
                    <a:srgbClr val="C0C0C0"/>
                  </a:outerShdw>
                </a:effectLst>
                <a:latin typeface="Arial Black" pitchFamily="34" charset="0"/>
                <a:ea typeface="HGP創英角ｺﾞｼｯｸUB" pitchFamily="50" charset="-128"/>
              </a:rPr>
              <a:t>液体状態と固体状態の区別が可能</a:t>
            </a:r>
            <a:endParaRPr lang="ja-JP" altLang="en-US" sz="3000" dirty="0">
              <a:solidFill>
                <a:srgbClr val="008000"/>
              </a:solidFill>
              <a:effectLst>
                <a:outerShdw blurRad="38100" dist="38100" dir="2700000" algn="tl">
                  <a:srgbClr val="C0C0C0"/>
                </a:outerShdw>
              </a:effectLst>
              <a:latin typeface="Arial Black" pitchFamily="34" charset="0"/>
              <a:ea typeface="HGP創英角ｺﾞｼｯｸUB"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グループ化 13"/>
          <p:cNvGrpSpPr>
            <a:grpSpLocks/>
          </p:cNvGrpSpPr>
          <p:nvPr/>
        </p:nvGrpSpPr>
        <p:grpSpPr bwMode="auto">
          <a:xfrm>
            <a:off x="0" y="1643063"/>
            <a:ext cx="8991600" cy="1849437"/>
            <a:chOff x="0" y="1643048"/>
            <a:chExt cx="8991606" cy="1849438"/>
          </a:xfrm>
        </p:grpSpPr>
        <p:sp>
          <p:nvSpPr>
            <p:cNvPr id="3086" name="Line 29"/>
            <p:cNvSpPr>
              <a:spLocks/>
            </p:cNvSpPr>
            <p:nvPr/>
          </p:nvSpPr>
          <p:spPr bwMode="auto">
            <a:xfrm flipH="1">
              <a:off x="5206995" y="1931971"/>
              <a:ext cx="1223960" cy="503240"/>
            </a:xfrm>
            <a:custGeom>
              <a:avLst/>
              <a:gdLst>
                <a:gd name="T0" fmla="*/ 611980 w 1223960"/>
                <a:gd name="T1" fmla="*/ 0 h 503240"/>
                <a:gd name="T2" fmla="*/ 1223960 w 1223960"/>
                <a:gd name="T3" fmla="*/ 251620 h 503240"/>
                <a:gd name="T4" fmla="*/ 611980 w 1223960"/>
                <a:gd name="T5" fmla="*/ 503240 h 503240"/>
                <a:gd name="T6" fmla="*/ 0 w 1223960"/>
                <a:gd name="T7" fmla="*/ 251620 h 503240"/>
                <a:gd name="T8" fmla="*/ 0 w 1223960"/>
                <a:gd name="T9" fmla="*/ 0 h 503240"/>
                <a:gd name="T10" fmla="*/ 1223960 w 1223960"/>
                <a:gd name="T11" fmla="*/ 503240 h 503240"/>
                <a:gd name="T12" fmla="*/ 17694720 60000 65536"/>
                <a:gd name="T13" fmla="*/ 0 60000 65536"/>
                <a:gd name="T14" fmla="*/ 5898240 60000 65536"/>
                <a:gd name="T15" fmla="*/ 11796480 60000 65536"/>
                <a:gd name="T16" fmla="*/ 5898240 60000 65536"/>
                <a:gd name="T17" fmla="*/ 17694720 60000 65536"/>
                <a:gd name="T18" fmla="*/ 0 w 1223960"/>
                <a:gd name="T19" fmla="*/ 0 h 503240"/>
                <a:gd name="T20" fmla="*/ 1223960 w 1223960"/>
                <a:gd name="T21" fmla="*/ 503240 h 503240"/>
              </a:gdLst>
              <a:ahLst/>
              <a:cxnLst>
                <a:cxn ang="T12">
                  <a:pos x="T0" y="T1"/>
                </a:cxn>
                <a:cxn ang="T13">
                  <a:pos x="T2" y="T3"/>
                </a:cxn>
                <a:cxn ang="T14">
                  <a:pos x="T4" y="T5"/>
                </a:cxn>
                <a:cxn ang="T15">
                  <a:pos x="T6" y="T7"/>
                </a:cxn>
                <a:cxn ang="T16">
                  <a:pos x="T8" y="T9"/>
                </a:cxn>
                <a:cxn ang="T17">
                  <a:pos x="T10" y="T11"/>
                </a:cxn>
              </a:cxnLst>
              <a:rect l="T18" t="T19" r="T20" b="T21"/>
              <a:pathLst>
                <a:path w="1223960" h="503240">
                  <a:moveTo>
                    <a:pt x="0" y="0"/>
                  </a:moveTo>
                  <a:lnTo>
                    <a:pt x="1223960" y="503240"/>
                  </a:lnTo>
                </a:path>
              </a:pathLst>
            </a:custGeom>
            <a:noFill/>
            <a:ln w="9528">
              <a:solidFill>
                <a:srgbClr val="010199"/>
              </a:solidFill>
              <a:prstDash val="solid"/>
              <a:round/>
              <a:headEnd/>
              <a:tailEnd type="arrow" w="med" len="med"/>
            </a:ln>
          </p:spPr>
          <p:txBody>
            <a:bodyPr/>
            <a:lstStyle/>
            <a:p>
              <a:endParaRPr lang="ja-JP" altLang="en-US"/>
            </a:p>
          </p:txBody>
        </p:sp>
        <p:grpSp>
          <p:nvGrpSpPr>
            <p:cNvPr id="3087" name="グループ化 15"/>
            <p:cNvGrpSpPr>
              <a:grpSpLocks/>
            </p:cNvGrpSpPr>
            <p:nvPr/>
          </p:nvGrpSpPr>
          <p:grpSpPr bwMode="auto">
            <a:xfrm>
              <a:off x="0" y="1643048"/>
              <a:ext cx="8991606" cy="1849438"/>
              <a:chOff x="0" y="1643048"/>
              <a:chExt cx="8991606" cy="1849438"/>
            </a:xfrm>
          </p:grpSpPr>
          <p:pic>
            <p:nvPicPr>
              <p:cNvPr id="3088" name="Object 2"/>
              <p:cNvPicPr>
                <a:picLocks noChangeAspect="1"/>
              </p:cNvPicPr>
              <p:nvPr/>
            </p:nvPicPr>
            <p:blipFill>
              <a:blip r:embed="rId3" cstate="print"/>
              <a:srcRect/>
              <a:stretch>
                <a:fillRect/>
              </a:stretch>
            </p:blipFill>
            <p:spPr bwMode="auto">
              <a:xfrm>
                <a:off x="1317622" y="1858947"/>
                <a:ext cx="1873248" cy="1393829"/>
              </a:xfrm>
              <a:prstGeom prst="rect">
                <a:avLst/>
              </a:prstGeom>
              <a:noFill/>
              <a:ln w="9525">
                <a:noFill/>
                <a:miter lim="800000"/>
                <a:headEnd/>
                <a:tailEnd/>
              </a:ln>
            </p:spPr>
          </p:pic>
          <p:sp>
            <p:nvSpPr>
              <p:cNvPr id="3089" name="Text Box 4"/>
              <p:cNvSpPr txBox="1">
                <a:spLocks noChangeArrowheads="1"/>
              </p:cNvSpPr>
              <p:nvPr/>
            </p:nvSpPr>
            <p:spPr bwMode="auto">
              <a:xfrm>
                <a:off x="6372204" y="1772801"/>
                <a:ext cx="1492717" cy="369332"/>
              </a:xfrm>
              <a:prstGeom prst="rect">
                <a:avLst/>
              </a:prstGeom>
              <a:noFill/>
              <a:ln w="9525">
                <a:noFill/>
                <a:miter lim="800000"/>
                <a:headEnd/>
                <a:tailEnd/>
              </a:ln>
            </p:spPr>
            <p:txBody>
              <a:bodyPr wrap="none">
                <a:spAutoFit/>
              </a:bodyPr>
              <a:lstStyle/>
              <a:p>
                <a:r>
                  <a:rPr lang="en-US" altLang="ja-JP" dirty="0">
                    <a:solidFill>
                      <a:srgbClr val="010199"/>
                    </a:solidFill>
                  </a:rPr>
                  <a:t>Bragg </a:t>
                </a:r>
                <a:r>
                  <a:rPr lang="en-US" altLang="ja-JP" dirty="0" smtClean="0">
                    <a:solidFill>
                      <a:srgbClr val="010199"/>
                    </a:solidFill>
                  </a:rPr>
                  <a:t>edges</a:t>
                </a:r>
                <a:endParaRPr lang="en-US" altLang="ja-JP" dirty="0">
                  <a:solidFill>
                    <a:srgbClr val="010199"/>
                  </a:solidFill>
                </a:endParaRPr>
              </a:p>
            </p:txBody>
          </p:sp>
          <p:pic>
            <p:nvPicPr>
              <p:cNvPr id="3090" name="Object 3"/>
              <p:cNvPicPr>
                <a:picLocks noChangeAspect="1"/>
              </p:cNvPicPr>
              <p:nvPr/>
            </p:nvPicPr>
            <p:blipFill>
              <a:blip r:embed="rId4" cstate="print"/>
              <a:srcRect/>
              <a:stretch>
                <a:fillRect/>
              </a:stretch>
            </p:blipFill>
            <p:spPr bwMode="auto">
              <a:xfrm>
                <a:off x="4270376" y="1858947"/>
                <a:ext cx="1873248" cy="1393829"/>
              </a:xfrm>
              <a:prstGeom prst="rect">
                <a:avLst/>
              </a:prstGeom>
              <a:noFill/>
              <a:ln w="9525">
                <a:noFill/>
                <a:miter lim="800000"/>
                <a:headEnd/>
                <a:tailEnd/>
              </a:ln>
            </p:spPr>
          </p:pic>
          <p:sp>
            <p:nvSpPr>
              <p:cNvPr id="3091" name="Text Box 6"/>
              <p:cNvSpPr txBox="1">
                <a:spLocks noChangeArrowheads="1"/>
              </p:cNvSpPr>
              <p:nvPr/>
            </p:nvSpPr>
            <p:spPr bwMode="auto">
              <a:xfrm>
                <a:off x="4486275" y="3155932"/>
                <a:ext cx="2074865" cy="336554"/>
              </a:xfrm>
              <a:prstGeom prst="rect">
                <a:avLst/>
              </a:prstGeom>
              <a:noFill/>
              <a:ln w="9525">
                <a:noFill/>
                <a:miter lim="800000"/>
                <a:headEnd/>
                <a:tailEnd/>
              </a:ln>
            </p:spPr>
            <p:txBody>
              <a:bodyPr wrap="none">
                <a:spAutoFit/>
              </a:bodyPr>
              <a:lstStyle/>
              <a:p>
                <a:r>
                  <a:rPr lang="en-US" altLang="ja-JP" sz="1600" b="1">
                    <a:solidFill>
                      <a:srgbClr val="010199"/>
                    </a:solidFill>
                  </a:rPr>
                  <a:t>Transmitted beam </a:t>
                </a:r>
                <a:r>
                  <a:rPr lang="en-US" altLang="ja-JP" sz="1600" b="1">
                    <a:solidFill>
                      <a:srgbClr val="010199"/>
                    </a:solidFill>
                    <a:latin typeface="Century" pitchFamily="18" charset="0"/>
                  </a:rPr>
                  <a:t>I</a:t>
                </a:r>
              </a:p>
            </p:txBody>
          </p:sp>
          <p:sp>
            <p:nvSpPr>
              <p:cNvPr id="3092" name="AutoShape 12"/>
              <p:cNvSpPr>
                <a:spLocks/>
              </p:cNvSpPr>
              <p:nvPr/>
            </p:nvSpPr>
            <p:spPr bwMode="auto">
              <a:xfrm flipH="1">
                <a:off x="3616323" y="1931971"/>
                <a:ext cx="654052" cy="1198558"/>
              </a:xfrm>
              <a:custGeom>
                <a:avLst/>
                <a:gdLst>
                  <a:gd name="T0" fmla="*/ 327026 w 654052"/>
                  <a:gd name="T1" fmla="*/ 0 h 1198558"/>
                  <a:gd name="T2" fmla="*/ 654052 w 654052"/>
                  <a:gd name="T3" fmla="*/ 599279 h 1198558"/>
                  <a:gd name="T4" fmla="*/ 327026 w 654052"/>
                  <a:gd name="T5" fmla="*/ 1198558 h 1198558"/>
                  <a:gd name="T6" fmla="*/ 0 w 654052"/>
                  <a:gd name="T7" fmla="*/ 599279 h 1198558"/>
                  <a:gd name="T8" fmla="*/ 555460 w 654052"/>
                  <a:gd name="T9" fmla="*/ 0 h 1198558"/>
                  <a:gd name="T10" fmla="*/ 98592 w 654052"/>
                  <a:gd name="T11" fmla="*/ 456868 h 1198558"/>
                  <a:gd name="T12" fmla="*/ 0 w 654052"/>
                  <a:gd name="T13" fmla="*/ 827713 h 1198558"/>
                  <a:gd name="T14" fmla="*/ 98592 w 654052"/>
                  <a:gd name="T15" fmla="*/ 1198558 h 1198558"/>
                  <a:gd name="T16" fmla="*/ 197184 w 654052"/>
                  <a:gd name="T17" fmla="*/ 827713 h 1198558"/>
                  <a:gd name="T18" fmla="*/ 654052 w 654052"/>
                  <a:gd name="T19" fmla="*/ 370845 h 1198558"/>
                  <a:gd name="T20" fmla="*/ 17694720 60000 65536"/>
                  <a:gd name="T21" fmla="*/ 0 60000 65536"/>
                  <a:gd name="T22" fmla="*/ 5898240 60000 65536"/>
                  <a:gd name="T23" fmla="*/ 11796480 60000 65536"/>
                  <a:gd name="T24" fmla="*/ 17694720 60000 65536"/>
                  <a:gd name="T25" fmla="*/ 17694720 60000 65536"/>
                  <a:gd name="T26" fmla="*/ 11796480 60000 65536"/>
                  <a:gd name="T27" fmla="*/ 5898240 60000 65536"/>
                  <a:gd name="T28" fmla="*/ 0 60000 65536"/>
                  <a:gd name="T29" fmla="*/ 0 60000 65536"/>
                  <a:gd name="T30" fmla="*/ 0 w 654052"/>
                  <a:gd name="T31" fmla="*/ 456868 h 1198558"/>
                  <a:gd name="T32" fmla="*/ 197184 w 654052"/>
                  <a:gd name="T33" fmla="*/ 1198558 h 11985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4052" h="1198558" stroke="0">
                    <a:moveTo>
                      <a:pt x="0" y="456868"/>
                    </a:moveTo>
                    <a:lnTo>
                      <a:pt x="197184" y="456868"/>
                    </a:lnTo>
                    <a:lnTo>
                      <a:pt x="197184" y="1198558"/>
                    </a:lnTo>
                    <a:lnTo>
                      <a:pt x="0" y="1198558"/>
                    </a:lnTo>
                    <a:close/>
                  </a:path>
                  <a:path w="654052" h="1198558" stroke="0">
                    <a:moveTo>
                      <a:pt x="197184" y="456868"/>
                    </a:moveTo>
                    <a:lnTo>
                      <a:pt x="654052" y="0"/>
                    </a:lnTo>
                    <a:lnTo>
                      <a:pt x="654052" y="741690"/>
                    </a:lnTo>
                    <a:lnTo>
                      <a:pt x="197184" y="1198558"/>
                    </a:lnTo>
                    <a:close/>
                  </a:path>
                  <a:path w="654052" h="1198558" stroke="0">
                    <a:moveTo>
                      <a:pt x="0" y="456868"/>
                    </a:moveTo>
                    <a:lnTo>
                      <a:pt x="456868" y="0"/>
                    </a:lnTo>
                    <a:lnTo>
                      <a:pt x="654052" y="0"/>
                    </a:lnTo>
                    <a:lnTo>
                      <a:pt x="197184" y="456868"/>
                    </a:lnTo>
                    <a:close/>
                  </a:path>
                  <a:path w="654052" h="1198558" fill="none">
                    <a:moveTo>
                      <a:pt x="0" y="456868"/>
                    </a:moveTo>
                    <a:lnTo>
                      <a:pt x="456868" y="0"/>
                    </a:lnTo>
                    <a:lnTo>
                      <a:pt x="654052" y="0"/>
                    </a:lnTo>
                    <a:lnTo>
                      <a:pt x="654052" y="741690"/>
                    </a:lnTo>
                    <a:lnTo>
                      <a:pt x="197184" y="1198558"/>
                    </a:lnTo>
                    <a:lnTo>
                      <a:pt x="0" y="1198558"/>
                    </a:lnTo>
                    <a:close/>
                    <a:moveTo>
                      <a:pt x="0" y="456868"/>
                    </a:moveTo>
                    <a:lnTo>
                      <a:pt x="197184" y="456868"/>
                    </a:lnTo>
                    <a:lnTo>
                      <a:pt x="654052" y="0"/>
                    </a:lnTo>
                    <a:moveTo>
                      <a:pt x="197184" y="456868"/>
                    </a:moveTo>
                    <a:lnTo>
                      <a:pt x="197184" y="1198558"/>
                    </a:lnTo>
                  </a:path>
                </a:pathLst>
              </a:custGeom>
              <a:solidFill>
                <a:srgbClr val="969696"/>
              </a:solidFill>
              <a:ln w="9528">
                <a:solidFill>
                  <a:srgbClr val="010199"/>
                </a:solidFill>
                <a:prstDash val="solid"/>
                <a:miter lim="800000"/>
                <a:headEnd/>
                <a:tailEnd/>
              </a:ln>
            </p:spPr>
            <p:txBody>
              <a:bodyPr wrap="none" anchor="ctr"/>
              <a:lstStyle/>
              <a:p>
                <a:endParaRPr lang="ja-JP" altLang="en-US"/>
              </a:p>
            </p:txBody>
          </p:sp>
          <p:sp>
            <p:nvSpPr>
              <p:cNvPr id="3093" name="AutoShape 13"/>
              <p:cNvSpPr>
                <a:spLocks/>
              </p:cNvSpPr>
              <p:nvPr/>
            </p:nvSpPr>
            <p:spPr bwMode="auto">
              <a:xfrm>
                <a:off x="3117847" y="2290745"/>
                <a:ext cx="647696" cy="504821"/>
              </a:xfrm>
              <a:custGeom>
                <a:avLst/>
                <a:gdLst>
                  <a:gd name="T0" fmla="*/ 323848 w 21600"/>
                  <a:gd name="T1" fmla="*/ 0 h 21600"/>
                  <a:gd name="T2" fmla="*/ 647696 w 21600"/>
                  <a:gd name="T3" fmla="*/ 252411 h 21600"/>
                  <a:gd name="T4" fmla="*/ 323848 w 21600"/>
                  <a:gd name="T5" fmla="*/ 504821 h 21600"/>
                  <a:gd name="T6" fmla="*/ 0 w 21600"/>
                  <a:gd name="T7" fmla="*/ 252411 h 21600"/>
                  <a:gd name="T8" fmla="*/ 322259 w 21600"/>
                  <a:gd name="T9" fmla="*/ 0 h 21600"/>
                  <a:gd name="T10" fmla="*/ 322259 w 21600"/>
                  <a:gd name="T11" fmla="*/ 504821 h 21600"/>
                  <a:gd name="T12" fmla="*/ 17694720 60000 65536"/>
                  <a:gd name="T13" fmla="*/ 0 60000 65536"/>
                  <a:gd name="T14" fmla="*/ 5898240 60000 65536"/>
                  <a:gd name="T15" fmla="*/ 11796480 60000 65536"/>
                  <a:gd name="T16" fmla="*/ 17694720 60000 65536"/>
                  <a:gd name="T17" fmla="*/ 5898240 60000 65536"/>
                  <a:gd name="T18" fmla="*/ 0 w 21600"/>
                  <a:gd name="T19" fmla="*/ 5742 h 21600"/>
                  <a:gd name="T20" fmla="*/ 16517 w 21600"/>
                  <a:gd name="T21" fmla="*/ 158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742"/>
                    </a:moveTo>
                    <a:lnTo>
                      <a:pt x="10747" y="5742"/>
                    </a:lnTo>
                    <a:lnTo>
                      <a:pt x="10747" y="0"/>
                    </a:lnTo>
                    <a:lnTo>
                      <a:pt x="21600" y="10800"/>
                    </a:lnTo>
                    <a:lnTo>
                      <a:pt x="10747" y="21600"/>
                    </a:lnTo>
                    <a:lnTo>
                      <a:pt x="10747" y="15858"/>
                    </a:lnTo>
                    <a:lnTo>
                      <a:pt x="0" y="15858"/>
                    </a:lnTo>
                    <a:close/>
                  </a:path>
                </a:pathLst>
              </a:custGeom>
              <a:solidFill>
                <a:srgbClr val="F12717"/>
              </a:solidFill>
              <a:ln w="9525">
                <a:noFill/>
                <a:prstDash val="solid"/>
                <a:round/>
                <a:headEnd/>
                <a:tailEnd/>
              </a:ln>
            </p:spPr>
            <p:txBody>
              <a:bodyPr wrap="none" anchor="ctr"/>
              <a:lstStyle/>
              <a:p>
                <a:endParaRPr lang="ja-JP" altLang="en-US"/>
              </a:p>
            </p:txBody>
          </p:sp>
          <p:sp>
            <p:nvSpPr>
              <p:cNvPr id="3094" name="Text Box 14"/>
              <p:cNvSpPr txBox="1">
                <a:spLocks noChangeArrowheads="1"/>
              </p:cNvSpPr>
              <p:nvPr/>
            </p:nvSpPr>
            <p:spPr bwMode="auto">
              <a:xfrm>
                <a:off x="6718297" y="2940033"/>
                <a:ext cx="1379536" cy="366710"/>
              </a:xfrm>
              <a:prstGeom prst="rect">
                <a:avLst/>
              </a:prstGeom>
              <a:noFill/>
              <a:ln w="9525">
                <a:noFill/>
                <a:miter lim="800000"/>
                <a:headEnd/>
                <a:tailEnd/>
              </a:ln>
            </p:spPr>
            <p:txBody>
              <a:bodyPr wrap="none">
                <a:spAutoFit/>
              </a:bodyPr>
              <a:lstStyle/>
              <a:p>
                <a:r>
                  <a:rPr lang="en-US" altLang="ja-JP">
                    <a:solidFill>
                      <a:srgbClr val="010199"/>
                    </a:solidFill>
                  </a:rPr>
                  <a:t>2D-detector</a:t>
                </a:r>
              </a:p>
            </p:txBody>
          </p:sp>
          <p:sp>
            <p:nvSpPr>
              <p:cNvPr id="3095" name="Text Box 15"/>
              <p:cNvSpPr txBox="1">
                <a:spLocks noChangeArrowheads="1"/>
              </p:cNvSpPr>
              <p:nvPr/>
            </p:nvSpPr>
            <p:spPr bwMode="auto">
              <a:xfrm>
                <a:off x="0" y="2940033"/>
                <a:ext cx="1462089" cy="304796"/>
              </a:xfrm>
              <a:prstGeom prst="rect">
                <a:avLst/>
              </a:prstGeom>
              <a:noFill/>
              <a:ln w="9525">
                <a:noFill/>
                <a:miter lim="800000"/>
                <a:headEnd/>
                <a:tailEnd/>
              </a:ln>
            </p:spPr>
            <p:txBody>
              <a:bodyPr wrap="none">
                <a:spAutoFit/>
              </a:bodyPr>
              <a:lstStyle/>
              <a:p>
                <a:r>
                  <a:rPr lang="en-US" altLang="ja-JP" sz="1400" b="1">
                    <a:solidFill>
                      <a:srgbClr val="010199"/>
                    </a:solidFill>
                  </a:rPr>
                  <a:t>pulsed neutron</a:t>
                </a:r>
              </a:p>
            </p:txBody>
          </p:sp>
          <p:sp>
            <p:nvSpPr>
              <p:cNvPr id="3096" name="Text Box 17"/>
              <p:cNvSpPr txBox="1">
                <a:spLocks noChangeArrowheads="1"/>
              </p:cNvSpPr>
              <p:nvPr/>
            </p:nvSpPr>
            <p:spPr bwMode="auto">
              <a:xfrm>
                <a:off x="3478213" y="1643048"/>
                <a:ext cx="884233" cy="336554"/>
              </a:xfrm>
              <a:prstGeom prst="rect">
                <a:avLst/>
              </a:prstGeom>
              <a:noFill/>
              <a:ln w="9525">
                <a:noFill/>
                <a:miter lim="800000"/>
                <a:headEnd/>
                <a:tailEnd/>
              </a:ln>
            </p:spPr>
            <p:txBody>
              <a:bodyPr wrap="none">
                <a:spAutoFit/>
              </a:bodyPr>
              <a:lstStyle/>
              <a:p>
                <a:r>
                  <a:rPr lang="en-US" altLang="ja-JP" sz="1600" b="1">
                    <a:solidFill>
                      <a:srgbClr val="010199"/>
                    </a:solidFill>
                  </a:rPr>
                  <a:t>sample</a:t>
                </a:r>
              </a:p>
            </p:txBody>
          </p:sp>
          <p:sp>
            <p:nvSpPr>
              <p:cNvPr id="3097" name="laptop"/>
              <p:cNvSpPr>
                <a:spLocks/>
              </p:cNvSpPr>
              <p:nvPr/>
            </p:nvSpPr>
            <p:spPr bwMode="auto">
              <a:xfrm>
                <a:off x="8015292" y="2290745"/>
                <a:ext cx="976314" cy="576264"/>
              </a:xfrm>
              <a:custGeom>
                <a:avLst/>
                <a:gdLst>
                  <a:gd name="T0" fmla="*/ 488157 w 21600"/>
                  <a:gd name="T1" fmla="*/ 0 h 21600"/>
                  <a:gd name="T2" fmla="*/ 976314 w 21600"/>
                  <a:gd name="T3" fmla="*/ 288132 h 21600"/>
                  <a:gd name="T4" fmla="*/ 488157 w 21600"/>
                  <a:gd name="T5" fmla="*/ 576264 h 21600"/>
                  <a:gd name="T6" fmla="*/ 0 w 21600"/>
                  <a:gd name="T7" fmla="*/ 288132 h 21600"/>
                  <a:gd name="T8" fmla="*/ 151961 w 21600"/>
                  <a:gd name="T9" fmla="*/ 0 h 21600"/>
                  <a:gd name="T10" fmla="*/ 151961 w 21600"/>
                  <a:gd name="T11" fmla="*/ 191368 h 21600"/>
                  <a:gd name="T12" fmla="*/ 828375 w 21600"/>
                  <a:gd name="T13" fmla="*/ 0 h 21600"/>
                  <a:gd name="T14" fmla="*/ 828375 w 21600"/>
                  <a:gd name="T15" fmla="*/ 191368 h 21600"/>
                  <a:gd name="T16" fmla="*/ 488157 w 21600"/>
                  <a:gd name="T17" fmla="*/ 0 h 21600"/>
                  <a:gd name="T18" fmla="*/ 488157 w 21600"/>
                  <a:gd name="T19" fmla="*/ 576264 h 21600"/>
                  <a:gd name="T20" fmla="*/ 0 w 21600"/>
                  <a:gd name="T21" fmla="*/ 576264 h 21600"/>
                  <a:gd name="T22" fmla="*/ 976314 w 21600"/>
                  <a:gd name="T23" fmla="*/ 576264 h 21600"/>
                  <a:gd name="T24" fmla="*/ 17694720 60000 65536"/>
                  <a:gd name="T25" fmla="*/ 0 60000 65536"/>
                  <a:gd name="T26" fmla="*/ 5898240 60000 65536"/>
                  <a:gd name="T27" fmla="*/ 11796480 60000 65536"/>
                  <a:gd name="T28" fmla="*/ 0 60000 65536"/>
                  <a:gd name="T29" fmla="*/ 0 60000 65536"/>
                  <a:gd name="T30" fmla="*/ 0 60000 65536"/>
                  <a:gd name="T31" fmla="*/ 0 60000 65536"/>
                  <a:gd name="T32" fmla="*/ 0 60000 65536"/>
                  <a:gd name="T33" fmla="*/ 0 60000 65536"/>
                  <a:gd name="T34" fmla="*/ 0 60000 65536"/>
                  <a:gd name="T35" fmla="*/ 0 60000 65536"/>
                  <a:gd name="T36" fmla="*/ 4445 w 21600"/>
                  <a:gd name="T37" fmla="*/ 1858 h 21600"/>
                  <a:gd name="T38" fmla="*/ 17311 w 21600"/>
                  <a:gd name="T39" fmla="*/ 12323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3362" y="0"/>
                    </a:moveTo>
                    <a:lnTo>
                      <a:pt x="18327" y="0"/>
                    </a:lnTo>
                    <a:lnTo>
                      <a:pt x="18327" y="14347"/>
                    </a:lnTo>
                    <a:lnTo>
                      <a:pt x="3362" y="14347"/>
                    </a:lnTo>
                    <a:lnTo>
                      <a:pt x="3362" y="0"/>
                    </a:lnTo>
                    <a:close/>
                  </a:path>
                  <a:path w="21600" h="21600">
                    <a:moveTo>
                      <a:pt x="3340" y="15068"/>
                    </a:moveTo>
                    <a:lnTo>
                      <a:pt x="0" y="19877"/>
                    </a:lnTo>
                    <a:lnTo>
                      <a:pt x="21600" y="19877"/>
                    </a:lnTo>
                    <a:lnTo>
                      <a:pt x="18327" y="15068"/>
                    </a:lnTo>
                    <a:lnTo>
                      <a:pt x="3340" y="15068"/>
                    </a:lnTo>
                    <a:close/>
                  </a:path>
                  <a:path w="21600" h="21600">
                    <a:moveTo>
                      <a:pt x="0" y="19877"/>
                    </a:moveTo>
                    <a:lnTo>
                      <a:pt x="0" y="21600"/>
                    </a:lnTo>
                    <a:lnTo>
                      <a:pt x="21600" y="21600"/>
                    </a:lnTo>
                    <a:lnTo>
                      <a:pt x="21600" y="19877"/>
                    </a:lnTo>
                    <a:lnTo>
                      <a:pt x="0" y="19877"/>
                    </a:lnTo>
                    <a:close/>
                  </a:path>
                  <a:path w="21600" h="21600">
                    <a:moveTo>
                      <a:pt x="4186" y="1523"/>
                    </a:moveTo>
                    <a:lnTo>
                      <a:pt x="17547" y="1523"/>
                    </a:lnTo>
                    <a:lnTo>
                      <a:pt x="17547" y="12744"/>
                    </a:lnTo>
                    <a:lnTo>
                      <a:pt x="4186" y="12744"/>
                    </a:lnTo>
                    <a:lnTo>
                      <a:pt x="4186" y="1523"/>
                    </a:lnTo>
                    <a:close/>
                  </a:path>
                  <a:path w="21600" h="21600">
                    <a:moveTo>
                      <a:pt x="3318" y="15549"/>
                    </a:moveTo>
                    <a:lnTo>
                      <a:pt x="2917" y="16110"/>
                    </a:lnTo>
                    <a:lnTo>
                      <a:pt x="18727" y="16110"/>
                    </a:lnTo>
                    <a:lnTo>
                      <a:pt x="18327" y="15549"/>
                    </a:lnTo>
                    <a:lnTo>
                      <a:pt x="3318" y="15549"/>
                    </a:lnTo>
                    <a:close/>
                  </a:path>
                  <a:path w="21600" h="21600">
                    <a:moveTo>
                      <a:pt x="6213" y="18314"/>
                    </a:moveTo>
                    <a:lnTo>
                      <a:pt x="5946" y="18875"/>
                    </a:lnTo>
                    <a:lnTo>
                      <a:pt x="15766" y="18875"/>
                    </a:lnTo>
                    <a:lnTo>
                      <a:pt x="15499" y="18314"/>
                    </a:lnTo>
                    <a:lnTo>
                      <a:pt x="6213" y="18314"/>
                    </a:lnTo>
                    <a:close/>
                  </a:path>
                  <a:path w="21600" h="21600">
                    <a:moveTo>
                      <a:pt x="2828" y="16471"/>
                    </a:moveTo>
                    <a:lnTo>
                      <a:pt x="2405" y="17072"/>
                    </a:lnTo>
                    <a:lnTo>
                      <a:pt x="19284" y="17072"/>
                    </a:lnTo>
                    <a:lnTo>
                      <a:pt x="18839" y="16471"/>
                    </a:lnTo>
                    <a:lnTo>
                      <a:pt x="2828" y="16471"/>
                    </a:lnTo>
                    <a:close/>
                  </a:path>
                  <a:path w="21600" h="21600">
                    <a:moveTo>
                      <a:pt x="2316" y="17352"/>
                    </a:moveTo>
                    <a:lnTo>
                      <a:pt x="1871" y="17953"/>
                    </a:lnTo>
                    <a:lnTo>
                      <a:pt x="19863" y="17953"/>
                    </a:lnTo>
                    <a:lnTo>
                      <a:pt x="19395" y="17352"/>
                    </a:lnTo>
                    <a:lnTo>
                      <a:pt x="2316" y="17352"/>
                    </a:lnTo>
                    <a:close/>
                  </a:path>
                </a:pathLst>
              </a:custGeom>
              <a:solidFill>
                <a:srgbClr val="C0C0C0"/>
              </a:solidFill>
              <a:ln w="9528">
                <a:solidFill>
                  <a:srgbClr val="000000"/>
                </a:solidFill>
                <a:prstDash val="solid"/>
                <a:miter lim="800000"/>
                <a:headEnd/>
                <a:tailEnd/>
              </a:ln>
            </p:spPr>
            <p:txBody>
              <a:bodyPr/>
              <a:lstStyle/>
              <a:p>
                <a:endParaRPr lang="ja-JP" altLang="en-US"/>
              </a:p>
            </p:txBody>
          </p:sp>
          <p:grpSp>
            <p:nvGrpSpPr>
              <p:cNvPr id="3098" name="Group 24"/>
              <p:cNvGrpSpPr>
                <a:grpSpLocks/>
              </p:cNvGrpSpPr>
              <p:nvPr/>
            </p:nvGrpSpPr>
            <p:grpSpPr bwMode="auto">
              <a:xfrm>
                <a:off x="6791321" y="2219312"/>
                <a:ext cx="1150947" cy="654052"/>
                <a:chOff x="6791321" y="2219312"/>
                <a:chExt cx="1150947" cy="654052"/>
              </a:xfrm>
            </p:grpSpPr>
            <p:sp>
              <p:nvSpPr>
                <p:cNvPr id="3103" name="AutoShape 25"/>
                <p:cNvSpPr>
                  <a:spLocks/>
                </p:cNvSpPr>
                <p:nvPr/>
              </p:nvSpPr>
              <p:spPr bwMode="auto">
                <a:xfrm flipH="1">
                  <a:off x="6927851" y="2219312"/>
                  <a:ext cx="1014417" cy="654052"/>
                </a:xfrm>
                <a:custGeom>
                  <a:avLst/>
                  <a:gdLst>
                    <a:gd name="T0" fmla="*/ 507209 w 1014417"/>
                    <a:gd name="T1" fmla="*/ 0 h 654052"/>
                    <a:gd name="T2" fmla="*/ 1014417 w 1014417"/>
                    <a:gd name="T3" fmla="*/ 327026 h 654052"/>
                    <a:gd name="T4" fmla="*/ 507209 w 1014417"/>
                    <a:gd name="T5" fmla="*/ 654052 h 654052"/>
                    <a:gd name="T6" fmla="*/ 0 w 1014417"/>
                    <a:gd name="T7" fmla="*/ 327026 h 654052"/>
                    <a:gd name="T8" fmla="*/ 581260 w 1014417"/>
                    <a:gd name="T9" fmla="*/ 0 h 654052"/>
                    <a:gd name="T10" fmla="*/ 433157 w 1014417"/>
                    <a:gd name="T11" fmla="*/ 148104 h 654052"/>
                    <a:gd name="T12" fmla="*/ 0 w 1014417"/>
                    <a:gd name="T13" fmla="*/ 401078 h 654052"/>
                    <a:gd name="T14" fmla="*/ 433157 w 1014417"/>
                    <a:gd name="T15" fmla="*/ 654052 h 654052"/>
                    <a:gd name="T16" fmla="*/ 866313 w 1014417"/>
                    <a:gd name="T17" fmla="*/ 401078 h 654052"/>
                    <a:gd name="T18" fmla="*/ 1014417 w 1014417"/>
                    <a:gd name="T19" fmla="*/ 252974 h 654052"/>
                    <a:gd name="T20" fmla="*/ 17694720 60000 65536"/>
                    <a:gd name="T21" fmla="*/ 0 60000 65536"/>
                    <a:gd name="T22" fmla="*/ 5898240 60000 65536"/>
                    <a:gd name="T23" fmla="*/ 11796480 60000 65536"/>
                    <a:gd name="T24" fmla="*/ 17694720 60000 65536"/>
                    <a:gd name="T25" fmla="*/ 17694720 60000 65536"/>
                    <a:gd name="T26" fmla="*/ 11796480 60000 65536"/>
                    <a:gd name="T27" fmla="*/ 5898240 60000 65536"/>
                    <a:gd name="T28" fmla="*/ 0 60000 65536"/>
                    <a:gd name="T29" fmla="*/ 0 60000 65536"/>
                    <a:gd name="T30" fmla="*/ 0 w 1014417"/>
                    <a:gd name="T31" fmla="*/ 148104 h 654052"/>
                    <a:gd name="T32" fmla="*/ 866313 w 1014417"/>
                    <a:gd name="T33" fmla="*/ 654052 h 6540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4417" h="654052" stroke="0">
                      <a:moveTo>
                        <a:pt x="0" y="148104"/>
                      </a:moveTo>
                      <a:lnTo>
                        <a:pt x="866313" y="148104"/>
                      </a:lnTo>
                      <a:lnTo>
                        <a:pt x="866313" y="654052"/>
                      </a:lnTo>
                      <a:lnTo>
                        <a:pt x="0" y="654052"/>
                      </a:lnTo>
                      <a:close/>
                    </a:path>
                    <a:path w="1014417" h="654052" stroke="0">
                      <a:moveTo>
                        <a:pt x="866313" y="148104"/>
                      </a:moveTo>
                      <a:lnTo>
                        <a:pt x="1014417" y="0"/>
                      </a:lnTo>
                      <a:lnTo>
                        <a:pt x="1014417" y="505948"/>
                      </a:lnTo>
                      <a:lnTo>
                        <a:pt x="866313" y="654052"/>
                      </a:lnTo>
                      <a:close/>
                    </a:path>
                    <a:path w="1014417" h="654052" stroke="0">
                      <a:moveTo>
                        <a:pt x="0" y="148104"/>
                      </a:moveTo>
                      <a:lnTo>
                        <a:pt x="148104" y="0"/>
                      </a:lnTo>
                      <a:lnTo>
                        <a:pt x="1014417" y="0"/>
                      </a:lnTo>
                      <a:lnTo>
                        <a:pt x="866313" y="148104"/>
                      </a:lnTo>
                      <a:close/>
                    </a:path>
                    <a:path w="1014417" h="654052" fill="none">
                      <a:moveTo>
                        <a:pt x="0" y="148104"/>
                      </a:moveTo>
                      <a:lnTo>
                        <a:pt x="148104" y="0"/>
                      </a:lnTo>
                      <a:lnTo>
                        <a:pt x="1014417" y="0"/>
                      </a:lnTo>
                      <a:lnTo>
                        <a:pt x="1014417" y="505948"/>
                      </a:lnTo>
                      <a:lnTo>
                        <a:pt x="866313" y="654052"/>
                      </a:lnTo>
                      <a:lnTo>
                        <a:pt x="0" y="654052"/>
                      </a:lnTo>
                      <a:close/>
                      <a:moveTo>
                        <a:pt x="0" y="148104"/>
                      </a:moveTo>
                      <a:lnTo>
                        <a:pt x="866313" y="148104"/>
                      </a:lnTo>
                      <a:lnTo>
                        <a:pt x="1014417" y="0"/>
                      </a:lnTo>
                      <a:moveTo>
                        <a:pt x="866313" y="148104"/>
                      </a:moveTo>
                      <a:lnTo>
                        <a:pt x="866313" y="654052"/>
                      </a:lnTo>
                    </a:path>
                  </a:pathLst>
                </a:custGeom>
                <a:solidFill>
                  <a:srgbClr val="FFCC00"/>
                </a:solidFill>
                <a:ln w="9528">
                  <a:solidFill>
                    <a:srgbClr val="010199"/>
                  </a:solidFill>
                  <a:prstDash val="solid"/>
                  <a:miter lim="800000"/>
                  <a:headEnd/>
                  <a:tailEnd/>
                </a:ln>
              </p:spPr>
              <p:txBody>
                <a:bodyPr wrap="none" anchor="ctr"/>
                <a:lstStyle/>
                <a:p>
                  <a:endParaRPr lang="ja-JP" altLang="en-US"/>
                </a:p>
              </p:txBody>
            </p:sp>
            <p:sp>
              <p:nvSpPr>
                <p:cNvPr id="3104" name="AutoShape 26"/>
                <p:cNvSpPr>
                  <a:spLocks/>
                </p:cNvSpPr>
                <p:nvPr/>
              </p:nvSpPr>
              <p:spPr bwMode="auto">
                <a:xfrm flipH="1">
                  <a:off x="6791321" y="2219312"/>
                  <a:ext cx="288922" cy="647696"/>
                </a:xfrm>
                <a:custGeom>
                  <a:avLst/>
                  <a:gdLst>
                    <a:gd name="T0" fmla="*/ 144461 w 288922"/>
                    <a:gd name="T1" fmla="*/ 0 h 647696"/>
                    <a:gd name="T2" fmla="*/ 288922 w 288922"/>
                    <a:gd name="T3" fmla="*/ 323848 h 647696"/>
                    <a:gd name="T4" fmla="*/ 144461 w 288922"/>
                    <a:gd name="T5" fmla="*/ 647696 h 647696"/>
                    <a:gd name="T6" fmla="*/ 0 w 288922"/>
                    <a:gd name="T7" fmla="*/ 323848 h 647696"/>
                    <a:gd name="T8" fmla="*/ 209542 w 288922"/>
                    <a:gd name="T9" fmla="*/ 0 h 647696"/>
                    <a:gd name="T10" fmla="*/ 79380 w 288922"/>
                    <a:gd name="T11" fmla="*/ 130162 h 647696"/>
                    <a:gd name="T12" fmla="*/ 0 w 288922"/>
                    <a:gd name="T13" fmla="*/ 388929 h 647696"/>
                    <a:gd name="T14" fmla="*/ 79380 w 288922"/>
                    <a:gd name="T15" fmla="*/ 647696 h 647696"/>
                    <a:gd name="T16" fmla="*/ 158760 w 288922"/>
                    <a:gd name="T17" fmla="*/ 388929 h 647696"/>
                    <a:gd name="T18" fmla="*/ 288922 w 288922"/>
                    <a:gd name="T19" fmla="*/ 258767 h 647696"/>
                    <a:gd name="T20" fmla="*/ 17694720 60000 65536"/>
                    <a:gd name="T21" fmla="*/ 0 60000 65536"/>
                    <a:gd name="T22" fmla="*/ 5898240 60000 65536"/>
                    <a:gd name="T23" fmla="*/ 11796480 60000 65536"/>
                    <a:gd name="T24" fmla="*/ 17694720 60000 65536"/>
                    <a:gd name="T25" fmla="*/ 17694720 60000 65536"/>
                    <a:gd name="T26" fmla="*/ 11796480 60000 65536"/>
                    <a:gd name="T27" fmla="*/ 5898240 60000 65536"/>
                    <a:gd name="T28" fmla="*/ 0 60000 65536"/>
                    <a:gd name="T29" fmla="*/ 0 60000 65536"/>
                    <a:gd name="T30" fmla="*/ 0 w 288922"/>
                    <a:gd name="T31" fmla="*/ 130162 h 647696"/>
                    <a:gd name="T32" fmla="*/ 158760 w 288922"/>
                    <a:gd name="T33" fmla="*/ 647696 h 6476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922" h="647696" stroke="0">
                      <a:moveTo>
                        <a:pt x="0" y="130162"/>
                      </a:moveTo>
                      <a:lnTo>
                        <a:pt x="158760" y="130162"/>
                      </a:lnTo>
                      <a:lnTo>
                        <a:pt x="158760" y="647696"/>
                      </a:lnTo>
                      <a:lnTo>
                        <a:pt x="0" y="647696"/>
                      </a:lnTo>
                      <a:close/>
                    </a:path>
                    <a:path w="288922" h="647696" stroke="0">
                      <a:moveTo>
                        <a:pt x="158760" y="130162"/>
                      </a:moveTo>
                      <a:lnTo>
                        <a:pt x="288922" y="0"/>
                      </a:lnTo>
                      <a:lnTo>
                        <a:pt x="288922" y="517534"/>
                      </a:lnTo>
                      <a:lnTo>
                        <a:pt x="158760" y="647696"/>
                      </a:lnTo>
                      <a:close/>
                    </a:path>
                    <a:path w="288922" h="647696" stroke="0">
                      <a:moveTo>
                        <a:pt x="0" y="130162"/>
                      </a:moveTo>
                      <a:lnTo>
                        <a:pt x="130162" y="0"/>
                      </a:lnTo>
                      <a:lnTo>
                        <a:pt x="288922" y="0"/>
                      </a:lnTo>
                      <a:lnTo>
                        <a:pt x="158760" y="130162"/>
                      </a:lnTo>
                      <a:close/>
                    </a:path>
                    <a:path w="288922" h="647696" fill="none">
                      <a:moveTo>
                        <a:pt x="0" y="130162"/>
                      </a:moveTo>
                      <a:lnTo>
                        <a:pt x="130162" y="0"/>
                      </a:lnTo>
                      <a:lnTo>
                        <a:pt x="288922" y="0"/>
                      </a:lnTo>
                      <a:lnTo>
                        <a:pt x="288922" y="517534"/>
                      </a:lnTo>
                      <a:lnTo>
                        <a:pt x="158760" y="647696"/>
                      </a:lnTo>
                      <a:lnTo>
                        <a:pt x="0" y="647696"/>
                      </a:lnTo>
                      <a:close/>
                      <a:moveTo>
                        <a:pt x="0" y="130162"/>
                      </a:moveTo>
                      <a:lnTo>
                        <a:pt x="158760" y="130162"/>
                      </a:lnTo>
                      <a:lnTo>
                        <a:pt x="288922" y="0"/>
                      </a:lnTo>
                      <a:moveTo>
                        <a:pt x="158760" y="130162"/>
                      </a:moveTo>
                      <a:lnTo>
                        <a:pt x="158760" y="647696"/>
                      </a:lnTo>
                    </a:path>
                  </a:pathLst>
                </a:custGeom>
                <a:solidFill>
                  <a:srgbClr val="333333"/>
                </a:solidFill>
                <a:ln w="9528">
                  <a:solidFill>
                    <a:srgbClr val="010199"/>
                  </a:solidFill>
                  <a:prstDash val="solid"/>
                  <a:miter lim="800000"/>
                  <a:headEnd/>
                  <a:tailEnd/>
                </a:ln>
              </p:spPr>
              <p:txBody>
                <a:bodyPr wrap="none" anchor="ctr"/>
                <a:lstStyle/>
                <a:p>
                  <a:endParaRPr lang="ja-JP" altLang="en-US"/>
                </a:p>
              </p:txBody>
            </p:sp>
          </p:grpSp>
          <p:sp>
            <p:nvSpPr>
              <p:cNvPr id="3099" name="Text Box 28"/>
              <p:cNvSpPr txBox="1">
                <a:spLocks noChangeArrowheads="1"/>
              </p:cNvSpPr>
              <p:nvPr/>
            </p:nvSpPr>
            <p:spPr bwMode="auto">
              <a:xfrm>
                <a:off x="1606545" y="3155932"/>
                <a:ext cx="1871667" cy="336554"/>
              </a:xfrm>
              <a:prstGeom prst="rect">
                <a:avLst/>
              </a:prstGeom>
              <a:noFill/>
              <a:ln w="9525">
                <a:noFill/>
                <a:miter lim="800000"/>
                <a:headEnd/>
                <a:tailEnd/>
              </a:ln>
            </p:spPr>
            <p:txBody>
              <a:bodyPr>
                <a:spAutoFit/>
              </a:bodyPr>
              <a:lstStyle/>
              <a:p>
                <a:r>
                  <a:rPr lang="en-US" altLang="ja-JP" sz="1600" b="1">
                    <a:solidFill>
                      <a:srgbClr val="010199"/>
                    </a:solidFill>
                  </a:rPr>
                  <a:t>Incident beam</a:t>
                </a:r>
                <a:r>
                  <a:rPr lang="ja-JP" sz="1600" b="1">
                    <a:solidFill>
                      <a:srgbClr val="010199"/>
                    </a:solidFill>
                  </a:rPr>
                  <a:t>　</a:t>
                </a:r>
                <a:r>
                  <a:rPr lang="en-US" altLang="ja-JP" sz="1600" b="1">
                    <a:solidFill>
                      <a:srgbClr val="010199"/>
                    </a:solidFill>
                    <a:latin typeface="Century" pitchFamily="18" charset="0"/>
                  </a:rPr>
                  <a:t>I</a:t>
                </a:r>
                <a:r>
                  <a:rPr lang="en-US" altLang="ja-JP" sz="1600" b="1" baseline="-25000">
                    <a:solidFill>
                      <a:srgbClr val="010199"/>
                    </a:solidFill>
                    <a:latin typeface="Century" pitchFamily="18" charset="0"/>
                  </a:rPr>
                  <a:t>0</a:t>
                </a:r>
              </a:p>
            </p:txBody>
          </p:sp>
          <p:sp>
            <p:nvSpPr>
              <p:cNvPr id="3100" name="AutoShape 30"/>
              <p:cNvSpPr>
                <a:spLocks/>
              </p:cNvSpPr>
              <p:nvPr/>
            </p:nvSpPr>
            <p:spPr bwMode="auto">
              <a:xfrm>
                <a:off x="6070601" y="2290745"/>
                <a:ext cx="647696" cy="504821"/>
              </a:xfrm>
              <a:custGeom>
                <a:avLst/>
                <a:gdLst>
                  <a:gd name="T0" fmla="*/ 323848 w 21600"/>
                  <a:gd name="T1" fmla="*/ 0 h 21600"/>
                  <a:gd name="T2" fmla="*/ 647696 w 21600"/>
                  <a:gd name="T3" fmla="*/ 252411 h 21600"/>
                  <a:gd name="T4" fmla="*/ 323848 w 21600"/>
                  <a:gd name="T5" fmla="*/ 504821 h 21600"/>
                  <a:gd name="T6" fmla="*/ 0 w 21600"/>
                  <a:gd name="T7" fmla="*/ 252411 h 21600"/>
                  <a:gd name="T8" fmla="*/ 322259 w 21600"/>
                  <a:gd name="T9" fmla="*/ 0 h 21600"/>
                  <a:gd name="T10" fmla="*/ 322259 w 21600"/>
                  <a:gd name="T11" fmla="*/ 504821 h 21600"/>
                  <a:gd name="T12" fmla="*/ 17694720 60000 65536"/>
                  <a:gd name="T13" fmla="*/ 0 60000 65536"/>
                  <a:gd name="T14" fmla="*/ 5898240 60000 65536"/>
                  <a:gd name="T15" fmla="*/ 11796480 60000 65536"/>
                  <a:gd name="T16" fmla="*/ 17694720 60000 65536"/>
                  <a:gd name="T17" fmla="*/ 5898240 60000 65536"/>
                  <a:gd name="T18" fmla="*/ 0 w 21600"/>
                  <a:gd name="T19" fmla="*/ 5742 h 21600"/>
                  <a:gd name="T20" fmla="*/ 16517 w 21600"/>
                  <a:gd name="T21" fmla="*/ 158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742"/>
                    </a:moveTo>
                    <a:lnTo>
                      <a:pt x="10747" y="5742"/>
                    </a:lnTo>
                    <a:lnTo>
                      <a:pt x="10747" y="0"/>
                    </a:lnTo>
                    <a:lnTo>
                      <a:pt x="21600" y="10800"/>
                    </a:lnTo>
                    <a:lnTo>
                      <a:pt x="10747" y="21600"/>
                    </a:lnTo>
                    <a:lnTo>
                      <a:pt x="10747" y="15858"/>
                    </a:lnTo>
                    <a:lnTo>
                      <a:pt x="0" y="15858"/>
                    </a:lnTo>
                    <a:close/>
                  </a:path>
                </a:pathLst>
              </a:custGeom>
              <a:solidFill>
                <a:srgbClr val="FFFF00"/>
              </a:solidFill>
              <a:ln w="9525">
                <a:noFill/>
                <a:prstDash val="solid"/>
                <a:round/>
                <a:headEnd/>
                <a:tailEnd/>
              </a:ln>
            </p:spPr>
            <p:txBody>
              <a:bodyPr wrap="none" anchor="ctr"/>
              <a:lstStyle/>
              <a:p>
                <a:endParaRPr lang="ja-JP" altLang="en-US"/>
              </a:p>
            </p:txBody>
          </p:sp>
          <p:sp>
            <p:nvSpPr>
              <p:cNvPr id="3101" name="AutoShape 12"/>
              <p:cNvSpPr>
                <a:spLocks/>
              </p:cNvSpPr>
              <p:nvPr/>
            </p:nvSpPr>
            <p:spPr bwMode="auto">
              <a:xfrm flipH="1">
                <a:off x="199997" y="1804961"/>
                <a:ext cx="642942" cy="1143009"/>
              </a:xfrm>
              <a:custGeom>
                <a:avLst/>
                <a:gdLst>
                  <a:gd name="T0" fmla="*/ 321471 w 642942"/>
                  <a:gd name="T1" fmla="*/ 0 h 1143009"/>
                  <a:gd name="T2" fmla="*/ 642942 w 642942"/>
                  <a:gd name="T3" fmla="*/ 571505 h 1143009"/>
                  <a:gd name="T4" fmla="*/ 321471 w 642942"/>
                  <a:gd name="T5" fmla="*/ 1143009 h 1143009"/>
                  <a:gd name="T6" fmla="*/ 0 w 642942"/>
                  <a:gd name="T7" fmla="*/ 571505 h 1143009"/>
                  <a:gd name="T8" fmla="*/ 546025 w 642942"/>
                  <a:gd name="T9" fmla="*/ 0 h 1143009"/>
                  <a:gd name="T10" fmla="*/ 96917 w 642942"/>
                  <a:gd name="T11" fmla="*/ 449108 h 1143009"/>
                  <a:gd name="T12" fmla="*/ 0 w 642942"/>
                  <a:gd name="T13" fmla="*/ 796058 h 1143009"/>
                  <a:gd name="T14" fmla="*/ 96917 w 642942"/>
                  <a:gd name="T15" fmla="*/ 1143009 h 1143009"/>
                  <a:gd name="T16" fmla="*/ 193834 w 642942"/>
                  <a:gd name="T17" fmla="*/ 796058 h 1143009"/>
                  <a:gd name="T18" fmla="*/ 642942 w 642942"/>
                  <a:gd name="T19" fmla="*/ 346951 h 1143009"/>
                  <a:gd name="T20" fmla="*/ 17694720 60000 65536"/>
                  <a:gd name="T21" fmla="*/ 0 60000 65536"/>
                  <a:gd name="T22" fmla="*/ 5898240 60000 65536"/>
                  <a:gd name="T23" fmla="*/ 11796480 60000 65536"/>
                  <a:gd name="T24" fmla="*/ 17694720 60000 65536"/>
                  <a:gd name="T25" fmla="*/ 17694720 60000 65536"/>
                  <a:gd name="T26" fmla="*/ 11796480 60000 65536"/>
                  <a:gd name="T27" fmla="*/ 5898240 60000 65536"/>
                  <a:gd name="T28" fmla="*/ 0 60000 65536"/>
                  <a:gd name="T29" fmla="*/ 0 60000 65536"/>
                  <a:gd name="T30" fmla="*/ 0 w 642942"/>
                  <a:gd name="T31" fmla="*/ 449108 h 1143009"/>
                  <a:gd name="T32" fmla="*/ 193834 w 642942"/>
                  <a:gd name="T33" fmla="*/ 1143009 h 11430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2942" h="1143009" stroke="0">
                    <a:moveTo>
                      <a:pt x="0" y="449108"/>
                    </a:moveTo>
                    <a:lnTo>
                      <a:pt x="193834" y="449108"/>
                    </a:lnTo>
                    <a:lnTo>
                      <a:pt x="193834" y="1143009"/>
                    </a:lnTo>
                    <a:lnTo>
                      <a:pt x="0" y="1143009"/>
                    </a:lnTo>
                    <a:close/>
                  </a:path>
                  <a:path w="642942" h="1143009" stroke="0">
                    <a:moveTo>
                      <a:pt x="193834" y="449108"/>
                    </a:moveTo>
                    <a:lnTo>
                      <a:pt x="642942" y="0"/>
                    </a:lnTo>
                    <a:lnTo>
                      <a:pt x="642942" y="693901"/>
                    </a:lnTo>
                    <a:lnTo>
                      <a:pt x="193834" y="1143009"/>
                    </a:lnTo>
                    <a:close/>
                  </a:path>
                  <a:path w="642942" h="1143009" stroke="0">
                    <a:moveTo>
                      <a:pt x="0" y="449108"/>
                    </a:moveTo>
                    <a:lnTo>
                      <a:pt x="449108" y="0"/>
                    </a:lnTo>
                    <a:lnTo>
                      <a:pt x="642942" y="0"/>
                    </a:lnTo>
                    <a:lnTo>
                      <a:pt x="193834" y="449108"/>
                    </a:lnTo>
                    <a:close/>
                  </a:path>
                  <a:path w="642942" h="1143009" fill="none">
                    <a:moveTo>
                      <a:pt x="0" y="449108"/>
                    </a:moveTo>
                    <a:lnTo>
                      <a:pt x="449108" y="0"/>
                    </a:lnTo>
                    <a:lnTo>
                      <a:pt x="642942" y="0"/>
                    </a:lnTo>
                    <a:lnTo>
                      <a:pt x="642942" y="693901"/>
                    </a:lnTo>
                    <a:lnTo>
                      <a:pt x="193834" y="1143009"/>
                    </a:lnTo>
                    <a:lnTo>
                      <a:pt x="0" y="1143009"/>
                    </a:lnTo>
                    <a:close/>
                    <a:moveTo>
                      <a:pt x="0" y="449108"/>
                    </a:moveTo>
                    <a:lnTo>
                      <a:pt x="193834" y="449108"/>
                    </a:lnTo>
                    <a:lnTo>
                      <a:pt x="642942" y="0"/>
                    </a:lnTo>
                    <a:moveTo>
                      <a:pt x="193834" y="449108"/>
                    </a:moveTo>
                    <a:lnTo>
                      <a:pt x="193834" y="1143009"/>
                    </a:lnTo>
                  </a:path>
                </a:pathLst>
              </a:custGeom>
              <a:solidFill>
                <a:srgbClr val="0070C0"/>
              </a:solidFill>
              <a:ln w="9528">
                <a:solidFill>
                  <a:srgbClr val="010199"/>
                </a:solidFill>
                <a:prstDash val="solid"/>
                <a:miter lim="800000"/>
                <a:headEnd/>
                <a:tailEnd/>
              </a:ln>
            </p:spPr>
            <p:txBody>
              <a:bodyPr wrap="none" anchor="ctr"/>
              <a:lstStyle/>
              <a:p>
                <a:endParaRPr lang="ja-JP" altLang="en-US"/>
              </a:p>
            </p:txBody>
          </p:sp>
          <p:sp>
            <p:nvSpPr>
              <p:cNvPr id="3102" name="AutoShape 13"/>
              <p:cNvSpPr>
                <a:spLocks/>
              </p:cNvSpPr>
              <p:nvPr/>
            </p:nvSpPr>
            <p:spPr bwMode="auto">
              <a:xfrm>
                <a:off x="914372" y="2233586"/>
                <a:ext cx="647696" cy="504821"/>
              </a:xfrm>
              <a:custGeom>
                <a:avLst/>
                <a:gdLst>
                  <a:gd name="T0" fmla="*/ 323848 w 21600"/>
                  <a:gd name="T1" fmla="*/ 0 h 21600"/>
                  <a:gd name="T2" fmla="*/ 647696 w 21600"/>
                  <a:gd name="T3" fmla="*/ 252411 h 21600"/>
                  <a:gd name="T4" fmla="*/ 323848 w 21600"/>
                  <a:gd name="T5" fmla="*/ 504821 h 21600"/>
                  <a:gd name="T6" fmla="*/ 0 w 21600"/>
                  <a:gd name="T7" fmla="*/ 252411 h 21600"/>
                  <a:gd name="T8" fmla="*/ 322259 w 21600"/>
                  <a:gd name="T9" fmla="*/ 0 h 21600"/>
                  <a:gd name="T10" fmla="*/ 322259 w 21600"/>
                  <a:gd name="T11" fmla="*/ 504821 h 21600"/>
                  <a:gd name="T12" fmla="*/ 17694720 60000 65536"/>
                  <a:gd name="T13" fmla="*/ 0 60000 65536"/>
                  <a:gd name="T14" fmla="*/ 5898240 60000 65536"/>
                  <a:gd name="T15" fmla="*/ 11796480 60000 65536"/>
                  <a:gd name="T16" fmla="*/ 17694720 60000 65536"/>
                  <a:gd name="T17" fmla="*/ 5898240 60000 65536"/>
                  <a:gd name="T18" fmla="*/ 0 w 21600"/>
                  <a:gd name="T19" fmla="*/ 5742 h 21600"/>
                  <a:gd name="T20" fmla="*/ 16517 w 21600"/>
                  <a:gd name="T21" fmla="*/ 158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742"/>
                    </a:moveTo>
                    <a:lnTo>
                      <a:pt x="10747" y="5742"/>
                    </a:lnTo>
                    <a:lnTo>
                      <a:pt x="10747" y="0"/>
                    </a:lnTo>
                    <a:lnTo>
                      <a:pt x="21600" y="10800"/>
                    </a:lnTo>
                    <a:lnTo>
                      <a:pt x="10747" y="21600"/>
                    </a:lnTo>
                    <a:lnTo>
                      <a:pt x="10747" y="15858"/>
                    </a:lnTo>
                    <a:lnTo>
                      <a:pt x="0" y="15858"/>
                    </a:lnTo>
                    <a:close/>
                  </a:path>
                </a:pathLst>
              </a:custGeom>
              <a:solidFill>
                <a:srgbClr val="F12717"/>
              </a:solidFill>
              <a:ln w="9525">
                <a:noFill/>
                <a:prstDash val="solid"/>
                <a:round/>
                <a:headEnd/>
                <a:tailEnd/>
              </a:ln>
            </p:spPr>
            <p:txBody>
              <a:bodyPr wrap="none" anchor="ctr"/>
              <a:lstStyle/>
              <a:p>
                <a:endParaRPr lang="ja-JP" altLang="en-US"/>
              </a:p>
            </p:txBody>
          </p:sp>
        </p:grpSp>
      </p:grpSp>
      <p:graphicFrame>
        <p:nvGraphicFramePr>
          <p:cNvPr id="3074" name="コンテンツ プレースホルダ 21"/>
          <p:cNvGraphicFramePr>
            <a:graphicFrameLocks noChangeAspect="1"/>
          </p:cNvGraphicFramePr>
          <p:nvPr>
            <p:ph idx="1"/>
          </p:nvPr>
        </p:nvGraphicFramePr>
        <p:xfrm>
          <a:off x="838200" y="3794125"/>
          <a:ext cx="2498725" cy="927100"/>
        </p:xfrm>
        <a:graphic>
          <a:graphicData uri="http://schemas.openxmlformats.org/presentationml/2006/ole">
            <p:oleObj spid="_x0000_s3074" r:id="rId5" imgW="1574800" imgH="584200" progId="Equation.3">
              <p:embed/>
            </p:oleObj>
          </a:graphicData>
        </a:graphic>
      </p:graphicFrame>
      <p:pic>
        <p:nvPicPr>
          <p:cNvPr id="3077" name="Picture 20" descr="鉄ブラッグエッジ"/>
          <p:cNvPicPr>
            <a:picLocks noChangeAspect="1"/>
          </p:cNvPicPr>
          <p:nvPr/>
        </p:nvPicPr>
        <p:blipFill>
          <a:blip r:embed="rId6" cstate="print"/>
          <a:srcRect/>
          <a:stretch>
            <a:fillRect/>
          </a:stretch>
        </p:blipFill>
        <p:spPr bwMode="auto">
          <a:xfrm>
            <a:off x="4859338" y="3714750"/>
            <a:ext cx="2982912" cy="1992313"/>
          </a:xfrm>
          <a:prstGeom prst="rect">
            <a:avLst/>
          </a:prstGeom>
          <a:noFill/>
          <a:ln w="9525">
            <a:noFill/>
            <a:miter lim="800000"/>
            <a:headEnd/>
            <a:tailEnd/>
          </a:ln>
        </p:spPr>
      </p:pic>
      <p:sp>
        <p:nvSpPr>
          <p:cNvPr id="3078" name="AutoShape 21"/>
          <p:cNvSpPr>
            <a:spLocks/>
          </p:cNvSpPr>
          <p:nvPr/>
        </p:nvSpPr>
        <p:spPr bwMode="auto">
          <a:xfrm>
            <a:off x="3708400" y="4357688"/>
            <a:ext cx="976313" cy="485775"/>
          </a:xfrm>
          <a:custGeom>
            <a:avLst/>
            <a:gdLst>
              <a:gd name="T0" fmla="*/ 488157 w 21600"/>
              <a:gd name="T1" fmla="*/ 0 h 21600"/>
              <a:gd name="T2" fmla="*/ 976314 w 21600"/>
              <a:gd name="T3" fmla="*/ 242888 h 21600"/>
              <a:gd name="T4" fmla="*/ 488157 w 21600"/>
              <a:gd name="T5" fmla="*/ 485775 h 21600"/>
              <a:gd name="T6" fmla="*/ 0 w 21600"/>
              <a:gd name="T7" fmla="*/ 242888 h 21600"/>
              <a:gd name="T8" fmla="*/ 732235 w 21600"/>
              <a:gd name="T9" fmla="*/ 0 h 21600"/>
              <a:gd name="T10" fmla="*/ 732235 w 21600"/>
              <a:gd name="T11" fmla="*/ 485775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89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6200" y="5400"/>
                </a:lnTo>
                <a:lnTo>
                  <a:pt x="16200" y="0"/>
                </a:lnTo>
                <a:lnTo>
                  <a:pt x="21600" y="10800"/>
                </a:lnTo>
                <a:lnTo>
                  <a:pt x="16200" y="21600"/>
                </a:lnTo>
                <a:lnTo>
                  <a:pt x="16200" y="16200"/>
                </a:lnTo>
                <a:lnTo>
                  <a:pt x="0" y="16200"/>
                </a:lnTo>
                <a:close/>
              </a:path>
            </a:pathLst>
          </a:custGeom>
          <a:gradFill rotWithShape="0">
            <a:gsLst>
              <a:gs pos="0">
                <a:srgbClr val="B2B2B2"/>
              </a:gs>
              <a:gs pos="50000">
                <a:srgbClr val="00FFFF"/>
              </a:gs>
              <a:gs pos="100000">
                <a:srgbClr val="B2B2B2"/>
              </a:gs>
            </a:gsLst>
            <a:lin ang="5400000"/>
          </a:gradFill>
          <a:ln w="9525">
            <a:noFill/>
            <a:prstDash val="solid"/>
            <a:round/>
            <a:headEnd/>
            <a:tailEnd/>
          </a:ln>
        </p:spPr>
        <p:txBody>
          <a:bodyPr wrap="none" anchor="ctr"/>
          <a:lstStyle/>
          <a:p>
            <a:endParaRPr lang="ja-JP" altLang="en-US"/>
          </a:p>
        </p:txBody>
      </p:sp>
      <p:sp>
        <p:nvSpPr>
          <p:cNvPr id="3079" name="Text Box 27"/>
          <p:cNvSpPr txBox="1">
            <a:spLocks noChangeArrowheads="1"/>
          </p:cNvSpPr>
          <p:nvPr/>
        </p:nvSpPr>
        <p:spPr bwMode="auto">
          <a:xfrm>
            <a:off x="857250" y="4786313"/>
            <a:ext cx="3426718" cy="708025"/>
          </a:xfrm>
          <a:prstGeom prst="rect">
            <a:avLst/>
          </a:prstGeom>
          <a:noFill/>
          <a:ln w="9525">
            <a:noFill/>
            <a:miter lim="800000"/>
            <a:headEnd/>
            <a:tailEnd/>
          </a:ln>
        </p:spPr>
        <p:txBody>
          <a:bodyPr wrap="square">
            <a:spAutoFit/>
          </a:bodyPr>
          <a:lstStyle/>
          <a:p>
            <a:pPr hangingPunct="0"/>
            <a:r>
              <a:rPr lang="en-US" altLang="ja-JP" sz="2000" b="1" dirty="0">
                <a:solidFill>
                  <a:srgbClr val="010199"/>
                </a:solidFill>
                <a:ea typeface="ＭＳ ゴシック" pitchFamily="49" charset="-128"/>
              </a:rPr>
              <a:t>b: Sample thickness</a:t>
            </a:r>
            <a:r>
              <a:rPr lang="ja-JP" sz="2000" b="1" dirty="0">
                <a:solidFill>
                  <a:srgbClr val="010199"/>
                </a:solidFill>
                <a:ea typeface="ＭＳ ゴシック" pitchFamily="49" charset="-128"/>
              </a:rPr>
              <a:t>　</a:t>
            </a:r>
          </a:p>
          <a:p>
            <a:pPr hangingPunct="0"/>
            <a:r>
              <a:rPr lang="en-US" altLang="ja-JP" sz="2000" b="1" dirty="0">
                <a:solidFill>
                  <a:srgbClr val="010199"/>
                </a:solidFill>
                <a:ea typeface="ＭＳ ゴシック" pitchFamily="49" charset="-128"/>
              </a:rPr>
              <a:t>λ: Neutron wavelength</a:t>
            </a:r>
          </a:p>
        </p:txBody>
      </p:sp>
      <p:sp>
        <p:nvSpPr>
          <p:cNvPr id="27" name="テキスト ボックス 40"/>
          <p:cNvSpPr txBox="1"/>
          <p:nvPr/>
        </p:nvSpPr>
        <p:spPr>
          <a:xfrm>
            <a:off x="642910" y="44624"/>
            <a:ext cx="7786711" cy="1077218"/>
          </a:xfrm>
          <a:prstGeom prst="rect">
            <a:avLst/>
          </a:prstGeom>
          <a:noFill/>
          <a:ln>
            <a:noFill/>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n-US" sz="3200" b="1" dirty="0">
                <a:solidFill>
                  <a:srgbClr val="010199"/>
                </a:solidFill>
                <a:effectLst>
                  <a:outerShdw dist="38096" dir="2700000">
                    <a:srgbClr val="000000"/>
                  </a:outerShdw>
                </a:effectLst>
                <a:latin typeface="Arial"/>
                <a:ea typeface="ＭＳ ゴシック" pitchFamily="49"/>
              </a:rPr>
              <a:t> </a:t>
            </a:r>
            <a:r>
              <a:rPr lang="ja-JP" altLang="en-US" sz="3200" b="1" dirty="0" smtClean="0">
                <a:solidFill>
                  <a:srgbClr val="010199"/>
                </a:solidFill>
                <a:effectLst>
                  <a:outerShdw dist="38096" dir="2700000">
                    <a:srgbClr val="000000"/>
                  </a:outerShdw>
                </a:effectLst>
                <a:latin typeface="Arial"/>
                <a:ea typeface="ＭＳ ゴシック" pitchFamily="49"/>
              </a:rPr>
              <a:t>パルス中性子を用いた飛行時間法による分光型イメージングの原理</a:t>
            </a:r>
            <a:endParaRPr lang="en-US" sz="3200" b="1" dirty="0">
              <a:solidFill>
                <a:srgbClr val="FFC000"/>
              </a:solidFill>
              <a:effectLst>
                <a:outerShdw dist="38096" dir="2700000">
                  <a:srgbClr val="000000"/>
                </a:outerShdw>
              </a:effectLst>
              <a:latin typeface="Arial"/>
              <a:ea typeface="ＭＳ ゴシック" pitchFamily="49"/>
            </a:endParaRPr>
          </a:p>
        </p:txBody>
      </p:sp>
      <p:sp>
        <p:nvSpPr>
          <p:cNvPr id="28" name="円/楕円 41"/>
          <p:cNvSpPr>
            <a:spLocks/>
          </p:cNvSpPr>
          <p:nvPr/>
        </p:nvSpPr>
        <p:spPr bwMode="auto">
          <a:xfrm>
            <a:off x="5940153" y="3571875"/>
            <a:ext cx="1775098" cy="928688"/>
          </a:xfrm>
          <a:custGeom>
            <a:avLst/>
            <a:gdLst>
              <a:gd name="T0" fmla="*/ 500067 w 1000134"/>
              <a:gd name="T1" fmla="*/ 0 h 928692"/>
              <a:gd name="T2" fmla="*/ 1000134 w 1000134"/>
              <a:gd name="T3" fmla="*/ 464346 h 928692"/>
              <a:gd name="T4" fmla="*/ 500067 w 1000134"/>
              <a:gd name="T5" fmla="*/ 928692 h 928692"/>
              <a:gd name="T6" fmla="*/ 0 w 1000134"/>
              <a:gd name="T7" fmla="*/ 464346 h 928692"/>
              <a:gd name="T8" fmla="*/ 146466 w 1000134"/>
              <a:gd name="T9" fmla="*/ 136004 h 928692"/>
              <a:gd name="T10" fmla="*/ 146466 w 1000134"/>
              <a:gd name="T11" fmla="*/ 792688 h 928692"/>
              <a:gd name="T12" fmla="*/ 853668 w 1000134"/>
              <a:gd name="T13" fmla="*/ 792688 h 928692"/>
              <a:gd name="T14" fmla="*/ 853668 w 1000134"/>
              <a:gd name="T15" fmla="*/ 136004 h 92869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46466 w 1000134"/>
              <a:gd name="T25" fmla="*/ 136004 h 928692"/>
              <a:gd name="T26" fmla="*/ 853668 w 1000134"/>
              <a:gd name="T27" fmla="*/ 792688 h 928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134" h="928692">
                <a:moveTo>
                  <a:pt x="0" y="464346"/>
                </a:moveTo>
                <a:lnTo>
                  <a:pt x="0" y="464346"/>
                </a:lnTo>
                <a:cubicBezTo>
                  <a:pt x="0" y="207895"/>
                  <a:pt x="223888" y="0"/>
                  <a:pt x="500067" y="1"/>
                </a:cubicBezTo>
                <a:cubicBezTo>
                  <a:pt x="500067" y="1"/>
                  <a:pt x="500067" y="1"/>
                  <a:pt x="500067" y="1"/>
                </a:cubicBezTo>
                <a:cubicBezTo>
                  <a:pt x="776246" y="1"/>
                  <a:pt x="1000134" y="207896"/>
                  <a:pt x="1000134" y="464347"/>
                </a:cubicBezTo>
                <a:cubicBezTo>
                  <a:pt x="1000134" y="464347"/>
                  <a:pt x="1000133" y="464347"/>
                  <a:pt x="1000133" y="464347"/>
                </a:cubicBezTo>
                <a:lnTo>
                  <a:pt x="1000134" y="464348"/>
                </a:lnTo>
                <a:cubicBezTo>
                  <a:pt x="1000134" y="720799"/>
                  <a:pt x="776246" y="928693"/>
                  <a:pt x="500067" y="928694"/>
                </a:cubicBezTo>
                <a:cubicBezTo>
                  <a:pt x="223887" y="928694"/>
                  <a:pt x="0" y="720799"/>
                  <a:pt x="0" y="464348"/>
                </a:cubicBezTo>
                <a:cubicBezTo>
                  <a:pt x="-1" y="464347"/>
                  <a:pt x="0" y="464347"/>
                  <a:pt x="0" y="464347"/>
                </a:cubicBezTo>
                <a:close/>
              </a:path>
            </a:pathLst>
          </a:custGeom>
          <a:noFill/>
          <a:ln w="25402">
            <a:solidFill>
              <a:srgbClr val="00B0F0"/>
            </a:solidFill>
            <a:prstDash val="solid"/>
            <a:round/>
            <a:headEnd/>
            <a:tailEnd/>
          </a:ln>
        </p:spPr>
        <p:txBody>
          <a:bodyPr anchor="ctr" anchorCtr="1"/>
          <a:lstStyle/>
          <a:p>
            <a:endParaRPr lang="ja-JP" altLang="en-US"/>
          </a:p>
        </p:txBody>
      </p:sp>
      <p:sp>
        <p:nvSpPr>
          <p:cNvPr id="29" name="テキスト ボックス 42"/>
          <p:cNvSpPr txBox="1">
            <a:spLocks noChangeArrowheads="1"/>
          </p:cNvSpPr>
          <p:nvPr/>
        </p:nvSpPr>
        <p:spPr bwMode="auto">
          <a:xfrm>
            <a:off x="6572250" y="3286125"/>
            <a:ext cx="1569660" cy="923330"/>
          </a:xfrm>
          <a:prstGeom prst="rect">
            <a:avLst/>
          </a:prstGeom>
          <a:noFill/>
          <a:ln w="9525">
            <a:noFill/>
            <a:miter lim="800000"/>
            <a:headEnd/>
            <a:tailEnd/>
          </a:ln>
        </p:spPr>
        <p:txBody>
          <a:bodyPr wrap="none">
            <a:spAutoFit/>
          </a:bodyPr>
          <a:lstStyle/>
          <a:p>
            <a:r>
              <a:rPr lang="ja-JP" altLang="en-US" dirty="0" smtClean="0">
                <a:solidFill>
                  <a:srgbClr val="FF0000"/>
                </a:solidFill>
                <a:ea typeface="ＭＳ ゴシック" pitchFamily="49" charset="-128"/>
              </a:rPr>
              <a:t>結晶配向</a:t>
            </a:r>
            <a:endParaRPr lang="en-US" altLang="ja-JP" dirty="0" smtClean="0">
              <a:solidFill>
                <a:srgbClr val="FF0000"/>
              </a:solidFill>
              <a:ea typeface="ＭＳ ゴシック" pitchFamily="49" charset="-128"/>
            </a:endParaRPr>
          </a:p>
          <a:p>
            <a:r>
              <a:rPr lang="ja-JP" altLang="en-US" dirty="0" smtClean="0">
                <a:solidFill>
                  <a:srgbClr val="FF0000"/>
                </a:solidFill>
                <a:ea typeface="ＭＳ ゴシック" pitchFamily="49" charset="-128"/>
              </a:rPr>
              <a:t>非等方性</a:t>
            </a:r>
            <a:endParaRPr lang="en-US" altLang="ja-JP" dirty="0" smtClean="0">
              <a:solidFill>
                <a:srgbClr val="FF0000"/>
              </a:solidFill>
              <a:ea typeface="ＭＳ ゴシック" pitchFamily="49" charset="-128"/>
            </a:endParaRPr>
          </a:p>
          <a:p>
            <a:r>
              <a:rPr lang="ja-JP" altLang="en-US" dirty="0" smtClean="0">
                <a:solidFill>
                  <a:srgbClr val="FF0000"/>
                </a:solidFill>
                <a:ea typeface="ＭＳ ゴシック" pitchFamily="49" charset="-128"/>
              </a:rPr>
              <a:t>結晶子サイズ</a:t>
            </a:r>
            <a:endParaRPr lang="en-US" altLang="ja-JP" dirty="0">
              <a:solidFill>
                <a:srgbClr val="FF0000"/>
              </a:solidFill>
              <a:ea typeface="ＭＳ ゴシック" pitchFamily="49" charset="-128"/>
            </a:endParaRPr>
          </a:p>
        </p:txBody>
      </p:sp>
      <p:cxnSp>
        <p:nvCxnSpPr>
          <p:cNvPr id="30" name="直線矢印コネクタ 44"/>
          <p:cNvCxnSpPr>
            <a:cxnSpLocks noChangeShapeType="1"/>
          </p:cNvCxnSpPr>
          <p:nvPr/>
        </p:nvCxnSpPr>
        <p:spPr bwMode="auto">
          <a:xfrm flipV="1">
            <a:off x="7000875" y="4857750"/>
            <a:ext cx="428625" cy="71438"/>
          </a:xfrm>
          <a:prstGeom prst="straightConnector1">
            <a:avLst/>
          </a:prstGeom>
          <a:noFill/>
          <a:ln w="19046">
            <a:solidFill>
              <a:srgbClr val="00B0F0"/>
            </a:solidFill>
            <a:round/>
            <a:headEnd/>
            <a:tailEnd type="arrow" w="med" len="med"/>
          </a:ln>
        </p:spPr>
      </p:cxnSp>
      <p:sp>
        <p:nvSpPr>
          <p:cNvPr id="31" name="テキスト ボックス 45"/>
          <p:cNvSpPr txBox="1">
            <a:spLocks noChangeArrowheads="1"/>
          </p:cNvSpPr>
          <p:nvPr/>
        </p:nvSpPr>
        <p:spPr bwMode="auto">
          <a:xfrm>
            <a:off x="5643563" y="4929188"/>
            <a:ext cx="2492990" cy="646331"/>
          </a:xfrm>
          <a:prstGeom prst="rect">
            <a:avLst/>
          </a:prstGeom>
          <a:noFill/>
          <a:ln w="9525">
            <a:noFill/>
            <a:miter lim="800000"/>
            <a:headEnd/>
            <a:tailEnd/>
          </a:ln>
        </p:spPr>
        <p:txBody>
          <a:bodyPr wrap="none">
            <a:spAutoFit/>
          </a:bodyPr>
          <a:lstStyle/>
          <a:p>
            <a:r>
              <a:rPr lang="ja-JP" altLang="en-US" dirty="0" smtClean="0">
                <a:solidFill>
                  <a:srgbClr val="FF0000"/>
                </a:solidFill>
                <a:ea typeface="ＭＳ ゴシック" pitchFamily="49" charset="-128"/>
              </a:rPr>
              <a:t>結晶面間隔</a:t>
            </a:r>
            <a:endParaRPr lang="en-US" altLang="ja-JP" dirty="0" smtClean="0">
              <a:solidFill>
                <a:srgbClr val="FF0000"/>
              </a:solidFill>
              <a:ea typeface="ＭＳ ゴシック" pitchFamily="49" charset="-128"/>
            </a:endParaRPr>
          </a:p>
          <a:p>
            <a:r>
              <a:rPr lang="ja-JP" altLang="en-US" dirty="0" smtClean="0">
                <a:solidFill>
                  <a:srgbClr val="FF0000"/>
                </a:solidFill>
                <a:ea typeface="ＭＳ ゴシック" pitchFamily="49" charset="-128"/>
              </a:rPr>
              <a:t>（歪測定、温度測定）</a:t>
            </a:r>
            <a:endParaRPr lang="en-US" altLang="ja-JP" dirty="0">
              <a:solidFill>
                <a:srgbClr val="FF0000"/>
              </a:solidFill>
              <a:ea typeface="ＭＳ ゴシック" pitchFamily="49" charset="-128"/>
            </a:endParaRPr>
          </a:p>
        </p:txBody>
      </p:sp>
      <p:sp>
        <p:nvSpPr>
          <p:cNvPr id="3085" name="テキスト ボックス 46"/>
          <p:cNvSpPr txBox="1">
            <a:spLocks noChangeArrowheads="1"/>
          </p:cNvSpPr>
          <p:nvPr/>
        </p:nvSpPr>
        <p:spPr bwMode="auto">
          <a:xfrm>
            <a:off x="4000500" y="3143250"/>
            <a:ext cx="285750" cy="369888"/>
          </a:xfrm>
          <a:prstGeom prst="rect">
            <a:avLst/>
          </a:prstGeom>
          <a:noFill/>
          <a:ln w="9525">
            <a:noFill/>
            <a:miter lim="800000"/>
            <a:headEnd/>
            <a:tailEnd/>
          </a:ln>
        </p:spPr>
        <p:txBody>
          <a:bodyPr>
            <a:spAutoFit/>
          </a:bodyPr>
          <a:lstStyle/>
          <a:p>
            <a:r>
              <a:rPr lang="en-US" altLang="ja-JP">
                <a:solidFill>
                  <a:srgbClr val="010199"/>
                </a:solidFill>
                <a:ea typeface="ＭＳ ゴシック" pitchFamily="49" charset="-128"/>
              </a:rPr>
              <a:t>b</a:t>
            </a:r>
          </a:p>
        </p:txBody>
      </p:sp>
      <p:graphicFrame>
        <p:nvGraphicFramePr>
          <p:cNvPr id="2" name="Object 3"/>
          <p:cNvGraphicFramePr>
            <a:graphicFrameLocks noChangeAspect="1"/>
          </p:cNvGraphicFramePr>
          <p:nvPr/>
        </p:nvGraphicFramePr>
        <p:xfrm>
          <a:off x="5486400" y="1052736"/>
          <a:ext cx="3657600" cy="762000"/>
        </p:xfrm>
        <a:graphic>
          <a:graphicData uri="http://schemas.openxmlformats.org/presentationml/2006/ole">
            <p:oleObj spid="_x0000_s3075" name="数式" r:id="rId7" imgW="2514600" imgH="495300" progId="Equation.3">
              <p:embed/>
            </p:oleObj>
          </a:graphicData>
        </a:graphic>
      </p:graphicFrame>
      <p:sp>
        <p:nvSpPr>
          <p:cNvPr id="34" name="Text Box 26"/>
          <p:cNvSpPr txBox="1">
            <a:spLocks noChangeArrowheads="1"/>
          </p:cNvSpPr>
          <p:nvPr/>
        </p:nvSpPr>
        <p:spPr bwMode="auto">
          <a:xfrm>
            <a:off x="683568" y="5661248"/>
            <a:ext cx="3671887" cy="1028700"/>
          </a:xfrm>
          <a:prstGeom prst="rect">
            <a:avLst/>
          </a:prstGeom>
          <a:solidFill>
            <a:srgbClr val="CCCCFF"/>
          </a:solidFill>
          <a:ln w="22225">
            <a:solidFill>
              <a:schemeClr val="tx1"/>
            </a:solidFill>
            <a:miter lim="800000"/>
            <a:headEnd/>
            <a:tailEnd/>
          </a:ln>
          <a:effectLst/>
        </p:spPr>
        <p:txBody>
          <a:bodyPr>
            <a:spAutoFit/>
          </a:bodyPr>
          <a:lstStyle/>
          <a:p>
            <a:r>
              <a:rPr lang="ja-JP" altLang="en-US" sz="2000"/>
              <a:t>物質の結晶構造や組織構造によって、特徴的なブラッグエッジ構造が表れる。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1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1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3"/>
          <p:cNvSpPr txBox="1">
            <a:spLocks noGrp="1"/>
          </p:cNvSpPr>
          <p:nvPr>
            <p:ph type="title"/>
          </p:nvPr>
        </p:nvSpPr>
        <p:spPr>
          <a:xfrm>
            <a:off x="500063" y="2428875"/>
            <a:ext cx="8229600" cy="1139825"/>
          </a:xfrm>
          <a:solidFill>
            <a:schemeClr val="accent5">
              <a:lumMod val="40000"/>
              <a:lumOff val="60000"/>
            </a:schemeClr>
          </a:solidFill>
        </p:spPr>
        <p:txBody>
          <a:bodyPr/>
          <a:lstStyle/>
          <a:p>
            <a:pPr eaLnBrk="1"/>
            <a:r>
              <a:rPr lang="en-US" dirty="0" smtClean="0">
                <a:solidFill>
                  <a:srgbClr val="FF0000"/>
                </a:solidFill>
                <a:latin typeface="Calibri" pitchFamily="34" charset="0"/>
                <a:ea typeface="ＭＳ Ｐゴシック" charset="-128"/>
              </a:rPr>
              <a:t>GEM</a:t>
            </a:r>
            <a:r>
              <a:rPr lang="ja-JP" altLang="en-US" dirty="0" smtClean="0">
                <a:solidFill>
                  <a:srgbClr val="FF0000"/>
                </a:solidFill>
                <a:latin typeface="Calibri" pitchFamily="34" charset="0"/>
                <a:ea typeface="ＭＳ Ｐゴシック" charset="-128"/>
              </a:rPr>
              <a:t>検出器の改良</a:t>
            </a:r>
            <a:endParaRPr lang="en-US" dirty="0" smtClean="0">
              <a:solidFill>
                <a:srgbClr val="FF0000"/>
              </a:solidFill>
              <a:latin typeface="Calibri" pitchFamily="34" charset="0"/>
              <a:ea typeface="ＭＳ Ｐゴシック" charset="-12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8"/>
          <p:cNvSpPr txBox="1"/>
          <p:nvPr/>
        </p:nvSpPr>
        <p:spPr>
          <a:xfrm>
            <a:off x="395536" y="4869160"/>
            <a:ext cx="8568952" cy="1915909"/>
          </a:xfrm>
          <a:prstGeom prst="rect">
            <a:avLst/>
          </a:prstGeom>
          <a:noFill/>
          <a:ln>
            <a:noFill/>
          </a:ln>
        </p:spPr>
        <p:txBody>
          <a:bodyPr wrap="square">
            <a:spAutoFit/>
          </a:bodyPr>
          <a:lstStyle/>
          <a:p>
            <a:pPr fontAlgn="auto">
              <a:spcBef>
                <a:spcPts val="900"/>
              </a:spcBef>
              <a:spcAft>
                <a:spcPts val="0"/>
              </a:spcAft>
              <a:buSzPct val="100000"/>
              <a:buFont typeface="Wingdings" pitchFamily="2"/>
              <a:buChar char="l"/>
              <a:defRPr sz="1800" b="0" i="0" u="none" strike="noStrike" kern="0" cap="none" spc="0" baseline="0">
                <a:solidFill>
                  <a:srgbClr val="000000"/>
                </a:solidFill>
                <a:uFillTx/>
              </a:defRPr>
            </a:pPr>
            <a:r>
              <a:rPr lang="en-US" altLang="ja-JP" sz="2400" dirty="0" smtClean="0">
                <a:solidFill>
                  <a:srgbClr val="000000"/>
                </a:solidFill>
                <a:effectLst>
                  <a:outerShdw dist="38096" dir="2700000">
                    <a:srgbClr val="C0C0C0"/>
                  </a:outerShdw>
                </a:effectLst>
                <a:latin typeface="Arial"/>
                <a:ea typeface="ＭＳ Ｐゴシック" pitchFamily="50"/>
              </a:rPr>
              <a:t>Pixel size</a:t>
            </a:r>
            <a:r>
              <a:rPr lang="ja-JP" sz="2400" dirty="0" smtClean="0">
                <a:solidFill>
                  <a:srgbClr val="000000"/>
                </a:solidFill>
                <a:effectLst>
                  <a:outerShdw dist="38096" dir="2700000">
                    <a:srgbClr val="C0C0C0"/>
                  </a:outerShdw>
                </a:effectLst>
                <a:latin typeface="Arial"/>
                <a:ea typeface="ＭＳ Ｐゴシック" pitchFamily="50"/>
              </a:rPr>
              <a:t>：</a:t>
            </a:r>
            <a:r>
              <a:rPr lang="en-US" sz="2400" dirty="0" smtClean="0">
                <a:solidFill>
                  <a:srgbClr val="FF0000"/>
                </a:solidFill>
                <a:effectLst>
                  <a:outerShdw dist="38096" dir="2700000">
                    <a:srgbClr val="C0C0C0"/>
                  </a:outerShdw>
                </a:effectLst>
                <a:latin typeface="Arial"/>
                <a:ea typeface="ＭＳ Ｐゴシック" pitchFamily="50"/>
              </a:rPr>
              <a:t>0.8mm x 0.8mm, 14400</a:t>
            </a:r>
            <a:r>
              <a:rPr lang="ja-JP" sz="2400" dirty="0">
                <a:solidFill>
                  <a:srgbClr val="000000"/>
                </a:solidFill>
                <a:effectLst>
                  <a:outerShdw dist="38096" dir="2700000">
                    <a:srgbClr val="C0C0C0"/>
                  </a:outerShdw>
                </a:effectLst>
                <a:latin typeface="Arial"/>
                <a:ea typeface="ＭＳ Ｐゴシック" pitchFamily="50"/>
              </a:rPr>
              <a:t>（</a:t>
            </a:r>
            <a:r>
              <a:rPr lang="en-US" sz="2400" dirty="0">
                <a:solidFill>
                  <a:srgbClr val="000000"/>
                </a:solidFill>
                <a:effectLst>
                  <a:outerShdw dist="38096" dir="2700000">
                    <a:srgbClr val="C0C0C0"/>
                  </a:outerShdw>
                </a:effectLst>
                <a:latin typeface="Arial"/>
                <a:ea typeface="ＭＳ Ｐゴシック" pitchFamily="50"/>
              </a:rPr>
              <a:t>120×120</a:t>
            </a:r>
            <a:r>
              <a:rPr lang="ja-JP" sz="2400" dirty="0" smtClean="0">
                <a:solidFill>
                  <a:srgbClr val="000000"/>
                </a:solidFill>
                <a:effectLst>
                  <a:outerShdw dist="38096" dir="2700000">
                    <a:srgbClr val="C0C0C0"/>
                  </a:outerShdw>
                </a:effectLst>
                <a:latin typeface="Arial"/>
                <a:ea typeface="ＭＳ Ｐゴシック" pitchFamily="50"/>
              </a:rPr>
              <a:t>）</a:t>
            </a:r>
            <a:endParaRPr lang="ja-JP" sz="2400" dirty="0">
              <a:solidFill>
                <a:srgbClr val="FF0000"/>
              </a:solidFill>
              <a:effectLst>
                <a:outerShdw dist="38096" dir="2700000">
                  <a:srgbClr val="C0C0C0"/>
                </a:outerShdw>
              </a:effectLst>
              <a:latin typeface="Arial"/>
              <a:ea typeface="ＭＳ Ｐゴシック" pitchFamily="50"/>
            </a:endParaRPr>
          </a:p>
          <a:p>
            <a:pPr fontAlgn="auto">
              <a:spcBef>
                <a:spcPts val="900"/>
              </a:spcBef>
              <a:spcAft>
                <a:spcPts val="0"/>
              </a:spcAft>
              <a:buSzPct val="100000"/>
              <a:buFont typeface="Wingdings" pitchFamily="2"/>
              <a:buChar char="l"/>
              <a:defRPr sz="1800" b="0" i="0" u="none" strike="noStrike" kern="0" cap="none" spc="0" baseline="0">
                <a:solidFill>
                  <a:srgbClr val="000000"/>
                </a:solidFill>
                <a:uFillTx/>
              </a:defRPr>
            </a:pPr>
            <a:r>
              <a:rPr lang="en-US" altLang="ja-JP" sz="2400" dirty="0" smtClean="0">
                <a:solidFill>
                  <a:srgbClr val="000000"/>
                </a:solidFill>
                <a:effectLst>
                  <a:outerShdw dist="38096" dir="2700000">
                    <a:srgbClr val="C0C0C0"/>
                  </a:outerShdw>
                </a:effectLst>
                <a:latin typeface="Arial"/>
                <a:ea typeface="ＭＳ Ｐゴシック" pitchFamily="50"/>
              </a:rPr>
              <a:t>Effective area</a:t>
            </a:r>
            <a:r>
              <a:rPr lang="ja-JP" sz="2400" dirty="0" smtClean="0">
                <a:solidFill>
                  <a:srgbClr val="000000"/>
                </a:solidFill>
                <a:effectLst>
                  <a:outerShdw dist="38096" dir="2700000">
                    <a:srgbClr val="C0C0C0"/>
                  </a:outerShdw>
                </a:effectLst>
                <a:latin typeface="Arial"/>
                <a:ea typeface="ＭＳ Ｐゴシック" pitchFamily="50"/>
              </a:rPr>
              <a:t>：</a:t>
            </a:r>
            <a:r>
              <a:rPr lang="en-US" sz="2400" dirty="0">
                <a:solidFill>
                  <a:srgbClr val="FF0000"/>
                </a:solidFill>
                <a:effectLst>
                  <a:outerShdw dist="38096" dir="2700000">
                    <a:srgbClr val="C0C0C0"/>
                  </a:outerShdw>
                </a:effectLst>
                <a:latin typeface="Arial"/>
                <a:ea typeface="ＭＳ Ｐゴシック" pitchFamily="50"/>
              </a:rPr>
              <a:t>10 cm×10 </a:t>
            </a:r>
            <a:r>
              <a:rPr lang="en-US" sz="2400" dirty="0" smtClean="0">
                <a:solidFill>
                  <a:srgbClr val="FF0000"/>
                </a:solidFill>
                <a:effectLst>
                  <a:outerShdw dist="38096" dir="2700000">
                    <a:srgbClr val="C0C0C0"/>
                  </a:outerShdw>
                </a:effectLst>
                <a:latin typeface="Arial"/>
                <a:ea typeface="ＭＳ Ｐゴシック" pitchFamily="50"/>
              </a:rPr>
              <a:t>cm</a:t>
            </a:r>
          </a:p>
          <a:p>
            <a:pPr fontAlgn="auto">
              <a:spcBef>
                <a:spcPts val="900"/>
              </a:spcBef>
              <a:spcAft>
                <a:spcPts val="0"/>
              </a:spcAft>
              <a:buSzPct val="100000"/>
              <a:buFont typeface="Wingdings" pitchFamily="2"/>
              <a:buChar char="l"/>
              <a:defRPr sz="1800" b="0" i="0" u="none" strike="noStrike" kern="0" cap="none" spc="0" baseline="0">
                <a:solidFill>
                  <a:srgbClr val="000000"/>
                </a:solidFill>
                <a:uFillTx/>
              </a:defRPr>
            </a:pPr>
            <a:r>
              <a:rPr lang="en-US" altLang="ja-JP" sz="2400" dirty="0" smtClean="0">
                <a:effectLst>
                  <a:outerShdw dist="38096" dir="2700000">
                    <a:srgbClr val="C0C0C0"/>
                  </a:outerShdw>
                </a:effectLst>
                <a:latin typeface="Arial"/>
                <a:ea typeface="ＭＳ Ｐゴシック" pitchFamily="50"/>
              </a:rPr>
              <a:t>Counting rate</a:t>
            </a:r>
            <a:r>
              <a:rPr lang="ja-JP" altLang="en-US" sz="2400" dirty="0" smtClean="0">
                <a:effectLst>
                  <a:outerShdw dist="38096" dir="2700000">
                    <a:srgbClr val="C0C0C0"/>
                  </a:outerShdw>
                </a:effectLst>
                <a:latin typeface="Arial"/>
                <a:ea typeface="ＭＳ Ｐゴシック" pitchFamily="50"/>
              </a:rPr>
              <a:t>：</a:t>
            </a:r>
            <a:r>
              <a:rPr lang="en-US" altLang="ja-JP" sz="2400" dirty="0" smtClean="0">
                <a:solidFill>
                  <a:srgbClr val="FFC000"/>
                </a:solidFill>
                <a:latin typeface="Arial"/>
                <a:ea typeface="ＭＳ Ｐゴシック" pitchFamily="50"/>
              </a:rPr>
              <a:t>&gt;1MHz/Detector</a:t>
            </a:r>
          </a:p>
          <a:p>
            <a:pPr fontAlgn="auto">
              <a:spcBef>
                <a:spcPts val="900"/>
              </a:spcBef>
              <a:spcAft>
                <a:spcPts val="0"/>
              </a:spcAft>
              <a:buSzPct val="100000"/>
              <a:buFont typeface="Wingdings" pitchFamily="2"/>
              <a:buChar char="l"/>
              <a:defRPr sz="1800" b="0" i="0" u="none" strike="noStrike" kern="0" cap="none" spc="0" baseline="0">
                <a:solidFill>
                  <a:srgbClr val="000000"/>
                </a:solidFill>
                <a:uFillTx/>
              </a:defRPr>
            </a:pPr>
            <a:r>
              <a:rPr lang="en-US" altLang="ja-JP" sz="2400" dirty="0" smtClean="0">
                <a:effectLst>
                  <a:outerShdw dist="38096" dir="2700000">
                    <a:srgbClr val="C0C0C0"/>
                  </a:outerShdw>
                </a:effectLst>
                <a:latin typeface="Arial"/>
                <a:ea typeface="ＭＳ Ｐゴシック" pitchFamily="50"/>
              </a:rPr>
              <a:t>Time stamp</a:t>
            </a:r>
            <a:r>
              <a:rPr lang="ja-JP" altLang="en-US" sz="2400" dirty="0" smtClean="0">
                <a:effectLst>
                  <a:outerShdw dist="38096" dir="2700000">
                    <a:srgbClr val="C0C0C0"/>
                  </a:outerShdw>
                </a:effectLst>
                <a:latin typeface="Arial"/>
                <a:ea typeface="ＭＳ Ｐゴシック" pitchFamily="50"/>
              </a:rPr>
              <a:t>：</a:t>
            </a:r>
            <a:r>
              <a:rPr lang="en-US" altLang="ja-JP" sz="2400" dirty="0" smtClean="0">
                <a:solidFill>
                  <a:srgbClr val="FF0000"/>
                </a:solidFill>
                <a:effectLst>
                  <a:outerShdw dist="38096" dir="2700000">
                    <a:srgbClr val="C0C0C0"/>
                  </a:outerShdw>
                </a:effectLst>
                <a:latin typeface="Arial"/>
                <a:ea typeface="ＭＳ Ｐゴシック" pitchFamily="50"/>
              </a:rPr>
              <a:t>~20ns</a:t>
            </a:r>
            <a:endParaRPr lang="en-US" sz="2400" dirty="0">
              <a:solidFill>
                <a:srgbClr val="FF0000"/>
              </a:solidFill>
              <a:effectLst>
                <a:outerShdw dist="38096" dir="2700000">
                  <a:srgbClr val="C0C0C0"/>
                </a:outerShdw>
              </a:effectLst>
              <a:latin typeface="Arial"/>
              <a:ea typeface="ＭＳ Ｐゴシック" pitchFamily="50"/>
            </a:endParaRPr>
          </a:p>
        </p:txBody>
      </p:sp>
      <p:sp>
        <p:nvSpPr>
          <p:cNvPr id="19" name="Text Box 4"/>
          <p:cNvSpPr txBox="1"/>
          <p:nvPr/>
        </p:nvSpPr>
        <p:spPr>
          <a:xfrm>
            <a:off x="8675688" y="6461125"/>
            <a:ext cx="468312" cy="396875"/>
          </a:xfrm>
          <a:prstGeom prst="rect">
            <a:avLst/>
          </a:prstGeom>
          <a:noFill/>
          <a:ln>
            <a:noFill/>
          </a:ln>
        </p:spPr>
        <p:txBody>
          <a:bodyPr>
            <a:spAutoFit/>
          </a:bodyPr>
          <a:lstStyle/>
          <a:p>
            <a:pPr fontAlgn="auto">
              <a:spcBef>
                <a:spcPts val="100"/>
              </a:spcBef>
              <a:spcAft>
                <a:spcPts val="0"/>
              </a:spcAft>
              <a:defRPr sz="1800" b="0" i="0" u="none" strike="noStrike" kern="0" cap="none" spc="0" baseline="0">
                <a:solidFill>
                  <a:srgbClr val="000000"/>
                </a:solidFill>
                <a:uFillTx/>
              </a:defRPr>
            </a:pPr>
            <a:r>
              <a:rPr lang="en-US" i="1" dirty="0">
                <a:solidFill>
                  <a:srgbClr val="010199"/>
                </a:solidFill>
                <a:effectLst>
                  <a:outerShdw dist="38096" dir="2700000">
                    <a:srgbClr val="C0C0C0"/>
                  </a:outerShdw>
                </a:effectLst>
                <a:latin typeface="Arial"/>
                <a:ea typeface="ＭＳ Ｐゴシック" pitchFamily="50"/>
              </a:rPr>
              <a:t>4</a:t>
            </a:r>
          </a:p>
        </p:txBody>
      </p:sp>
      <p:pic>
        <p:nvPicPr>
          <p:cNvPr id="27711" name="Picture 2" descr="IMG_1910"/>
          <p:cNvPicPr>
            <a:picLocks noChangeAspect="1"/>
          </p:cNvPicPr>
          <p:nvPr/>
        </p:nvPicPr>
        <p:blipFill>
          <a:blip r:embed="rId2" cstate="print"/>
          <a:srcRect/>
          <a:stretch>
            <a:fillRect/>
          </a:stretch>
        </p:blipFill>
        <p:spPr bwMode="auto">
          <a:xfrm>
            <a:off x="2361412" y="1916832"/>
            <a:ext cx="2714644" cy="2580157"/>
          </a:xfrm>
          <a:prstGeom prst="rect">
            <a:avLst/>
          </a:prstGeom>
          <a:noFill/>
          <a:ln w="9525">
            <a:noFill/>
            <a:miter lim="800000"/>
            <a:headEnd/>
            <a:tailEnd/>
          </a:ln>
        </p:spPr>
      </p:pic>
      <p:sp>
        <p:nvSpPr>
          <p:cNvPr id="63" name="タイトル 62"/>
          <p:cNvSpPr>
            <a:spLocks noGrp="1"/>
          </p:cNvSpPr>
          <p:nvPr>
            <p:ph type="title"/>
          </p:nvPr>
        </p:nvSpPr>
        <p:spPr>
          <a:xfrm>
            <a:off x="285720" y="285728"/>
            <a:ext cx="8229600" cy="1127048"/>
          </a:xfrm>
          <a:ln>
            <a:solidFill>
              <a:srgbClr val="FF0000"/>
            </a:solidFill>
          </a:ln>
        </p:spPr>
        <p:txBody>
          <a:bodyPr>
            <a:noAutofit/>
          </a:bodyPr>
          <a:lstStyle/>
          <a:p>
            <a:r>
              <a:rPr lang="en-US" altLang="ja-JP" sz="4000" b="1" dirty="0" smtClean="0">
                <a:solidFill>
                  <a:srgbClr val="FF0000"/>
                </a:solidFill>
              </a:rPr>
              <a:t> GEM</a:t>
            </a:r>
            <a:r>
              <a:rPr lang="ja-JP" altLang="en-US" sz="4000" b="1" dirty="0" smtClean="0">
                <a:solidFill>
                  <a:srgbClr val="FF0000"/>
                </a:solidFill>
              </a:rPr>
              <a:t>検出器</a:t>
            </a:r>
            <a:endParaRPr kumimoji="1" lang="ja-JP" altLang="en-US" sz="4000" dirty="0">
              <a:solidFill>
                <a:srgbClr val="FF0000"/>
              </a:solidFill>
            </a:endParaRPr>
          </a:p>
        </p:txBody>
      </p:sp>
      <p:sp>
        <p:nvSpPr>
          <p:cNvPr id="8" name="テキスト ボックス 7"/>
          <p:cNvSpPr txBox="1"/>
          <p:nvPr/>
        </p:nvSpPr>
        <p:spPr>
          <a:xfrm>
            <a:off x="5508104" y="1484784"/>
            <a:ext cx="3009157" cy="461665"/>
          </a:xfrm>
          <a:prstGeom prst="rect">
            <a:avLst/>
          </a:prstGeom>
          <a:noFill/>
        </p:spPr>
        <p:txBody>
          <a:bodyPr wrap="none" rtlCol="0">
            <a:spAutoFit/>
          </a:bodyPr>
          <a:lstStyle/>
          <a:p>
            <a:r>
              <a:rPr lang="ja-JP" altLang="en-US" sz="2400" dirty="0" smtClean="0">
                <a:solidFill>
                  <a:srgbClr val="FFC000"/>
                </a:solidFill>
              </a:rPr>
              <a:t>宇野グループ</a:t>
            </a:r>
            <a:r>
              <a:rPr kumimoji="1" lang="en-US" altLang="ja-JP" sz="2400" dirty="0" smtClean="0">
                <a:solidFill>
                  <a:srgbClr val="FFC000"/>
                </a:solidFill>
              </a:rPr>
              <a:t> at KEK</a:t>
            </a:r>
            <a:endParaRPr kumimoji="1" lang="ja-JP" altLang="en-US" sz="2400" dirty="0">
              <a:solidFill>
                <a:srgbClr val="FFC000"/>
              </a:solidFill>
            </a:endParaRPr>
          </a:p>
        </p:txBody>
      </p:sp>
      <p:sp>
        <p:nvSpPr>
          <p:cNvPr id="18" name="スライド番号プレースホルダ 17"/>
          <p:cNvSpPr>
            <a:spLocks noGrp="1"/>
          </p:cNvSpPr>
          <p:nvPr>
            <p:ph type="sldNum" sz="quarter" idx="12"/>
          </p:nvPr>
        </p:nvSpPr>
        <p:spPr/>
        <p:txBody>
          <a:bodyPr/>
          <a:lstStyle/>
          <a:p>
            <a:fld id="{0A1F82D9-A71C-432E-81EA-FE045CD12D44}" type="slidenum">
              <a:rPr kumimoji="1" lang="ja-JP" altLang="en-US" smtClean="0"/>
              <a:pPr/>
              <a:t>14</a:t>
            </a:fld>
            <a:endParaRPr kumimoji="1" lang="ja-JP" alt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274638"/>
            <a:ext cx="8229600" cy="893762"/>
          </a:xfrm>
        </p:spPr>
        <p:txBody>
          <a:bodyPr/>
          <a:lstStyle/>
          <a:p>
            <a:pPr eaLnBrk="1" hangingPunct="1"/>
            <a:r>
              <a:rPr lang="ja-JP" altLang="en-US" smtClean="0"/>
              <a:t>検出効率の改善</a:t>
            </a:r>
          </a:p>
        </p:txBody>
      </p:sp>
      <p:sp>
        <p:nvSpPr>
          <p:cNvPr id="3075" name="コンテンツ プレースホルダ 2"/>
          <p:cNvSpPr>
            <a:spLocks noGrp="1"/>
          </p:cNvSpPr>
          <p:nvPr>
            <p:ph idx="1"/>
          </p:nvPr>
        </p:nvSpPr>
        <p:spPr>
          <a:xfrm>
            <a:off x="152400" y="1592263"/>
            <a:ext cx="3954463" cy="4910137"/>
          </a:xfrm>
        </p:spPr>
        <p:txBody>
          <a:bodyPr/>
          <a:lstStyle/>
          <a:p>
            <a:pPr eaLnBrk="1" hangingPunct="1"/>
            <a:r>
              <a:rPr lang="ja-JP" altLang="en-US" sz="2400" smtClean="0"/>
              <a:t>中性子を検出するボロンを付加した</a:t>
            </a:r>
            <a:r>
              <a:rPr lang="en-US" altLang="ja-JP" sz="2400" smtClean="0"/>
              <a:t>GEM</a:t>
            </a:r>
            <a:r>
              <a:rPr lang="ja-JP" altLang="en-US" sz="2400" smtClean="0"/>
              <a:t>を増やすことによって検出効率を改善した（</a:t>
            </a:r>
            <a:r>
              <a:rPr lang="en-US" altLang="ja-JP" sz="2400" smtClean="0"/>
              <a:t>2</a:t>
            </a:r>
            <a:r>
              <a:rPr lang="ja-JP" altLang="en-US" sz="2400" smtClean="0"/>
              <a:t>層から</a:t>
            </a:r>
            <a:r>
              <a:rPr lang="en-US" altLang="ja-JP" sz="2400" smtClean="0"/>
              <a:t>5</a:t>
            </a:r>
            <a:r>
              <a:rPr lang="ja-JP" altLang="en-US" sz="2400" smtClean="0"/>
              <a:t>層、ボロンの厚みで</a:t>
            </a:r>
            <a:r>
              <a:rPr lang="en-US" altLang="ja-JP" sz="2400" smtClean="0"/>
              <a:t>3.8</a:t>
            </a:r>
            <a:r>
              <a:rPr lang="en-US" altLang="ja-JP" sz="2400" smtClean="0">
                <a:latin typeface="Symbol" pitchFamily="18" charset="2"/>
              </a:rPr>
              <a:t>m</a:t>
            </a:r>
            <a:r>
              <a:rPr lang="en-US" altLang="ja-JP" sz="2400" smtClean="0"/>
              <a:t>m</a:t>
            </a:r>
            <a:r>
              <a:rPr lang="ja-JP" altLang="en-US" sz="2400" smtClean="0"/>
              <a:t>から</a:t>
            </a:r>
            <a:r>
              <a:rPr lang="en-US" altLang="ja-JP" sz="2400" smtClean="0"/>
              <a:t>8.8</a:t>
            </a:r>
            <a:r>
              <a:rPr lang="en-US" altLang="ja-JP" sz="2400" smtClean="0">
                <a:latin typeface="Symbol" pitchFamily="18" charset="2"/>
              </a:rPr>
              <a:t>m</a:t>
            </a:r>
            <a:r>
              <a:rPr lang="en-US" altLang="ja-JP" sz="2400" smtClean="0"/>
              <a:t>m</a:t>
            </a:r>
            <a:r>
              <a:rPr lang="ja-JP" altLang="en-US" sz="2400" smtClean="0"/>
              <a:t>に対応）。</a:t>
            </a:r>
            <a:endParaRPr lang="en-US" altLang="ja-JP" sz="2400" smtClean="0"/>
          </a:p>
          <a:p>
            <a:pPr eaLnBrk="1" hangingPunct="1"/>
            <a:r>
              <a:rPr lang="ja-JP" altLang="en-US" sz="2400" smtClean="0"/>
              <a:t>図の縦軸の絶対値は、要検討である。</a:t>
            </a:r>
            <a:endParaRPr lang="en-US" altLang="ja-JP" sz="2400" smtClean="0"/>
          </a:p>
          <a:p>
            <a:pPr eaLnBrk="1" hangingPunct="1"/>
            <a:r>
              <a:rPr lang="ja-JP" altLang="en-US" sz="2400" smtClean="0"/>
              <a:t>位置分解能も、検出器の構造の改良により、半値全幅で</a:t>
            </a:r>
            <a:r>
              <a:rPr lang="en-US" altLang="ja-JP" sz="2400" smtClean="0"/>
              <a:t>1.7mm</a:t>
            </a:r>
            <a:r>
              <a:rPr lang="ja-JP" altLang="en-US" sz="2400" smtClean="0"/>
              <a:t>から</a:t>
            </a:r>
            <a:r>
              <a:rPr lang="en-US" altLang="ja-JP" sz="2400" smtClean="0"/>
              <a:t>1.3mm</a:t>
            </a:r>
            <a:r>
              <a:rPr lang="ja-JP" altLang="en-US" sz="2400" smtClean="0"/>
              <a:t>に改善した。</a:t>
            </a:r>
            <a:endParaRPr lang="en-US" altLang="ja-JP" sz="2400" smtClean="0"/>
          </a:p>
        </p:txBody>
      </p:sp>
      <p:graphicFrame>
        <p:nvGraphicFramePr>
          <p:cNvPr id="4" name="グラフ 3"/>
          <p:cNvGraphicFramePr>
            <a:graphicFrameLocks noGrp="1"/>
          </p:cNvGraphicFramePr>
          <p:nvPr/>
        </p:nvGraphicFramePr>
        <p:xfrm>
          <a:off x="4174067" y="1456267"/>
          <a:ext cx="4969933" cy="4910665"/>
        </p:xfrm>
        <a:graphic>
          <a:graphicData uri="http://schemas.openxmlformats.org/drawingml/2006/chart">
            <c:chart xmlns:c="http://schemas.openxmlformats.org/drawingml/2006/chart" xmlns:r="http://schemas.openxmlformats.org/officeDocument/2006/relationships" r:id="rId2"/>
          </a:graphicData>
        </a:graphic>
      </p:graphicFrame>
      <p:sp>
        <p:nvSpPr>
          <p:cNvPr id="3077" name="テキスト ボックス 4"/>
          <p:cNvSpPr txBox="1">
            <a:spLocks noChangeArrowheads="1"/>
          </p:cNvSpPr>
          <p:nvPr/>
        </p:nvSpPr>
        <p:spPr bwMode="auto">
          <a:xfrm>
            <a:off x="5918200" y="1312863"/>
            <a:ext cx="2122488" cy="368300"/>
          </a:xfrm>
          <a:prstGeom prst="rect">
            <a:avLst/>
          </a:prstGeom>
          <a:noFill/>
          <a:ln w="9525">
            <a:noFill/>
            <a:miter lim="800000"/>
            <a:headEnd/>
            <a:tailEnd/>
          </a:ln>
        </p:spPr>
        <p:txBody>
          <a:bodyPr wrap="none">
            <a:spAutoFit/>
          </a:bodyPr>
          <a:lstStyle/>
          <a:p>
            <a:r>
              <a:rPr lang="en-US" altLang="ja-JP" baseline="30000">
                <a:latin typeface="Calibri" pitchFamily="-108" charset="0"/>
              </a:rPr>
              <a:t>3</a:t>
            </a:r>
            <a:r>
              <a:rPr lang="en-US" altLang="ja-JP">
                <a:latin typeface="Calibri" pitchFamily="-108" charset="0"/>
              </a:rPr>
              <a:t>He</a:t>
            </a:r>
            <a:r>
              <a:rPr lang="ja-JP" altLang="en-US">
                <a:latin typeface="Calibri" pitchFamily="-108" charset="0"/>
              </a:rPr>
              <a:t>検出器との比較</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439738" y="173038"/>
            <a:ext cx="8229600" cy="927100"/>
          </a:xfrm>
        </p:spPr>
        <p:txBody>
          <a:bodyPr/>
          <a:lstStyle/>
          <a:p>
            <a:pPr eaLnBrk="1" hangingPunct="1"/>
            <a:r>
              <a:rPr lang="ja-JP" altLang="en-US" smtClean="0"/>
              <a:t>測定計数率の改善</a:t>
            </a:r>
          </a:p>
        </p:txBody>
      </p:sp>
      <p:sp>
        <p:nvSpPr>
          <p:cNvPr id="4099" name="コンテンツ プレースホルダ 2"/>
          <p:cNvSpPr>
            <a:spLocks noGrp="1"/>
          </p:cNvSpPr>
          <p:nvPr>
            <p:ph idx="1"/>
          </p:nvPr>
        </p:nvSpPr>
        <p:spPr>
          <a:xfrm>
            <a:off x="236538" y="1414463"/>
            <a:ext cx="3759200" cy="5011737"/>
          </a:xfrm>
        </p:spPr>
        <p:txBody>
          <a:bodyPr/>
          <a:lstStyle/>
          <a:p>
            <a:pPr eaLnBrk="1" hangingPunct="1"/>
            <a:r>
              <a:rPr lang="ja-JP" altLang="en-US" sz="2400" smtClean="0"/>
              <a:t>今年度、新規読み出し電子回路の製作やそれに伴うソフトウェアの改良により、測定計数率を大幅に改善した。</a:t>
            </a:r>
            <a:endParaRPr lang="en-US" altLang="ja-JP" sz="2400" smtClean="0"/>
          </a:p>
          <a:p>
            <a:pPr eaLnBrk="1" hangingPunct="1"/>
            <a:r>
              <a:rPr lang="ja-JP" altLang="en-US" sz="2400" smtClean="0"/>
              <a:t>北海道大学の中性子ビームラインにおいて、昨年度は、</a:t>
            </a:r>
            <a:r>
              <a:rPr lang="en-US" altLang="ja-JP" sz="2400" smtClean="0"/>
              <a:t>0.1MHz</a:t>
            </a:r>
            <a:r>
              <a:rPr lang="ja-JP" altLang="en-US" sz="2400" smtClean="0"/>
              <a:t>でデータ取得を行ったのに対して、今年度は、</a:t>
            </a:r>
            <a:r>
              <a:rPr lang="en-US" altLang="ja-JP" sz="2400" smtClean="0"/>
              <a:t>0.7MHz</a:t>
            </a:r>
            <a:r>
              <a:rPr lang="ja-JP" altLang="en-US" sz="2400" smtClean="0"/>
              <a:t>（ビーム強度による限界）でデータ取得が可能となった。</a:t>
            </a:r>
          </a:p>
        </p:txBody>
      </p:sp>
      <p:sp>
        <p:nvSpPr>
          <p:cNvPr id="4100" name="テキスト ボックス 5"/>
          <p:cNvSpPr txBox="1">
            <a:spLocks noChangeArrowheads="1"/>
          </p:cNvSpPr>
          <p:nvPr/>
        </p:nvSpPr>
        <p:spPr bwMode="auto">
          <a:xfrm>
            <a:off x="5740400" y="1430338"/>
            <a:ext cx="2525713" cy="646112"/>
          </a:xfrm>
          <a:prstGeom prst="rect">
            <a:avLst/>
          </a:prstGeom>
          <a:noFill/>
          <a:ln w="9525">
            <a:noFill/>
            <a:miter lim="800000"/>
            <a:headEnd/>
            <a:tailEnd/>
          </a:ln>
        </p:spPr>
        <p:txBody>
          <a:bodyPr wrap="none">
            <a:spAutoFit/>
          </a:bodyPr>
          <a:lstStyle/>
          <a:p>
            <a:r>
              <a:rPr lang="ja-JP" altLang="en-US">
                <a:latin typeface="Calibri" pitchFamily="-108" charset="0"/>
              </a:rPr>
              <a:t>テストパルスによる</a:t>
            </a:r>
            <a:endParaRPr lang="en-US" altLang="ja-JP">
              <a:latin typeface="Calibri" pitchFamily="-108" charset="0"/>
            </a:endParaRPr>
          </a:p>
          <a:p>
            <a:r>
              <a:rPr lang="ja-JP" altLang="en-US">
                <a:latin typeface="Calibri" pitchFamily="-108" charset="0"/>
              </a:rPr>
              <a:t>データ収集レートの測定</a:t>
            </a:r>
          </a:p>
        </p:txBody>
      </p:sp>
      <p:sp>
        <p:nvSpPr>
          <p:cNvPr id="4101" name="テキスト ボックス 6"/>
          <p:cNvSpPr txBox="1">
            <a:spLocks noChangeArrowheads="1"/>
          </p:cNvSpPr>
          <p:nvPr/>
        </p:nvSpPr>
        <p:spPr bwMode="auto">
          <a:xfrm>
            <a:off x="5918200" y="4978400"/>
            <a:ext cx="1393825" cy="307975"/>
          </a:xfrm>
          <a:prstGeom prst="rect">
            <a:avLst/>
          </a:prstGeom>
          <a:noFill/>
          <a:ln w="9525">
            <a:noFill/>
            <a:miter lim="800000"/>
            <a:headEnd/>
            <a:tailEnd/>
          </a:ln>
        </p:spPr>
        <p:txBody>
          <a:bodyPr wrap="none">
            <a:spAutoFit/>
          </a:bodyPr>
          <a:lstStyle/>
          <a:p>
            <a:r>
              <a:rPr lang="en-US" altLang="ja-JP" sz="1400">
                <a:latin typeface="ＭＳ Ｐ明朝" charset="-128"/>
                <a:ea typeface="ＭＳ Ｐ明朝" charset="-128"/>
              </a:rPr>
              <a:t>0.15MHz</a:t>
            </a:r>
            <a:r>
              <a:rPr lang="ja-JP" altLang="en-US" sz="1400">
                <a:latin typeface="ＭＳ Ｐ明朝" charset="-128"/>
                <a:ea typeface="ＭＳ Ｐ明朝" charset="-128"/>
              </a:rPr>
              <a:t>が最大</a:t>
            </a:r>
          </a:p>
        </p:txBody>
      </p:sp>
      <p:graphicFrame>
        <p:nvGraphicFramePr>
          <p:cNvPr id="8" name="グラフ 7"/>
          <p:cNvGraphicFramePr>
            <a:graphicFrameLocks noGrp="1"/>
          </p:cNvGraphicFramePr>
          <p:nvPr/>
        </p:nvGraphicFramePr>
        <p:xfrm>
          <a:off x="4050445" y="1583267"/>
          <a:ext cx="5093555" cy="4481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直線矢印コネクタ 9"/>
          <p:cNvCxnSpPr/>
          <p:nvPr/>
        </p:nvCxnSpPr>
        <p:spPr>
          <a:xfrm rot="10800000" flipV="1">
            <a:off x="5148263" y="5156200"/>
            <a:ext cx="650875"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274638"/>
            <a:ext cx="8229600" cy="911225"/>
          </a:xfrm>
        </p:spPr>
        <p:txBody>
          <a:bodyPr/>
          <a:lstStyle/>
          <a:p>
            <a:pPr eaLnBrk="1" hangingPunct="1"/>
            <a:r>
              <a:rPr lang="ja-JP" altLang="en-US" smtClean="0"/>
              <a:t>得られた透過率スペクトラム</a:t>
            </a:r>
          </a:p>
        </p:txBody>
      </p:sp>
      <p:sp>
        <p:nvSpPr>
          <p:cNvPr id="5123" name="コンテンツ プレースホルダ 2"/>
          <p:cNvSpPr>
            <a:spLocks noGrp="1"/>
          </p:cNvSpPr>
          <p:nvPr>
            <p:ph idx="1"/>
          </p:nvPr>
        </p:nvSpPr>
        <p:spPr>
          <a:xfrm>
            <a:off x="271463" y="2243138"/>
            <a:ext cx="3302000" cy="2121966"/>
          </a:xfrm>
        </p:spPr>
        <p:txBody>
          <a:bodyPr/>
          <a:lstStyle/>
          <a:p>
            <a:pPr eaLnBrk="1" hangingPunct="1"/>
            <a:r>
              <a:rPr lang="ja-JP" altLang="en-US" sz="2400" dirty="0" smtClean="0"/>
              <a:t>改善された検出器を用いて、右図のような鉄サンプルの中性子透過率スペクトラムが得られた。</a:t>
            </a:r>
            <a:endParaRPr lang="en-US" altLang="ja-JP" sz="2400" dirty="0" smtClean="0"/>
          </a:p>
        </p:txBody>
      </p:sp>
      <p:pic>
        <p:nvPicPr>
          <p:cNvPr id="5124" name="Picture 2"/>
          <p:cNvPicPr>
            <a:picLocks noChangeAspect="1" noChangeArrowheads="1"/>
          </p:cNvPicPr>
          <p:nvPr/>
        </p:nvPicPr>
        <p:blipFill>
          <a:blip r:embed="rId2" cstate="print"/>
          <a:srcRect/>
          <a:stretch>
            <a:fillRect/>
          </a:stretch>
        </p:blipFill>
        <p:spPr bwMode="auto">
          <a:xfrm>
            <a:off x="4140200" y="2014538"/>
            <a:ext cx="4808538" cy="391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683568" y="1628800"/>
            <a:ext cx="5256584" cy="3365428"/>
          </a:xfrm>
          <a:prstGeom prst="rect">
            <a:avLst/>
          </a:prstGeom>
          <a:noFill/>
          <a:ln w="9525">
            <a:noFill/>
            <a:miter lim="800000"/>
            <a:headEnd/>
            <a:tailEnd/>
          </a:ln>
          <a:effectLst/>
        </p:spPr>
      </p:pic>
      <p:sp>
        <p:nvSpPr>
          <p:cNvPr id="4" name="タイトル 3"/>
          <p:cNvSpPr>
            <a:spLocks noGrp="1"/>
          </p:cNvSpPr>
          <p:nvPr>
            <p:ph type="title"/>
          </p:nvPr>
        </p:nvSpPr>
        <p:spPr>
          <a:xfrm>
            <a:off x="323528" y="260648"/>
            <a:ext cx="8229600" cy="883568"/>
          </a:xfrm>
        </p:spPr>
        <p:txBody>
          <a:bodyPr/>
          <a:lstStyle/>
          <a:p>
            <a:r>
              <a:rPr kumimoji="1" lang="ja-JP" altLang="en-US" dirty="0" smtClean="0"/>
              <a:t>結晶子サイズ</a:t>
            </a:r>
            <a:r>
              <a:rPr kumimoji="1" lang="en-US" altLang="ja-JP" dirty="0" smtClean="0"/>
              <a:t>2</a:t>
            </a:r>
            <a:r>
              <a:rPr kumimoji="1" lang="ja-JP" altLang="en-US" dirty="0" smtClean="0"/>
              <a:t>次元イメージング</a:t>
            </a:r>
            <a:endParaRPr kumimoji="1" lang="ja-JP" altLang="en-US" dirty="0"/>
          </a:p>
        </p:txBody>
      </p:sp>
      <p:grpSp>
        <p:nvGrpSpPr>
          <p:cNvPr id="2" name="グループ化 14"/>
          <p:cNvGrpSpPr/>
          <p:nvPr/>
        </p:nvGrpSpPr>
        <p:grpSpPr>
          <a:xfrm>
            <a:off x="466532" y="1052736"/>
            <a:ext cx="5577522" cy="4386695"/>
            <a:chOff x="736604" y="999904"/>
            <a:chExt cx="6660181" cy="5238202"/>
          </a:xfrm>
        </p:grpSpPr>
        <p:sp>
          <p:nvSpPr>
            <p:cNvPr id="26" name="テキスト ボックス 25"/>
            <p:cNvSpPr txBox="1"/>
            <p:nvPr/>
          </p:nvSpPr>
          <p:spPr>
            <a:xfrm>
              <a:off x="6842787" y="1773774"/>
              <a:ext cx="553998" cy="4392488"/>
            </a:xfrm>
            <a:prstGeom prst="rect">
              <a:avLst/>
            </a:prstGeom>
            <a:noFill/>
          </p:spPr>
          <p:txBody>
            <a:bodyPr vert="eaVert" wrap="square" rtlCol="0">
              <a:spAutoFit/>
            </a:bodyPr>
            <a:lstStyle/>
            <a:p>
              <a:pPr algn="ctr"/>
              <a:r>
                <a:rPr kumimoji="1" lang="en-US" altLang="ja-JP" sz="2400" dirty="0" smtClean="0"/>
                <a:t>Crystallite size</a:t>
              </a:r>
              <a:r>
                <a:rPr lang="ja-JP" altLang="en-US" sz="2400" dirty="0"/>
                <a:t> </a:t>
              </a:r>
              <a:r>
                <a:rPr lang="en-US" altLang="ja-JP" sz="2400" dirty="0" smtClean="0"/>
                <a:t>(</a:t>
              </a:r>
              <a:r>
                <a:rPr lang="en-US" altLang="ja-JP" sz="2400" dirty="0" err="1" smtClean="0"/>
                <a:t>μm</a:t>
              </a:r>
              <a:r>
                <a:rPr lang="en-US" altLang="ja-JP" sz="2400" dirty="0" smtClean="0"/>
                <a:t>)</a:t>
              </a:r>
              <a:endParaRPr kumimoji="1" lang="ja-JP" altLang="en-US" sz="2400" dirty="0"/>
            </a:p>
          </p:txBody>
        </p:sp>
        <p:cxnSp>
          <p:nvCxnSpPr>
            <p:cNvPr id="27" name="直線矢印コネクタ 26"/>
            <p:cNvCxnSpPr/>
            <p:nvPr/>
          </p:nvCxnSpPr>
          <p:spPr>
            <a:xfrm rot="5400000">
              <a:off x="-1044624" y="3861048"/>
              <a:ext cx="475252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1331640" y="1484784"/>
              <a:ext cx="504056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641266" y="999904"/>
              <a:ext cx="4464496" cy="461665"/>
            </a:xfrm>
            <a:prstGeom prst="rect">
              <a:avLst/>
            </a:prstGeom>
            <a:noFill/>
          </p:spPr>
          <p:txBody>
            <a:bodyPr wrap="square" rtlCol="0">
              <a:spAutoFit/>
            </a:bodyPr>
            <a:lstStyle/>
            <a:p>
              <a:pPr algn="ctr"/>
              <a:r>
                <a:rPr kumimoji="1" lang="en-US" altLang="ja-JP" sz="2400" dirty="0" smtClean="0"/>
                <a:t>Y pixel (1</a:t>
              </a:r>
              <a:r>
                <a:rPr kumimoji="1" lang="ja-JP" altLang="en-US" sz="2400" dirty="0" smtClean="0"/>
                <a:t>～</a:t>
              </a:r>
              <a:r>
                <a:rPr kumimoji="1" lang="en-US" altLang="ja-JP" sz="2400" dirty="0" smtClean="0"/>
                <a:t>120)</a:t>
              </a:r>
              <a:endParaRPr kumimoji="1" lang="ja-JP" altLang="en-US" sz="2400" dirty="0"/>
            </a:p>
          </p:txBody>
        </p:sp>
        <p:sp>
          <p:nvSpPr>
            <p:cNvPr id="30" name="テキスト ボックス 29"/>
            <p:cNvSpPr txBox="1"/>
            <p:nvPr/>
          </p:nvSpPr>
          <p:spPr>
            <a:xfrm rot="16200000">
              <a:off x="-1220004" y="3558412"/>
              <a:ext cx="4464496" cy="551279"/>
            </a:xfrm>
            <a:prstGeom prst="rect">
              <a:avLst/>
            </a:prstGeom>
            <a:noFill/>
          </p:spPr>
          <p:txBody>
            <a:bodyPr wrap="square" rtlCol="0">
              <a:spAutoFit/>
            </a:bodyPr>
            <a:lstStyle/>
            <a:p>
              <a:pPr algn="ctr"/>
              <a:r>
                <a:rPr kumimoji="1" lang="en-US" altLang="ja-JP" sz="2400" dirty="0" smtClean="0"/>
                <a:t>X pixel (46</a:t>
              </a:r>
              <a:r>
                <a:rPr kumimoji="1" lang="ja-JP" altLang="en-US" sz="2400" dirty="0" smtClean="0"/>
                <a:t>～</a:t>
              </a:r>
              <a:r>
                <a:rPr kumimoji="1" lang="en-US" altLang="ja-JP" sz="2400" dirty="0" smtClean="0"/>
                <a:t>120)</a:t>
              </a:r>
              <a:endParaRPr kumimoji="1" lang="ja-JP" altLang="en-US" sz="2400" dirty="0"/>
            </a:p>
          </p:txBody>
        </p:sp>
      </p:grpSp>
      <p:pic>
        <p:nvPicPr>
          <p:cNvPr id="31" name="Picture 2" descr="C:\Documents and Settings\ayukawa\デスクトップ\H22.09.29～ GEM実験\写真\IMG_4233.JPG"/>
          <p:cNvPicPr>
            <a:picLocks noChangeAspect="1" noChangeArrowheads="1"/>
          </p:cNvPicPr>
          <p:nvPr/>
        </p:nvPicPr>
        <p:blipFill>
          <a:blip r:embed="rId3" cstate="email"/>
          <a:srcRect/>
          <a:stretch>
            <a:fillRect/>
          </a:stretch>
        </p:blipFill>
        <p:spPr bwMode="auto">
          <a:xfrm>
            <a:off x="6300192" y="1484784"/>
            <a:ext cx="2664296" cy="1998286"/>
          </a:xfrm>
          <a:prstGeom prst="rect">
            <a:avLst/>
          </a:prstGeom>
          <a:noFill/>
        </p:spPr>
      </p:pic>
      <p:cxnSp>
        <p:nvCxnSpPr>
          <p:cNvPr id="34" name="カギ線コネクタ 33"/>
          <p:cNvCxnSpPr/>
          <p:nvPr/>
        </p:nvCxnSpPr>
        <p:spPr>
          <a:xfrm rot="10800000" flipV="1">
            <a:off x="6372200" y="3475250"/>
            <a:ext cx="1296144" cy="457806"/>
          </a:xfrm>
          <a:prstGeom prst="bentConnector3">
            <a:avLst>
              <a:gd name="adj1" fmla="val -10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日付プレースホルダ 42"/>
          <p:cNvSpPr>
            <a:spLocks noGrp="1"/>
          </p:cNvSpPr>
          <p:nvPr>
            <p:ph type="dt" sz="half" idx="12"/>
          </p:nvPr>
        </p:nvSpPr>
        <p:spPr/>
        <p:txBody>
          <a:bodyPr/>
          <a:lstStyle/>
          <a:p>
            <a:r>
              <a:rPr kumimoji="1" lang="en-US" altLang="ja-JP" smtClean="0"/>
              <a:t>2010/12/17</a:t>
            </a:r>
            <a:endParaRPr kumimoji="1" lang="ja-JP" altLang="en-US"/>
          </a:p>
        </p:txBody>
      </p:sp>
      <p:sp>
        <p:nvSpPr>
          <p:cNvPr id="44" name="スライド番号プレースホルダ 43"/>
          <p:cNvSpPr>
            <a:spLocks noGrp="1"/>
          </p:cNvSpPr>
          <p:nvPr>
            <p:ph type="sldNum" sz="quarter" idx="11"/>
          </p:nvPr>
        </p:nvSpPr>
        <p:spPr/>
        <p:txBody>
          <a:bodyPr/>
          <a:lstStyle/>
          <a:p>
            <a:fld id="{83033716-EEAF-4457-BD6F-D76983A96A38}" type="slidenum">
              <a:rPr kumimoji="1" lang="ja-JP" altLang="en-US" smtClean="0"/>
              <a:pPr/>
              <a:t>18</a:t>
            </a:fld>
            <a:endParaRPr kumimoji="1" lang="ja-JP" altLang="en-US"/>
          </a:p>
        </p:txBody>
      </p:sp>
      <p:sp>
        <p:nvSpPr>
          <p:cNvPr id="45" name="フッター プレースホルダ 44"/>
          <p:cNvSpPr>
            <a:spLocks noGrp="1"/>
          </p:cNvSpPr>
          <p:nvPr>
            <p:ph type="ftr" sz="quarter" idx="10"/>
          </p:nvPr>
        </p:nvSpPr>
        <p:spPr/>
        <p:txBody>
          <a:bodyPr/>
          <a:lstStyle/>
          <a:p>
            <a:r>
              <a:rPr kumimoji="1" lang="zh-TW" altLang="en-US" smtClean="0"/>
              <a:t>経過報告－鮎川</a:t>
            </a:r>
            <a:endParaRPr kumimoji="1" lang="ja-JP" altLang="en-US"/>
          </a:p>
        </p:txBody>
      </p:sp>
      <p:sp>
        <p:nvSpPr>
          <p:cNvPr id="46" name="テキスト ボックス 45"/>
          <p:cNvSpPr txBox="1"/>
          <p:nvPr/>
        </p:nvSpPr>
        <p:spPr>
          <a:xfrm>
            <a:off x="6299176" y="4005064"/>
            <a:ext cx="2844824" cy="707886"/>
          </a:xfrm>
          <a:prstGeom prst="rect">
            <a:avLst/>
          </a:prstGeom>
          <a:noFill/>
        </p:spPr>
        <p:txBody>
          <a:bodyPr wrap="square" rtlCol="0">
            <a:spAutoFit/>
          </a:bodyPr>
          <a:lstStyle/>
          <a:p>
            <a:pPr algn="ctr"/>
            <a:r>
              <a:rPr kumimoji="1" lang="en-US" altLang="ja-JP" sz="2000" dirty="0" smtClean="0"/>
              <a:t>RITS</a:t>
            </a:r>
            <a:r>
              <a:rPr kumimoji="1" lang="ja-JP" altLang="en-US" sz="2000" dirty="0" smtClean="0"/>
              <a:t>コードを用いて</a:t>
            </a:r>
            <a:endParaRPr kumimoji="1" lang="en-US" altLang="ja-JP" sz="2000" dirty="0" smtClean="0"/>
          </a:p>
          <a:p>
            <a:pPr algn="ctr"/>
            <a:r>
              <a:rPr lang="ja-JP" altLang="en-US" sz="2000" dirty="0" smtClean="0"/>
              <a:t>イメージング</a:t>
            </a:r>
            <a:endParaRPr kumimoji="1" lang="ja-JP" altLang="en-US" sz="2000" dirty="0"/>
          </a:p>
        </p:txBody>
      </p:sp>
      <p:sp>
        <p:nvSpPr>
          <p:cNvPr id="22" name="正方形/長方形 21"/>
          <p:cNvSpPr/>
          <p:nvPr/>
        </p:nvSpPr>
        <p:spPr>
          <a:xfrm>
            <a:off x="7164288" y="2276872"/>
            <a:ext cx="108012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srcRect/>
          <a:stretch>
            <a:fillRect/>
          </a:stretch>
        </p:blipFill>
        <p:spPr bwMode="auto">
          <a:xfrm>
            <a:off x="323528" y="1124744"/>
            <a:ext cx="4397350" cy="2678459"/>
          </a:xfrm>
          <a:prstGeom prst="rect">
            <a:avLst/>
          </a:prstGeom>
          <a:noFill/>
          <a:ln w="9525">
            <a:noFill/>
            <a:miter lim="800000"/>
            <a:headEnd/>
            <a:tailEnd/>
          </a:ln>
          <a:effectLst/>
        </p:spPr>
      </p:pic>
      <p:pic>
        <p:nvPicPr>
          <p:cNvPr id="20" name="Picture 3"/>
          <p:cNvPicPr>
            <a:picLocks noChangeAspect="1" noChangeArrowheads="1"/>
          </p:cNvPicPr>
          <p:nvPr/>
        </p:nvPicPr>
        <p:blipFill>
          <a:blip r:embed="rId3" cstate="email"/>
          <a:srcRect/>
          <a:stretch>
            <a:fillRect/>
          </a:stretch>
        </p:blipFill>
        <p:spPr bwMode="auto">
          <a:xfrm>
            <a:off x="467544" y="3645024"/>
            <a:ext cx="4538110" cy="2822736"/>
          </a:xfrm>
          <a:prstGeom prst="rect">
            <a:avLst/>
          </a:prstGeom>
          <a:noFill/>
          <a:ln w="9525">
            <a:noFill/>
            <a:miter lim="800000"/>
            <a:headEnd/>
            <a:tailEnd/>
          </a:ln>
          <a:effectLst/>
        </p:spPr>
      </p:pic>
      <p:sp>
        <p:nvSpPr>
          <p:cNvPr id="4" name="タイトル 3"/>
          <p:cNvSpPr>
            <a:spLocks noGrp="1"/>
          </p:cNvSpPr>
          <p:nvPr>
            <p:ph type="title"/>
          </p:nvPr>
        </p:nvSpPr>
        <p:spPr>
          <a:xfrm>
            <a:off x="323528" y="260648"/>
            <a:ext cx="8229600" cy="883568"/>
          </a:xfrm>
        </p:spPr>
        <p:txBody>
          <a:bodyPr/>
          <a:lstStyle/>
          <a:p>
            <a:r>
              <a:rPr kumimoji="1" lang="ja-JP" altLang="en-US" dirty="0" smtClean="0"/>
              <a:t>結晶子サイズ比較</a:t>
            </a:r>
            <a:endParaRPr kumimoji="1" lang="ja-JP" altLang="en-US" dirty="0"/>
          </a:p>
        </p:txBody>
      </p:sp>
      <p:pic>
        <p:nvPicPr>
          <p:cNvPr id="31" name="Picture 2" descr="C:\Documents and Settings\ayukawa\デスクトップ\H22.09.29～ GEM実験\写真\IMG_4233.JPG"/>
          <p:cNvPicPr>
            <a:picLocks noChangeAspect="1" noChangeArrowheads="1"/>
          </p:cNvPicPr>
          <p:nvPr/>
        </p:nvPicPr>
        <p:blipFill>
          <a:blip r:embed="rId4" cstate="email"/>
          <a:srcRect/>
          <a:stretch>
            <a:fillRect/>
          </a:stretch>
        </p:blipFill>
        <p:spPr bwMode="auto">
          <a:xfrm>
            <a:off x="5652120" y="1196752"/>
            <a:ext cx="2976236" cy="2232248"/>
          </a:xfrm>
          <a:prstGeom prst="rect">
            <a:avLst/>
          </a:prstGeom>
          <a:noFill/>
        </p:spPr>
      </p:pic>
      <p:sp>
        <p:nvSpPr>
          <p:cNvPr id="18" name="正方形/長方形 17"/>
          <p:cNvSpPr/>
          <p:nvPr/>
        </p:nvSpPr>
        <p:spPr>
          <a:xfrm>
            <a:off x="6516216" y="2492896"/>
            <a:ext cx="1368152" cy="7200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588224" y="1916832"/>
            <a:ext cx="1368152" cy="7200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rot="10800000" flipV="1">
            <a:off x="4716016" y="1988840"/>
            <a:ext cx="1872208" cy="43204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18" idx="1"/>
          </p:cNvCxnSpPr>
          <p:nvPr/>
        </p:nvCxnSpPr>
        <p:spPr>
          <a:xfrm rot="10800000" flipV="1">
            <a:off x="4499992" y="2528900"/>
            <a:ext cx="2016224" cy="162018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日付プレースホルダ 24"/>
          <p:cNvSpPr>
            <a:spLocks noGrp="1"/>
          </p:cNvSpPr>
          <p:nvPr>
            <p:ph type="dt" sz="half" idx="12"/>
          </p:nvPr>
        </p:nvSpPr>
        <p:spPr/>
        <p:txBody>
          <a:bodyPr/>
          <a:lstStyle/>
          <a:p>
            <a:r>
              <a:rPr kumimoji="1" lang="en-US" altLang="ja-JP" smtClean="0"/>
              <a:t>2010/12/17</a:t>
            </a:r>
            <a:endParaRPr kumimoji="1" lang="ja-JP" altLang="en-US"/>
          </a:p>
        </p:txBody>
      </p:sp>
      <p:sp>
        <p:nvSpPr>
          <p:cNvPr id="32" name="スライド番号プレースホルダ 31"/>
          <p:cNvSpPr>
            <a:spLocks noGrp="1"/>
          </p:cNvSpPr>
          <p:nvPr>
            <p:ph type="sldNum" sz="quarter" idx="11"/>
          </p:nvPr>
        </p:nvSpPr>
        <p:spPr/>
        <p:txBody>
          <a:bodyPr/>
          <a:lstStyle/>
          <a:p>
            <a:fld id="{83033716-EEAF-4457-BD6F-D76983A96A38}" type="slidenum">
              <a:rPr kumimoji="1" lang="ja-JP" altLang="en-US" smtClean="0"/>
              <a:pPr/>
              <a:t>19</a:t>
            </a:fld>
            <a:endParaRPr kumimoji="1" lang="ja-JP" altLang="en-US"/>
          </a:p>
        </p:txBody>
      </p:sp>
      <p:sp>
        <p:nvSpPr>
          <p:cNvPr id="33" name="フッター プレースホルダ 32"/>
          <p:cNvSpPr>
            <a:spLocks noGrp="1"/>
          </p:cNvSpPr>
          <p:nvPr>
            <p:ph type="ftr" sz="quarter" idx="10"/>
          </p:nvPr>
        </p:nvSpPr>
        <p:spPr/>
        <p:txBody>
          <a:bodyPr/>
          <a:lstStyle/>
          <a:p>
            <a:r>
              <a:rPr kumimoji="1" lang="zh-TW" altLang="en-US" smtClean="0"/>
              <a:t>経過報告－鮎川</a:t>
            </a:r>
            <a:endParaRPr kumimoji="1" lang="ja-JP" altLang="en-US"/>
          </a:p>
        </p:txBody>
      </p:sp>
      <p:sp>
        <p:nvSpPr>
          <p:cNvPr id="34" name="テキスト ボックス 33"/>
          <p:cNvSpPr txBox="1"/>
          <p:nvPr/>
        </p:nvSpPr>
        <p:spPr>
          <a:xfrm>
            <a:off x="4788024" y="4437112"/>
            <a:ext cx="4355976" cy="1015663"/>
          </a:xfrm>
          <a:prstGeom prst="rect">
            <a:avLst/>
          </a:prstGeom>
          <a:noFill/>
        </p:spPr>
        <p:txBody>
          <a:bodyPr wrap="square" rtlCol="0">
            <a:spAutoFit/>
          </a:bodyPr>
          <a:lstStyle/>
          <a:p>
            <a:pPr algn="ctr"/>
            <a:r>
              <a:rPr kumimoji="1" lang="ja-JP" altLang="en-US" sz="2000" dirty="0" smtClean="0"/>
              <a:t>溶接片による結晶子サイズの変化の違いは、溶接片の部材、溶接方法の</a:t>
            </a:r>
            <a:r>
              <a:rPr kumimoji="1" lang="en-US" altLang="ja-JP" sz="2000" dirty="0" smtClean="0"/>
              <a:t/>
            </a:r>
            <a:br>
              <a:rPr kumimoji="1" lang="en-US" altLang="ja-JP" sz="2000" dirty="0" smtClean="0"/>
            </a:br>
            <a:r>
              <a:rPr kumimoji="1" lang="ja-JP" altLang="en-US" sz="2000" dirty="0" smtClean="0"/>
              <a:t>違いから生じたと思われる</a:t>
            </a:r>
            <a:endParaRPr kumimoji="1" lang="en-US" altLang="ja-JP" sz="2000" dirty="0" smtClean="0"/>
          </a:p>
        </p:txBody>
      </p:sp>
      <p:sp>
        <p:nvSpPr>
          <p:cNvPr id="16" name="円/楕円 15"/>
          <p:cNvSpPr/>
          <p:nvPr/>
        </p:nvSpPr>
        <p:spPr>
          <a:xfrm>
            <a:off x="2195736" y="1556792"/>
            <a:ext cx="100811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195736" y="4005064"/>
            <a:ext cx="792088"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txBox="1">
            <a:spLocks noGrp="1"/>
          </p:cNvSpPr>
          <p:nvPr>
            <p:ph type="title"/>
          </p:nvPr>
        </p:nvSpPr>
        <p:spPr>
          <a:xfrm>
            <a:off x="539552" y="332656"/>
            <a:ext cx="8229600" cy="778098"/>
          </a:xfrm>
        </p:spPr>
        <p:txBody>
          <a:bodyPr/>
          <a:lstStyle/>
          <a:p>
            <a:pPr eaLnBrk="1"/>
            <a:r>
              <a:rPr dirty="0" smtClean="0">
                <a:solidFill>
                  <a:srgbClr val="C00000"/>
                </a:solidFill>
                <a:latin typeface="HGS創英角ﾎﾟｯﾌﾟ体" pitchFamily="50" charset="-128"/>
                <a:ea typeface="HGS創英角ﾎﾟｯﾌﾟ体" pitchFamily="50" charset="-128"/>
              </a:rPr>
              <a:t>内　　容</a:t>
            </a:r>
            <a:endParaRPr lang="en-US" dirty="0" smtClean="0">
              <a:solidFill>
                <a:srgbClr val="C00000"/>
              </a:solidFill>
              <a:latin typeface="HGS創英角ﾎﾟｯﾌﾟ体" pitchFamily="50" charset="-128"/>
              <a:ea typeface="HGS創英角ﾎﾟｯﾌﾟ体" pitchFamily="50" charset="-128"/>
            </a:endParaRPr>
          </a:p>
        </p:txBody>
      </p:sp>
      <p:sp>
        <p:nvSpPr>
          <p:cNvPr id="12291" name="コンテンツ プレースホルダ 2"/>
          <p:cNvSpPr txBox="1">
            <a:spLocks noGrp="1"/>
          </p:cNvSpPr>
          <p:nvPr>
            <p:ph idx="1"/>
          </p:nvPr>
        </p:nvSpPr>
        <p:spPr>
          <a:xfrm>
            <a:off x="2123728" y="1412776"/>
            <a:ext cx="5760640" cy="4464496"/>
          </a:xfrm>
        </p:spPr>
        <p:txBody>
          <a:bodyPr/>
          <a:lstStyle/>
          <a:p>
            <a:pPr eaLnBrk="1"/>
            <a:r>
              <a:rPr lang="ja-JP" altLang="en-US" sz="4000" dirty="0" smtClean="0">
                <a:solidFill>
                  <a:srgbClr val="00B050"/>
                </a:solidFill>
                <a:latin typeface="HGS創英角ﾎﾟｯﾌﾟ体" pitchFamily="50" charset="-128"/>
                <a:ea typeface="HGS創英角ﾎﾟｯﾌﾟ体" pitchFamily="50" charset="-128"/>
              </a:rPr>
              <a:t>中性子断面積の構造</a:t>
            </a:r>
            <a:endParaRPr lang="en-US" altLang="ja-JP" sz="4000" dirty="0" smtClean="0">
              <a:solidFill>
                <a:srgbClr val="00B050"/>
              </a:solidFill>
              <a:latin typeface="HGS創英角ﾎﾟｯﾌﾟ体" pitchFamily="50" charset="-128"/>
              <a:ea typeface="HGS創英角ﾎﾟｯﾌﾟ体" pitchFamily="50" charset="-128"/>
            </a:endParaRPr>
          </a:p>
          <a:p>
            <a:pPr eaLnBrk="1"/>
            <a:r>
              <a:rPr lang="en-US" altLang="ja-JP" sz="4000" dirty="0" smtClean="0">
                <a:solidFill>
                  <a:srgbClr val="00B050"/>
                </a:solidFill>
                <a:latin typeface="HGS創英角ﾎﾟｯﾌﾟ体" pitchFamily="50" charset="-128"/>
                <a:ea typeface="HGS創英角ﾎﾟｯﾌﾟ体" pitchFamily="50" charset="-128"/>
              </a:rPr>
              <a:t>GEM</a:t>
            </a:r>
            <a:r>
              <a:rPr lang="ja-JP" altLang="en-US" sz="4000" dirty="0" smtClean="0">
                <a:solidFill>
                  <a:srgbClr val="00B050"/>
                </a:solidFill>
                <a:latin typeface="HGS創英角ﾎﾟｯﾌﾟ体" pitchFamily="50" charset="-128"/>
                <a:ea typeface="HGS創英角ﾎﾟｯﾌﾟ体" pitchFamily="50" charset="-128"/>
              </a:rPr>
              <a:t>検出器の改良</a:t>
            </a:r>
            <a:endParaRPr lang="en-US" altLang="ja-JP" sz="4000" dirty="0" smtClean="0">
              <a:solidFill>
                <a:srgbClr val="00B050"/>
              </a:solidFill>
              <a:latin typeface="HGS創英角ﾎﾟｯﾌﾟ体" pitchFamily="50" charset="-128"/>
              <a:ea typeface="HGS創英角ﾎﾟｯﾌﾟ体" pitchFamily="50" charset="-128"/>
            </a:endParaRPr>
          </a:p>
          <a:p>
            <a:pPr eaLnBrk="1"/>
            <a:r>
              <a:rPr lang="en-US" altLang="ja-JP" sz="4000" dirty="0" smtClean="0">
                <a:solidFill>
                  <a:srgbClr val="00B050"/>
                </a:solidFill>
                <a:latin typeface="HGS創英角ﾎﾟｯﾌﾟ体" pitchFamily="50" charset="-128"/>
                <a:ea typeface="HGS創英角ﾎﾟｯﾌﾟ体" pitchFamily="50" charset="-128"/>
              </a:rPr>
              <a:t>MCP</a:t>
            </a:r>
            <a:r>
              <a:rPr lang="ja-JP" altLang="en-US" sz="4000" dirty="0" smtClean="0">
                <a:solidFill>
                  <a:srgbClr val="00B050"/>
                </a:solidFill>
                <a:latin typeface="HGS創英角ﾎﾟｯﾌﾟ体" pitchFamily="50" charset="-128"/>
                <a:ea typeface="HGS創英角ﾎﾟｯﾌﾟ体" pitchFamily="50" charset="-128"/>
              </a:rPr>
              <a:t>検出器による実験</a:t>
            </a:r>
            <a:endParaRPr lang="en-US" altLang="ja-JP" sz="4000" dirty="0" smtClean="0">
              <a:solidFill>
                <a:srgbClr val="00B050"/>
              </a:solidFill>
              <a:latin typeface="HGS創英角ﾎﾟｯﾌﾟ体" pitchFamily="50" charset="-128"/>
              <a:ea typeface="HGS創英角ﾎﾟｯﾌﾟ体" pitchFamily="50" charset="-128"/>
            </a:endParaRPr>
          </a:p>
          <a:p>
            <a:pPr eaLnBrk="1"/>
            <a:r>
              <a:rPr kumimoji="1" lang="ja-JP" altLang="en-US" sz="4000" dirty="0" smtClean="0">
                <a:solidFill>
                  <a:srgbClr val="00B050"/>
                </a:solidFill>
                <a:latin typeface="HGP創英角ﾎﾟｯﾌﾟ体" pitchFamily="50" charset="-128"/>
                <a:ea typeface="HGP創英角ﾎﾟｯﾌﾟ体" pitchFamily="50" charset="-128"/>
              </a:rPr>
              <a:t>ベクトル磁場測定のための偏極系の高度</a:t>
            </a:r>
            <a:endParaRPr lang="en-US" altLang="ja-JP" sz="4000" dirty="0" smtClean="0">
              <a:solidFill>
                <a:srgbClr val="00B050"/>
              </a:solidFill>
              <a:latin typeface="HGS創英角ﾎﾟｯﾌﾟ体" pitchFamily="50" charset="-128"/>
              <a:ea typeface="HGS創英角ﾎﾟｯﾌﾟ体" pitchFamily="50" charset="-128"/>
            </a:endParaRPr>
          </a:p>
          <a:p>
            <a:pPr eaLnBrk="1"/>
            <a:r>
              <a:rPr lang="ja-JP" altLang="en-US" sz="4000" dirty="0" smtClean="0">
                <a:solidFill>
                  <a:srgbClr val="00B050"/>
                </a:solidFill>
                <a:latin typeface="HGS創英角ﾎﾟｯﾌﾟ体" pitchFamily="50" charset="-128"/>
                <a:ea typeface="HGS創英角ﾎﾟｯﾌﾟ体" pitchFamily="50" charset="-128"/>
              </a:rPr>
              <a:t>まとめ</a:t>
            </a:r>
            <a:endParaRPr lang="en-US" sz="4000" dirty="0" smtClean="0">
              <a:solidFill>
                <a:srgbClr val="00B050"/>
              </a:solidFill>
              <a:latin typeface="HGS創英角ﾎﾟｯﾌﾟ体" pitchFamily="50" charset="-128"/>
              <a:ea typeface="HGS創英角ﾎﾟｯﾌﾟ体" pitchFamily="50"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ln>
            <a:solidFill>
              <a:schemeClr val="tx1"/>
            </a:solidFill>
          </a:ln>
        </p:spPr>
        <p:txBody>
          <a:bodyPr>
            <a:normAutofit fontScale="90000"/>
          </a:bodyPr>
          <a:lstStyle/>
          <a:p>
            <a:r>
              <a:rPr kumimoji="1" lang="ja-JP" altLang="en-US" dirty="0" smtClean="0"/>
              <a:t>単結晶的</a:t>
            </a:r>
            <a:r>
              <a:rPr kumimoji="1" lang="en-US" altLang="ja-JP" dirty="0" err="1" smtClean="0"/>
              <a:t>Nb</a:t>
            </a:r>
            <a:r>
              <a:rPr kumimoji="1" lang="ja-JP" altLang="en-US" dirty="0" smtClean="0"/>
              <a:t>サンプルのブラッグエッジ位置イメージング</a:t>
            </a:r>
            <a:endParaRPr kumimoji="1" lang="ja-JP" altLang="en-US" dirty="0"/>
          </a:p>
        </p:txBody>
      </p:sp>
      <p:sp>
        <p:nvSpPr>
          <p:cNvPr id="4" name="スライド番号プレースホルダ 3"/>
          <p:cNvSpPr>
            <a:spLocks noGrp="1"/>
          </p:cNvSpPr>
          <p:nvPr>
            <p:ph type="sldNum" sz="quarter" idx="12"/>
          </p:nvPr>
        </p:nvSpPr>
        <p:spPr/>
        <p:txBody>
          <a:bodyPr/>
          <a:lstStyle/>
          <a:p>
            <a:fld id="{0A1F82D9-A71C-432E-81EA-FE045CD12D44}" type="slidenum">
              <a:rPr kumimoji="1" lang="ja-JP" altLang="en-US" smtClean="0"/>
              <a:pPr/>
              <a:t>20</a:t>
            </a:fld>
            <a:endParaRPr kumimoji="1" lang="ja-JP" altLang="en-US"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30721" name="Picture 1"/>
          <p:cNvPicPr>
            <a:picLocks noChangeAspect="1" noChangeArrowheads="1"/>
          </p:cNvPicPr>
          <p:nvPr/>
        </p:nvPicPr>
        <p:blipFill>
          <a:blip r:embed="rId2" cstate="print"/>
          <a:srcRect/>
          <a:stretch>
            <a:fillRect/>
          </a:stretch>
        </p:blipFill>
        <p:spPr bwMode="auto">
          <a:xfrm>
            <a:off x="520905" y="1772816"/>
            <a:ext cx="8443583" cy="374441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3"/>
          <p:cNvSpPr txBox="1">
            <a:spLocks noGrp="1"/>
          </p:cNvSpPr>
          <p:nvPr>
            <p:ph type="title"/>
          </p:nvPr>
        </p:nvSpPr>
        <p:spPr>
          <a:xfrm>
            <a:off x="500063" y="2428875"/>
            <a:ext cx="8229600" cy="1139825"/>
          </a:xfrm>
          <a:solidFill>
            <a:schemeClr val="accent5">
              <a:lumMod val="40000"/>
              <a:lumOff val="60000"/>
            </a:schemeClr>
          </a:solidFill>
        </p:spPr>
        <p:txBody>
          <a:bodyPr/>
          <a:lstStyle/>
          <a:p>
            <a:pPr eaLnBrk="1"/>
            <a:r>
              <a:rPr lang="en-US" altLang="ja-JP" dirty="0" smtClean="0">
                <a:solidFill>
                  <a:srgbClr val="FF0000"/>
                </a:solidFill>
                <a:latin typeface="Calibri" pitchFamily="34" charset="0"/>
                <a:ea typeface="ＭＳ Ｐゴシック" charset="-128"/>
              </a:rPr>
              <a:t>MCP</a:t>
            </a:r>
            <a:r>
              <a:rPr lang="ja-JP" altLang="en-US" dirty="0" smtClean="0">
                <a:solidFill>
                  <a:srgbClr val="FF0000"/>
                </a:solidFill>
                <a:latin typeface="Calibri" pitchFamily="34" charset="0"/>
                <a:ea typeface="ＭＳ Ｐゴシック" charset="-128"/>
              </a:rPr>
              <a:t>検出器による実験</a:t>
            </a:r>
            <a:endParaRPr lang="en-US" dirty="0" smtClean="0">
              <a:solidFill>
                <a:srgbClr val="FF0000"/>
              </a:solidFill>
              <a:latin typeface="Calibri" pitchFamily="34" charset="0"/>
              <a:ea typeface="ＭＳ Ｐゴシック" charset="-128"/>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kumimoji="1" lang="ja-JP" altLang="en-US" dirty="0"/>
          </a:p>
        </p:txBody>
      </p:sp>
      <p:pic>
        <p:nvPicPr>
          <p:cNvPr id="71682" name="Picture 2"/>
          <p:cNvPicPr>
            <a:picLocks noChangeAspect="1" noChangeArrowheads="1"/>
          </p:cNvPicPr>
          <p:nvPr/>
        </p:nvPicPr>
        <p:blipFill>
          <a:blip r:embed="rId2" cstate="print"/>
          <a:srcRect/>
          <a:stretch>
            <a:fillRect/>
          </a:stretch>
        </p:blipFill>
        <p:spPr bwMode="auto">
          <a:xfrm>
            <a:off x="0" y="0"/>
            <a:ext cx="9144000" cy="6933981"/>
          </a:xfrm>
          <a:prstGeom prst="rect">
            <a:avLst/>
          </a:prstGeom>
          <a:noFill/>
          <a:ln w="9525">
            <a:noFill/>
            <a:miter lim="800000"/>
            <a:headEnd/>
            <a:tailEnd/>
          </a:ln>
          <a:effectLst/>
        </p:spPr>
      </p:pic>
      <p:sp>
        <p:nvSpPr>
          <p:cNvPr id="5" name="タイトル 62"/>
          <p:cNvSpPr txBox="1">
            <a:spLocks/>
          </p:cNvSpPr>
          <p:nvPr/>
        </p:nvSpPr>
        <p:spPr bwMode="auto">
          <a:xfrm>
            <a:off x="285720" y="116632"/>
            <a:ext cx="8229600" cy="857256"/>
          </a:xfrm>
          <a:prstGeom prst="rect">
            <a:avLst/>
          </a:prstGeom>
          <a:solidFill>
            <a:schemeClr val="bg1">
              <a:lumMod val="50000"/>
              <a:lumOff val="50000"/>
            </a:schemeClr>
          </a:solidFill>
          <a:ln w="9525">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4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MCP</a:t>
            </a:r>
            <a:r>
              <a:rPr kumimoji="1" lang="ja-JP" altLang="en-US" sz="4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検出器</a:t>
            </a:r>
            <a:endParaRPr kumimoji="1" lang="ja-JP" altLang="en-US"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6" name="テキスト ボックス 5"/>
          <p:cNvSpPr txBox="1"/>
          <p:nvPr/>
        </p:nvSpPr>
        <p:spPr>
          <a:xfrm>
            <a:off x="7272808" y="1516722"/>
            <a:ext cx="1835696" cy="400110"/>
          </a:xfrm>
          <a:prstGeom prst="rect">
            <a:avLst/>
          </a:prstGeom>
          <a:noFill/>
        </p:spPr>
        <p:txBody>
          <a:bodyPr wrap="square" rtlCol="0">
            <a:spAutoFit/>
          </a:bodyPr>
          <a:lstStyle/>
          <a:p>
            <a:r>
              <a:rPr kumimoji="1" lang="en-US" altLang="ja-JP" dirty="0" smtClean="0"/>
              <a:t>By A. Tremsin</a:t>
            </a:r>
            <a:endParaRPr kumimoji="1" lang="ja-JP" altLang="en-US" dirty="0"/>
          </a:p>
        </p:txBody>
      </p:sp>
      <p:sp>
        <p:nvSpPr>
          <p:cNvPr id="7" name="スライド番号プレースホルダ 6"/>
          <p:cNvSpPr>
            <a:spLocks noGrp="1"/>
          </p:cNvSpPr>
          <p:nvPr>
            <p:ph type="sldNum" sz="quarter" idx="12"/>
          </p:nvPr>
        </p:nvSpPr>
        <p:spPr/>
        <p:txBody>
          <a:bodyPr/>
          <a:lstStyle/>
          <a:p>
            <a:fld id="{0A1F82D9-A71C-432E-81EA-FE045CD12D44}" type="slidenum">
              <a:rPr kumimoji="1" lang="ja-JP" altLang="en-US" smtClean="0"/>
              <a:pPr/>
              <a:t>22</a:t>
            </a:fld>
            <a:endParaRPr kumimoji="1" lang="ja-JP" altLang="en-US" dirty="0"/>
          </a:p>
        </p:txBody>
      </p:sp>
      <p:sp>
        <p:nvSpPr>
          <p:cNvPr id="8" name="テキスト ボックス 7"/>
          <p:cNvSpPr txBox="1"/>
          <p:nvPr/>
        </p:nvSpPr>
        <p:spPr>
          <a:xfrm>
            <a:off x="1259632" y="1052736"/>
            <a:ext cx="6840760" cy="400110"/>
          </a:xfrm>
          <a:prstGeom prst="rect">
            <a:avLst/>
          </a:prstGeom>
          <a:solidFill>
            <a:schemeClr val="tx1"/>
          </a:solidFill>
        </p:spPr>
        <p:txBody>
          <a:bodyPr wrap="square" rtlCol="0">
            <a:spAutoFit/>
          </a:bodyPr>
          <a:lstStyle/>
          <a:p>
            <a:r>
              <a:rPr kumimoji="1" lang="en-US" altLang="ja-JP" sz="2000" dirty="0" smtClean="0">
                <a:solidFill>
                  <a:schemeClr val="bg1"/>
                </a:solidFill>
              </a:rPr>
              <a:t>MCP detector developed by Dr. A. Tremsin at UC Barclay. </a:t>
            </a:r>
            <a:endParaRPr kumimoji="1" lang="ja-JP" altLang="en-US" sz="2000" dirty="0">
              <a:solidFill>
                <a:schemeClr val="bg1"/>
              </a:solidFill>
            </a:endParaRPr>
          </a:p>
        </p:txBody>
      </p:sp>
      <p:sp>
        <p:nvSpPr>
          <p:cNvPr id="9" name="テキスト ボックス 8"/>
          <p:cNvSpPr txBox="1"/>
          <p:nvPr/>
        </p:nvSpPr>
        <p:spPr>
          <a:xfrm>
            <a:off x="2843808" y="3284984"/>
            <a:ext cx="3672408" cy="738664"/>
          </a:xfrm>
          <a:prstGeom prst="rect">
            <a:avLst/>
          </a:prstGeom>
          <a:noFill/>
        </p:spPr>
        <p:txBody>
          <a:bodyPr wrap="square" rtlCol="0">
            <a:spAutoFit/>
          </a:bodyPr>
          <a:lstStyle/>
          <a:p>
            <a:r>
              <a:rPr kumimoji="1" lang="en-US" altLang="ja-JP" sz="2400" dirty="0" smtClean="0">
                <a:solidFill>
                  <a:srgbClr val="FF0000"/>
                </a:solidFill>
              </a:rPr>
              <a:t>MCP</a:t>
            </a:r>
            <a:r>
              <a:rPr kumimoji="1" lang="ja-JP" altLang="en-US" sz="2400" dirty="0" smtClean="0">
                <a:solidFill>
                  <a:srgbClr val="FF0000"/>
                </a:solidFill>
              </a:rPr>
              <a:t>検出器の概要構成</a:t>
            </a:r>
            <a:endParaRPr kumimoji="1" lang="en-US" altLang="ja-JP" sz="2400" dirty="0" smtClean="0">
              <a:solidFill>
                <a:srgbClr val="FF0000"/>
              </a:solidFill>
            </a:endParaRPr>
          </a:p>
          <a:p>
            <a:r>
              <a:rPr lang="ja-JP" altLang="en-US" dirty="0" smtClean="0">
                <a:solidFill>
                  <a:srgbClr val="FF0000"/>
                </a:solidFill>
              </a:rPr>
              <a:t>　　高位置分解能、</a:t>
            </a:r>
            <a:r>
              <a:rPr lang="en-US" altLang="ja-JP" dirty="0" smtClean="0">
                <a:solidFill>
                  <a:srgbClr val="FF0000"/>
                </a:solidFill>
              </a:rPr>
              <a:t>TOF</a:t>
            </a:r>
            <a:r>
              <a:rPr lang="ja-JP" altLang="en-US" dirty="0" smtClean="0">
                <a:solidFill>
                  <a:srgbClr val="FF0000"/>
                </a:solidFill>
              </a:rPr>
              <a:t>可能</a:t>
            </a:r>
            <a:endParaRPr kumimoji="1" lang="ja-JP" altLang="en-US" dirty="0">
              <a:solidFill>
                <a:srgbClr val="FF0000"/>
              </a:solidFill>
            </a:endParaRPr>
          </a:p>
        </p:txBody>
      </p:sp>
      <p:sp>
        <p:nvSpPr>
          <p:cNvPr id="10" name="テキスト ボックス 9"/>
          <p:cNvSpPr txBox="1"/>
          <p:nvPr/>
        </p:nvSpPr>
        <p:spPr>
          <a:xfrm>
            <a:off x="251520" y="6165304"/>
            <a:ext cx="3024336" cy="369332"/>
          </a:xfrm>
          <a:prstGeom prst="rect">
            <a:avLst/>
          </a:prstGeom>
          <a:solidFill>
            <a:srgbClr val="FFFF00"/>
          </a:solidFill>
        </p:spPr>
        <p:txBody>
          <a:bodyPr wrap="square" rtlCol="0">
            <a:spAutoFit/>
          </a:bodyPr>
          <a:lstStyle/>
          <a:p>
            <a:r>
              <a:rPr kumimoji="1" lang="en-US" altLang="ja-JP" dirty="0" smtClean="0">
                <a:solidFill>
                  <a:schemeClr val="bg1"/>
                </a:solidFill>
              </a:rPr>
              <a:t>KEK</a:t>
            </a:r>
            <a:r>
              <a:rPr kumimoji="1" lang="ja-JP" altLang="en-US" dirty="0" smtClean="0">
                <a:solidFill>
                  <a:schemeClr val="bg1"/>
                </a:solidFill>
              </a:rPr>
              <a:t>　</a:t>
            </a:r>
            <a:r>
              <a:rPr kumimoji="1" lang="en-US" altLang="ja-JP" dirty="0" smtClean="0">
                <a:solidFill>
                  <a:schemeClr val="bg1"/>
                </a:solidFill>
              </a:rPr>
              <a:t>S</a:t>
            </a:r>
            <a:r>
              <a:rPr kumimoji="1" lang="ja-JP" altLang="en-US" dirty="0" smtClean="0">
                <a:solidFill>
                  <a:schemeClr val="bg1"/>
                </a:solidFill>
              </a:rPr>
              <a:t>型課題での実験</a:t>
            </a:r>
            <a:endParaRPr kumimoji="1" lang="ja-JP" alt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395536" y="1772816"/>
            <a:ext cx="8229600" cy="1508125"/>
          </a:xfrm>
          <a:solidFill>
            <a:schemeClr val="accent2"/>
          </a:solidFill>
          <a:ln>
            <a:solidFill>
              <a:srgbClr val="0000FF"/>
            </a:solidFill>
          </a:ln>
        </p:spPr>
        <p:txBody>
          <a:bodyPr/>
          <a:lstStyle/>
          <a:p>
            <a:pPr eaLnBrk="1" hangingPunct="1"/>
            <a:r>
              <a:rPr lang="ja-JP" altLang="en-US" dirty="0" smtClean="0">
                <a:solidFill>
                  <a:srgbClr val="100373"/>
                </a:solidFill>
              </a:rPr>
              <a:t>焼き入れ鉄の焼き入れ層</a:t>
            </a:r>
            <a:endParaRPr lang="ja-JP" altLang="en-US" dirty="0" smtClean="0">
              <a:solidFill>
                <a:srgbClr val="100373"/>
              </a:solidFill>
              <a:latin typeface="HGP創英角ﾎﾟｯﾌﾟ体" pitchFamily="50" charset="-128"/>
              <a:ea typeface="HGP創英角ﾎﾟｯﾌﾟ体" pitchFamily="50" charset="-128"/>
            </a:endParaRPr>
          </a:p>
        </p:txBody>
      </p:sp>
      <p:sp>
        <p:nvSpPr>
          <p:cNvPr id="3" name="スライド番号プレースホルダ 2"/>
          <p:cNvSpPr>
            <a:spLocks noGrp="1"/>
          </p:cNvSpPr>
          <p:nvPr>
            <p:ph type="sldNum" sz="quarter" idx="12"/>
          </p:nvPr>
        </p:nvSpPr>
        <p:spPr/>
        <p:txBody>
          <a:bodyPr/>
          <a:lstStyle/>
          <a:p>
            <a:fld id="{0A1F82D9-A71C-432E-81EA-FE045CD12D44}" type="slidenum">
              <a:rPr kumimoji="1" lang="ja-JP" altLang="en-US" smtClean="0"/>
              <a:pPr/>
              <a:t>23</a:t>
            </a:fld>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7"/>
          <p:cNvSpPr txBox="1">
            <a:spLocks noChangeArrowheads="1"/>
          </p:cNvSpPr>
          <p:nvPr/>
        </p:nvSpPr>
        <p:spPr bwMode="auto">
          <a:xfrm>
            <a:off x="683568" y="4149080"/>
            <a:ext cx="3528392" cy="1785104"/>
          </a:xfrm>
          <a:prstGeom prst="rect">
            <a:avLst/>
          </a:prstGeom>
          <a:noFill/>
          <a:ln w="9525">
            <a:solidFill>
              <a:schemeClr val="tx1"/>
            </a:solidFill>
            <a:miter lim="800000"/>
            <a:headEnd/>
            <a:tailEnd/>
          </a:ln>
        </p:spPr>
        <p:txBody>
          <a:bodyPr wrap="square">
            <a:spAutoFit/>
          </a:bodyPr>
          <a:lstStyle/>
          <a:p>
            <a:pPr>
              <a:spcBef>
                <a:spcPct val="50000"/>
              </a:spcBef>
            </a:pPr>
            <a:r>
              <a:rPr lang="en-US" altLang="ja-JP" dirty="0" smtClean="0">
                <a:latin typeface="Calibri" pitchFamily="34" charset="0"/>
              </a:rPr>
              <a:t>Sample: Quenched iron</a:t>
            </a:r>
            <a:endParaRPr lang="en-US" altLang="ja-JP" dirty="0">
              <a:latin typeface="Calibri" pitchFamily="34" charset="0"/>
            </a:endParaRPr>
          </a:p>
          <a:p>
            <a:pPr>
              <a:spcBef>
                <a:spcPct val="50000"/>
              </a:spcBef>
            </a:pPr>
            <a:r>
              <a:rPr lang="en-US" altLang="ja-JP" dirty="0" smtClean="0">
                <a:latin typeface="+mj-lt"/>
                <a:ea typeface="Arial Unicode MS" pitchFamily="50" charset="-128"/>
                <a:cs typeface="Arial Unicode MS" pitchFamily="50" charset="-128"/>
              </a:rPr>
              <a:t>Diameter: </a:t>
            </a:r>
            <a:r>
              <a:rPr lang="en-US" altLang="ja-JP" dirty="0" smtClean="0">
                <a:latin typeface="Symbol" pitchFamily="18" charset="2"/>
              </a:rPr>
              <a:t> </a:t>
            </a:r>
            <a:r>
              <a:rPr lang="en-US" altLang="ja-JP" dirty="0">
                <a:latin typeface="Symbol" pitchFamily="18" charset="2"/>
              </a:rPr>
              <a:t>26</a:t>
            </a:r>
            <a:r>
              <a:rPr lang="en-US" altLang="ja-JP" dirty="0">
                <a:latin typeface="Calibri" pitchFamily="34" charset="0"/>
              </a:rPr>
              <a:t>mm</a:t>
            </a:r>
          </a:p>
          <a:p>
            <a:pPr>
              <a:spcBef>
                <a:spcPct val="50000"/>
              </a:spcBef>
            </a:pPr>
            <a:r>
              <a:rPr lang="en-US" altLang="ja-JP" dirty="0" smtClean="0">
                <a:latin typeface="Calibri" pitchFamily="34" charset="0"/>
              </a:rPr>
              <a:t>Thickness: 20mm</a:t>
            </a:r>
          </a:p>
          <a:p>
            <a:pPr>
              <a:spcBef>
                <a:spcPct val="50000"/>
              </a:spcBef>
            </a:pPr>
            <a:r>
              <a:rPr lang="en-US" altLang="ja-JP" dirty="0" smtClean="0">
                <a:latin typeface="Calibri" pitchFamily="34" charset="0"/>
              </a:rPr>
              <a:t>Quenched thickness: 3mm </a:t>
            </a:r>
          </a:p>
        </p:txBody>
      </p:sp>
      <p:pic>
        <p:nvPicPr>
          <p:cNvPr id="14338" name="Picture 21" descr="IMG_4365"/>
          <p:cNvPicPr>
            <a:picLocks noChangeAspect="1" noChangeArrowheads="1"/>
          </p:cNvPicPr>
          <p:nvPr/>
        </p:nvPicPr>
        <p:blipFill>
          <a:blip r:embed="rId2" cstate="print"/>
          <a:srcRect/>
          <a:stretch>
            <a:fillRect/>
          </a:stretch>
        </p:blipFill>
        <p:spPr bwMode="auto">
          <a:xfrm>
            <a:off x="712788" y="1124744"/>
            <a:ext cx="3097212" cy="2941637"/>
          </a:xfrm>
          <a:prstGeom prst="rect">
            <a:avLst/>
          </a:prstGeom>
          <a:noFill/>
          <a:ln w="9525">
            <a:noFill/>
            <a:miter lim="800000"/>
            <a:headEnd/>
            <a:tailEnd/>
          </a:ln>
        </p:spPr>
      </p:pic>
      <p:cxnSp>
        <p:nvCxnSpPr>
          <p:cNvPr id="8" name="直線矢印コネクタ 7"/>
          <p:cNvCxnSpPr/>
          <p:nvPr/>
        </p:nvCxnSpPr>
        <p:spPr>
          <a:xfrm flipV="1">
            <a:off x="338138" y="2839244"/>
            <a:ext cx="1527175" cy="4667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テキスト ボックス 8"/>
          <p:cNvSpPr txBox="1"/>
          <p:nvPr/>
        </p:nvSpPr>
        <p:spPr>
          <a:xfrm>
            <a:off x="277813" y="2653506"/>
            <a:ext cx="938212" cy="3698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fontAlgn="auto">
              <a:spcBef>
                <a:spcPts val="0"/>
              </a:spcBef>
              <a:spcAft>
                <a:spcPts val="0"/>
              </a:spcAft>
              <a:defRPr/>
            </a:pPr>
            <a:r>
              <a:rPr lang="en-US" altLang="ja-JP" dirty="0"/>
              <a:t>neutron</a:t>
            </a:r>
            <a:endParaRPr lang="ja-JP" altLang="en-US" dirty="0"/>
          </a:p>
        </p:txBody>
      </p:sp>
      <p:pic>
        <p:nvPicPr>
          <p:cNvPr id="14341" name="図 9"/>
          <p:cNvPicPr>
            <a:picLocks noChangeAspect="1"/>
          </p:cNvPicPr>
          <p:nvPr/>
        </p:nvPicPr>
        <p:blipFill>
          <a:blip r:embed="rId3" cstate="print"/>
          <a:srcRect/>
          <a:stretch>
            <a:fillRect/>
          </a:stretch>
        </p:blipFill>
        <p:spPr bwMode="auto">
          <a:xfrm rot="5400000">
            <a:off x="4683125" y="2219325"/>
            <a:ext cx="3770313" cy="3770313"/>
          </a:xfrm>
          <a:prstGeom prst="rect">
            <a:avLst/>
          </a:prstGeom>
          <a:noFill/>
          <a:ln w="9525">
            <a:noFill/>
            <a:miter lim="800000"/>
            <a:headEnd/>
            <a:tailEnd/>
          </a:ln>
        </p:spPr>
      </p:pic>
      <p:sp>
        <p:nvSpPr>
          <p:cNvPr id="14342" name="テキスト ボックス 11"/>
          <p:cNvSpPr txBox="1">
            <a:spLocks noChangeArrowheads="1"/>
          </p:cNvSpPr>
          <p:nvPr/>
        </p:nvSpPr>
        <p:spPr bwMode="auto">
          <a:xfrm>
            <a:off x="4932040" y="1268760"/>
            <a:ext cx="3312368" cy="707886"/>
          </a:xfrm>
          <a:prstGeom prst="rect">
            <a:avLst/>
          </a:prstGeom>
          <a:noFill/>
          <a:ln w="9525">
            <a:noFill/>
            <a:miter lim="800000"/>
            <a:headEnd/>
            <a:tailEnd/>
          </a:ln>
        </p:spPr>
        <p:txBody>
          <a:bodyPr wrap="square">
            <a:spAutoFit/>
          </a:bodyPr>
          <a:lstStyle/>
          <a:p>
            <a:r>
              <a:rPr lang="en-US" altLang="en-US" dirty="0" smtClean="0">
                <a:latin typeface="Calibri" pitchFamily="34" charset="0"/>
              </a:rPr>
              <a:t>Transmission image obtained  by whole neutrons</a:t>
            </a:r>
            <a:endParaRPr lang="ja-JP" altLang="en-US" dirty="0">
              <a:latin typeface="Calibri" pitchFamily="34" charset="0"/>
            </a:endParaRPr>
          </a:p>
        </p:txBody>
      </p:sp>
      <p:sp>
        <p:nvSpPr>
          <p:cNvPr id="14343" name="テキスト ボックス 12"/>
          <p:cNvSpPr txBox="1">
            <a:spLocks noChangeArrowheads="1"/>
          </p:cNvSpPr>
          <p:nvPr/>
        </p:nvSpPr>
        <p:spPr bwMode="auto">
          <a:xfrm>
            <a:off x="1619673" y="247650"/>
            <a:ext cx="6014616" cy="523220"/>
          </a:xfrm>
          <a:prstGeom prst="rect">
            <a:avLst/>
          </a:prstGeom>
          <a:noFill/>
          <a:ln w="9525">
            <a:noFill/>
            <a:miter lim="800000"/>
            <a:headEnd/>
            <a:tailEnd/>
          </a:ln>
        </p:spPr>
        <p:txBody>
          <a:bodyPr wrap="square">
            <a:spAutoFit/>
          </a:bodyPr>
          <a:lstStyle/>
          <a:p>
            <a:pPr algn="ctr"/>
            <a:r>
              <a:rPr lang="ja-JP" altLang="en-US" sz="2800" dirty="0" smtClean="0">
                <a:latin typeface="Calibri" pitchFamily="34" charset="0"/>
              </a:rPr>
              <a:t>サンプルの設置状況</a:t>
            </a:r>
            <a:endParaRPr lang="ja-JP" altLang="en-US" sz="2800" dirty="0">
              <a:latin typeface="Calibri" pitchFamily="34" charset="0"/>
            </a:endParaRPr>
          </a:p>
        </p:txBody>
      </p:sp>
      <p:sp>
        <p:nvSpPr>
          <p:cNvPr id="10" name="正方形/長方形 9"/>
          <p:cNvSpPr/>
          <p:nvPr/>
        </p:nvSpPr>
        <p:spPr>
          <a:xfrm>
            <a:off x="755576" y="6165304"/>
            <a:ext cx="3456384"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2339752" y="6165304"/>
            <a:ext cx="576064" cy="400110"/>
          </a:xfrm>
          <a:prstGeom prst="rect">
            <a:avLst/>
          </a:prstGeom>
          <a:noFill/>
          <a:ln>
            <a:solidFill>
              <a:srgbClr val="FF0000"/>
            </a:solidFill>
          </a:ln>
        </p:spPr>
        <p:txBody>
          <a:bodyPr wrap="square" rtlCol="0">
            <a:spAutoFit/>
          </a:bodyPr>
          <a:lstStyle/>
          <a:p>
            <a:r>
              <a:rPr kumimoji="1" lang="en-US" altLang="ja-JP" dirty="0" smtClean="0"/>
              <a:t>3-1</a:t>
            </a:r>
            <a:endParaRPr kumimoji="1" lang="ja-JP" altLang="en-US" dirty="0"/>
          </a:p>
        </p:txBody>
      </p:sp>
      <p:sp>
        <p:nvSpPr>
          <p:cNvPr id="12" name="テキスト ボックス 11"/>
          <p:cNvSpPr txBox="1"/>
          <p:nvPr/>
        </p:nvSpPr>
        <p:spPr>
          <a:xfrm>
            <a:off x="755576" y="6165304"/>
            <a:ext cx="576064" cy="400110"/>
          </a:xfrm>
          <a:prstGeom prst="rect">
            <a:avLst/>
          </a:prstGeom>
          <a:noFill/>
          <a:ln>
            <a:solidFill>
              <a:srgbClr val="FF0000"/>
            </a:solidFill>
          </a:ln>
        </p:spPr>
        <p:txBody>
          <a:bodyPr wrap="square" rtlCol="0">
            <a:spAutoFit/>
          </a:bodyPr>
          <a:lstStyle/>
          <a:p>
            <a:r>
              <a:rPr kumimoji="1" lang="en-US" altLang="ja-JP" dirty="0" smtClean="0"/>
              <a:t>3-5</a:t>
            </a:r>
            <a:endParaRPr kumimoji="1" lang="ja-JP" altLang="en-US" dirty="0"/>
          </a:p>
        </p:txBody>
      </p:sp>
      <p:sp>
        <p:nvSpPr>
          <p:cNvPr id="13" name="テキスト ボックス 12"/>
          <p:cNvSpPr txBox="1"/>
          <p:nvPr/>
        </p:nvSpPr>
        <p:spPr>
          <a:xfrm>
            <a:off x="4427984" y="6165304"/>
            <a:ext cx="1108380" cy="400110"/>
          </a:xfrm>
          <a:prstGeom prst="rect">
            <a:avLst/>
          </a:prstGeom>
          <a:noFill/>
        </p:spPr>
        <p:txBody>
          <a:bodyPr wrap="none" rtlCol="0">
            <a:spAutoFit/>
          </a:bodyPr>
          <a:lstStyle/>
          <a:p>
            <a:r>
              <a:rPr kumimoji="1" lang="en-US" altLang="ja-JP" dirty="0" smtClean="0"/>
              <a:t>Iron rod</a:t>
            </a:r>
            <a:endParaRPr kumimoji="1" lang="ja-JP" altLang="en-US" dirty="0"/>
          </a:p>
        </p:txBody>
      </p:sp>
      <p:sp>
        <p:nvSpPr>
          <p:cNvPr id="14" name="スライド番号プレースホルダ 13"/>
          <p:cNvSpPr>
            <a:spLocks noGrp="1"/>
          </p:cNvSpPr>
          <p:nvPr>
            <p:ph type="sldNum" sz="quarter" idx="12"/>
          </p:nvPr>
        </p:nvSpPr>
        <p:spPr/>
        <p:txBody>
          <a:bodyPr/>
          <a:lstStyle/>
          <a:p>
            <a:fld id="{0A1F82D9-A71C-432E-81EA-FE045CD12D44}" type="slidenum">
              <a:rPr kumimoji="1" lang="ja-JP" altLang="en-US" smtClean="0"/>
              <a:pPr/>
              <a:t>24</a:t>
            </a:fld>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図 6"/>
          <p:cNvPicPr>
            <a:picLocks noChangeAspect="1"/>
          </p:cNvPicPr>
          <p:nvPr/>
        </p:nvPicPr>
        <p:blipFill>
          <a:blip r:embed="rId2" cstate="print"/>
          <a:srcRect/>
          <a:stretch>
            <a:fillRect/>
          </a:stretch>
        </p:blipFill>
        <p:spPr bwMode="auto">
          <a:xfrm>
            <a:off x="0" y="927100"/>
            <a:ext cx="9144000" cy="4843463"/>
          </a:xfrm>
          <a:prstGeom prst="rect">
            <a:avLst/>
          </a:prstGeom>
          <a:noFill/>
          <a:ln w="9525">
            <a:noFill/>
            <a:miter lim="800000"/>
            <a:headEnd/>
            <a:tailEnd/>
          </a:ln>
        </p:spPr>
      </p:pic>
      <p:sp>
        <p:nvSpPr>
          <p:cNvPr id="18434" name="テキスト ボックス 7"/>
          <p:cNvSpPr txBox="1">
            <a:spLocks noChangeArrowheads="1"/>
          </p:cNvSpPr>
          <p:nvPr/>
        </p:nvSpPr>
        <p:spPr bwMode="auto">
          <a:xfrm>
            <a:off x="899592" y="398463"/>
            <a:ext cx="7704856" cy="461665"/>
          </a:xfrm>
          <a:prstGeom prst="rect">
            <a:avLst/>
          </a:prstGeom>
          <a:noFill/>
          <a:ln w="9525">
            <a:noFill/>
            <a:miter lim="800000"/>
            <a:headEnd/>
            <a:tailEnd/>
          </a:ln>
        </p:spPr>
        <p:txBody>
          <a:bodyPr wrap="square">
            <a:spAutoFit/>
          </a:bodyPr>
          <a:lstStyle/>
          <a:p>
            <a:r>
              <a:rPr lang="en-US" altLang="ja-JP" sz="2400" dirty="0" smtClean="0">
                <a:latin typeface="Calibri" pitchFamily="34" charset="0"/>
              </a:rPr>
              <a:t>Expanded transmission spectra around {110}Bragg edge</a:t>
            </a:r>
            <a:endParaRPr lang="ja-JP" altLang="en-US" sz="2400" dirty="0">
              <a:latin typeface="Calibri" pitchFamily="34" charset="0"/>
            </a:endParaRPr>
          </a:p>
        </p:txBody>
      </p:sp>
      <p:sp>
        <p:nvSpPr>
          <p:cNvPr id="18436" name="テキスト ボックス 9"/>
          <p:cNvSpPr txBox="1">
            <a:spLocks noChangeArrowheads="1"/>
          </p:cNvSpPr>
          <p:nvPr/>
        </p:nvSpPr>
        <p:spPr bwMode="auto">
          <a:xfrm>
            <a:off x="2203450" y="1333500"/>
            <a:ext cx="1239838" cy="306388"/>
          </a:xfrm>
          <a:prstGeom prst="rect">
            <a:avLst/>
          </a:prstGeom>
          <a:solidFill>
            <a:schemeClr val="bg1"/>
          </a:solidFill>
          <a:ln w="9525">
            <a:noFill/>
            <a:miter lim="800000"/>
            <a:headEnd/>
            <a:tailEnd/>
          </a:ln>
        </p:spPr>
        <p:txBody>
          <a:bodyPr>
            <a:spAutoFit/>
          </a:bodyPr>
          <a:lstStyle/>
          <a:p>
            <a:r>
              <a:rPr lang="en-US" altLang="ja-JP" sz="1400" dirty="0">
                <a:latin typeface="Calibri" pitchFamily="34" charset="0"/>
              </a:rPr>
              <a:t>Sample center</a:t>
            </a:r>
          </a:p>
        </p:txBody>
      </p:sp>
      <p:cxnSp>
        <p:nvCxnSpPr>
          <p:cNvPr id="11" name="直線矢印コネクタ 10"/>
          <p:cNvCxnSpPr/>
          <p:nvPr/>
        </p:nvCxnSpPr>
        <p:spPr>
          <a:xfrm>
            <a:off x="2754313" y="1639888"/>
            <a:ext cx="0" cy="8699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438" name="テキスト ボックス 11"/>
          <p:cNvSpPr txBox="1">
            <a:spLocks noChangeArrowheads="1"/>
          </p:cNvSpPr>
          <p:nvPr/>
        </p:nvSpPr>
        <p:spPr bwMode="auto">
          <a:xfrm>
            <a:off x="2463800" y="2509838"/>
            <a:ext cx="673100" cy="306387"/>
          </a:xfrm>
          <a:prstGeom prst="rect">
            <a:avLst/>
          </a:prstGeom>
          <a:solidFill>
            <a:schemeClr val="bg1"/>
          </a:solidFill>
          <a:ln w="9525">
            <a:noFill/>
            <a:miter lim="800000"/>
            <a:headEnd/>
            <a:tailEnd/>
          </a:ln>
        </p:spPr>
        <p:txBody>
          <a:bodyPr>
            <a:spAutoFit/>
          </a:bodyPr>
          <a:lstStyle/>
          <a:p>
            <a:r>
              <a:rPr lang="en-US" altLang="ja-JP" sz="1400" dirty="0">
                <a:latin typeface="Calibri" pitchFamily="34" charset="0"/>
              </a:rPr>
              <a:t>edge</a:t>
            </a:r>
            <a:endParaRPr lang="ja-JP" altLang="en-US" sz="1400" dirty="0">
              <a:latin typeface="Calibri" pitchFamily="34" charset="0"/>
            </a:endParaRPr>
          </a:p>
        </p:txBody>
      </p:sp>
      <p:sp>
        <p:nvSpPr>
          <p:cNvPr id="18439" name="テキスト ボックス 12"/>
          <p:cNvSpPr txBox="1">
            <a:spLocks noChangeArrowheads="1"/>
          </p:cNvSpPr>
          <p:nvPr/>
        </p:nvSpPr>
        <p:spPr bwMode="auto">
          <a:xfrm>
            <a:off x="230188" y="6089650"/>
            <a:ext cx="8913812" cy="707886"/>
          </a:xfrm>
          <a:prstGeom prst="rect">
            <a:avLst/>
          </a:prstGeom>
          <a:noFill/>
          <a:ln w="9525">
            <a:noFill/>
            <a:miter lim="800000"/>
            <a:headEnd/>
            <a:tailEnd/>
          </a:ln>
        </p:spPr>
        <p:txBody>
          <a:bodyPr>
            <a:spAutoFit/>
          </a:bodyPr>
          <a:lstStyle/>
          <a:p>
            <a:r>
              <a:rPr lang="en-US" altLang="ja-JP" dirty="0" smtClean="0">
                <a:latin typeface="Calibri" pitchFamily="34" charset="0"/>
              </a:rPr>
              <a:t>The Bragg edges are steeper around the center and become gentle toward the edge</a:t>
            </a:r>
            <a:endParaRPr lang="ja-JP" altLang="en-US" dirty="0">
              <a:latin typeface="Calibri" pitchFamily="34" charset="0"/>
            </a:endParaRPr>
          </a:p>
        </p:txBody>
      </p:sp>
      <p:sp>
        <p:nvSpPr>
          <p:cNvPr id="8" name="スライド番号プレースホルダ 7"/>
          <p:cNvSpPr>
            <a:spLocks noGrp="1"/>
          </p:cNvSpPr>
          <p:nvPr>
            <p:ph type="sldNum" sz="quarter" idx="12"/>
          </p:nvPr>
        </p:nvSpPr>
        <p:spPr/>
        <p:txBody>
          <a:bodyPr/>
          <a:lstStyle/>
          <a:p>
            <a:fld id="{0A1F82D9-A71C-432E-81EA-FE045CD12D44}" type="slidenum">
              <a:rPr kumimoji="1" lang="ja-JP" altLang="en-US" smtClean="0"/>
              <a:pPr/>
              <a:t>25</a:t>
            </a:fld>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テキスト ボックス 3"/>
          <p:cNvSpPr txBox="1">
            <a:spLocks noChangeArrowheads="1"/>
          </p:cNvSpPr>
          <p:nvPr/>
        </p:nvSpPr>
        <p:spPr bwMode="auto">
          <a:xfrm>
            <a:off x="431800" y="1927225"/>
            <a:ext cx="8185150" cy="1938992"/>
          </a:xfrm>
          <a:prstGeom prst="rect">
            <a:avLst/>
          </a:prstGeom>
          <a:noFill/>
          <a:ln w="9525">
            <a:noFill/>
            <a:miter lim="800000"/>
            <a:headEnd/>
            <a:tailEnd/>
          </a:ln>
        </p:spPr>
        <p:txBody>
          <a:bodyPr>
            <a:spAutoFit/>
          </a:bodyPr>
          <a:lstStyle/>
          <a:p>
            <a:r>
              <a:rPr lang="ja-JP" altLang="en-US" sz="4000" dirty="0" smtClean="0">
                <a:latin typeface="Calibri" pitchFamily="34" charset="0"/>
              </a:rPr>
              <a:t>結晶面間隔、</a:t>
            </a:r>
            <a:r>
              <a:rPr lang="ja-JP" altLang="en-US" sz="4000" dirty="0">
                <a:latin typeface="Calibri" pitchFamily="34" charset="0"/>
              </a:rPr>
              <a:t>面密度イメージング</a:t>
            </a:r>
            <a:endParaRPr lang="en-US" altLang="ja-JP" sz="4000" dirty="0">
              <a:latin typeface="Calibri" pitchFamily="34" charset="0"/>
            </a:endParaRPr>
          </a:p>
          <a:p>
            <a:r>
              <a:rPr lang="en-US" altLang="ja-JP" sz="4000" dirty="0">
                <a:latin typeface="Calibri" pitchFamily="34" charset="0"/>
              </a:rPr>
              <a:t>									   using RITS code</a:t>
            </a:r>
            <a:endParaRPr lang="ja-JP" altLang="en-US" sz="4000" dirty="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タイトル 1"/>
          <p:cNvSpPr>
            <a:spLocks noGrp="1"/>
          </p:cNvSpPr>
          <p:nvPr>
            <p:ph type="title"/>
          </p:nvPr>
        </p:nvSpPr>
        <p:spPr>
          <a:xfrm>
            <a:off x="457200" y="141288"/>
            <a:ext cx="8229600" cy="1143000"/>
          </a:xfrm>
        </p:spPr>
        <p:txBody>
          <a:bodyPr>
            <a:normAutofit fontScale="90000"/>
          </a:bodyPr>
          <a:lstStyle/>
          <a:p>
            <a:pPr eaLnBrk="1" hangingPunct="1"/>
            <a:r>
              <a:rPr lang="ja-JP" altLang="en-US" sz="3600" dirty="0" smtClean="0"/>
              <a:t>面間隔イメージング</a:t>
            </a:r>
            <a:r>
              <a:rPr lang="en-US" altLang="ja-JP" sz="3600" dirty="0" smtClean="0"/>
              <a:t/>
            </a:r>
            <a:br>
              <a:rPr lang="en-US" altLang="ja-JP" sz="3600" dirty="0" smtClean="0"/>
            </a:br>
            <a:r>
              <a:rPr lang="en-US" altLang="ja-JP" sz="3600" dirty="0" smtClean="0"/>
              <a:t>1pixel (0.055mm) </a:t>
            </a:r>
            <a:r>
              <a:rPr lang="ja-JP" altLang="en-US" sz="3600" dirty="0" smtClean="0"/>
              <a:t>毎</a:t>
            </a:r>
          </a:p>
        </p:txBody>
      </p:sp>
      <p:grpSp>
        <p:nvGrpSpPr>
          <p:cNvPr id="2" name="図形グループ 17"/>
          <p:cNvGrpSpPr>
            <a:grpSpLocks/>
          </p:cNvGrpSpPr>
          <p:nvPr/>
        </p:nvGrpSpPr>
        <p:grpSpPr bwMode="auto">
          <a:xfrm>
            <a:off x="982663" y="1238250"/>
            <a:ext cx="6918325" cy="5584825"/>
            <a:chOff x="-5653358" y="274638"/>
            <a:chExt cx="8554540" cy="6590657"/>
          </a:xfrm>
        </p:grpSpPr>
        <p:pic>
          <p:nvPicPr>
            <p:cNvPr id="31752" name="図 3" descr="4ms-13ch-1pix.jpg"/>
            <p:cNvPicPr>
              <a:picLocks noChangeAspect="1"/>
            </p:cNvPicPr>
            <p:nvPr/>
          </p:nvPicPr>
          <p:blipFill>
            <a:blip r:embed="rId2" cstate="print"/>
            <a:srcRect/>
            <a:stretch>
              <a:fillRect/>
            </a:stretch>
          </p:blipFill>
          <p:spPr bwMode="auto">
            <a:xfrm>
              <a:off x="-5653358" y="274638"/>
              <a:ext cx="8554540" cy="6590657"/>
            </a:xfrm>
            <a:prstGeom prst="rect">
              <a:avLst/>
            </a:prstGeom>
            <a:noFill/>
            <a:ln w="9525">
              <a:noFill/>
              <a:miter lim="800000"/>
              <a:headEnd/>
              <a:tailEnd/>
            </a:ln>
          </p:spPr>
        </p:pic>
        <p:pic>
          <p:nvPicPr>
            <p:cNvPr id="31753" name="図 12"/>
            <p:cNvPicPr>
              <a:picLocks noChangeAspect="1"/>
            </p:cNvPicPr>
            <p:nvPr/>
          </p:nvPicPr>
          <p:blipFill>
            <a:blip r:embed="rId3" cstate="print"/>
            <a:srcRect/>
            <a:stretch>
              <a:fillRect/>
            </a:stretch>
          </p:blipFill>
          <p:spPr bwMode="auto">
            <a:xfrm flipV="1">
              <a:off x="-4144755" y="609060"/>
              <a:ext cx="5560636" cy="5527926"/>
            </a:xfrm>
            <a:prstGeom prst="rect">
              <a:avLst/>
            </a:prstGeom>
            <a:noFill/>
            <a:ln w="9525">
              <a:noFill/>
              <a:miter lim="800000"/>
              <a:headEnd/>
              <a:tailEnd/>
            </a:ln>
          </p:spPr>
        </p:pic>
      </p:grpSp>
      <p:sp>
        <p:nvSpPr>
          <p:cNvPr id="31747" name="テキスト ボックス 13"/>
          <p:cNvSpPr txBox="1">
            <a:spLocks noChangeArrowheads="1"/>
          </p:cNvSpPr>
          <p:nvPr/>
        </p:nvSpPr>
        <p:spPr bwMode="auto">
          <a:xfrm>
            <a:off x="7018338" y="1495425"/>
            <a:ext cx="1668462" cy="304800"/>
          </a:xfrm>
          <a:prstGeom prst="rect">
            <a:avLst/>
          </a:prstGeom>
          <a:solidFill>
            <a:schemeClr val="bg1"/>
          </a:solidFill>
          <a:ln w="9525">
            <a:noFill/>
            <a:miter lim="800000"/>
            <a:headEnd/>
            <a:tailEnd/>
          </a:ln>
        </p:spPr>
        <p:txBody>
          <a:bodyPr>
            <a:spAutoFit/>
          </a:bodyPr>
          <a:lstStyle/>
          <a:p>
            <a:r>
              <a:rPr lang="en-US" altLang="ja-JP" sz="1400">
                <a:latin typeface="Calibri" pitchFamily="34" charset="0"/>
              </a:rPr>
              <a:t>Lattice spacing (A)</a:t>
            </a:r>
            <a:endParaRPr lang="ja-JP" altLang="en-US" sz="1400">
              <a:latin typeface="Calibri" pitchFamily="34" charset="0"/>
            </a:endParaRPr>
          </a:p>
        </p:txBody>
      </p:sp>
      <p:sp>
        <p:nvSpPr>
          <p:cNvPr id="31748" name="テキスト ボックス 6"/>
          <p:cNvSpPr txBox="1">
            <a:spLocks noChangeArrowheads="1"/>
          </p:cNvSpPr>
          <p:nvPr/>
        </p:nvSpPr>
        <p:spPr bwMode="auto">
          <a:xfrm>
            <a:off x="6103938" y="5802313"/>
            <a:ext cx="595312" cy="368300"/>
          </a:xfrm>
          <a:prstGeom prst="rect">
            <a:avLst/>
          </a:prstGeom>
          <a:noFill/>
          <a:ln w="9525">
            <a:solidFill>
              <a:schemeClr val="tx1"/>
            </a:solidFill>
            <a:miter lim="800000"/>
            <a:headEnd/>
            <a:tailEnd/>
          </a:ln>
        </p:spPr>
        <p:txBody>
          <a:bodyPr>
            <a:spAutoFit/>
          </a:bodyPr>
          <a:lstStyle/>
          <a:p>
            <a:r>
              <a:rPr lang="en-US" altLang="ja-JP">
                <a:solidFill>
                  <a:srgbClr val="000000"/>
                </a:solidFill>
              </a:rPr>
              <a:t>3-1</a:t>
            </a:r>
          </a:p>
        </p:txBody>
      </p:sp>
      <p:sp>
        <p:nvSpPr>
          <p:cNvPr id="31749" name="テキスト ボックス 7"/>
          <p:cNvSpPr txBox="1">
            <a:spLocks noChangeArrowheads="1"/>
          </p:cNvSpPr>
          <p:nvPr/>
        </p:nvSpPr>
        <p:spPr bwMode="auto">
          <a:xfrm>
            <a:off x="2203450" y="1616075"/>
            <a:ext cx="595313" cy="368300"/>
          </a:xfrm>
          <a:prstGeom prst="rect">
            <a:avLst/>
          </a:prstGeom>
          <a:noFill/>
          <a:ln w="9525">
            <a:solidFill>
              <a:schemeClr val="tx1"/>
            </a:solidFill>
            <a:miter lim="800000"/>
            <a:headEnd/>
            <a:tailEnd/>
          </a:ln>
        </p:spPr>
        <p:txBody>
          <a:bodyPr>
            <a:spAutoFit/>
          </a:bodyPr>
          <a:lstStyle/>
          <a:p>
            <a:r>
              <a:rPr lang="en-US" altLang="ja-JP">
                <a:solidFill>
                  <a:srgbClr val="000000"/>
                </a:solidFill>
              </a:rPr>
              <a:t>3-5</a:t>
            </a:r>
          </a:p>
        </p:txBody>
      </p:sp>
      <p:cxnSp>
        <p:nvCxnSpPr>
          <p:cNvPr id="3" name="直線矢印コネクタ 2"/>
          <p:cNvCxnSpPr>
            <a:stCxn id="31749" idx="3"/>
          </p:cNvCxnSpPr>
          <p:nvPr/>
        </p:nvCxnSpPr>
        <p:spPr>
          <a:xfrm>
            <a:off x="2798763" y="1800225"/>
            <a:ext cx="6588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flipH="1">
            <a:off x="5773738" y="6027738"/>
            <a:ext cx="330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8"/>
          <p:cNvSpPr txBox="1">
            <a:spLocks noChangeArrowheads="1"/>
          </p:cNvSpPr>
          <p:nvPr/>
        </p:nvSpPr>
        <p:spPr bwMode="auto">
          <a:xfrm>
            <a:off x="0" y="2564904"/>
            <a:ext cx="1907704" cy="2862322"/>
          </a:xfrm>
          <a:prstGeom prst="rect">
            <a:avLst/>
          </a:prstGeom>
          <a:noFill/>
          <a:ln w="9525">
            <a:solidFill>
              <a:schemeClr val="tx1"/>
            </a:solidFill>
            <a:miter lim="800000"/>
            <a:headEnd/>
            <a:tailEnd/>
          </a:ln>
        </p:spPr>
        <p:txBody>
          <a:bodyPr wrap="square">
            <a:spAutoFit/>
          </a:bodyPr>
          <a:lstStyle/>
          <a:p>
            <a:r>
              <a:rPr lang="ja-JP" altLang="en-US">
                <a:latin typeface="Calibri" pitchFamily="34" charset="0"/>
              </a:rPr>
              <a:t>サンプル端の格子面間隔が広くなっている。焼き入れによりマルテンサイト化が進み、炭素が混入。その結果、格子面間隔が広くなっている。</a:t>
            </a:r>
            <a:endParaRPr lang="en-US" altLang="ja-JP">
              <a:latin typeface="Calibri" pitchFamily="34" charset="0"/>
            </a:endParaRPr>
          </a:p>
          <a:p>
            <a:r>
              <a:rPr lang="ja-JP" altLang="en-US">
                <a:latin typeface="Calibri" pitchFamily="34" charset="0"/>
              </a:rPr>
              <a:t>と思われる。</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タイトル 1"/>
          <p:cNvSpPr>
            <a:spLocks noGrp="1"/>
          </p:cNvSpPr>
          <p:nvPr>
            <p:ph type="title"/>
          </p:nvPr>
        </p:nvSpPr>
        <p:spPr/>
        <p:txBody>
          <a:bodyPr/>
          <a:lstStyle/>
          <a:p>
            <a:pPr eaLnBrk="1" hangingPunct="1"/>
            <a:r>
              <a:rPr lang="ja-JP" altLang="en-US" smtClean="0"/>
              <a:t>面密度イメージング</a:t>
            </a:r>
          </a:p>
        </p:txBody>
      </p:sp>
      <p:pic>
        <p:nvPicPr>
          <p:cNvPr id="33794" name="図 8" descr="density-8pix.jpg"/>
          <p:cNvPicPr>
            <a:picLocks noChangeAspect="1"/>
          </p:cNvPicPr>
          <p:nvPr/>
        </p:nvPicPr>
        <p:blipFill>
          <a:blip r:embed="rId2" cstate="print"/>
          <a:srcRect/>
          <a:stretch>
            <a:fillRect/>
          </a:stretch>
        </p:blipFill>
        <p:spPr bwMode="auto">
          <a:xfrm>
            <a:off x="-28575" y="1916832"/>
            <a:ext cx="7006316" cy="4653830"/>
          </a:xfrm>
          <a:prstGeom prst="rect">
            <a:avLst/>
          </a:prstGeom>
          <a:noFill/>
          <a:ln w="9525">
            <a:noFill/>
            <a:miter lim="800000"/>
            <a:headEnd/>
            <a:tailEnd/>
          </a:ln>
        </p:spPr>
      </p:pic>
      <p:sp>
        <p:nvSpPr>
          <p:cNvPr id="10" name="正方形/長方形 9"/>
          <p:cNvSpPr/>
          <p:nvPr/>
        </p:nvSpPr>
        <p:spPr>
          <a:xfrm>
            <a:off x="1115617" y="2060848"/>
            <a:ext cx="4248472" cy="41044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33796" name="図 5" descr="density-8pix.jpg"/>
          <p:cNvPicPr>
            <a:picLocks noChangeAspect="1"/>
          </p:cNvPicPr>
          <p:nvPr/>
        </p:nvPicPr>
        <p:blipFill>
          <a:blip r:embed="rId3" cstate="print"/>
          <a:srcRect/>
          <a:stretch>
            <a:fillRect/>
          </a:stretch>
        </p:blipFill>
        <p:spPr bwMode="auto">
          <a:xfrm>
            <a:off x="-28574" y="1988840"/>
            <a:ext cx="6969608" cy="4629448"/>
          </a:xfrm>
          <a:prstGeom prst="rect">
            <a:avLst/>
          </a:prstGeom>
          <a:noFill/>
          <a:ln w="9525">
            <a:noFill/>
            <a:miter lim="800000"/>
            <a:headEnd/>
            <a:tailEnd/>
          </a:ln>
        </p:spPr>
      </p:pic>
      <p:sp>
        <p:nvSpPr>
          <p:cNvPr id="33797" name="テキスト ボックス 10"/>
          <p:cNvSpPr txBox="1">
            <a:spLocks noChangeArrowheads="1"/>
          </p:cNvSpPr>
          <p:nvPr/>
        </p:nvSpPr>
        <p:spPr bwMode="auto">
          <a:xfrm>
            <a:off x="7020273" y="3024188"/>
            <a:ext cx="2009428" cy="2031325"/>
          </a:xfrm>
          <a:prstGeom prst="rect">
            <a:avLst/>
          </a:prstGeom>
          <a:noFill/>
          <a:ln w="9525">
            <a:solidFill>
              <a:schemeClr val="tx1"/>
            </a:solidFill>
            <a:miter lim="800000"/>
            <a:headEnd/>
            <a:tailEnd/>
          </a:ln>
        </p:spPr>
        <p:txBody>
          <a:bodyPr wrap="square">
            <a:spAutoFit/>
          </a:bodyPr>
          <a:lstStyle/>
          <a:p>
            <a:r>
              <a:rPr lang="ja-JP" altLang="en-US" dirty="0">
                <a:latin typeface="Calibri" pitchFamily="34" charset="0"/>
              </a:rPr>
              <a:t>左下のサンプルは右上に比べ、面密度が大きくなっている。左下は</a:t>
            </a:r>
            <a:r>
              <a:rPr lang="en-US" altLang="ja-JP" dirty="0">
                <a:latin typeface="Calibri" pitchFamily="34" charset="0"/>
              </a:rPr>
              <a:t>3-1(</a:t>
            </a:r>
            <a:r>
              <a:rPr lang="ja-JP" altLang="en-US" dirty="0">
                <a:latin typeface="Calibri" pitchFamily="34" charset="0"/>
              </a:rPr>
              <a:t>シャフト中心部の鉄）である。</a:t>
            </a:r>
          </a:p>
        </p:txBody>
      </p:sp>
      <p:sp>
        <p:nvSpPr>
          <p:cNvPr id="33798" name="テキスト ボックス 11"/>
          <p:cNvSpPr txBox="1">
            <a:spLocks noChangeArrowheads="1"/>
          </p:cNvSpPr>
          <p:nvPr/>
        </p:nvSpPr>
        <p:spPr bwMode="auto">
          <a:xfrm>
            <a:off x="7020273" y="5172075"/>
            <a:ext cx="2009428" cy="1200329"/>
          </a:xfrm>
          <a:prstGeom prst="rect">
            <a:avLst/>
          </a:prstGeom>
          <a:noFill/>
          <a:ln w="9525">
            <a:solidFill>
              <a:schemeClr val="tx1"/>
            </a:solidFill>
            <a:miter lim="800000"/>
            <a:headEnd/>
            <a:tailEnd/>
          </a:ln>
        </p:spPr>
        <p:txBody>
          <a:bodyPr wrap="square">
            <a:spAutoFit/>
          </a:bodyPr>
          <a:lstStyle/>
          <a:p>
            <a:r>
              <a:rPr lang="ja-JP" altLang="en-US" dirty="0">
                <a:latin typeface="Calibri" pitchFamily="34" charset="0"/>
              </a:rPr>
              <a:t>製造工程もしくは、焼き入れ時に変化したものか？</a:t>
            </a:r>
          </a:p>
        </p:txBody>
      </p:sp>
      <p:cxnSp>
        <p:nvCxnSpPr>
          <p:cNvPr id="14" name="直線矢印コネクタ 13"/>
          <p:cNvCxnSpPr>
            <a:stCxn id="33797" idx="2"/>
            <a:endCxn id="33798" idx="0"/>
          </p:cNvCxnSpPr>
          <p:nvPr/>
        </p:nvCxnSpPr>
        <p:spPr>
          <a:xfrm rot="5400000">
            <a:off x="7966706" y="5113794"/>
            <a:ext cx="11656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800" name="テキスト ボックス 8"/>
          <p:cNvSpPr txBox="1">
            <a:spLocks noChangeArrowheads="1"/>
          </p:cNvSpPr>
          <p:nvPr/>
        </p:nvSpPr>
        <p:spPr bwMode="auto">
          <a:xfrm>
            <a:off x="4860032" y="5661248"/>
            <a:ext cx="596900" cy="369887"/>
          </a:xfrm>
          <a:prstGeom prst="rect">
            <a:avLst/>
          </a:prstGeom>
          <a:noFill/>
          <a:ln w="9525">
            <a:solidFill>
              <a:schemeClr val="tx1"/>
            </a:solidFill>
            <a:miter lim="800000"/>
            <a:headEnd/>
            <a:tailEnd/>
          </a:ln>
        </p:spPr>
        <p:txBody>
          <a:bodyPr>
            <a:spAutoFit/>
          </a:bodyPr>
          <a:lstStyle/>
          <a:p>
            <a:r>
              <a:rPr lang="en-US" altLang="ja-JP">
                <a:solidFill>
                  <a:srgbClr val="FF0000"/>
                </a:solidFill>
              </a:rPr>
              <a:t>3-1</a:t>
            </a:r>
          </a:p>
        </p:txBody>
      </p:sp>
      <p:sp>
        <p:nvSpPr>
          <p:cNvPr id="33801" name="テキスト ボックス 10"/>
          <p:cNvSpPr txBox="1">
            <a:spLocks noChangeArrowheads="1"/>
          </p:cNvSpPr>
          <p:nvPr/>
        </p:nvSpPr>
        <p:spPr bwMode="auto">
          <a:xfrm>
            <a:off x="1043608" y="2204864"/>
            <a:ext cx="595313" cy="369888"/>
          </a:xfrm>
          <a:prstGeom prst="rect">
            <a:avLst/>
          </a:prstGeom>
          <a:noFill/>
          <a:ln w="9525">
            <a:solidFill>
              <a:schemeClr val="tx1"/>
            </a:solidFill>
            <a:miter lim="800000"/>
            <a:headEnd/>
            <a:tailEnd/>
          </a:ln>
        </p:spPr>
        <p:txBody>
          <a:bodyPr>
            <a:spAutoFit/>
          </a:bodyPr>
          <a:lstStyle/>
          <a:p>
            <a:r>
              <a:rPr lang="en-US" altLang="ja-JP">
                <a:solidFill>
                  <a:srgbClr val="FF0000"/>
                </a:solidFill>
              </a:rPr>
              <a:t>3-5</a:t>
            </a:r>
          </a:p>
        </p:txBody>
      </p:sp>
      <p:cxnSp>
        <p:nvCxnSpPr>
          <p:cNvPr id="12" name="直線矢印コネクタ 11"/>
          <p:cNvCxnSpPr>
            <a:stCxn id="33801" idx="3"/>
          </p:cNvCxnSpPr>
          <p:nvPr/>
        </p:nvCxnSpPr>
        <p:spPr>
          <a:xfrm>
            <a:off x="1638921" y="2390602"/>
            <a:ext cx="6588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flipH="1">
            <a:off x="4427984" y="5949280"/>
            <a:ext cx="32861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テキスト ボックス 3"/>
          <p:cNvSpPr txBox="1">
            <a:spLocks noChangeArrowheads="1"/>
          </p:cNvSpPr>
          <p:nvPr/>
        </p:nvSpPr>
        <p:spPr bwMode="auto">
          <a:xfrm>
            <a:off x="899592" y="1700808"/>
            <a:ext cx="8032750" cy="707886"/>
          </a:xfrm>
          <a:prstGeom prst="rect">
            <a:avLst/>
          </a:prstGeom>
          <a:noFill/>
          <a:ln w="9525">
            <a:noFill/>
            <a:miter lim="800000"/>
            <a:headEnd/>
            <a:tailEnd/>
          </a:ln>
        </p:spPr>
        <p:txBody>
          <a:bodyPr>
            <a:spAutoFit/>
          </a:bodyPr>
          <a:lstStyle/>
          <a:p>
            <a:r>
              <a:rPr lang="ja-JP" altLang="en-US" sz="4000" dirty="0" smtClean="0">
                <a:latin typeface="Calibri" pitchFamily="34" charset="0"/>
              </a:rPr>
              <a:t>　</a:t>
            </a:r>
            <a:r>
              <a:rPr lang="en-US" altLang="ja-JP" sz="4000" dirty="0" smtClean="0">
                <a:latin typeface="Calibri" pitchFamily="34" charset="0"/>
              </a:rPr>
              <a:t>MCP</a:t>
            </a:r>
            <a:r>
              <a:rPr lang="ja-JP" altLang="en-US" sz="4000" dirty="0" smtClean="0">
                <a:latin typeface="Calibri" pitchFamily="34" charset="0"/>
              </a:rPr>
              <a:t>コリメータ＋</a:t>
            </a:r>
            <a:r>
              <a:rPr lang="en-US" altLang="ja-JP" sz="4000" dirty="0" smtClean="0">
                <a:latin typeface="Calibri" pitchFamily="34" charset="0"/>
              </a:rPr>
              <a:t>MCP</a:t>
            </a:r>
            <a:r>
              <a:rPr lang="ja-JP" altLang="en-US" sz="4000" dirty="0" smtClean="0">
                <a:latin typeface="Calibri" pitchFamily="34" charset="0"/>
              </a:rPr>
              <a:t>検出器</a:t>
            </a:r>
            <a:endParaRPr lang="ja-JP" altLang="en-US" sz="4000" dirty="0">
              <a:latin typeface="Calibri" pitchFamily="34" charset="0"/>
            </a:endParaRPr>
          </a:p>
        </p:txBody>
      </p:sp>
      <p:sp>
        <p:nvSpPr>
          <p:cNvPr id="4" name="正方形/長方形 3"/>
          <p:cNvSpPr/>
          <p:nvPr/>
        </p:nvSpPr>
        <p:spPr>
          <a:xfrm>
            <a:off x="2987824" y="3789040"/>
            <a:ext cx="45719" cy="20882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雲 4"/>
          <p:cNvSpPr/>
          <p:nvPr/>
        </p:nvSpPr>
        <p:spPr>
          <a:xfrm>
            <a:off x="1835696" y="3861048"/>
            <a:ext cx="914400" cy="201622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347864" y="3717032"/>
            <a:ext cx="2376264" cy="22322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00"/>
              </a:solidFill>
            </a:endParaRPr>
          </a:p>
        </p:txBody>
      </p:sp>
      <p:cxnSp>
        <p:nvCxnSpPr>
          <p:cNvPr id="8" name="直線矢印コネクタ 7"/>
          <p:cNvCxnSpPr/>
          <p:nvPr/>
        </p:nvCxnSpPr>
        <p:spPr>
          <a:xfrm rot="5400000">
            <a:off x="2303748" y="3032956"/>
            <a:ext cx="1368152"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rot="10800000" flipV="1">
            <a:off x="5076056" y="2420888"/>
            <a:ext cx="1584176" cy="122413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419872" y="2996952"/>
            <a:ext cx="1569660" cy="369332"/>
          </a:xfrm>
          <a:prstGeom prst="rect">
            <a:avLst/>
          </a:prstGeom>
          <a:noFill/>
        </p:spPr>
        <p:txBody>
          <a:bodyPr wrap="none" rtlCol="0">
            <a:spAutoFit/>
          </a:bodyPr>
          <a:lstStyle/>
          <a:p>
            <a:r>
              <a:rPr kumimoji="1" lang="ja-JP" altLang="en-US" dirty="0" smtClean="0"/>
              <a:t>散乱線の除去</a:t>
            </a:r>
            <a:endParaRPr kumimoji="1" lang="ja-JP" altLang="en-US" dirty="0"/>
          </a:p>
        </p:txBody>
      </p:sp>
      <p:sp>
        <p:nvSpPr>
          <p:cNvPr id="10" name="テキスト ボックス 9"/>
          <p:cNvSpPr txBox="1"/>
          <p:nvPr/>
        </p:nvSpPr>
        <p:spPr>
          <a:xfrm>
            <a:off x="2123728" y="6093296"/>
            <a:ext cx="3816424" cy="369332"/>
          </a:xfrm>
          <a:prstGeom prst="rect">
            <a:avLst/>
          </a:prstGeom>
          <a:noFill/>
        </p:spPr>
        <p:txBody>
          <a:bodyPr wrap="square" rtlCol="0">
            <a:spAutoFit/>
          </a:bodyPr>
          <a:lstStyle/>
          <a:p>
            <a:r>
              <a:rPr kumimoji="1" lang="en-US" altLang="ja-JP" dirty="0" smtClean="0"/>
              <a:t>10μm</a:t>
            </a:r>
            <a:r>
              <a:rPr kumimoji="1" lang="ja-JP" altLang="en-US" dirty="0" smtClean="0"/>
              <a:t>直径ホール、厚さ</a:t>
            </a:r>
            <a:r>
              <a:rPr kumimoji="1" lang="en-US" altLang="ja-JP" dirty="0" smtClean="0"/>
              <a:t>1mm</a:t>
            </a:r>
            <a:endParaRPr kumimoji="1" lang="ja-JP" altLang="en-US" dirty="0"/>
          </a:p>
        </p:txBody>
      </p:sp>
      <p:sp>
        <p:nvSpPr>
          <p:cNvPr id="11" name="テキスト ボックス 10"/>
          <p:cNvSpPr txBox="1"/>
          <p:nvPr/>
        </p:nvSpPr>
        <p:spPr>
          <a:xfrm>
            <a:off x="611560" y="404664"/>
            <a:ext cx="7848872" cy="707886"/>
          </a:xfrm>
          <a:prstGeom prst="rect">
            <a:avLst/>
          </a:prstGeom>
          <a:noFill/>
        </p:spPr>
        <p:txBody>
          <a:bodyPr wrap="square" rtlCol="0">
            <a:spAutoFit/>
          </a:bodyPr>
          <a:lstStyle/>
          <a:p>
            <a:r>
              <a:rPr kumimoji="1" lang="ja-JP" altLang="en-US" sz="4000" dirty="0" smtClean="0">
                <a:solidFill>
                  <a:schemeClr val="bg1"/>
                </a:solidFill>
              </a:rPr>
              <a:t>散乱線除去コリメータ有無の実験</a:t>
            </a:r>
            <a:endParaRPr kumimoji="1" lang="ja-JP" altLang="en-US" sz="4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95536" y="548680"/>
            <a:ext cx="8229600" cy="908720"/>
          </a:xfrm>
        </p:spPr>
        <p:txBody>
          <a:bodyPr/>
          <a:lstStyle/>
          <a:p>
            <a:r>
              <a:rPr kumimoji="1" lang="ja-JP" altLang="en-US" dirty="0" smtClean="0"/>
              <a:t>パルス中性子イメージング</a:t>
            </a:r>
            <a:endParaRPr kumimoji="1" lang="ja-JP" altLang="en-US" dirty="0"/>
          </a:p>
        </p:txBody>
      </p:sp>
      <p:sp>
        <p:nvSpPr>
          <p:cNvPr id="6" name="コンテンツ プレースホルダ 5"/>
          <p:cNvSpPr>
            <a:spLocks noGrp="1"/>
          </p:cNvSpPr>
          <p:nvPr>
            <p:ph idx="1"/>
          </p:nvPr>
        </p:nvSpPr>
        <p:spPr>
          <a:xfrm>
            <a:off x="179512" y="3068960"/>
            <a:ext cx="8820472" cy="1440160"/>
          </a:xfrm>
          <a:ln>
            <a:solidFill>
              <a:schemeClr val="accent1"/>
            </a:solidFill>
          </a:ln>
        </p:spPr>
        <p:txBody>
          <a:bodyPr/>
          <a:lstStyle/>
          <a:p>
            <a:r>
              <a:rPr kumimoji="1" lang="ja-JP" altLang="en-US" dirty="0" smtClean="0"/>
              <a:t>高透過性を利用した厚い（バルク）材料の透視</a:t>
            </a:r>
            <a:endParaRPr kumimoji="1" lang="en-US" altLang="ja-JP" dirty="0" smtClean="0"/>
          </a:p>
          <a:p>
            <a:r>
              <a:rPr kumimoji="1" lang="ja-JP" altLang="en-US" dirty="0" smtClean="0"/>
              <a:t>水素の大きな散乱断面積を利用した選択的透視</a:t>
            </a:r>
            <a:endParaRPr kumimoji="1" lang="en-US" altLang="ja-JP" dirty="0" smtClean="0"/>
          </a:p>
          <a:p>
            <a:pPr>
              <a:buNone/>
            </a:pPr>
            <a:endParaRPr kumimoji="1" lang="en-US" altLang="ja-JP" dirty="0" smtClean="0"/>
          </a:p>
          <a:p>
            <a:pPr>
              <a:buNone/>
            </a:pPr>
            <a:endParaRPr kumimoji="1" lang="ja-JP" altLang="en-US" dirty="0"/>
          </a:p>
        </p:txBody>
      </p:sp>
      <p:sp>
        <p:nvSpPr>
          <p:cNvPr id="4" name="テキスト ボックス 3"/>
          <p:cNvSpPr txBox="1"/>
          <p:nvPr/>
        </p:nvSpPr>
        <p:spPr>
          <a:xfrm>
            <a:off x="251520" y="1844824"/>
            <a:ext cx="8648521" cy="769441"/>
          </a:xfrm>
          <a:prstGeom prst="rect">
            <a:avLst/>
          </a:prstGeom>
          <a:noFill/>
          <a:ln>
            <a:solidFill>
              <a:schemeClr val="accent1"/>
            </a:solidFill>
          </a:ln>
        </p:spPr>
        <p:txBody>
          <a:bodyPr wrap="none" rtlCol="0">
            <a:spAutoFit/>
          </a:bodyPr>
          <a:lstStyle/>
          <a:p>
            <a:r>
              <a:rPr lang="ja-JP" altLang="en-US" sz="4400" dirty="0" smtClean="0"/>
              <a:t>中性子核散乱断面積の構造の利用</a:t>
            </a:r>
            <a:endParaRPr kumimoji="1" lang="ja-JP" altLang="en-US" sz="4400" dirty="0"/>
          </a:p>
        </p:txBody>
      </p:sp>
      <p:sp>
        <p:nvSpPr>
          <p:cNvPr id="7" name="テキスト ボックス 6"/>
          <p:cNvSpPr txBox="1"/>
          <p:nvPr/>
        </p:nvSpPr>
        <p:spPr>
          <a:xfrm>
            <a:off x="1139324" y="5301208"/>
            <a:ext cx="7249100" cy="646331"/>
          </a:xfrm>
          <a:prstGeom prst="rect">
            <a:avLst/>
          </a:prstGeom>
          <a:noFill/>
          <a:ln>
            <a:solidFill>
              <a:schemeClr val="accent1"/>
            </a:solidFill>
          </a:ln>
        </p:spPr>
        <p:txBody>
          <a:bodyPr wrap="none" rtlCol="0">
            <a:spAutoFit/>
          </a:bodyPr>
          <a:lstStyle/>
          <a:p>
            <a:r>
              <a:rPr lang="ja-JP" altLang="en-US" sz="3600" dirty="0" smtClean="0"/>
              <a:t>中性子スピンによる磁気散乱の利用</a:t>
            </a:r>
            <a:endParaRPr kumimoji="1" lang="ja-JP" altLang="en-US" sz="3600" dirty="0"/>
          </a:p>
        </p:txBody>
      </p:sp>
      <p:sp>
        <p:nvSpPr>
          <p:cNvPr id="8" name="下矢印 7"/>
          <p:cNvSpPr/>
          <p:nvPr/>
        </p:nvSpPr>
        <p:spPr>
          <a:xfrm>
            <a:off x="4427984" y="2636912"/>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上矢印 8"/>
          <p:cNvSpPr/>
          <p:nvPr/>
        </p:nvSpPr>
        <p:spPr>
          <a:xfrm>
            <a:off x="4572000" y="4509120"/>
            <a:ext cx="484632"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図 3"/>
          <p:cNvPicPr>
            <a:picLocks noChangeAspect="1"/>
          </p:cNvPicPr>
          <p:nvPr/>
        </p:nvPicPr>
        <p:blipFill>
          <a:blip r:embed="rId2" cstate="print"/>
          <a:srcRect/>
          <a:stretch>
            <a:fillRect/>
          </a:stretch>
        </p:blipFill>
        <p:spPr bwMode="auto">
          <a:xfrm>
            <a:off x="306388" y="2079625"/>
            <a:ext cx="3516312" cy="3495675"/>
          </a:xfrm>
          <a:prstGeom prst="rect">
            <a:avLst/>
          </a:prstGeom>
          <a:noFill/>
          <a:ln w="9525">
            <a:noFill/>
            <a:miter lim="800000"/>
            <a:headEnd/>
            <a:tailEnd/>
          </a:ln>
        </p:spPr>
      </p:pic>
      <p:pic>
        <p:nvPicPr>
          <p:cNvPr id="27650" name="図 4"/>
          <p:cNvPicPr>
            <a:picLocks noChangeAspect="1"/>
          </p:cNvPicPr>
          <p:nvPr/>
        </p:nvPicPr>
        <p:blipFill>
          <a:blip r:embed="rId3" cstate="print"/>
          <a:srcRect/>
          <a:stretch>
            <a:fillRect/>
          </a:stretch>
        </p:blipFill>
        <p:spPr bwMode="auto">
          <a:xfrm>
            <a:off x="4179888" y="2116138"/>
            <a:ext cx="3498850" cy="3465512"/>
          </a:xfrm>
          <a:prstGeom prst="rect">
            <a:avLst/>
          </a:prstGeom>
          <a:noFill/>
          <a:ln w="9525">
            <a:noFill/>
            <a:miter lim="800000"/>
            <a:headEnd/>
            <a:tailEnd/>
          </a:ln>
        </p:spPr>
      </p:pic>
      <p:sp>
        <p:nvSpPr>
          <p:cNvPr id="27651" name="テキスト ボックス 5"/>
          <p:cNvSpPr txBox="1">
            <a:spLocks noChangeArrowheads="1"/>
          </p:cNvSpPr>
          <p:nvPr/>
        </p:nvSpPr>
        <p:spPr bwMode="auto">
          <a:xfrm>
            <a:off x="1682750" y="149225"/>
            <a:ext cx="6777682" cy="523875"/>
          </a:xfrm>
          <a:prstGeom prst="rect">
            <a:avLst/>
          </a:prstGeom>
          <a:noFill/>
          <a:ln w="9525">
            <a:noFill/>
            <a:miter lim="800000"/>
            <a:headEnd/>
            <a:tailEnd/>
          </a:ln>
        </p:spPr>
        <p:txBody>
          <a:bodyPr wrap="square">
            <a:spAutoFit/>
          </a:bodyPr>
          <a:lstStyle/>
          <a:p>
            <a:r>
              <a:rPr lang="en-US" altLang="ja-JP" sz="2800" dirty="0">
                <a:latin typeface="Calibri" pitchFamily="34" charset="0"/>
              </a:rPr>
              <a:t>4.5A</a:t>
            </a:r>
            <a:r>
              <a:rPr lang="ja-JP" altLang="en-US" sz="2800" dirty="0">
                <a:latin typeface="Calibri" pitchFamily="34" charset="0"/>
              </a:rPr>
              <a:t>付近の中性子透過率イメージング</a:t>
            </a:r>
            <a:endParaRPr lang="en-US" altLang="ja-JP" sz="2800" dirty="0">
              <a:latin typeface="Calibri" pitchFamily="34" charset="0"/>
            </a:endParaRPr>
          </a:p>
        </p:txBody>
      </p:sp>
      <p:sp>
        <p:nvSpPr>
          <p:cNvPr id="27652" name="テキスト ボックス 6"/>
          <p:cNvSpPr txBox="1">
            <a:spLocks noChangeArrowheads="1"/>
          </p:cNvSpPr>
          <p:nvPr/>
        </p:nvSpPr>
        <p:spPr bwMode="auto">
          <a:xfrm>
            <a:off x="2325688" y="674688"/>
            <a:ext cx="4635500" cy="369887"/>
          </a:xfrm>
          <a:prstGeom prst="rect">
            <a:avLst/>
          </a:prstGeom>
          <a:noFill/>
          <a:ln w="9525">
            <a:noFill/>
            <a:miter lim="800000"/>
            <a:headEnd/>
            <a:tailEnd/>
          </a:ln>
        </p:spPr>
        <p:txBody>
          <a:bodyPr>
            <a:spAutoFit/>
          </a:bodyPr>
          <a:lstStyle/>
          <a:p>
            <a:r>
              <a:rPr lang="en-US" altLang="en-US">
                <a:latin typeface="Calibri" pitchFamily="34" charset="0"/>
              </a:rPr>
              <a:t>黒：透過率→０</a:t>
            </a:r>
            <a:r>
              <a:rPr lang="ja-JP" altLang="en-US">
                <a:latin typeface="Calibri" pitchFamily="34" charset="0"/>
              </a:rPr>
              <a:t>　　　　　</a:t>
            </a:r>
            <a:r>
              <a:rPr lang="en-US" altLang="en-US">
                <a:latin typeface="Calibri" pitchFamily="34" charset="0"/>
              </a:rPr>
              <a:t>白：透過率→１</a:t>
            </a:r>
            <a:endParaRPr lang="ja-JP" altLang="en-US">
              <a:latin typeface="Calibri" pitchFamily="34" charset="0"/>
            </a:endParaRPr>
          </a:p>
        </p:txBody>
      </p:sp>
      <p:sp>
        <p:nvSpPr>
          <p:cNvPr id="27654" name="テキスト ボックス 8"/>
          <p:cNvSpPr txBox="1">
            <a:spLocks noChangeArrowheads="1"/>
          </p:cNvSpPr>
          <p:nvPr/>
        </p:nvSpPr>
        <p:spPr bwMode="auto">
          <a:xfrm>
            <a:off x="896938" y="1589088"/>
            <a:ext cx="3074987" cy="369887"/>
          </a:xfrm>
          <a:prstGeom prst="rect">
            <a:avLst/>
          </a:prstGeom>
          <a:noFill/>
          <a:ln w="9525">
            <a:noFill/>
            <a:miter lim="800000"/>
            <a:headEnd/>
            <a:tailEnd/>
          </a:ln>
        </p:spPr>
        <p:txBody>
          <a:bodyPr>
            <a:spAutoFit/>
          </a:bodyPr>
          <a:lstStyle/>
          <a:p>
            <a:r>
              <a:rPr lang="en-US" altLang="ja-JP">
                <a:latin typeface="Calibri" pitchFamily="34" charset="0"/>
              </a:rPr>
              <a:t>MCP collimator </a:t>
            </a:r>
            <a:r>
              <a:rPr lang="ja-JP" altLang="en-US">
                <a:latin typeface="Calibri" pitchFamily="34" charset="0"/>
              </a:rPr>
              <a:t>なし</a:t>
            </a:r>
          </a:p>
        </p:txBody>
      </p:sp>
      <p:sp>
        <p:nvSpPr>
          <p:cNvPr id="27655" name="テキスト ボックス 9"/>
          <p:cNvSpPr txBox="1">
            <a:spLocks noChangeArrowheads="1"/>
          </p:cNvSpPr>
          <p:nvPr/>
        </p:nvSpPr>
        <p:spPr bwMode="auto">
          <a:xfrm>
            <a:off x="4964113" y="1589088"/>
            <a:ext cx="3074987" cy="369887"/>
          </a:xfrm>
          <a:prstGeom prst="rect">
            <a:avLst/>
          </a:prstGeom>
          <a:noFill/>
          <a:ln w="9525">
            <a:noFill/>
            <a:miter lim="800000"/>
            <a:headEnd/>
            <a:tailEnd/>
          </a:ln>
        </p:spPr>
        <p:txBody>
          <a:bodyPr>
            <a:spAutoFit/>
          </a:bodyPr>
          <a:lstStyle/>
          <a:p>
            <a:r>
              <a:rPr lang="en-US" altLang="ja-JP">
                <a:latin typeface="Calibri" pitchFamily="34" charset="0"/>
              </a:rPr>
              <a:t>MCP collimator </a:t>
            </a:r>
            <a:r>
              <a:rPr lang="ja-JP" altLang="en-US">
                <a:latin typeface="Calibri" pitchFamily="34" charset="0"/>
              </a:rPr>
              <a:t>あり</a:t>
            </a:r>
          </a:p>
        </p:txBody>
      </p:sp>
      <p:pic>
        <p:nvPicPr>
          <p:cNvPr id="27656" name="図 8"/>
          <p:cNvPicPr>
            <a:picLocks noChangeAspect="1"/>
          </p:cNvPicPr>
          <p:nvPr/>
        </p:nvPicPr>
        <p:blipFill>
          <a:blip r:embed="rId4" cstate="print"/>
          <a:srcRect/>
          <a:stretch>
            <a:fillRect/>
          </a:stretch>
        </p:blipFill>
        <p:spPr bwMode="auto">
          <a:xfrm>
            <a:off x="8110538" y="2079625"/>
            <a:ext cx="244475" cy="3486150"/>
          </a:xfrm>
          <a:prstGeom prst="rect">
            <a:avLst/>
          </a:prstGeom>
          <a:noFill/>
          <a:ln w="9525">
            <a:solidFill>
              <a:schemeClr val="tx1"/>
            </a:solidFill>
            <a:miter lim="800000"/>
            <a:headEnd/>
            <a:tailEnd/>
          </a:ln>
        </p:spPr>
      </p:pic>
      <p:sp>
        <p:nvSpPr>
          <p:cNvPr id="27657" name="テキスト ボックス 1"/>
          <p:cNvSpPr txBox="1">
            <a:spLocks noChangeArrowheads="1"/>
          </p:cNvSpPr>
          <p:nvPr/>
        </p:nvSpPr>
        <p:spPr bwMode="auto">
          <a:xfrm>
            <a:off x="7716838" y="1663700"/>
            <a:ext cx="1577975" cy="369888"/>
          </a:xfrm>
          <a:prstGeom prst="rect">
            <a:avLst/>
          </a:prstGeom>
          <a:noFill/>
          <a:ln w="9525">
            <a:noFill/>
            <a:miter lim="800000"/>
            <a:headEnd/>
            <a:tailEnd/>
          </a:ln>
        </p:spPr>
        <p:txBody>
          <a:bodyPr>
            <a:spAutoFit/>
          </a:bodyPr>
          <a:lstStyle/>
          <a:p>
            <a:r>
              <a:rPr lang="en-US" altLang="ja-JP"/>
              <a:t>transmission</a:t>
            </a:r>
            <a:endParaRPr lang="ja-JP" altLang="en-US"/>
          </a:p>
        </p:txBody>
      </p:sp>
      <p:sp>
        <p:nvSpPr>
          <p:cNvPr id="27658" name="テキスト ボックス 10"/>
          <p:cNvSpPr txBox="1">
            <a:spLocks noChangeArrowheads="1"/>
          </p:cNvSpPr>
          <p:nvPr/>
        </p:nvSpPr>
        <p:spPr bwMode="auto">
          <a:xfrm>
            <a:off x="8337550" y="1939925"/>
            <a:ext cx="1577975" cy="369888"/>
          </a:xfrm>
          <a:prstGeom prst="rect">
            <a:avLst/>
          </a:prstGeom>
          <a:noFill/>
          <a:ln w="9525">
            <a:noFill/>
            <a:miter lim="800000"/>
            <a:headEnd/>
            <a:tailEnd/>
          </a:ln>
        </p:spPr>
        <p:txBody>
          <a:bodyPr>
            <a:spAutoFit/>
          </a:bodyPr>
          <a:lstStyle/>
          <a:p>
            <a:r>
              <a:rPr lang="en-US" altLang="ja-JP"/>
              <a:t>1.0</a:t>
            </a:r>
            <a:endParaRPr lang="ja-JP" altLang="en-US"/>
          </a:p>
        </p:txBody>
      </p:sp>
      <p:sp>
        <p:nvSpPr>
          <p:cNvPr id="27659" name="テキスト ボックス 11"/>
          <p:cNvSpPr txBox="1">
            <a:spLocks noChangeArrowheads="1"/>
          </p:cNvSpPr>
          <p:nvPr/>
        </p:nvSpPr>
        <p:spPr bwMode="auto">
          <a:xfrm>
            <a:off x="8355013" y="3613150"/>
            <a:ext cx="1577975" cy="369888"/>
          </a:xfrm>
          <a:prstGeom prst="rect">
            <a:avLst/>
          </a:prstGeom>
          <a:noFill/>
          <a:ln w="9525">
            <a:noFill/>
            <a:miter lim="800000"/>
            <a:headEnd/>
            <a:tailEnd/>
          </a:ln>
        </p:spPr>
        <p:txBody>
          <a:bodyPr>
            <a:spAutoFit/>
          </a:bodyPr>
          <a:lstStyle/>
          <a:p>
            <a:r>
              <a:rPr lang="en-US" altLang="ja-JP"/>
              <a:t>0.5</a:t>
            </a:r>
            <a:endParaRPr lang="ja-JP" altLang="en-US"/>
          </a:p>
        </p:txBody>
      </p:sp>
      <p:sp>
        <p:nvSpPr>
          <p:cNvPr id="27660" name="テキスト ボックス 12"/>
          <p:cNvSpPr txBox="1">
            <a:spLocks noChangeArrowheads="1"/>
          </p:cNvSpPr>
          <p:nvPr/>
        </p:nvSpPr>
        <p:spPr bwMode="auto">
          <a:xfrm>
            <a:off x="8355013" y="5211763"/>
            <a:ext cx="1577975" cy="369887"/>
          </a:xfrm>
          <a:prstGeom prst="rect">
            <a:avLst/>
          </a:prstGeom>
          <a:noFill/>
          <a:ln w="9525">
            <a:noFill/>
            <a:miter lim="800000"/>
            <a:headEnd/>
            <a:tailEnd/>
          </a:ln>
        </p:spPr>
        <p:txBody>
          <a:bodyPr>
            <a:spAutoFit/>
          </a:bodyPr>
          <a:lstStyle/>
          <a:p>
            <a:r>
              <a:rPr lang="en-US" altLang="ja-JP"/>
              <a:t>0</a:t>
            </a:r>
            <a:endParaRPr lang="ja-JP" altLang="en-US"/>
          </a:p>
        </p:txBody>
      </p:sp>
      <p:sp>
        <p:nvSpPr>
          <p:cNvPr id="27661" name="テキスト ボックス 13"/>
          <p:cNvSpPr txBox="1">
            <a:spLocks noChangeArrowheads="1"/>
          </p:cNvSpPr>
          <p:nvPr/>
        </p:nvSpPr>
        <p:spPr bwMode="auto">
          <a:xfrm>
            <a:off x="7105650" y="5211763"/>
            <a:ext cx="595313" cy="369887"/>
          </a:xfrm>
          <a:prstGeom prst="rect">
            <a:avLst/>
          </a:prstGeom>
          <a:noFill/>
          <a:ln w="9525">
            <a:noFill/>
            <a:miter lim="800000"/>
            <a:headEnd/>
            <a:tailEnd/>
          </a:ln>
        </p:spPr>
        <p:txBody>
          <a:bodyPr>
            <a:spAutoFit/>
          </a:bodyPr>
          <a:lstStyle/>
          <a:p>
            <a:r>
              <a:rPr lang="en-US" altLang="ja-JP">
                <a:solidFill>
                  <a:schemeClr val="bg1"/>
                </a:solidFill>
              </a:rPr>
              <a:t>3-5</a:t>
            </a:r>
            <a:endParaRPr lang="ja-JP" altLang="en-US">
              <a:solidFill>
                <a:schemeClr val="bg1"/>
              </a:solidFill>
            </a:endParaRPr>
          </a:p>
        </p:txBody>
      </p:sp>
      <p:sp>
        <p:nvSpPr>
          <p:cNvPr id="27662" name="テキスト ボックス 14"/>
          <p:cNvSpPr txBox="1">
            <a:spLocks noChangeArrowheads="1"/>
          </p:cNvSpPr>
          <p:nvPr/>
        </p:nvSpPr>
        <p:spPr bwMode="auto">
          <a:xfrm>
            <a:off x="3227388" y="5197475"/>
            <a:ext cx="595312" cy="368300"/>
          </a:xfrm>
          <a:prstGeom prst="rect">
            <a:avLst/>
          </a:prstGeom>
          <a:noFill/>
          <a:ln w="9525">
            <a:noFill/>
            <a:miter lim="800000"/>
            <a:headEnd/>
            <a:tailEnd/>
          </a:ln>
        </p:spPr>
        <p:txBody>
          <a:bodyPr>
            <a:spAutoFit/>
          </a:bodyPr>
          <a:lstStyle/>
          <a:p>
            <a:r>
              <a:rPr lang="en-US" altLang="ja-JP">
                <a:solidFill>
                  <a:schemeClr val="bg1"/>
                </a:solidFill>
              </a:rPr>
              <a:t>3-5</a:t>
            </a:r>
            <a:endParaRPr lang="ja-JP" altLang="en-US">
              <a:solidFill>
                <a:schemeClr val="bg1"/>
              </a:solidFill>
            </a:endParaRPr>
          </a:p>
        </p:txBody>
      </p:sp>
      <p:sp>
        <p:nvSpPr>
          <p:cNvPr id="27663" name="テキスト ボックス 15"/>
          <p:cNvSpPr txBox="1">
            <a:spLocks noChangeArrowheads="1"/>
          </p:cNvSpPr>
          <p:nvPr/>
        </p:nvSpPr>
        <p:spPr bwMode="auto">
          <a:xfrm>
            <a:off x="300038" y="2125663"/>
            <a:ext cx="596900" cy="368300"/>
          </a:xfrm>
          <a:prstGeom prst="rect">
            <a:avLst/>
          </a:prstGeom>
          <a:noFill/>
          <a:ln w="9525">
            <a:noFill/>
            <a:miter lim="800000"/>
            <a:headEnd/>
            <a:tailEnd/>
          </a:ln>
        </p:spPr>
        <p:txBody>
          <a:bodyPr>
            <a:spAutoFit/>
          </a:bodyPr>
          <a:lstStyle/>
          <a:p>
            <a:r>
              <a:rPr lang="en-US" altLang="ja-JP">
                <a:solidFill>
                  <a:schemeClr val="bg1"/>
                </a:solidFill>
              </a:rPr>
              <a:t>3-1</a:t>
            </a:r>
          </a:p>
        </p:txBody>
      </p:sp>
      <p:sp>
        <p:nvSpPr>
          <p:cNvPr id="27664" name="テキスト ボックス 16"/>
          <p:cNvSpPr txBox="1">
            <a:spLocks noChangeArrowheads="1"/>
          </p:cNvSpPr>
          <p:nvPr/>
        </p:nvSpPr>
        <p:spPr bwMode="auto">
          <a:xfrm>
            <a:off x="4179888" y="2449513"/>
            <a:ext cx="595312" cy="368300"/>
          </a:xfrm>
          <a:prstGeom prst="rect">
            <a:avLst/>
          </a:prstGeom>
          <a:noFill/>
          <a:ln w="9525">
            <a:noFill/>
            <a:miter lim="800000"/>
            <a:headEnd/>
            <a:tailEnd/>
          </a:ln>
        </p:spPr>
        <p:txBody>
          <a:bodyPr>
            <a:spAutoFit/>
          </a:bodyPr>
          <a:lstStyle/>
          <a:p>
            <a:r>
              <a:rPr lang="en-US" altLang="ja-JP">
                <a:solidFill>
                  <a:schemeClr val="bg1"/>
                </a:solidFill>
              </a:rPr>
              <a:t>3-1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txBox="1">
            <a:spLocks noGrp="1"/>
          </p:cNvSpPr>
          <p:nvPr>
            <p:ph type="title"/>
          </p:nvPr>
        </p:nvSpPr>
        <p:spPr>
          <a:xfrm>
            <a:off x="214282" y="74597"/>
            <a:ext cx="8678198" cy="1554203"/>
          </a:xfrm>
        </p:spPr>
        <p:txBody>
          <a:bodyPr/>
          <a:lstStyle/>
          <a:p>
            <a:pPr eaLnBrk="1"/>
            <a:r>
              <a:rPr lang="ja-JP" altLang="en-US" sz="3200" dirty="0" smtClean="0">
                <a:solidFill>
                  <a:srgbClr val="FF0000"/>
                </a:solidFill>
                <a:latin typeface="HGP創英角ﾎﾟｯﾌﾟ体" pitchFamily="50" charset="-128"/>
                <a:ea typeface="HGP創英角ﾎﾟｯﾌﾟ体" pitchFamily="50" charset="-128"/>
              </a:rPr>
              <a:t>まとめ</a:t>
            </a:r>
            <a:r>
              <a:rPr lang="en-US" altLang="ja-JP" sz="3200" dirty="0" smtClean="0">
                <a:solidFill>
                  <a:srgbClr val="FF0000"/>
                </a:solidFill>
                <a:latin typeface="HGP創英角ﾎﾟｯﾌﾟ体" pitchFamily="50" charset="-128"/>
                <a:ea typeface="HGP創英角ﾎﾟｯﾌﾟ体" pitchFamily="50" charset="-128"/>
              </a:rPr>
              <a:t/>
            </a:r>
            <a:br>
              <a:rPr lang="en-US" altLang="ja-JP" sz="3200" dirty="0" smtClean="0">
                <a:solidFill>
                  <a:srgbClr val="FF0000"/>
                </a:solidFill>
                <a:latin typeface="HGP創英角ﾎﾟｯﾌﾟ体" pitchFamily="50" charset="-128"/>
                <a:ea typeface="HGP創英角ﾎﾟｯﾌﾟ体" pitchFamily="50" charset="-128"/>
              </a:rPr>
            </a:br>
            <a:r>
              <a:rPr lang="ja-JP" altLang="en-US" sz="1400" dirty="0" smtClean="0">
                <a:solidFill>
                  <a:srgbClr val="FF0000"/>
                </a:solidFill>
                <a:latin typeface="HGP創英角ﾎﾟｯﾌﾟ体" pitchFamily="50" charset="-128"/>
                <a:ea typeface="HGP創英角ﾎﾟｯﾌﾟ体" pitchFamily="50" charset="-128"/>
              </a:rPr>
              <a:t>　</a:t>
            </a:r>
            <a:endParaRPr sz="3200" dirty="0" smtClean="0">
              <a:solidFill>
                <a:schemeClr val="tx1">
                  <a:lumMod val="95000"/>
                  <a:lumOff val="5000"/>
                </a:schemeClr>
              </a:solidFill>
              <a:latin typeface="HGP創英角ﾎﾟｯﾌﾟ体" pitchFamily="50" charset="-128"/>
              <a:ea typeface="HGP創英角ﾎﾟｯﾌﾟ体" pitchFamily="50" charset="-128"/>
            </a:endParaRPr>
          </a:p>
        </p:txBody>
      </p:sp>
      <p:sp>
        <p:nvSpPr>
          <p:cNvPr id="54275" name="コンテンツ プレースホルダ 2"/>
          <p:cNvSpPr txBox="1">
            <a:spLocks noGrp="1"/>
          </p:cNvSpPr>
          <p:nvPr>
            <p:ph idx="1"/>
          </p:nvPr>
        </p:nvSpPr>
        <p:spPr>
          <a:xfrm>
            <a:off x="467544" y="1772816"/>
            <a:ext cx="8258175" cy="2952328"/>
          </a:xfrm>
        </p:spPr>
        <p:txBody>
          <a:bodyPr/>
          <a:lstStyle/>
          <a:p>
            <a:pPr marL="609600" indent="-609600" eaLnBrk="1">
              <a:lnSpc>
                <a:spcPct val="80000"/>
              </a:lnSpc>
              <a:spcBef>
                <a:spcPct val="0"/>
              </a:spcBef>
              <a:buFont typeface="Arial" charset="0"/>
              <a:buNone/>
            </a:pPr>
            <a:r>
              <a:rPr lang="ja-JP" altLang="en-US" sz="2800" b="1" dirty="0" smtClean="0">
                <a:solidFill>
                  <a:srgbClr val="002060"/>
                </a:solidFill>
                <a:latin typeface="HGP創英角ﾎﾟｯﾌﾟ体" pitchFamily="50" charset="-128"/>
                <a:ea typeface="HGP創英角ﾎﾟｯﾌﾟ体" pitchFamily="50" charset="-128"/>
              </a:rPr>
              <a:t>（現在）</a:t>
            </a:r>
            <a:endParaRPr lang="en-US" altLang="ja-JP" sz="2800" b="1" dirty="0" smtClean="0">
              <a:solidFill>
                <a:srgbClr val="002060"/>
              </a:solidFill>
              <a:latin typeface="HGP創英角ﾎﾟｯﾌﾟ体" pitchFamily="50" charset="-128"/>
              <a:ea typeface="HGP創英角ﾎﾟｯﾌﾟ体" pitchFamily="50" charset="-128"/>
            </a:endParaRPr>
          </a:p>
          <a:p>
            <a:pPr marL="609600" indent="-609600" eaLnBrk="1">
              <a:lnSpc>
                <a:spcPct val="80000"/>
              </a:lnSpc>
              <a:spcBef>
                <a:spcPct val="0"/>
              </a:spcBef>
              <a:buFont typeface="Arial" charset="0"/>
              <a:buNone/>
            </a:pPr>
            <a:r>
              <a:rPr lang="ja-JP" altLang="en-US" sz="2800" b="1" dirty="0" smtClean="0">
                <a:solidFill>
                  <a:srgbClr val="002060"/>
                </a:solidFill>
                <a:latin typeface="HGP創英角ﾎﾟｯﾌﾟ体" pitchFamily="50" charset="-128"/>
                <a:ea typeface="HGP創英角ﾎﾟｯﾌﾟ体" pitchFamily="50" charset="-128"/>
              </a:rPr>
              <a:t>○検出器の改良、応用範囲の拡大のためのテスト実験や検証実験が進行中</a:t>
            </a:r>
            <a:endParaRPr lang="en-US" altLang="ja-JP" sz="2800" b="1" dirty="0" smtClean="0">
              <a:solidFill>
                <a:srgbClr val="002060"/>
              </a:solidFill>
              <a:latin typeface="HGP創英角ﾎﾟｯﾌﾟ体" pitchFamily="50" charset="-128"/>
              <a:ea typeface="HGP創英角ﾎﾟｯﾌﾟ体" pitchFamily="50" charset="-128"/>
            </a:endParaRPr>
          </a:p>
          <a:p>
            <a:pPr marL="609600" indent="-609600" eaLnBrk="1">
              <a:lnSpc>
                <a:spcPct val="80000"/>
              </a:lnSpc>
              <a:spcBef>
                <a:spcPct val="0"/>
              </a:spcBef>
              <a:buFont typeface="Arial" charset="0"/>
              <a:buNone/>
            </a:pPr>
            <a:endParaRPr lang="en-US" altLang="ja-JP" sz="2800" b="1" dirty="0" smtClean="0">
              <a:solidFill>
                <a:srgbClr val="002060"/>
              </a:solidFill>
              <a:latin typeface="HGP創英角ﾎﾟｯﾌﾟ体" pitchFamily="50" charset="-128"/>
              <a:ea typeface="HGP創英角ﾎﾟｯﾌﾟ体" pitchFamily="50" charset="-128"/>
            </a:endParaRPr>
          </a:p>
          <a:p>
            <a:pPr marL="609600" indent="-609600" eaLnBrk="1">
              <a:lnSpc>
                <a:spcPct val="80000"/>
              </a:lnSpc>
              <a:spcBef>
                <a:spcPct val="0"/>
              </a:spcBef>
              <a:buFont typeface="Arial" charset="0"/>
              <a:buNone/>
            </a:pPr>
            <a:r>
              <a:rPr lang="ja-JP" altLang="en-US" sz="2800" b="1" dirty="0" smtClean="0">
                <a:solidFill>
                  <a:srgbClr val="C00000"/>
                </a:solidFill>
                <a:latin typeface="HGP創英角ﾎﾟｯﾌﾟ体" pitchFamily="50" charset="-128"/>
                <a:ea typeface="HGP創英角ﾎﾟｯﾌﾟ体" pitchFamily="50" charset="-128"/>
              </a:rPr>
              <a:t>（今後）　　</a:t>
            </a:r>
            <a:endParaRPr lang="en-US" altLang="ja-JP" sz="2800" b="1" dirty="0" smtClean="0">
              <a:solidFill>
                <a:srgbClr val="C00000"/>
              </a:solidFill>
              <a:latin typeface="HGP創英角ﾎﾟｯﾌﾟ体" pitchFamily="50" charset="-128"/>
              <a:ea typeface="HGP創英角ﾎﾟｯﾌﾟ体" pitchFamily="50" charset="-128"/>
            </a:endParaRPr>
          </a:p>
          <a:p>
            <a:pPr marL="609600" indent="-609600" eaLnBrk="1">
              <a:lnSpc>
                <a:spcPct val="80000"/>
              </a:lnSpc>
              <a:spcBef>
                <a:spcPct val="0"/>
              </a:spcBef>
              <a:buFont typeface="Arial" charset="0"/>
              <a:buNone/>
            </a:pPr>
            <a:r>
              <a:rPr lang="ja-JP" altLang="en-US" sz="2800" b="1" dirty="0" smtClean="0">
                <a:solidFill>
                  <a:srgbClr val="002060"/>
                </a:solidFill>
                <a:latin typeface="HGP創英角ﾎﾟｯﾌﾟ体" pitchFamily="50" charset="-128"/>
                <a:ea typeface="HGP創英角ﾎﾟｯﾌﾟ体" pitchFamily="50" charset="-128"/>
              </a:rPr>
              <a:t>○水素貯蔵合金、温度測定などへの展開</a:t>
            </a:r>
            <a:endParaRPr lang="en-US" altLang="ja-JP" sz="2800" b="1" dirty="0" smtClean="0">
              <a:solidFill>
                <a:srgbClr val="002060"/>
              </a:solidFill>
              <a:latin typeface="HGP創英角ﾎﾟｯﾌﾟ体" pitchFamily="50" charset="-128"/>
              <a:ea typeface="HGP創英角ﾎﾟｯﾌﾟ体" pitchFamily="50" charset="-128"/>
            </a:endParaRPr>
          </a:p>
          <a:p>
            <a:pPr marL="609600" indent="-609600" eaLnBrk="1">
              <a:lnSpc>
                <a:spcPct val="80000"/>
              </a:lnSpc>
              <a:spcBef>
                <a:spcPct val="0"/>
              </a:spcBef>
              <a:buFont typeface="Arial" charset="0"/>
              <a:buNone/>
            </a:pPr>
            <a:endParaRPr lang="en-US" altLang="ja-JP" sz="2800" b="1" dirty="0" smtClean="0">
              <a:solidFill>
                <a:srgbClr val="002060"/>
              </a:solidFill>
              <a:latin typeface="HGP創英角ﾎﾟｯﾌﾟ体" pitchFamily="50" charset="-128"/>
              <a:ea typeface="HGP創英角ﾎﾟｯﾌﾟ体" pitchFamily="50" charset="-128"/>
            </a:endParaRPr>
          </a:p>
          <a:p>
            <a:pPr marL="609600" indent="-609600" eaLnBrk="1">
              <a:lnSpc>
                <a:spcPct val="80000"/>
              </a:lnSpc>
              <a:spcBef>
                <a:spcPct val="0"/>
              </a:spcBef>
              <a:buFont typeface="Arial" charset="0"/>
              <a:buNone/>
            </a:pPr>
            <a:r>
              <a:rPr lang="ja-JP" altLang="en-US" sz="2800" b="1" dirty="0" smtClean="0">
                <a:solidFill>
                  <a:srgbClr val="002060"/>
                </a:solidFill>
                <a:latin typeface="HGP創英角ﾎﾟｯﾌﾟ体" pitchFamily="50" charset="-128"/>
                <a:ea typeface="HGP創英角ﾎﾟｯﾌﾟ体" pitchFamily="50" charset="-128"/>
              </a:rPr>
              <a:t>○実用材の課題解決への適応</a:t>
            </a:r>
            <a:endParaRPr lang="en-US" altLang="ja-JP" sz="2800" b="1" dirty="0" smtClean="0">
              <a:solidFill>
                <a:srgbClr val="002060"/>
              </a:solidFill>
              <a:latin typeface="HGP創英角ﾎﾟｯﾌﾟ体" pitchFamily="50" charset="-128"/>
              <a:ea typeface="HGP創英角ﾎﾟｯﾌﾟ体" pitchFamily="50" charset="-128"/>
            </a:endParaRPr>
          </a:p>
          <a:p>
            <a:pPr marL="609600" indent="-609600" eaLnBrk="1">
              <a:lnSpc>
                <a:spcPct val="80000"/>
              </a:lnSpc>
              <a:spcBef>
                <a:spcPct val="0"/>
              </a:spcBef>
              <a:buNone/>
            </a:pPr>
            <a:r>
              <a:rPr lang="ja-JP" altLang="en-US" sz="2800" b="1" dirty="0" smtClean="0">
                <a:solidFill>
                  <a:srgbClr val="002060"/>
                </a:solidFill>
                <a:latin typeface="HGP創英角ﾎﾟｯﾌﾟ体" pitchFamily="50" charset="-128"/>
                <a:ea typeface="HGP創英角ﾎﾟｯﾌﾟ体" pitchFamily="50" charset="-128"/>
              </a:rPr>
              <a:t>　　　　　　　　　　　　　　　　　　　　</a:t>
            </a:r>
            <a:endParaRPr lang="en-US" sz="2800" b="1" dirty="0" smtClean="0">
              <a:solidFill>
                <a:srgbClr val="002060"/>
              </a:solidFill>
              <a:latin typeface="HGP創英角ﾎﾟｯﾌﾟ体" pitchFamily="50" charset="-128"/>
              <a:ea typeface="HGP創英角ﾎﾟｯﾌﾟ体" pitchFamily="50" charset="-128"/>
            </a:endParaRPr>
          </a:p>
          <a:p>
            <a:pPr marL="609600" indent="-609600" eaLnBrk="1">
              <a:lnSpc>
                <a:spcPct val="80000"/>
              </a:lnSpc>
              <a:spcBef>
                <a:spcPct val="0"/>
              </a:spcBef>
              <a:buNone/>
            </a:pPr>
            <a:endParaRPr lang="en-US" sz="2800" b="1" dirty="0" smtClean="0">
              <a:latin typeface="HGP創英角ﾎﾟｯﾌﾟ体" pitchFamily="50" charset="-128"/>
              <a:ea typeface="HGP創英角ﾎﾟｯﾌﾟ体" pitchFamily="50" charset="-128"/>
            </a:endParaRPr>
          </a:p>
        </p:txBody>
      </p:sp>
      <p:sp>
        <p:nvSpPr>
          <p:cNvPr id="4" name="テキスト ボックス 3"/>
          <p:cNvSpPr txBox="1"/>
          <p:nvPr/>
        </p:nvSpPr>
        <p:spPr>
          <a:xfrm>
            <a:off x="107504" y="5085184"/>
            <a:ext cx="8892480" cy="1384995"/>
          </a:xfrm>
          <a:prstGeom prst="rect">
            <a:avLst/>
          </a:prstGeom>
          <a:noFill/>
        </p:spPr>
        <p:txBody>
          <a:bodyPr wrap="square" rtlCol="0">
            <a:spAutoFit/>
          </a:bodyPr>
          <a:lstStyle/>
          <a:p>
            <a:r>
              <a:rPr lang="ja-JP" altLang="en-US" sz="2800" dirty="0" smtClean="0">
                <a:solidFill>
                  <a:srgbClr val="FFC000"/>
                </a:solidFill>
                <a:latin typeface="HG創英角ﾎﾟｯﾌﾟ体" pitchFamily="49" charset="-128"/>
                <a:ea typeface="HG創英角ﾎﾟｯﾌﾟ体" pitchFamily="49" charset="-128"/>
              </a:rPr>
              <a:t>２０１０年に、</a:t>
            </a:r>
            <a:r>
              <a:rPr lang="en-US" altLang="ja-JP" sz="2800" dirty="0" smtClean="0">
                <a:solidFill>
                  <a:srgbClr val="FFC000"/>
                </a:solidFill>
                <a:latin typeface="HG創英角ﾎﾟｯﾌﾟ体" pitchFamily="49" charset="-128"/>
                <a:ea typeface="HG創英角ﾎﾟｯﾌﾟ体" pitchFamily="49" charset="-128"/>
              </a:rPr>
              <a:t>J-PARC</a:t>
            </a:r>
            <a:r>
              <a:rPr lang="ja-JP" altLang="en-US" sz="2800" dirty="0" smtClean="0">
                <a:solidFill>
                  <a:srgbClr val="FFC000"/>
                </a:solidFill>
                <a:latin typeface="HG創英角ﾎﾟｯﾌﾟ体" pitchFamily="49" charset="-128"/>
                <a:ea typeface="HG創英角ﾎﾟｯﾌﾟ体" pitchFamily="49" charset="-128"/>
              </a:rPr>
              <a:t>のイメージング専用ビームラインの設置が認可された。</a:t>
            </a:r>
            <a:r>
              <a:rPr lang="en-US" altLang="ja-JP" sz="2800" dirty="0" smtClean="0">
                <a:solidFill>
                  <a:srgbClr val="FFC000"/>
                </a:solidFill>
                <a:latin typeface="HG創英角ﾎﾟｯﾌﾟ体" pitchFamily="49" charset="-128"/>
                <a:ea typeface="HG創英角ﾎﾟｯﾌﾟ体" pitchFamily="49" charset="-128"/>
              </a:rPr>
              <a:t>3</a:t>
            </a:r>
            <a:r>
              <a:rPr lang="ja-JP" altLang="en-US" sz="2800" dirty="0" smtClean="0">
                <a:solidFill>
                  <a:srgbClr val="FFC000"/>
                </a:solidFill>
                <a:latin typeface="HG創英角ﾎﾟｯﾌﾟ体" pitchFamily="49" charset="-128"/>
                <a:ea typeface="HG創英角ﾎﾟｯﾌﾟ体" pitchFamily="49" charset="-128"/>
              </a:rPr>
              <a:t>年間有効。</a:t>
            </a:r>
            <a:endParaRPr lang="en-US" altLang="ja-JP" sz="2800" dirty="0" smtClean="0">
              <a:solidFill>
                <a:srgbClr val="FFC000"/>
              </a:solidFill>
              <a:latin typeface="HG創英角ﾎﾟｯﾌﾟ体" pitchFamily="49" charset="-128"/>
              <a:ea typeface="HG創英角ﾎﾟｯﾌﾟ体" pitchFamily="49" charset="-128"/>
            </a:endParaRPr>
          </a:p>
          <a:p>
            <a:r>
              <a:rPr lang="ja-JP" altLang="en-US" sz="2800" dirty="0" smtClean="0">
                <a:solidFill>
                  <a:srgbClr val="FFC000"/>
                </a:solidFill>
                <a:latin typeface="HG創英角ﾎﾟｯﾌﾟ体" pitchFamily="49" charset="-128"/>
                <a:ea typeface="HG創英角ﾎﾟｯﾌﾟ体" pitchFamily="49" charset="-128"/>
              </a:rPr>
              <a:t>２０１２年度建設に向け概算要求が行なわれる予定。</a:t>
            </a:r>
            <a:endParaRPr lang="en-US" altLang="ja-JP" sz="2800" dirty="0" smtClean="0">
              <a:solidFill>
                <a:srgbClr val="FFC000"/>
              </a:solidFill>
              <a:latin typeface="HG創英角ﾎﾟｯﾌﾟ体" pitchFamily="49" charset="-128"/>
              <a:ea typeface="HG創英角ﾎﾟｯﾌﾟ体" pitchFamily="49" charset="-12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8614"/>
            <a:ext cx="8229600" cy="778098"/>
          </a:xfrm>
        </p:spPr>
        <p:txBody>
          <a:bodyPr/>
          <a:lstStyle/>
          <a:p>
            <a:r>
              <a:rPr kumimoji="1" lang="ja-JP" altLang="en-US" sz="4000" dirty="0" smtClean="0">
                <a:solidFill>
                  <a:schemeClr val="tx1"/>
                </a:solidFill>
                <a:latin typeface="HG創英角ﾎﾟｯﾌﾟ体" pitchFamily="49" charset="-128"/>
                <a:ea typeface="HG創英角ﾎﾟｯﾌﾟ体" pitchFamily="49" charset="-128"/>
              </a:rPr>
              <a:t>最近の進展</a:t>
            </a:r>
            <a:endParaRPr kumimoji="1" lang="ja-JP" altLang="en-US" sz="4000" dirty="0">
              <a:solidFill>
                <a:schemeClr val="tx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1115616" y="764704"/>
            <a:ext cx="7416824" cy="6093296"/>
          </a:xfrm>
        </p:spPr>
        <p:txBody>
          <a:bodyPr/>
          <a:lstStyle/>
          <a:p>
            <a:pPr>
              <a:buNone/>
            </a:pPr>
            <a:r>
              <a:rPr kumimoji="1" lang="ja-JP" altLang="en-US" sz="2000" dirty="0" smtClean="0">
                <a:solidFill>
                  <a:schemeClr val="tx1"/>
                </a:solidFill>
                <a:latin typeface="HGP創英角ﾎﾟｯﾌﾟ体" pitchFamily="50" charset="-128"/>
                <a:ea typeface="HGP創英角ﾎﾟｯﾌﾟ体" pitchFamily="50" charset="-128"/>
              </a:rPr>
              <a:t>検出器</a:t>
            </a:r>
            <a:endParaRPr kumimoji="1" lang="en-US" altLang="ja-JP" sz="2000" dirty="0" smtClean="0">
              <a:solidFill>
                <a:schemeClr val="tx1"/>
              </a:solidFill>
              <a:latin typeface="HGP創英角ﾎﾟｯﾌﾟ体" pitchFamily="50" charset="-128"/>
              <a:ea typeface="HGP創英角ﾎﾟｯﾌﾟ体" pitchFamily="50" charset="-128"/>
            </a:endParaRPr>
          </a:p>
          <a:p>
            <a:pPr>
              <a:buNone/>
            </a:pPr>
            <a:r>
              <a:rPr kumimoji="1" lang="ja-JP" altLang="en-US" sz="2000" dirty="0" smtClean="0">
                <a:latin typeface="HGP創英角ﾎﾟｯﾌﾟ体" pitchFamily="50" charset="-128"/>
                <a:ea typeface="HGP創英角ﾎﾟｯﾌﾟ体" pitchFamily="50" charset="-128"/>
              </a:rPr>
              <a:t>　＊</a:t>
            </a:r>
            <a:r>
              <a:rPr kumimoji="1" lang="en-US" altLang="ja-JP" sz="2000" dirty="0" smtClean="0">
                <a:latin typeface="HGP創英角ﾎﾟｯﾌﾟ体" pitchFamily="50" charset="-128"/>
                <a:ea typeface="HGP創英角ﾎﾟｯﾌﾟ体" pitchFamily="50" charset="-128"/>
              </a:rPr>
              <a:t>GEM</a:t>
            </a:r>
            <a:r>
              <a:rPr kumimoji="1" lang="ja-JP" altLang="en-US" sz="2000" dirty="0" smtClean="0">
                <a:latin typeface="HGP創英角ﾎﾟｯﾌﾟ体" pitchFamily="50" charset="-128"/>
                <a:ea typeface="HGP創英角ﾎﾟｯﾌﾟ体" pitchFamily="50" charset="-128"/>
              </a:rPr>
              <a:t>検出器の改良（＃）（宇野（</a:t>
            </a:r>
            <a:r>
              <a:rPr kumimoji="1" lang="en-US" altLang="ja-JP" sz="2000" dirty="0" smtClean="0">
                <a:latin typeface="HGP創英角ﾎﾟｯﾌﾟ体" pitchFamily="50" charset="-128"/>
                <a:ea typeface="HGP創英角ﾎﾟｯﾌﾟ体" pitchFamily="50" charset="-128"/>
              </a:rPr>
              <a:t>KEK)</a:t>
            </a:r>
            <a:r>
              <a:rPr kumimoji="1" lang="ja-JP" altLang="en-US" sz="2000" dirty="0" err="1" smtClean="0">
                <a:latin typeface="HGP創英角ﾎﾟｯﾌﾟ体" pitchFamily="50" charset="-128"/>
                <a:ea typeface="HGP創英角ﾎﾟｯﾌﾟ体" pitchFamily="50" charset="-128"/>
              </a:rPr>
              <a:t>、</a:t>
            </a:r>
            <a:r>
              <a:rPr kumimoji="1" lang="ja-JP" altLang="en-US" sz="2000" dirty="0" smtClean="0">
                <a:latin typeface="HGP創英角ﾎﾟｯﾌﾟ体" pitchFamily="50" charset="-128"/>
                <a:ea typeface="HGP創英角ﾎﾟｯﾌﾟ体" pitchFamily="50" charset="-128"/>
              </a:rPr>
              <a:t>鮎川）</a:t>
            </a:r>
            <a:endParaRPr kumimoji="1" lang="en-US" altLang="ja-JP" sz="2000" dirty="0" smtClean="0">
              <a:latin typeface="HGP創英角ﾎﾟｯﾌﾟ体" pitchFamily="50" charset="-128"/>
              <a:ea typeface="HGP創英角ﾎﾟｯﾌﾟ体" pitchFamily="50" charset="-128"/>
            </a:endParaRPr>
          </a:p>
          <a:p>
            <a:pPr>
              <a:buNone/>
            </a:pPr>
            <a:r>
              <a:rPr kumimoji="1" lang="ja-JP" altLang="en-US" sz="2000" dirty="0" smtClean="0">
                <a:latin typeface="HGP創英角ﾎﾟｯﾌﾟ体" pitchFamily="50" charset="-128"/>
                <a:ea typeface="HGP創英角ﾎﾟｯﾌﾟ体" pitchFamily="50" charset="-128"/>
              </a:rPr>
              <a:t>　＊</a:t>
            </a:r>
            <a:r>
              <a:rPr kumimoji="1" lang="en-US" altLang="ja-JP" sz="2000" dirty="0" smtClean="0">
                <a:latin typeface="HGP創英角ﾎﾟｯﾌﾟ体" pitchFamily="50" charset="-128"/>
                <a:ea typeface="HGP創英角ﾎﾟｯﾌﾟ体" pitchFamily="50" charset="-128"/>
              </a:rPr>
              <a:t>MCP</a:t>
            </a:r>
            <a:r>
              <a:rPr kumimoji="1" lang="ja-JP" altLang="en-US" sz="2000" dirty="0" smtClean="0">
                <a:latin typeface="HGP創英角ﾎﾟｯﾌﾟ体" pitchFamily="50" charset="-128"/>
                <a:ea typeface="HGP創英角ﾎﾟｯﾌﾟ体" pitchFamily="50" charset="-128"/>
              </a:rPr>
              <a:t>検出器による実験（＃）</a:t>
            </a:r>
            <a:r>
              <a:rPr kumimoji="1" lang="en-US" altLang="ja-JP" sz="2000" dirty="0" smtClean="0">
                <a:latin typeface="HGP創英角ﾎﾟｯﾌﾟ体" pitchFamily="50" charset="-128"/>
                <a:ea typeface="HGP創英角ﾎﾟｯﾌﾟ体" pitchFamily="50" charset="-128"/>
              </a:rPr>
              <a:t/>
            </a:r>
            <a:br>
              <a:rPr kumimoji="1" lang="en-US" altLang="ja-JP" sz="2000" dirty="0" smtClean="0">
                <a:latin typeface="HGP創英角ﾎﾟｯﾌﾟ体" pitchFamily="50" charset="-128"/>
                <a:ea typeface="HGP創英角ﾎﾟｯﾌﾟ体" pitchFamily="50" charset="-128"/>
              </a:rPr>
            </a:br>
            <a:r>
              <a:rPr kumimoji="1" lang="ja-JP" altLang="en-US" sz="2000" dirty="0" smtClean="0">
                <a:latin typeface="HGP創英角ﾎﾟｯﾌﾟ体" pitchFamily="50" charset="-128"/>
                <a:ea typeface="HGP創英角ﾎﾟｯﾌﾟ体" pitchFamily="50" charset="-128"/>
              </a:rPr>
              <a:t>　焼き入れ鉄、散乱線の影響（加美山、高森、佐藤、</a:t>
            </a:r>
            <a:r>
              <a:rPr kumimoji="1" lang="en-US" altLang="ja-JP" sz="2000" dirty="0" smtClean="0">
                <a:latin typeface="HGP創英角ﾎﾟｯﾌﾟ体" pitchFamily="50" charset="-128"/>
                <a:ea typeface="HGP創英角ﾎﾟｯﾌﾟ体" pitchFamily="50" charset="-128"/>
              </a:rPr>
              <a:t>Tremsin</a:t>
            </a:r>
            <a:r>
              <a:rPr kumimoji="1" lang="ja-JP" altLang="en-US" sz="2000" dirty="0" smtClean="0">
                <a:latin typeface="HGP創英角ﾎﾟｯﾌﾟ体" pitchFamily="50" charset="-128"/>
                <a:ea typeface="HGP創英角ﾎﾟｯﾌﾟ体" pitchFamily="50" charset="-128"/>
              </a:rPr>
              <a:t>（</a:t>
            </a:r>
            <a:r>
              <a:rPr kumimoji="1" lang="en-US" altLang="ja-JP" sz="2000" dirty="0" smtClean="0">
                <a:latin typeface="HGP創英角ﾎﾟｯﾌﾟ体" pitchFamily="50" charset="-128"/>
                <a:ea typeface="HGP創英角ﾎﾟｯﾌﾟ体" pitchFamily="50" charset="-128"/>
              </a:rPr>
              <a:t>UC Berkley)</a:t>
            </a:r>
          </a:p>
          <a:p>
            <a:pPr>
              <a:buNone/>
            </a:pPr>
            <a:r>
              <a:rPr kumimoji="1" lang="ja-JP" altLang="en-US" sz="2000" dirty="0" smtClean="0">
                <a:latin typeface="HGP創英角ﾎﾟｯﾌﾟ体" pitchFamily="50" charset="-128"/>
                <a:ea typeface="HGP創英角ﾎﾟｯﾌﾟ体" pitchFamily="50" charset="-128"/>
              </a:rPr>
              <a:t>　＊カラー</a:t>
            </a:r>
            <a:r>
              <a:rPr kumimoji="1" lang="en-US" altLang="ja-JP" sz="2000" dirty="0" smtClean="0">
                <a:latin typeface="HGP創英角ﾎﾟｯﾌﾟ体" pitchFamily="50" charset="-128"/>
                <a:ea typeface="HGP創英角ﾎﾟｯﾌﾟ体" pitchFamily="50" charset="-128"/>
              </a:rPr>
              <a:t>I.I.</a:t>
            </a:r>
            <a:r>
              <a:rPr kumimoji="1" lang="ja-JP" altLang="en-US" sz="2000" dirty="0" smtClean="0">
                <a:latin typeface="HGP創英角ﾎﾟｯﾌﾟ体" pitchFamily="50" charset="-128"/>
                <a:ea typeface="HGP創英角ﾎﾟｯﾌﾟ体" pitchFamily="50" charset="-128"/>
              </a:rPr>
              <a:t>のパルス中性子</a:t>
            </a:r>
            <a:r>
              <a:rPr kumimoji="1" lang="en-US" altLang="ja-JP" sz="2000" dirty="0" smtClean="0">
                <a:latin typeface="HGP創英角ﾎﾟｯﾌﾟ体" pitchFamily="50" charset="-128"/>
                <a:ea typeface="HGP創英角ﾎﾟｯﾌﾟ体" pitchFamily="50" charset="-128"/>
              </a:rPr>
              <a:t>TOF</a:t>
            </a:r>
            <a:r>
              <a:rPr kumimoji="1" lang="ja-JP" altLang="en-US" sz="2000" dirty="0" smtClean="0">
                <a:latin typeface="HGP創英角ﾎﾟｯﾌﾟ体" pitchFamily="50" charset="-128"/>
                <a:ea typeface="HGP創英角ﾎﾟｯﾌﾟ体" pitchFamily="50" charset="-128"/>
              </a:rPr>
              <a:t>対応（加美山、後神）</a:t>
            </a:r>
            <a:endParaRPr kumimoji="1" lang="en-US" altLang="ja-JP" sz="2000" dirty="0" smtClean="0">
              <a:latin typeface="HGP創英角ﾎﾟｯﾌﾟ体" pitchFamily="50" charset="-128"/>
              <a:ea typeface="HGP創英角ﾎﾟｯﾌﾟ体" pitchFamily="50" charset="-128"/>
            </a:endParaRPr>
          </a:p>
          <a:p>
            <a:pPr>
              <a:buNone/>
            </a:pPr>
            <a:r>
              <a:rPr kumimoji="1" lang="ja-JP" altLang="en-US" sz="2000" dirty="0" smtClean="0">
                <a:solidFill>
                  <a:srgbClr val="FF7C80"/>
                </a:solidFill>
                <a:latin typeface="HGP創英角ﾎﾟｯﾌﾟ体" pitchFamily="50" charset="-128"/>
                <a:ea typeface="HGP創英角ﾎﾟｯﾌﾟ体" pitchFamily="50" charset="-128"/>
              </a:rPr>
              <a:t>　（</a:t>
            </a:r>
            <a:r>
              <a:rPr kumimoji="1" lang="en-US" altLang="ja-JP" sz="2000" dirty="0" smtClean="0">
                <a:solidFill>
                  <a:srgbClr val="FF7C80"/>
                </a:solidFill>
                <a:latin typeface="HGP創英角ﾎﾟｯﾌﾟ体" pitchFamily="50" charset="-128"/>
                <a:ea typeface="HGP創英角ﾎﾟｯﾌﾟ体" pitchFamily="50" charset="-128"/>
              </a:rPr>
              <a:t>μ-PIC</a:t>
            </a:r>
            <a:r>
              <a:rPr kumimoji="1" lang="ja-JP" altLang="en-US" sz="2000" dirty="0" smtClean="0">
                <a:solidFill>
                  <a:srgbClr val="FF7C80"/>
                </a:solidFill>
                <a:latin typeface="HGP創英角ﾎﾟｯﾌﾟ体" pitchFamily="50" charset="-128"/>
                <a:ea typeface="HGP創英角ﾎﾟｯﾌﾟ体" pitchFamily="50" charset="-128"/>
              </a:rPr>
              <a:t>検出器（谷森：京大）、カメラタイプ（呉田：</a:t>
            </a:r>
            <a:r>
              <a:rPr kumimoji="1" lang="en-US" altLang="ja-JP" sz="2000" dirty="0" smtClean="0">
                <a:solidFill>
                  <a:srgbClr val="FF7C80"/>
                </a:solidFill>
                <a:latin typeface="HGP創英角ﾎﾟｯﾌﾟ体" pitchFamily="50" charset="-128"/>
                <a:ea typeface="HGP創英角ﾎﾟｯﾌﾟ体" pitchFamily="50" charset="-128"/>
              </a:rPr>
              <a:t>JAEA</a:t>
            </a:r>
            <a:r>
              <a:rPr kumimoji="1" lang="ja-JP" altLang="en-US" sz="2000" dirty="0" smtClean="0">
                <a:solidFill>
                  <a:srgbClr val="FF7C80"/>
                </a:solidFill>
                <a:latin typeface="HGP創英角ﾎﾟｯﾌﾟ体" pitchFamily="50" charset="-128"/>
                <a:ea typeface="HGP創英角ﾎﾟｯﾌﾟ体" pitchFamily="50" charset="-128"/>
              </a:rPr>
              <a:t>））</a:t>
            </a:r>
            <a:endParaRPr kumimoji="1" lang="en-US" altLang="ja-JP" sz="2000" dirty="0" smtClean="0">
              <a:solidFill>
                <a:srgbClr val="FF7C80"/>
              </a:solidFill>
              <a:latin typeface="HGP創英角ﾎﾟｯﾌﾟ体" pitchFamily="50" charset="-128"/>
              <a:ea typeface="HGP創英角ﾎﾟｯﾌﾟ体" pitchFamily="50" charset="-128"/>
            </a:endParaRPr>
          </a:p>
          <a:p>
            <a:pPr>
              <a:buNone/>
            </a:pPr>
            <a:r>
              <a:rPr kumimoji="1" lang="ja-JP" altLang="en-US" sz="2000" dirty="0" smtClean="0">
                <a:solidFill>
                  <a:schemeClr val="tx1"/>
                </a:solidFill>
                <a:latin typeface="HGP創英角ﾎﾟｯﾌﾟ体" pitchFamily="50" charset="-128"/>
                <a:ea typeface="HGP創英角ﾎﾟｯﾌﾟ体" pitchFamily="50" charset="-128"/>
              </a:rPr>
              <a:t>水素系への応用の試み</a:t>
            </a:r>
            <a:r>
              <a:rPr kumimoji="1" lang="en-US" altLang="ja-JP" sz="2000" dirty="0" smtClean="0">
                <a:latin typeface="HGP創英角ﾎﾟｯﾌﾟ体" pitchFamily="50" charset="-128"/>
                <a:ea typeface="HGP創英角ﾎﾟｯﾌﾟ体" pitchFamily="50" charset="-128"/>
              </a:rPr>
              <a:t/>
            </a:r>
            <a:br>
              <a:rPr kumimoji="1" lang="en-US" altLang="ja-JP" sz="2000" dirty="0" smtClean="0">
                <a:latin typeface="HGP創英角ﾎﾟｯﾌﾟ体" pitchFamily="50" charset="-128"/>
                <a:ea typeface="HGP創英角ﾎﾟｯﾌﾟ体" pitchFamily="50" charset="-128"/>
              </a:rPr>
            </a:br>
            <a:r>
              <a:rPr kumimoji="1" lang="ja-JP" altLang="en-US" sz="2000" dirty="0" smtClean="0">
                <a:solidFill>
                  <a:srgbClr val="FFFF00"/>
                </a:solidFill>
                <a:latin typeface="HGP創英角ﾎﾟｯﾌﾟ体" pitchFamily="50" charset="-128"/>
                <a:ea typeface="HGP創英角ﾎﾟｯﾌﾟ体" pitchFamily="50" charset="-128"/>
              </a:rPr>
              <a:t>＊セメント（岩崎）</a:t>
            </a:r>
            <a:endParaRPr kumimoji="1" lang="en-US" altLang="ja-JP" sz="2000" dirty="0" smtClean="0">
              <a:solidFill>
                <a:srgbClr val="FFFF00"/>
              </a:solidFill>
              <a:latin typeface="HGP創英角ﾎﾟｯﾌﾟ体" pitchFamily="50" charset="-128"/>
              <a:ea typeface="HGP創英角ﾎﾟｯﾌﾟ体" pitchFamily="50" charset="-128"/>
            </a:endParaRPr>
          </a:p>
          <a:p>
            <a:pPr>
              <a:buNone/>
            </a:pPr>
            <a:r>
              <a:rPr kumimoji="1" lang="ja-JP" altLang="en-US" sz="2000" dirty="0" smtClean="0">
                <a:solidFill>
                  <a:schemeClr val="tx1"/>
                </a:solidFill>
                <a:latin typeface="HGP創英角ﾎﾟｯﾌﾟ体" pitchFamily="50" charset="-128"/>
                <a:ea typeface="HGP創英角ﾎﾟｯﾌﾟ体" pitchFamily="50" charset="-128"/>
              </a:rPr>
              <a:t>古美術品への応用の試み</a:t>
            </a:r>
            <a:r>
              <a:rPr kumimoji="1" lang="en-US" altLang="ja-JP" sz="2000" dirty="0" smtClean="0">
                <a:latin typeface="HGP創英角ﾎﾟｯﾌﾟ体" pitchFamily="50" charset="-128"/>
                <a:ea typeface="HGP創英角ﾎﾟｯﾌﾟ体" pitchFamily="50" charset="-128"/>
              </a:rPr>
              <a:t/>
            </a:r>
            <a:br>
              <a:rPr kumimoji="1" lang="en-US" altLang="ja-JP" sz="2000" dirty="0" smtClean="0">
                <a:latin typeface="HGP創英角ﾎﾟｯﾌﾟ体" pitchFamily="50" charset="-128"/>
                <a:ea typeface="HGP創英角ﾎﾟｯﾌﾟ体" pitchFamily="50" charset="-128"/>
              </a:rPr>
            </a:br>
            <a:r>
              <a:rPr kumimoji="1" lang="ja-JP" altLang="en-US" sz="2000" dirty="0" smtClean="0">
                <a:solidFill>
                  <a:srgbClr val="FFFF00"/>
                </a:solidFill>
                <a:latin typeface="HGP創英角ﾎﾟｯﾌﾟ体" pitchFamily="50" charset="-128"/>
                <a:ea typeface="HGP創英角ﾎﾟｯﾌﾟ体" pitchFamily="50" charset="-128"/>
              </a:rPr>
              <a:t>＊刀・鍔（高森、加美山、</a:t>
            </a:r>
            <a:r>
              <a:rPr kumimoji="1" lang="en-US" altLang="ja-JP" sz="2000" dirty="0" smtClean="0">
                <a:solidFill>
                  <a:srgbClr val="FFFF00"/>
                </a:solidFill>
                <a:latin typeface="HGP創英角ﾎﾟｯﾌﾟ体" pitchFamily="50" charset="-128"/>
                <a:ea typeface="HGP創英角ﾎﾟｯﾌﾟ体" pitchFamily="50" charset="-128"/>
              </a:rPr>
              <a:t>Italian group</a:t>
            </a:r>
            <a:r>
              <a:rPr kumimoji="1" lang="ja-JP" altLang="en-US" sz="2000" dirty="0" smtClean="0">
                <a:solidFill>
                  <a:srgbClr val="FFFF00"/>
                </a:solidFill>
                <a:latin typeface="HGP創英角ﾎﾟｯﾌﾟ体" pitchFamily="50" charset="-128"/>
                <a:ea typeface="HGP創英角ﾎﾟｯﾌﾟ体" pitchFamily="50" charset="-128"/>
              </a:rPr>
              <a:t>）</a:t>
            </a:r>
            <a:endParaRPr kumimoji="1" lang="en-US" altLang="ja-JP" sz="2000" dirty="0" smtClean="0">
              <a:solidFill>
                <a:srgbClr val="FFFF00"/>
              </a:solidFill>
              <a:latin typeface="HGP創英角ﾎﾟｯﾌﾟ体" pitchFamily="50" charset="-128"/>
              <a:ea typeface="HGP創英角ﾎﾟｯﾌﾟ体" pitchFamily="50" charset="-128"/>
            </a:endParaRPr>
          </a:p>
          <a:p>
            <a:pPr>
              <a:buNone/>
            </a:pPr>
            <a:r>
              <a:rPr kumimoji="1" lang="ja-JP" altLang="en-US" sz="2000" dirty="0" smtClean="0">
                <a:solidFill>
                  <a:schemeClr val="tx1"/>
                </a:solidFill>
                <a:latin typeface="HGP創英角ﾎﾟｯﾌﾟ体" pitchFamily="50" charset="-128"/>
                <a:ea typeface="HGP創英角ﾎﾟｯﾌﾟ体" pitchFamily="50" charset="-128"/>
              </a:rPr>
              <a:t>磁場イメージングの高度化</a:t>
            </a:r>
            <a:endParaRPr kumimoji="1" lang="en-US" altLang="ja-JP" sz="2000" dirty="0" smtClean="0">
              <a:solidFill>
                <a:schemeClr val="tx1"/>
              </a:solidFill>
              <a:latin typeface="HGP創英角ﾎﾟｯﾌﾟ体" pitchFamily="50" charset="-128"/>
              <a:ea typeface="HGP創英角ﾎﾟｯﾌﾟ体" pitchFamily="50" charset="-128"/>
            </a:endParaRPr>
          </a:p>
          <a:p>
            <a:pPr>
              <a:buNone/>
            </a:pPr>
            <a:r>
              <a:rPr kumimoji="1" lang="ja-JP" altLang="en-US" sz="2000" dirty="0" smtClean="0">
                <a:latin typeface="HGP創英角ﾎﾟｯﾌﾟ体" pitchFamily="50" charset="-128"/>
                <a:ea typeface="HGP創英角ﾎﾟｯﾌﾟ体" pitchFamily="50" charset="-128"/>
              </a:rPr>
              <a:t>　　＊ベクトル磁場測定のための偏極系の高度化</a:t>
            </a:r>
            <a:r>
              <a:rPr kumimoji="1" lang="ja-JP" altLang="en-US" sz="2000" dirty="0" smtClean="0">
                <a:solidFill>
                  <a:schemeClr val="bg1"/>
                </a:solidFill>
                <a:latin typeface="HGP創英角ﾎﾟｯﾌﾟ体" pitchFamily="50" charset="-128"/>
                <a:ea typeface="HGP創英角ﾎﾟｯﾌﾟ体" pitchFamily="50" charset="-128"/>
              </a:rPr>
              <a:t>（篠原：</a:t>
            </a:r>
            <a:r>
              <a:rPr kumimoji="1" lang="en-US" altLang="ja-JP" sz="2000" dirty="0" smtClean="0">
                <a:solidFill>
                  <a:schemeClr val="bg1"/>
                </a:solidFill>
                <a:latin typeface="HGP創英角ﾎﾟｯﾌﾟ体" pitchFamily="50" charset="-128"/>
                <a:ea typeface="HGP創英角ﾎﾟｯﾌﾟ体" pitchFamily="50" charset="-128"/>
              </a:rPr>
              <a:t>JAEA</a:t>
            </a:r>
            <a:r>
              <a:rPr kumimoji="1" lang="ja-JP" altLang="en-US" sz="2000" dirty="0" smtClean="0">
                <a:solidFill>
                  <a:schemeClr val="bg1"/>
                </a:solidFill>
                <a:latin typeface="HGP創英角ﾎﾟｯﾌﾟ体" pitchFamily="50" charset="-128"/>
                <a:ea typeface="HGP創英角ﾎﾟｯﾌﾟ体" pitchFamily="50" charset="-128"/>
              </a:rPr>
              <a:t>）（＃）</a:t>
            </a:r>
            <a:endParaRPr kumimoji="1" lang="en-US" altLang="ja-JP" sz="2000" dirty="0" smtClean="0">
              <a:solidFill>
                <a:schemeClr val="bg1"/>
              </a:solidFill>
              <a:latin typeface="HGP創英角ﾎﾟｯﾌﾟ体" pitchFamily="50" charset="-128"/>
              <a:ea typeface="HGP創英角ﾎﾟｯﾌﾟ体" pitchFamily="50" charset="-128"/>
            </a:endParaRPr>
          </a:p>
          <a:p>
            <a:pPr>
              <a:buNone/>
            </a:pPr>
            <a:r>
              <a:rPr kumimoji="1" lang="ja-JP" altLang="en-US" sz="2000" dirty="0" smtClean="0">
                <a:solidFill>
                  <a:schemeClr val="tx1"/>
                </a:solidFill>
                <a:latin typeface="HGP創英角ﾎﾟｯﾌﾟ体" pitchFamily="50" charset="-128"/>
                <a:ea typeface="HGP創英角ﾎﾟｯﾌﾟ体" pitchFamily="50" charset="-128"/>
              </a:rPr>
              <a:t>検証実験</a:t>
            </a:r>
            <a:endParaRPr kumimoji="1" lang="en-US" altLang="ja-JP" sz="2000" dirty="0" smtClean="0">
              <a:solidFill>
                <a:schemeClr val="tx1"/>
              </a:solidFill>
              <a:latin typeface="HGP創英角ﾎﾟｯﾌﾟ体" pitchFamily="50" charset="-128"/>
              <a:ea typeface="HGP創英角ﾎﾟｯﾌﾟ体" pitchFamily="50" charset="-128"/>
            </a:endParaRPr>
          </a:p>
          <a:p>
            <a:pPr>
              <a:buNone/>
            </a:pPr>
            <a:r>
              <a:rPr kumimoji="1" lang="ja-JP" altLang="en-US" sz="2000" dirty="0" smtClean="0">
                <a:latin typeface="HGP創英角ﾎﾟｯﾌﾟ体" pitchFamily="50" charset="-128"/>
                <a:ea typeface="HGP創英角ﾎﾟｯﾌﾟ体" pitchFamily="50" charset="-128"/>
              </a:rPr>
              <a:t>　＊</a:t>
            </a:r>
            <a:r>
              <a:rPr kumimoji="1" lang="en-US" altLang="ja-JP" sz="2000" dirty="0" err="1" smtClean="0">
                <a:latin typeface="HGP創英角ﾎﾟｯﾌﾟ体" pitchFamily="50" charset="-128"/>
                <a:ea typeface="HGP創英角ﾎﾟｯﾌﾟ体" pitchFamily="50" charset="-128"/>
              </a:rPr>
              <a:t>iMATERIA</a:t>
            </a:r>
            <a:r>
              <a:rPr kumimoji="1" lang="ja-JP" altLang="en-US" sz="2000" dirty="0" smtClean="0">
                <a:latin typeface="HGP創英角ﾎﾟｯﾌﾟ体" pitchFamily="50" charset="-128"/>
                <a:ea typeface="HGP創英角ﾎﾟｯﾌﾟ体" pitchFamily="50" charset="-128"/>
              </a:rPr>
              <a:t>実験との比較（岩瀬：茨城大）</a:t>
            </a:r>
            <a:endParaRPr kumimoji="1" lang="en-US" altLang="ja-JP" sz="2000" dirty="0" smtClean="0">
              <a:latin typeface="HGP創英角ﾎﾟｯﾌﾟ体" pitchFamily="50" charset="-128"/>
              <a:ea typeface="HGP創英角ﾎﾟｯﾌﾟ体" pitchFamily="50" charset="-128"/>
            </a:endParaRPr>
          </a:p>
          <a:p>
            <a:pPr>
              <a:buNone/>
            </a:pPr>
            <a:r>
              <a:rPr kumimoji="1" lang="ja-JP" altLang="en-US" sz="2000" dirty="0" smtClean="0">
                <a:latin typeface="HGP創英角ﾎﾟｯﾌﾟ体" pitchFamily="50" charset="-128"/>
                <a:ea typeface="HGP創英角ﾎﾟｯﾌﾟ体" pitchFamily="50" charset="-128"/>
              </a:rPr>
              <a:t>　</a:t>
            </a:r>
            <a:r>
              <a:rPr kumimoji="1" lang="ja-JP" altLang="en-US" sz="2000" dirty="0" smtClean="0">
                <a:solidFill>
                  <a:srgbClr val="FFFF00"/>
                </a:solidFill>
                <a:latin typeface="HGP創英角ﾎﾟｯﾌﾟ体" pitchFamily="50" charset="-128"/>
                <a:ea typeface="HGP創英角ﾎﾟｯﾌﾟ体" pitchFamily="50" charset="-128"/>
              </a:rPr>
              <a:t>＊匠を用いた回折・透過</a:t>
            </a:r>
            <a:r>
              <a:rPr kumimoji="1" lang="en-US" altLang="ja-JP" sz="2000" dirty="0" smtClean="0">
                <a:solidFill>
                  <a:srgbClr val="FFFF00"/>
                </a:solidFill>
                <a:latin typeface="HGP創英角ﾎﾟｯﾌﾟ体" pitchFamily="50" charset="-128"/>
                <a:ea typeface="HGP創英角ﾎﾟｯﾌﾟ体" pitchFamily="50" charset="-128"/>
              </a:rPr>
              <a:t>in-situ</a:t>
            </a:r>
            <a:r>
              <a:rPr kumimoji="1" lang="ja-JP" altLang="en-US" sz="2000" dirty="0" smtClean="0">
                <a:solidFill>
                  <a:srgbClr val="FFFF00"/>
                </a:solidFill>
                <a:latin typeface="HGP創英角ﾎﾟｯﾌﾟ体" pitchFamily="50" charset="-128"/>
                <a:ea typeface="HGP創英角ﾎﾟｯﾌﾟ体" pitchFamily="50" charset="-128"/>
              </a:rPr>
              <a:t>実験比較（加美山、佐藤、岩瀬）</a:t>
            </a:r>
            <a:endParaRPr kumimoji="1" lang="en-US" altLang="ja-JP" sz="2000" dirty="0" smtClean="0">
              <a:solidFill>
                <a:srgbClr val="FFFF00"/>
              </a:solidFill>
              <a:latin typeface="HGP創英角ﾎﾟｯﾌﾟ体" pitchFamily="50" charset="-128"/>
              <a:ea typeface="HGP創英角ﾎﾟｯﾌﾟ体" pitchFamily="50" charset="-128"/>
            </a:endParaRPr>
          </a:p>
          <a:p>
            <a:endParaRPr kumimoji="1" lang="ja-JP" altLang="en-US" sz="2000" dirty="0">
              <a:latin typeface="HGP創英角ﾎﾟｯﾌﾟ体" pitchFamily="50" charset="-128"/>
              <a:ea typeface="HGP創英角ﾎﾟｯﾌﾟ体" pitchFamily="50"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p:nvPr/>
        </p:nvSpPr>
        <p:spPr>
          <a:xfrm>
            <a:off x="0" y="0"/>
            <a:ext cx="9144000" cy="685800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a:noFill/>
            <a:prstDash val="solid"/>
          </a:ln>
        </p:spPr>
        <p:txBody>
          <a:bodyPr wrap="none" anchor="ctr"/>
          <a:lstStyle/>
          <a:p>
            <a:pPr fontAlgn="auto">
              <a:spcBef>
                <a:spcPts val="0"/>
              </a:spcBef>
              <a:spcAft>
                <a:spcPts val="0"/>
              </a:spcAft>
              <a:defRPr sz="1800" b="0" i="0" u="none" strike="noStrike" kern="0" cap="none" spc="0" baseline="0">
                <a:solidFill>
                  <a:srgbClr val="000000"/>
                </a:solidFill>
                <a:uFillTx/>
              </a:defRPr>
            </a:pPr>
            <a:endParaRPr lang="en-US">
              <a:solidFill>
                <a:srgbClr val="010199"/>
              </a:solidFill>
              <a:effectLst>
                <a:outerShdw dist="38096" dir="2700000">
                  <a:srgbClr val="000000"/>
                </a:outerShdw>
              </a:effectLst>
              <a:latin typeface="Arial"/>
              <a:ea typeface="ＭＳ Ｐゴシック" pitchFamily="50"/>
            </a:endParaRPr>
          </a:p>
        </p:txBody>
      </p:sp>
      <p:sp>
        <p:nvSpPr>
          <p:cNvPr id="4" name="タイトル 3"/>
          <p:cNvSpPr txBox="1">
            <a:spLocks/>
          </p:cNvSpPr>
          <p:nvPr/>
        </p:nvSpPr>
        <p:spPr bwMode="auto">
          <a:xfrm>
            <a:off x="539552" y="2852936"/>
            <a:ext cx="8229600" cy="1139825"/>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4400" dirty="0" smtClean="0">
                <a:solidFill>
                  <a:srgbClr val="FF0000"/>
                </a:solidFill>
                <a:latin typeface="Calibri" pitchFamily="34" charset="0"/>
              </a:rPr>
              <a:t>中性子断面積の構造</a:t>
            </a:r>
            <a:endParaRPr kumimoji="0" lang="en-US" sz="4400" b="0" i="0" u="none" strike="noStrike" kern="1200" cap="none" spc="0" normalizeH="0" baseline="0" noProof="0" dirty="0" smtClean="0">
              <a:ln>
                <a:noFill/>
              </a:ln>
              <a:solidFill>
                <a:srgbClr val="FF0000"/>
              </a:solidFill>
              <a:effectLst/>
              <a:uLnTx/>
              <a:uFillTx/>
              <a:latin typeface="Calibri" pitchFamily="34" charset="0"/>
              <a:ea typeface="ＭＳ Ｐゴシック" charset="-128"/>
            </a:endParaRPr>
          </a:p>
        </p:txBody>
      </p:sp>
      <p:sp>
        <p:nvSpPr>
          <p:cNvPr id="5" name="タイトル 4"/>
          <p:cNvSpPr>
            <a:spLocks noGrp="1"/>
          </p:cNvSpPr>
          <p:nvPr>
            <p:ph type="title"/>
          </p:nvPr>
        </p:nvSpPr>
        <p:spPr/>
        <p:txBody>
          <a:bodyPr/>
          <a:lstStyle/>
          <a:p>
            <a:endParaRPr kumimoji="1" lang="ja-JP" alt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p:nvPr/>
        </p:nvSpPr>
        <p:spPr>
          <a:xfrm>
            <a:off x="0" y="0"/>
            <a:ext cx="9144000" cy="685800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a:noFill/>
            <a:prstDash val="solid"/>
          </a:ln>
        </p:spPr>
        <p:txBody>
          <a:bodyPr wrap="none" anchor="ctr"/>
          <a:lstStyle/>
          <a:p>
            <a:pPr fontAlgn="auto">
              <a:spcBef>
                <a:spcPts val="0"/>
              </a:spcBef>
              <a:spcAft>
                <a:spcPts val="0"/>
              </a:spcAft>
              <a:defRPr sz="1800" b="0" i="0" u="none" strike="noStrike" kern="0" cap="none" spc="0" baseline="0">
                <a:solidFill>
                  <a:srgbClr val="000000"/>
                </a:solidFill>
                <a:uFillTx/>
              </a:defRPr>
            </a:pPr>
            <a:endParaRPr lang="en-US">
              <a:solidFill>
                <a:srgbClr val="010199"/>
              </a:solidFill>
              <a:effectLst>
                <a:outerShdw dist="38096" dir="2700000">
                  <a:srgbClr val="000000"/>
                </a:outerShdw>
              </a:effectLst>
              <a:latin typeface="Arial"/>
              <a:ea typeface="ＭＳ Ｐゴシック" pitchFamily="50"/>
            </a:endParaRPr>
          </a:p>
        </p:txBody>
      </p:sp>
      <p:sp>
        <p:nvSpPr>
          <p:cNvPr id="31747" name="Rectangle 2"/>
          <p:cNvSpPr txBox="1">
            <a:spLocks noGrp="1"/>
          </p:cNvSpPr>
          <p:nvPr>
            <p:ph type="title"/>
          </p:nvPr>
        </p:nvSpPr>
        <p:spPr>
          <a:xfrm>
            <a:off x="0" y="1214438"/>
            <a:ext cx="9144000" cy="2646362"/>
          </a:xfrm>
        </p:spPr>
        <p:txBody>
          <a:bodyPr/>
          <a:lstStyle/>
          <a:p>
            <a:pPr eaLnBrk="1"/>
            <a:r>
              <a:rPr sz="4000" dirty="0" smtClean="0">
                <a:solidFill>
                  <a:srgbClr val="FFFF00"/>
                </a:solidFill>
                <a:latin typeface="HGP創英角ﾎﾟｯﾌﾟ体" pitchFamily="50" charset="-128"/>
                <a:ea typeface="HGP創英角ﾎﾟｯﾌﾟ体" pitchFamily="50" charset="-128"/>
              </a:rPr>
              <a:t>　</a:t>
            </a:r>
            <a:r>
              <a:rPr lang="en-US" sz="4000" dirty="0" smtClean="0">
                <a:solidFill>
                  <a:srgbClr val="FFFF00"/>
                </a:solidFill>
                <a:latin typeface="HGP創英角ﾎﾟｯﾌﾟ体" pitchFamily="50" charset="-128"/>
                <a:ea typeface="HGP創英角ﾎﾟｯﾌﾟ体" pitchFamily="50" charset="-128"/>
              </a:rPr>
              <a:t/>
            </a:r>
            <a:br>
              <a:rPr lang="en-US" sz="4000" dirty="0" smtClean="0">
                <a:solidFill>
                  <a:srgbClr val="FFFF00"/>
                </a:solidFill>
                <a:latin typeface="HGP創英角ﾎﾟｯﾌﾟ体" pitchFamily="50" charset="-128"/>
                <a:ea typeface="HGP創英角ﾎﾟｯﾌﾟ体" pitchFamily="50" charset="-128"/>
              </a:rPr>
            </a:br>
            <a:r>
              <a:rPr lang="ja-JP" altLang="en-US" sz="4000" dirty="0" smtClean="0">
                <a:solidFill>
                  <a:srgbClr val="FFFF00"/>
                </a:solidFill>
                <a:latin typeface="HGP創英角ﾎﾟｯﾌﾟ体" pitchFamily="50" charset="-128"/>
                <a:ea typeface="HGP創英角ﾎﾟｯﾌﾟ体" pitchFamily="50" charset="-128"/>
              </a:rPr>
              <a:t>１．結晶性干渉性散乱断面積</a:t>
            </a:r>
            <a:r>
              <a:rPr sz="4000" dirty="0" smtClean="0">
                <a:solidFill>
                  <a:srgbClr val="FFFF00"/>
                </a:solidFill>
                <a:latin typeface="HGP創英角ﾎﾟｯﾌﾟ体" pitchFamily="50" charset="-128"/>
                <a:ea typeface="HGP創英角ﾎﾟｯﾌﾟ体" pitchFamily="50" charset="-128"/>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txBox="1">
            <a:spLocks noGrp="1"/>
          </p:cNvSpPr>
          <p:nvPr>
            <p:ph type="title"/>
          </p:nvPr>
        </p:nvSpPr>
        <p:spPr>
          <a:xfrm>
            <a:off x="428625" y="142875"/>
            <a:ext cx="8472488" cy="1143000"/>
          </a:xfrm>
        </p:spPr>
        <p:txBody>
          <a:bodyPr/>
          <a:lstStyle/>
          <a:p>
            <a:pPr eaLnBrk="1"/>
            <a:r>
              <a:rPr dirty="0" err="1" smtClean="0">
                <a:solidFill>
                  <a:schemeClr val="tx1">
                    <a:lumMod val="95000"/>
                    <a:lumOff val="5000"/>
                  </a:schemeClr>
                </a:solidFill>
                <a:latin typeface="Calibri" pitchFamily="34" charset="0"/>
                <a:ea typeface="ＭＳ Ｐゴシック" charset="-128"/>
              </a:rPr>
              <a:t>中性子全断面積の</a:t>
            </a:r>
            <a:r>
              <a:rPr lang="ja-JP" altLang="en-US" dirty="0" smtClean="0">
                <a:solidFill>
                  <a:schemeClr val="tx1">
                    <a:lumMod val="95000"/>
                    <a:lumOff val="5000"/>
                  </a:schemeClr>
                </a:solidFill>
                <a:latin typeface="Calibri" pitchFamily="34" charset="0"/>
                <a:ea typeface="ＭＳ Ｐゴシック" charset="-128"/>
              </a:rPr>
              <a:t>構造</a:t>
            </a:r>
            <a:endParaRPr dirty="0" smtClean="0">
              <a:solidFill>
                <a:schemeClr val="tx1">
                  <a:lumMod val="95000"/>
                  <a:lumOff val="5000"/>
                </a:schemeClr>
              </a:solidFill>
              <a:latin typeface="Calibri" pitchFamily="34" charset="0"/>
              <a:ea typeface="ＭＳ Ｐゴシック" charset="-128"/>
            </a:endParaRPr>
          </a:p>
        </p:txBody>
      </p:sp>
      <p:sp>
        <p:nvSpPr>
          <p:cNvPr id="3" name="Text Box 4"/>
          <p:cNvSpPr txBox="1"/>
          <p:nvPr/>
        </p:nvSpPr>
        <p:spPr>
          <a:xfrm>
            <a:off x="8675688" y="6461125"/>
            <a:ext cx="468312" cy="396875"/>
          </a:xfrm>
          <a:prstGeom prst="rect">
            <a:avLst/>
          </a:prstGeom>
          <a:noFill/>
          <a:ln>
            <a:noFill/>
          </a:ln>
        </p:spPr>
        <p:txBody>
          <a:bodyPr>
            <a:spAutoFit/>
          </a:bodyPr>
          <a:lstStyle/>
          <a:p>
            <a:pPr fontAlgn="auto">
              <a:spcBef>
                <a:spcPts val="100"/>
              </a:spcBef>
              <a:spcAft>
                <a:spcPts val="0"/>
              </a:spcAft>
              <a:defRPr sz="1800" b="0" i="0" u="none" strike="noStrike" kern="0" cap="none" spc="0" baseline="0">
                <a:solidFill>
                  <a:srgbClr val="000000"/>
                </a:solidFill>
                <a:uFillTx/>
              </a:defRPr>
            </a:pPr>
            <a:r>
              <a:rPr lang="en-US" i="1">
                <a:solidFill>
                  <a:srgbClr val="010199"/>
                </a:solidFill>
                <a:effectLst>
                  <a:outerShdw dist="38096" dir="2700000">
                    <a:srgbClr val="C0C0C0"/>
                  </a:outerShdw>
                </a:effectLst>
                <a:latin typeface="Arial"/>
                <a:ea typeface="ＭＳ Ｐゴシック" pitchFamily="50"/>
              </a:rPr>
              <a:t>4</a:t>
            </a:r>
          </a:p>
        </p:txBody>
      </p:sp>
      <p:pic>
        <p:nvPicPr>
          <p:cNvPr id="5126" name="Picture 11"/>
          <p:cNvPicPr>
            <a:picLocks noChangeAspect="1"/>
          </p:cNvPicPr>
          <p:nvPr/>
        </p:nvPicPr>
        <p:blipFill>
          <a:blip r:embed="rId3" cstate="print"/>
          <a:srcRect/>
          <a:stretch>
            <a:fillRect/>
          </a:stretch>
        </p:blipFill>
        <p:spPr bwMode="auto">
          <a:xfrm>
            <a:off x="1268413" y="981075"/>
            <a:ext cx="6567487" cy="4087813"/>
          </a:xfrm>
          <a:prstGeom prst="rect">
            <a:avLst/>
          </a:prstGeom>
          <a:noFill/>
          <a:ln w="9525">
            <a:noFill/>
            <a:miter lim="800000"/>
            <a:headEnd/>
            <a:tailEnd/>
          </a:ln>
        </p:spPr>
      </p:pic>
      <p:sp>
        <p:nvSpPr>
          <p:cNvPr id="5" name="Text Box 12"/>
          <p:cNvSpPr txBox="1"/>
          <p:nvPr/>
        </p:nvSpPr>
        <p:spPr>
          <a:xfrm>
            <a:off x="2339975" y="1268413"/>
            <a:ext cx="3600450" cy="473075"/>
          </a:xfrm>
          <a:prstGeom prst="rect">
            <a:avLst/>
          </a:prstGeom>
          <a:noFill/>
          <a:ln>
            <a:noFill/>
          </a:ln>
        </p:spPr>
        <p:txBody>
          <a:bodyPr>
            <a:spAutoFit/>
          </a:bodyPr>
          <a:lstStyle/>
          <a:p>
            <a:pPr fontAlgn="auto">
              <a:spcBef>
                <a:spcPts val="1500"/>
              </a:spcBef>
              <a:spcAft>
                <a:spcPts val="0"/>
              </a:spcAft>
              <a:defRPr sz="1800" b="0" i="0" u="none" strike="noStrike" kern="0" cap="none" spc="0" baseline="0">
                <a:solidFill>
                  <a:srgbClr val="000000"/>
                </a:solidFill>
                <a:uFillTx/>
              </a:defRPr>
            </a:pPr>
            <a:r>
              <a:rPr lang="en-US" sz="2500">
                <a:solidFill>
                  <a:srgbClr val="000000"/>
                </a:solidFill>
                <a:effectLst>
                  <a:outerShdw dist="38096" dir="2700000">
                    <a:srgbClr val="C0C0C0"/>
                  </a:outerShdw>
                </a:effectLst>
                <a:latin typeface="Symbol" pitchFamily="18"/>
                <a:ea typeface="ＭＳ Ｐゴシック" pitchFamily="50"/>
              </a:rPr>
              <a:t>a</a:t>
            </a:r>
            <a:r>
              <a:rPr lang="en-US" sz="2500">
                <a:solidFill>
                  <a:srgbClr val="000000"/>
                </a:solidFill>
                <a:effectLst>
                  <a:outerShdw dist="38096" dir="2700000">
                    <a:srgbClr val="C0C0C0"/>
                  </a:outerShdw>
                </a:effectLst>
                <a:latin typeface="Arial"/>
                <a:ea typeface="ＭＳ Ｐゴシック" pitchFamily="50"/>
              </a:rPr>
              <a:t>-Fe</a:t>
            </a:r>
            <a:r>
              <a:rPr lang="ja-JP" sz="2500">
                <a:solidFill>
                  <a:srgbClr val="000000"/>
                </a:solidFill>
                <a:effectLst>
                  <a:outerShdw dist="38096" dir="2700000">
                    <a:srgbClr val="C0C0C0"/>
                  </a:outerShdw>
                </a:effectLst>
                <a:latin typeface="Arial"/>
                <a:ea typeface="ＭＳ Ｐゴシック" pitchFamily="50"/>
              </a:rPr>
              <a:t>の全断面積パターン</a:t>
            </a:r>
          </a:p>
        </p:txBody>
      </p:sp>
      <p:graphicFrame>
        <p:nvGraphicFramePr>
          <p:cNvPr id="5122" name="Object 13"/>
          <p:cNvGraphicFramePr>
            <a:graphicFrameLocks noChangeAspect="1"/>
          </p:cNvGraphicFramePr>
          <p:nvPr/>
        </p:nvGraphicFramePr>
        <p:xfrm>
          <a:off x="1511300" y="5372100"/>
          <a:ext cx="3632200" cy="457200"/>
        </p:xfrm>
        <a:graphic>
          <a:graphicData uri="http://schemas.openxmlformats.org/presentationml/2006/ole">
            <p:oleObj spid="_x0000_s5122" r:id="rId4" imgW="1816100" imgH="228600" progId="Equation.3">
              <p:embed/>
            </p:oleObj>
          </a:graphicData>
        </a:graphic>
      </p:graphicFrame>
      <p:graphicFrame>
        <p:nvGraphicFramePr>
          <p:cNvPr id="5123" name="Object 14"/>
          <p:cNvGraphicFramePr>
            <a:graphicFrameLocks noChangeAspect="1"/>
          </p:cNvGraphicFramePr>
          <p:nvPr/>
        </p:nvGraphicFramePr>
        <p:xfrm>
          <a:off x="1511300" y="5870575"/>
          <a:ext cx="7137400" cy="482600"/>
        </p:xfrm>
        <a:graphic>
          <a:graphicData uri="http://schemas.openxmlformats.org/presentationml/2006/ole">
            <p:oleObj spid="_x0000_s5123" r:id="rId5" imgW="3568700" imgH="241300" progId="Equation.3">
              <p:embed/>
            </p:oleObj>
          </a:graphicData>
        </a:graphic>
      </p:graphicFrame>
      <p:sp>
        <p:nvSpPr>
          <p:cNvPr id="8" name="Text Box 15"/>
          <p:cNvSpPr txBox="1"/>
          <p:nvPr/>
        </p:nvSpPr>
        <p:spPr>
          <a:xfrm>
            <a:off x="323850" y="5372100"/>
            <a:ext cx="971550" cy="396875"/>
          </a:xfrm>
          <a:prstGeom prst="rect">
            <a:avLst/>
          </a:prstGeom>
          <a:noFill/>
          <a:ln>
            <a:noFill/>
          </a:ln>
        </p:spPr>
        <p:txBody>
          <a:bodyPr>
            <a:spAutoFit/>
          </a:bodyPr>
          <a:lstStyle/>
          <a:p>
            <a:pPr fontAlgn="auto">
              <a:spcBef>
                <a:spcPts val="100"/>
              </a:spcBef>
              <a:spcAft>
                <a:spcPts val="0"/>
              </a:spcAft>
              <a:defRPr sz="1800" b="0" i="0" u="none" strike="noStrike" kern="0" cap="none" spc="0" baseline="0">
                <a:solidFill>
                  <a:srgbClr val="000000"/>
                </a:solidFill>
                <a:uFillTx/>
              </a:defRPr>
            </a:pPr>
            <a:r>
              <a:rPr lang="ja-JP">
                <a:solidFill>
                  <a:srgbClr val="000000"/>
                </a:solidFill>
                <a:effectLst>
                  <a:outerShdw dist="38096" dir="2700000">
                    <a:srgbClr val="C0C0C0"/>
                  </a:outerShdw>
                </a:effectLst>
                <a:latin typeface="Arial"/>
                <a:ea typeface="ＭＳ Ｐゴシック" pitchFamily="50"/>
              </a:rPr>
              <a:t>透過率</a:t>
            </a:r>
          </a:p>
        </p:txBody>
      </p:sp>
      <p:sp>
        <p:nvSpPr>
          <p:cNvPr id="9" name="Text Box 17"/>
          <p:cNvSpPr txBox="1"/>
          <p:nvPr/>
        </p:nvSpPr>
        <p:spPr>
          <a:xfrm>
            <a:off x="6372225" y="1268413"/>
            <a:ext cx="1223963" cy="396875"/>
          </a:xfrm>
          <a:prstGeom prst="rect">
            <a:avLst/>
          </a:prstGeom>
          <a:noFill/>
          <a:ln>
            <a:noFill/>
          </a:ln>
        </p:spPr>
        <p:txBody>
          <a:bodyPr>
            <a:spAutoFit/>
          </a:bodyPr>
          <a:lstStyle/>
          <a:p>
            <a:pPr fontAlgn="auto">
              <a:spcBef>
                <a:spcPts val="100"/>
              </a:spcBef>
              <a:spcAft>
                <a:spcPts val="0"/>
              </a:spcAft>
              <a:defRPr sz="1800" b="0" i="0" u="none" strike="noStrike" kern="0" cap="none" spc="0" baseline="0">
                <a:solidFill>
                  <a:srgbClr val="000000"/>
                </a:solidFill>
                <a:uFillTx/>
              </a:defRPr>
            </a:pPr>
            <a:r>
              <a:rPr lang="ja-JP">
                <a:solidFill>
                  <a:srgbClr val="FF0000"/>
                </a:solidFill>
                <a:effectLst>
                  <a:outerShdw dist="38096" dir="2700000">
                    <a:srgbClr val="C0C0C0"/>
                  </a:outerShdw>
                </a:effectLst>
                <a:latin typeface="Arial Black" pitchFamily="34"/>
                <a:ea typeface="HGP創英角ｺﾞｼｯｸUB" pitchFamily="50"/>
              </a:rPr>
              <a:t>全断面積</a:t>
            </a:r>
          </a:p>
        </p:txBody>
      </p:sp>
      <p:sp>
        <p:nvSpPr>
          <p:cNvPr id="10" name="Text Box 18"/>
          <p:cNvSpPr txBox="1"/>
          <p:nvPr/>
        </p:nvSpPr>
        <p:spPr>
          <a:xfrm>
            <a:off x="323850" y="5911850"/>
            <a:ext cx="1258888" cy="396875"/>
          </a:xfrm>
          <a:prstGeom prst="rect">
            <a:avLst/>
          </a:prstGeom>
          <a:noFill/>
          <a:ln>
            <a:noFill/>
          </a:ln>
        </p:spPr>
        <p:txBody>
          <a:bodyPr>
            <a:spAutoFit/>
          </a:bodyPr>
          <a:lstStyle/>
          <a:p>
            <a:pPr fontAlgn="auto">
              <a:spcBef>
                <a:spcPts val="100"/>
              </a:spcBef>
              <a:spcAft>
                <a:spcPts val="0"/>
              </a:spcAft>
              <a:defRPr sz="1800" b="0" i="0" u="none" strike="noStrike" kern="0" cap="none" spc="0" baseline="0">
                <a:solidFill>
                  <a:srgbClr val="000000"/>
                </a:solidFill>
                <a:uFillTx/>
              </a:defRPr>
            </a:pPr>
            <a:r>
              <a:rPr lang="ja-JP">
                <a:solidFill>
                  <a:srgbClr val="FF0000"/>
                </a:solidFill>
                <a:effectLst>
                  <a:outerShdw dist="38096" dir="2700000">
                    <a:srgbClr val="C0C0C0"/>
                  </a:outerShdw>
                </a:effectLst>
                <a:latin typeface="Arial Black" pitchFamily="34"/>
                <a:ea typeface="HGP創英角ｺﾞｼｯｸUB" pitchFamily="50"/>
              </a:rPr>
              <a:t>全断面積</a:t>
            </a:r>
          </a:p>
        </p:txBody>
      </p:sp>
      <p:sp>
        <p:nvSpPr>
          <p:cNvPr id="11" name="Text Box 19"/>
          <p:cNvSpPr txBox="1"/>
          <p:nvPr/>
        </p:nvSpPr>
        <p:spPr>
          <a:xfrm>
            <a:off x="6370638" y="1879600"/>
            <a:ext cx="2449512" cy="659155"/>
          </a:xfrm>
          <a:prstGeom prst="rect">
            <a:avLst/>
          </a:prstGeom>
          <a:noFill/>
          <a:ln>
            <a:noFill/>
          </a:ln>
        </p:spPr>
        <p:txBody>
          <a:bodyPr>
            <a:spAutoFit/>
          </a:bodyPr>
          <a:lstStyle/>
          <a:p>
            <a:pPr fontAlgn="auto">
              <a:spcBef>
                <a:spcPts val="100"/>
              </a:spcBef>
              <a:spcAft>
                <a:spcPts val="0"/>
              </a:spcAft>
              <a:defRPr sz="1800" b="0" i="0" u="none" strike="noStrike" kern="0" cap="none" spc="0" baseline="0">
                <a:solidFill>
                  <a:srgbClr val="000000"/>
                </a:solidFill>
                <a:uFillTx/>
              </a:defRPr>
            </a:pPr>
            <a:r>
              <a:rPr lang="ja-JP" dirty="0">
                <a:solidFill>
                  <a:srgbClr val="0000FF"/>
                </a:solidFill>
                <a:effectLst>
                  <a:outerShdw dist="38096" dir="2700000">
                    <a:srgbClr val="C0C0C0"/>
                  </a:outerShdw>
                </a:effectLst>
                <a:latin typeface="Arial Black" pitchFamily="34"/>
                <a:ea typeface="HGP創英角ｺﾞｼｯｸUB" pitchFamily="50"/>
              </a:rPr>
              <a:t>ブラッグエッジ</a:t>
            </a:r>
            <a:r>
              <a:rPr lang="ja-JP" dirty="0" smtClean="0">
                <a:solidFill>
                  <a:srgbClr val="0000FF"/>
                </a:solidFill>
                <a:effectLst>
                  <a:outerShdw dist="38096" dir="2700000">
                    <a:srgbClr val="C0C0C0"/>
                  </a:outerShdw>
                </a:effectLst>
                <a:latin typeface="Arial Black" pitchFamily="34"/>
                <a:ea typeface="HGP創英角ｺﾞｼｯｸUB" pitchFamily="50"/>
              </a:rPr>
              <a:t>断面積</a:t>
            </a:r>
            <a:endParaRPr lang="en-US" altLang="ja-JP" dirty="0" smtClean="0">
              <a:solidFill>
                <a:srgbClr val="0000FF"/>
              </a:solidFill>
              <a:effectLst>
                <a:outerShdw dist="38096" dir="2700000">
                  <a:srgbClr val="C0C0C0"/>
                </a:outerShdw>
              </a:effectLst>
              <a:latin typeface="Arial Black" pitchFamily="34"/>
              <a:ea typeface="HGP創英角ｺﾞｼｯｸUB" pitchFamily="50"/>
            </a:endParaRPr>
          </a:p>
          <a:p>
            <a:pPr fontAlgn="auto">
              <a:spcBef>
                <a:spcPts val="100"/>
              </a:spcBef>
              <a:spcAft>
                <a:spcPts val="0"/>
              </a:spcAft>
              <a:defRPr sz="1800" b="0" i="0" u="none" strike="noStrike" kern="0" cap="none" spc="0" baseline="0">
                <a:solidFill>
                  <a:srgbClr val="000000"/>
                </a:solidFill>
                <a:uFillTx/>
              </a:defRPr>
            </a:pPr>
            <a:r>
              <a:rPr lang="en-US" altLang="ja-JP" dirty="0" err="1" smtClean="0">
                <a:solidFill>
                  <a:srgbClr val="0000FF"/>
                </a:solidFill>
                <a:effectLst>
                  <a:outerShdw dist="38096" dir="2700000">
                    <a:srgbClr val="C0C0C0"/>
                  </a:outerShdw>
                </a:effectLst>
                <a:latin typeface="Arial Black" pitchFamily="34"/>
                <a:ea typeface="HGP創英角ｺﾞｼｯｸUB" pitchFamily="50"/>
              </a:rPr>
              <a:t>nλ</a:t>
            </a:r>
            <a:r>
              <a:rPr lang="ja-JP" altLang="en-US" dirty="0" smtClean="0">
                <a:solidFill>
                  <a:srgbClr val="0000FF"/>
                </a:solidFill>
                <a:effectLst>
                  <a:outerShdw dist="38096" dir="2700000">
                    <a:srgbClr val="C0C0C0"/>
                  </a:outerShdw>
                </a:effectLst>
                <a:latin typeface="Arial Black" pitchFamily="34"/>
                <a:ea typeface="HGP創英角ｺﾞｼｯｸUB" pitchFamily="50"/>
              </a:rPr>
              <a:t>＝</a:t>
            </a:r>
            <a:r>
              <a:rPr lang="en-US" altLang="ja-JP" dirty="0" smtClean="0">
                <a:solidFill>
                  <a:srgbClr val="0000FF"/>
                </a:solidFill>
                <a:effectLst>
                  <a:outerShdw dist="38096" dir="2700000">
                    <a:srgbClr val="C0C0C0"/>
                  </a:outerShdw>
                </a:effectLst>
                <a:latin typeface="Arial Black" pitchFamily="34"/>
                <a:ea typeface="HGP創英角ｺﾞｼｯｸUB" pitchFamily="50"/>
              </a:rPr>
              <a:t>2d</a:t>
            </a:r>
            <a:endParaRPr lang="ja-JP" dirty="0">
              <a:solidFill>
                <a:srgbClr val="0000FF"/>
              </a:solidFill>
              <a:effectLst>
                <a:outerShdw dist="38096" dir="2700000">
                  <a:srgbClr val="C0C0C0"/>
                </a:outerShdw>
              </a:effectLst>
              <a:latin typeface="Arial Black" pitchFamily="34"/>
              <a:ea typeface="HGP創英角ｺﾞｼｯｸUB" pitchFamily="50"/>
            </a:endParaRPr>
          </a:p>
        </p:txBody>
      </p:sp>
      <p:sp>
        <p:nvSpPr>
          <p:cNvPr id="12" name="Text Box 20"/>
          <p:cNvSpPr txBox="1"/>
          <p:nvPr/>
        </p:nvSpPr>
        <p:spPr>
          <a:xfrm>
            <a:off x="7956550" y="2781300"/>
            <a:ext cx="755650" cy="396875"/>
          </a:xfrm>
          <a:prstGeom prst="rect">
            <a:avLst/>
          </a:prstGeom>
          <a:noFill/>
          <a:ln>
            <a:noFill/>
          </a:ln>
        </p:spPr>
        <p:txBody>
          <a:bodyPr>
            <a:spAutoFit/>
          </a:bodyPr>
          <a:lstStyle/>
          <a:p>
            <a:pPr fontAlgn="auto">
              <a:spcBef>
                <a:spcPts val="100"/>
              </a:spcBef>
              <a:spcAft>
                <a:spcPts val="0"/>
              </a:spcAft>
              <a:defRPr sz="1800" b="0" i="0" u="none" strike="noStrike" kern="0" cap="none" spc="0" baseline="0">
                <a:solidFill>
                  <a:srgbClr val="000000"/>
                </a:solidFill>
                <a:uFillTx/>
              </a:defRPr>
            </a:pPr>
            <a:r>
              <a:rPr lang="ja-JP">
                <a:solidFill>
                  <a:srgbClr val="777777"/>
                </a:solidFill>
                <a:effectLst>
                  <a:outerShdw dist="38096" dir="2700000">
                    <a:srgbClr val="C0C0C0"/>
                  </a:outerShdw>
                </a:effectLst>
                <a:latin typeface="Arial"/>
                <a:ea typeface="ＭＳ Ｐゴシック" pitchFamily="50"/>
              </a:rPr>
              <a:t>吸収</a:t>
            </a:r>
          </a:p>
        </p:txBody>
      </p:sp>
      <p:sp>
        <p:nvSpPr>
          <p:cNvPr id="13" name="Text Box 21"/>
          <p:cNvSpPr txBox="1"/>
          <p:nvPr/>
        </p:nvSpPr>
        <p:spPr>
          <a:xfrm>
            <a:off x="0" y="981075"/>
            <a:ext cx="1763713" cy="701675"/>
          </a:xfrm>
          <a:prstGeom prst="rect">
            <a:avLst/>
          </a:prstGeom>
          <a:noFill/>
          <a:ln>
            <a:noFill/>
          </a:ln>
        </p:spPr>
        <p:txBody>
          <a:bodyPr>
            <a:spAutoFit/>
          </a:bodyPr>
          <a:lstStyle/>
          <a:p>
            <a:pPr fontAlgn="auto">
              <a:spcBef>
                <a:spcPts val="100"/>
              </a:spcBef>
              <a:spcAft>
                <a:spcPts val="0"/>
              </a:spcAft>
              <a:defRPr sz="1800" b="0" i="0" u="none" strike="noStrike" kern="0" cap="none" spc="0" baseline="0">
                <a:solidFill>
                  <a:srgbClr val="000000"/>
                </a:solidFill>
                <a:uFillTx/>
              </a:defRPr>
            </a:pPr>
            <a:r>
              <a:rPr lang="ja-JP">
                <a:solidFill>
                  <a:srgbClr val="008000"/>
                </a:solidFill>
                <a:effectLst>
                  <a:outerShdw dist="38096" dir="2700000">
                    <a:srgbClr val="C0C0C0"/>
                  </a:outerShdw>
                </a:effectLst>
                <a:latin typeface="Arial"/>
                <a:ea typeface="ＭＳ Ｐゴシック" pitchFamily="50"/>
              </a:rPr>
              <a:t>非弾性干渉性散乱</a:t>
            </a:r>
          </a:p>
        </p:txBody>
      </p:sp>
      <p:sp>
        <p:nvSpPr>
          <p:cNvPr id="14" name="Line 22"/>
          <p:cNvSpPr/>
          <p:nvPr/>
        </p:nvSpPr>
        <p:spPr>
          <a:xfrm>
            <a:off x="900113" y="1341438"/>
            <a:ext cx="1439862" cy="136683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8000"/>
            </a:solidFill>
            <a:prstDash val="solid"/>
            <a:round/>
            <a:tailEnd type="arrow"/>
          </a:ln>
        </p:spPr>
        <p:txBody>
          <a:bodyPr/>
          <a:lstStyle/>
          <a:p>
            <a:pPr fontAlgn="auto">
              <a:spcBef>
                <a:spcPts val="0"/>
              </a:spcBef>
              <a:spcAft>
                <a:spcPts val="0"/>
              </a:spcAft>
              <a:defRPr sz="1800" b="0" i="0" u="none" strike="noStrike" kern="0" cap="none" spc="0" baseline="0">
                <a:solidFill>
                  <a:srgbClr val="000000"/>
                </a:solidFill>
                <a:uFillTx/>
              </a:defRPr>
            </a:pPr>
            <a:endParaRPr lang="en-US">
              <a:solidFill>
                <a:srgbClr val="010199"/>
              </a:solidFill>
              <a:effectLst>
                <a:outerShdw dist="38096" dir="2700000">
                  <a:srgbClr val="000000"/>
                </a:outerShdw>
              </a:effectLst>
              <a:latin typeface="Arial"/>
              <a:ea typeface="ＭＳ Ｐゴシック" pitchFamily="50"/>
            </a:endParaRPr>
          </a:p>
        </p:txBody>
      </p:sp>
      <p:sp>
        <p:nvSpPr>
          <p:cNvPr id="15" name="Text Box 23"/>
          <p:cNvSpPr txBox="1"/>
          <p:nvPr/>
        </p:nvSpPr>
        <p:spPr>
          <a:xfrm>
            <a:off x="7378700" y="3806825"/>
            <a:ext cx="1765300" cy="701675"/>
          </a:xfrm>
          <a:prstGeom prst="rect">
            <a:avLst/>
          </a:prstGeom>
          <a:noFill/>
          <a:ln>
            <a:noFill/>
          </a:ln>
        </p:spPr>
        <p:txBody>
          <a:bodyPr>
            <a:spAutoFit/>
          </a:bodyPr>
          <a:lstStyle/>
          <a:p>
            <a:pPr algn="r" fontAlgn="auto">
              <a:spcBef>
                <a:spcPts val="100"/>
              </a:spcBef>
              <a:spcAft>
                <a:spcPts val="0"/>
              </a:spcAft>
              <a:defRPr sz="1800" b="0" i="0" u="none" strike="noStrike" kern="0" cap="none" spc="0" baseline="0">
                <a:solidFill>
                  <a:srgbClr val="000000"/>
                </a:solidFill>
                <a:uFillTx/>
              </a:defRPr>
            </a:pPr>
            <a:r>
              <a:rPr lang="ja-JP">
                <a:solidFill>
                  <a:srgbClr val="0099FF"/>
                </a:solidFill>
                <a:effectLst>
                  <a:outerShdw dist="38096" dir="2700000">
                    <a:srgbClr val="C0C0C0"/>
                  </a:outerShdw>
                </a:effectLst>
                <a:latin typeface="Arial"/>
                <a:ea typeface="ＭＳ Ｐゴシック" pitchFamily="50"/>
              </a:rPr>
              <a:t>弾性非干渉性散乱</a:t>
            </a:r>
          </a:p>
        </p:txBody>
      </p:sp>
      <p:sp>
        <p:nvSpPr>
          <p:cNvPr id="16" name="Text Box 25"/>
          <p:cNvSpPr txBox="1"/>
          <p:nvPr/>
        </p:nvSpPr>
        <p:spPr>
          <a:xfrm>
            <a:off x="0" y="3933825"/>
            <a:ext cx="2017713" cy="701675"/>
          </a:xfrm>
          <a:prstGeom prst="rect">
            <a:avLst/>
          </a:prstGeom>
          <a:noFill/>
          <a:ln>
            <a:noFill/>
          </a:ln>
        </p:spPr>
        <p:txBody>
          <a:bodyPr>
            <a:spAutoFit/>
          </a:bodyPr>
          <a:lstStyle/>
          <a:p>
            <a:pPr fontAlgn="auto">
              <a:spcBef>
                <a:spcPts val="100"/>
              </a:spcBef>
              <a:spcAft>
                <a:spcPts val="0"/>
              </a:spcAft>
              <a:defRPr sz="1800" b="0" i="0" u="none" strike="noStrike" kern="0" cap="none" spc="0" baseline="0">
                <a:solidFill>
                  <a:srgbClr val="000000"/>
                </a:solidFill>
                <a:uFillTx/>
              </a:defRPr>
            </a:pPr>
            <a:r>
              <a:rPr lang="ja-JP">
                <a:solidFill>
                  <a:srgbClr val="33CC33"/>
                </a:solidFill>
                <a:effectLst>
                  <a:outerShdw dist="38096" dir="2700000">
                    <a:srgbClr val="C0C0C0"/>
                  </a:outerShdw>
                </a:effectLst>
                <a:latin typeface="Arial"/>
                <a:ea typeface="ＭＳ Ｐゴシック" pitchFamily="50"/>
              </a:rPr>
              <a:t>非弾性非干渉性散乱</a:t>
            </a:r>
          </a:p>
        </p:txBody>
      </p:sp>
      <p:sp>
        <p:nvSpPr>
          <p:cNvPr id="17" name="Line 26"/>
          <p:cNvSpPr/>
          <p:nvPr/>
        </p:nvSpPr>
        <p:spPr>
          <a:xfrm flipV="1">
            <a:off x="1908175" y="3862388"/>
            <a:ext cx="431800" cy="28733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33CC33"/>
            </a:solidFill>
            <a:prstDash val="solid"/>
            <a:round/>
            <a:tailEnd type="arrow"/>
          </a:ln>
        </p:spPr>
        <p:txBody>
          <a:bodyPr/>
          <a:lstStyle/>
          <a:p>
            <a:pPr fontAlgn="auto">
              <a:spcBef>
                <a:spcPts val="0"/>
              </a:spcBef>
              <a:spcAft>
                <a:spcPts val="0"/>
              </a:spcAft>
              <a:defRPr sz="1800" b="0" i="0" u="none" strike="noStrike" kern="0" cap="none" spc="0" baseline="0">
                <a:solidFill>
                  <a:srgbClr val="000000"/>
                </a:solidFill>
                <a:uFillTx/>
              </a:defRPr>
            </a:pPr>
            <a:endParaRPr lang="en-US">
              <a:solidFill>
                <a:srgbClr val="010199"/>
              </a:solidFill>
              <a:effectLst>
                <a:outerShdw dist="38096" dir="2700000">
                  <a:srgbClr val="000000"/>
                </a:outerShdw>
              </a:effectLst>
              <a:latin typeface="Arial"/>
              <a:ea typeface="ＭＳ Ｐゴシック" pitchFamily="50"/>
            </a:endParaRPr>
          </a:p>
        </p:txBody>
      </p:sp>
      <p:sp>
        <p:nvSpPr>
          <p:cNvPr id="18" name="Line 27"/>
          <p:cNvSpPr/>
          <p:nvPr/>
        </p:nvSpPr>
        <p:spPr>
          <a:xfrm flipH="1">
            <a:off x="7596188" y="3832225"/>
            <a:ext cx="360362"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99FF"/>
            </a:solidFill>
            <a:prstDash val="solid"/>
            <a:round/>
            <a:tailEnd type="arrow"/>
          </a:ln>
        </p:spPr>
        <p:txBody>
          <a:bodyPr/>
          <a:lstStyle/>
          <a:p>
            <a:pPr fontAlgn="auto">
              <a:spcBef>
                <a:spcPts val="0"/>
              </a:spcBef>
              <a:spcAft>
                <a:spcPts val="0"/>
              </a:spcAft>
              <a:defRPr sz="1800" b="0" i="0" u="none" strike="noStrike" kern="0" cap="none" spc="0" baseline="0">
                <a:solidFill>
                  <a:srgbClr val="000000"/>
                </a:solidFill>
                <a:uFillTx/>
              </a:defRPr>
            </a:pPr>
            <a:endParaRPr lang="en-US">
              <a:solidFill>
                <a:srgbClr val="010199"/>
              </a:solidFill>
              <a:effectLst>
                <a:outerShdw dist="38096" dir="2700000">
                  <a:srgbClr val="000000"/>
                </a:outerShdw>
              </a:effectLst>
              <a:latin typeface="Arial"/>
              <a:ea typeface="ＭＳ Ｐゴシック" pitchFamily="50"/>
            </a:endParaRPr>
          </a:p>
        </p:txBody>
      </p:sp>
      <p:sp>
        <p:nvSpPr>
          <p:cNvPr id="19" name="Line 28"/>
          <p:cNvSpPr/>
          <p:nvPr/>
        </p:nvSpPr>
        <p:spPr>
          <a:xfrm flipH="1">
            <a:off x="5867400" y="2133600"/>
            <a:ext cx="576263" cy="2159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FF"/>
            </a:solidFill>
            <a:prstDash val="solid"/>
            <a:round/>
            <a:tailEnd type="arrow"/>
          </a:ln>
        </p:spPr>
        <p:txBody>
          <a:bodyPr/>
          <a:lstStyle/>
          <a:p>
            <a:pPr fontAlgn="auto">
              <a:spcBef>
                <a:spcPts val="0"/>
              </a:spcBef>
              <a:spcAft>
                <a:spcPts val="0"/>
              </a:spcAft>
              <a:defRPr sz="1800" b="0" i="0" u="none" strike="noStrike" kern="0" cap="none" spc="0" baseline="0">
                <a:solidFill>
                  <a:srgbClr val="000000"/>
                </a:solidFill>
                <a:uFillTx/>
              </a:defRPr>
            </a:pPr>
            <a:endParaRPr lang="en-US">
              <a:solidFill>
                <a:srgbClr val="010199"/>
              </a:solidFill>
              <a:effectLst>
                <a:outerShdw dist="38096" dir="2700000">
                  <a:srgbClr val="000000"/>
                </a:outerShdw>
              </a:effectLst>
              <a:latin typeface="Arial"/>
              <a:ea typeface="ＭＳ Ｐゴシック" pitchFamily="50"/>
            </a:endParaRPr>
          </a:p>
        </p:txBody>
      </p:sp>
      <p:sp>
        <p:nvSpPr>
          <p:cNvPr id="20" name="Line 29"/>
          <p:cNvSpPr/>
          <p:nvPr/>
        </p:nvSpPr>
        <p:spPr>
          <a:xfrm flipH="1" flipV="1">
            <a:off x="7596188" y="2997200"/>
            <a:ext cx="360362"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808080"/>
            </a:solidFill>
            <a:prstDash val="solid"/>
            <a:round/>
            <a:tailEnd type="arrow"/>
          </a:ln>
        </p:spPr>
        <p:txBody>
          <a:bodyPr/>
          <a:lstStyle/>
          <a:p>
            <a:pPr fontAlgn="auto">
              <a:spcBef>
                <a:spcPts val="0"/>
              </a:spcBef>
              <a:spcAft>
                <a:spcPts val="0"/>
              </a:spcAft>
              <a:defRPr sz="1800" b="0" i="0" u="none" strike="noStrike" kern="0" cap="none" spc="0" baseline="0">
                <a:solidFill>
                  <a:srgbClr val="000000"/>
                </a:solidFill>
                <a:uFillTx/>
              </a:defRPr>
            </a:pPr>
            <a:endParaRPr lang="en-US">
              <a:solidFill>
                <a:srgbClr val="010199"/>
              </a:solidFill>
              <a:effectLst>
                <a:outerShdw dist="38096" dir="2700000">
                  <a:srgbClr val="000000"/>
                </a:outerShdw>
              </a:effectLst>
              <a:latin typeface="Arial"/>
              <a:ea typeface="ＭＳ Ｐゴシック" pitchFamily="50"/>
            </a:endParaRPr>
          </a:p>
        </p:txBody>
      </p:sp>
      <p:sp>
        <p:nvSpPr>
          <p:cNvPr id="21" name="Line 30"/>
          <p:cNvSpPr/>
          <p:nvPr/>
        </p:nvSpPr>
        <p:spPr>
          <a:xfrm flipH="1">
            <a:off x="5867400" y="1484313"/>
            <a:ext cx="504825" cy="14605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FF0000"/>
            </a:solidFill>
            <a:prstDash val="solid"/>
            <a:round/>
            <a:tailEnd type="arrow"/>
          </a:ln>
        </p:spPr>
        <p:txBody>
          <a:bodyPr/>
          <a:lstStyle/>
          <a:p>
            <a:pPr fontAlgn="auto">
              <a:spcBef>
                <a:spcPts val="0"/>
              </a:spcBef>
              <a:spcAft>
                <a:spcPts val="0"/>
              </a:spcAft>
              <a:defRPr sz="1800" b="0" i="0" u="none" strike="noStrike" kern="0" cap="none" spc="0" baseline="0">
                <a:solidFill>
                  <a:srgbClr val="000000"/>
                </a:solidFill>
                <a:uFillTx/>
              </a:defRPr>
            </a:pPr>
            <a:endParaRPr lang="en-US">
              <a:solidFill>
                <a:srgbClr val="010199"/>
              </a:solidFill>
              <a:effectLst>
                <a:outerShdw dist="38096" dir="2700000">
                  <a:srgbClr val="000000"/>
                </a:outerShdw>
              </a:effectLst>
              <a:latin typeface="Arial"/>
              <a:ea typeface="ＭＳ Ｐゴシック" pitchFamily="50"/>
            </a:endParaRPr>
          </a:p>
        </p:txBody>
      </p:sp>
      <p:sp>
        <p:nvSpPr>
          <p:cNvPr id="22" name="Text Box 31"/>
          <p:cNvSpPr txBox="1"/>
          <p:nvPr/>
        </p:nvSpPr>
        <p:spPr>
          <a:xfrm>
            <a:off x="5437188" y="5372100"/>
            <a:ext cx="3382962" cy="396875"/>
          </a:xfrm>
          <a:prstGeom prst="rect">
            <a:avLst/>
          </a:prstGeom>
          <a:noFill/>
          <a:ln>
            <a:noFill/>
          </a:ln>
        </p:spPr>
        <p:txBody>
          <a:bodyPr>
            <a:spAutoFit/>
          </a:bodyPr>
          <a:lstStyle/>
          <a:p>
            <a:pPr fontAlgn="auto">
              <a:spcBef>
                <a:spcPts val="100"/>
              </a:spcBef>
              <a:spcAft>
                <a:spcPts val="0"/>
              </a:spcAft>
              <a:defRPr sz="1800" b="0" i="0" u="none" strike="noStrike" kern="0" cap="none" spc="0" baseline="0">
                <a:solidFill>
                  <a:srgbClr val="000000"/>
                </a:solidFill>
                <a:uFillTx/>
              </a:defRPr>
            </a:pPr>
            <a:r>
              <a:rPr lang="ja-JP">
                <a:solidFill>
                  <a:srgbClr val="000000"/>
                </a:solidFill>
                <a:effectLst>
                  <a:outerShdw dist="38096" dir="2700000">
                    <a:srgbClr val="C0C0C0"/>
                  </a:outerShdw>
                </a:effectLst>
                <a:latin typeface="Arial"/>
                <a:ea typeface="ＭＳ Ｐゴシック" pitchFamily="50"/>
              </a:rPr>
              <a:t>（</a:t>
            </a:r>
            <a:r>
              <a:rPr lang="en-US" i="1">
                <a:solidFill>
                  <a:srgbClr val="000000"/>
                </a:solidFill>
                <a:effectLst>
                  <a:outerShdw dist="38096" dir="2700000">
                    <a:srgbClr val="C0C0C0"/>
                  </a:outerShdw>
                </a:effectLst>
                <a:latin typeface="Symbol" pitchFamily="18"/>
                <a:ea typeface="ＭＳ Ｐゴシック" pitchFamily="50"/>
              </a:rPr>
              <a:t>r</a:t>
            </a:r>
            <a:r>
              <a:rPr lang="ja-JP">
                <a:solidFill>
                  <a:srgbClr val="000000"/>
                </a:solidFill>
                <a:effectLst>
                  <a:outerShdw dist="38096" dir="2700000">
                    <a:srgbClr val="C0C0C0"/>
                  </a:outerShdw>
                </a:effectLst>
                <a:latin typeface="Arial"/>
                <a:ea typeface="ＭＳ Ｐゴシック" pitchFamily="50"/>
              </a:rPr>
              <a:t>：原子数密度、</a:t>
            </a:r>
            <a:r>
              <a:rPr lang="en-US" i="1">
                <a:solidFill>
                  <a:srgbClr val="000000"/>
                </a:solidFill>
                <a:effectLst>
                  <a:outerShdw dist="38096" dir="2700000">
                    <a:srgbClr val="C0C0C0"/>
                  </a:outerShdw>
                </a:effectLst>
                <a:latin typeface="Arial"/>
                <a:ea typeface="ＭＳ Ｐゴシック" pitchFamily="50"/>
              </a:rPr>
              <a:t>t</a:t>
            </a:r>
            <a:r>
              <a:rPr lang="ja-JP">
                <a:solidFill>
                  <a:srgbClr val="000000"/>
                </a:solidFill>
                <a:effectLst>
                  <a:outerShdw dist="38096" dir="2700000">
                    <a:srgbClr val="C0C0C0"/>
                  </a:outerShdw>
                </a:effectLst>
                <a:latin typeface="Arial"/>
                <a:ea typeface="ＭＳ Ｐゴシック" pitchFamily="50"/>
              </a:rPr>
              <a:t>：実効厚さ）</a:t>
            </a:r>
          </a:p>
        </p:txBody>
      </p:sp>
      <p:sp>
        <p:nvSpPr>
          <p:cNvPr id="23" name="Rectangle 32"/>
          <p:cNvSpPr/>
          <p:nvPr/>
        </p:nvSpPr>
        <p:spPr>
          <a:xfrm>
            <a:off x="323850" y="6380163"/>
            <a:ext cx="8424863" cy="71437"/>
          </a:xfrm>
          <a:prstGeom prst="rect">
            <a:avLst/>
          </a:prstGeom>
          <a:gradFill>
            <a:gsLst>
              <a:gs pos="0">
                <a:srgbClr val="0000FF"/>
              </a:gs>
              <a:gs pos="50000">
                <a:srgbClr val="00FFFF"/>
              </a:gs>
              <a:gs pos="100000">
                <a:srgbClr val="0000FF"/>
              </a:gs>
            </a:gsLst>
            <a:lin ang="0"/>
          </a:gradFill>
          <a:ln>
            <a:noFill/>
            <a:prstDash val="solid"/>
          </a:ln>
        </p:spPr>
        <p:txBody>
          <a:bodyPr wrap="none" anchor="ctr"/>
          <a:lstStyle/>
          <a:p>
            <a:pPr fontAlgn="auto">
              <a:spcBef>
                <a:spcPts val="0"/>
              </a:spcBef>
              <a:spcAft>
                <a:spcPts val="0"/>
              </a:spcAft>
              <a:defRPr sz="1800" b="0" i="0" u="none" strike="noStrike" kern="0" cap="none" spc="0" baseline="0">
                <a:solidFill>
                  <a:srgbClr val="000000"/>
                </a:solidFill>
                <a:uFillTx/>
              </a:defRPr>
            </a:pPr>
            <a:endParaRPr lang="en-US">
              <a:solidFill>
                <a:srgbClr val="010199"/>
              </a:solidFill>
              <a:effectLst>
                <a:outerShdw dist="38096" dir="2700000">
                  <a:srgbClr val="000000"/>
                </a:outerShdw>
              </a:effectLst>
              <a:latin typeface="Arial"/>
              <a:ea typeface="ＭＳ Ｐゴシック" pitchFamily="50"/>
            </a:endParaRPr>
          </a:p>
        </p:txBody>
      </p:sp>
      <p:sp>
        <p:nvSpPr>
          <p:cNvPr id="24" name="Rectangle 33"/>
          <p:cNvSpPr/>
          <p:nvPr/>
        </p:nvSpPr>
        <p:spPr>
          <a:xfrm>
            <a:off x="323850" y="5229225"/>
            <a:ext cx="8424863" cy="69850"/>
          </a:xfrm>
          <a:prstGeom prst="rect">
            <a:avLst/>
          </a:prstGeom>
          <a:gradFill>
            <a:gsLst>
              <a:gs pos="0">
                <a:srgbClr val="0000FF"/>
              </a:gs>
              <a:gs pos="50000">
                <a:srgbClr val="00FFFF"/>
              </a:gs>
              <a:gs pos="100000">
                <a:srgbClr val="0000FF"/>
              </a:gs>
            </a:gsLst>
            <a:lin ang="0"/>
          </a:gradFill>
          <a:ln>
            <a:noFill/>
            <a:prstDash val="solid"/>
          </a:ln>
        </p:spPr>
        <p:txBody>
          <a:bodyPr wrap="none" anchor="ctr"/>
          <a:lstStyle/>
          <a:p>
            <a:pPr fontAlgn="auto">
              <a:spcBef>
                <a:spcPts val="0"/>
              </a:spcBef>
              <a:spcAft>
                <a:spcPts val="0"/>
              </a:spcAft>
              <a:defRPr sz="1800" b="0" i="0" u="none" strike="noStrike" kern="0" cap="none" spc="0" baseline="0">
                <a:solidFill>
                  <a:srgbClr val="000000"/>
                </a:solidFill>
                <a:uFillTx/>
              </a:defRPr>
            </a:pPr>
            <a:endParaRPr lang="en-US">
              <a:solidFill>
                <a:srgbClr val="010199"/>
              </a:solidFill>
              <a:effectLst>
                <a:outerShdw dist="38096" dir="2700000">
                  <a:srgbClr val="000000"/>
                </a:outerShdw>
              </a:effectLst>
              <a:latin typeface="Arial"/>
              <a:ea typeface="ＭＳ Ｐゴシック" pitchFamily="50"/>
            </a:endParaRPr>
          </a:p>
        </p:txBody>
      </p:sp>
      <p:sp>
        <p:nvSpPr>
          <p:cNvPr id="25" name="テキスト ボックス 24"/>
          <p:cNvSpPr txBox="1"/>
          <p:nvPr/>
        </p:nvSpPr>
        <p:spPr>
          <a:xfrm>
            <a:off x="7740352" y="980728"/>
            <a:ext cx="1403648" cy="646331"/>
          </a:xfrm>
          <a:prstGeom prst="rect">
            <a:avLst/>
          </a:prstGeom>
          <a:noFill/>
        </p:spPr>
        <p:txBody>
          <a:bodyPr wrap="square" rtlCol="0">
            <a:spAutoFit/>
          </a:bodyPr>
          <a:lstStyle/>
          <a:p>
            <a:r>
              <a:rPr lang="en-US" altLang="ja-JP" dirty="0" smtClean="0">
                <a:solidFill>
                  <a:srgbClr val="FF0000"/>
                </a:solidFill>
                <a:latin typeface="Calibri" pitchFamily="34" charset="0"/>
              </a:rPr>
              <a:t>By </a:t>
            </a:r>
            <a:r>
              <a:rPr lang="ja-JP" altLang="en-US" dirty="0" smtClean="0">
                <a:solidFill>
                  <a:srgbClr val="FF0000"/>
                </a:solidFill>
                <a:latin typeface="Calibri" pitchFamily="34" charset="0"/>
              </a:rPr>
              <a:t>佐藤博隆＠北大</a:t>
            </a:r>
            <a:endParaRPr kumimoji="1" lang="ja-JP" alt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p:nvPr/>
        </p:nvSpPr>
        <p:spPr>
          <a:xfrm>
            <a:off x="0" y="0"/>
            <a:ext cx="9144000" cy="685800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a:noFill/>
            <a:prstDash val="solid"/>
          </a:ln>
        </p:spPr>
        <p:txBody>
          <a:bodyPr wrap="none" anchor="ctr"/>
          <a:lstStyle/>
          <a:p>
            <a:pPr fontAlgn="auto">
              <a:spcBef>
                <a:spcPts val="0"/>
              </a:spcBef>
              <a:spcAft>
                <a:spcPts val="0"/>
              </a:spcAft>
              <a:defRPr sz="1800" b="0" i="0" u="none" strike="noStrike" kern="0" cap="none" spc="0" baseline="0">
                <a:solidFill>
                  <a:srgbClr val="000000"/>
                </a:solidFill>
                <a:uFillTx/>
              </a:defRPr>
            </a:pPr>
            <a:endParaRPr lang="en-US">
              <a:solidFill>
                <a:srgbClr val="010199"/>
              </a:solidFill>
              <a:effectLst>
                <a:outerShdw dist="38096" dir="2700000">
                  <a:srgbClr val="000000"/>
                </a:outerShdw>
              </a:effectLst>
              <a:latin typeface="Arial"/>
              <a:ea typeface="ＭＳ Ｐゴシック" pitchFamily="50"/>
            </a:endParaRPr>
          </a:p>
        </p:txBody>
      </p:sp>
      <p:sp>
        <p:nvSpPr>
          <p:cNvPr id="31747" name="Rectangle 2"/>
          <p:cNvSpPr txBox="1">
            <a:spLocks noGrp="1"/>
          </p:cNvSpPr>
          <p:nvPr>
            <p:ph type="title"/>
          </p:nvPr>
        </p:nvSpPr>
        <p:spPr>
          <a:xfrm>
            <a:off x="0" y="1214438"/>
            <a:ext cx="9144000" cy="2646362"/>
          </a:xfrm>
        </p:spPr>
        <p:txBody>
          <a:bodyPr/>
          <a:lstStyle/>
          <a:p>
            <a:pPr eaLnBrk="1"/>
            <a:r>
              <a:rPr sz="4000" dirty="0" smtClean="0">
                <a:solidFill>
                  <a:srgbClr val="FFFF00"/>
                </a:solidFill>
                <a:latin typeface="HGP創英角ﾎﾟｯﾌﾟ体" pitchFamily="50" charset="-128"/>
                <a:ea typeface="HGP創英角ﾎﾟｯﾌﾟ体" pitchFamily="50" charset="-128"/>
              </a:rPr>
              <a:t>　</a:t>
            </a:r>
            <a:r>
              <a:rPr lang="en-US" sz="4000" dirty="0" smtClean="0">
                <a:solidFill>
                  <a:srgbClr val="FFFF00"/>
                </a:solidFill>
                <a:latin typeface="HGP創英角ﾎﾟｯﾌﾟ体" pitchFamily="50" charset="-128"/>
                <a:ea typeface="HGP創英角ﾎﾟｯﾌﾟ体" pitchFamily="50" charset="-128"/>
              </a:rPr>
              <a:t/>
            </a:r>
            <a:br>
              <a:rPr lang="en-US" sz="4000" dirty="0" smtClean="0">
                <a:solidFill>
                  <a:srgbClr val="FFFF00"/>
                </a:solidFill>
                <a:latin typeface="HGP創英角ﾎﾟｯﾌﾟ体" pitchFamily="50" charset="-128"/>
                <a:ea typeface="HGP創英角ﾎﾟｯﾌﾟ体" pitchFamily="50" charset="-128"/>
              </a:rPr>
            </a:br>
            <a:r>
              <a:rPr lang="ja-JP" altLang="en-US" sz="4000" dirty="0" smtClean="0">
                <a:solidFill>
                  <a:srgbClr val="FFFF00"/>
                </a:solidFill>
                <a:latin typeface="HGP創英角ﾎﾟｯﾌﾟ体" pitchFamily="50" charset="-128"/>
                <a:ea typeface="HGP創英角ﾎﾟｯﾌﾟ体" pitchFamily="50" charset="-128"/>
              </a:rPr>
              <a:t>２．水素系物質（非干渉性）散乱断面積</a:t>
            </a:r>
            <a:r>
              <a:rPr sz="4000" dirty="0" smtClean="0">
                <a:solidFill>
                  <a:srgbClr val="FFFF00"/>
                </a:solidFill>
                <a:latin typeface="HGP創英角ﾎﾟｯﾌﾟ体" pitchFamily="50" charset="-128"/>
                <a:ea typeface="HGP創英角ﾎﾟｯﾌﾟ体" pitchFamily="50" charset="-128"/>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ppt800"/>
          <p:cNvPicPr>
            <a:picLocks noChangeAspect="1" noChangeArrowheads="1"/>
          </p:cNvPicPr>
          <p:nvPr/>
        </p:nvPicPr>
        <p:blipFill>
          <a:blip r:embed="rId2" cstate="print"/>
          <a:srcRect/>
          <a:stretch>
            <a:fillRect/>
          </a:stretch>
        </p:blipFill>
        <p:spPr bwMode="auto">
          <a:xfrm>
            <a:off x="827584" y="836712"/>
            <a:ext cx="7560840" cy="5510443"/>
          </a:xfrm>
          <a:prstGeom prst="rect">
            <a:avLst/>
          </a:prstGeom>
          <a:noFill/>
        </p:spPr>
      </p:pic>
      <p:sp>
        <p:nvSpPr>
          <p:cNvPr id="5" name="テキスト ボックス 4"/>
          <p:cNvSpPr txBox="1"/>
          <p:nvPr/>
        </p:nvSpPr>
        <p:spPr>
          <a:xfrm>
            <a:off x="216024" y="303039"/>
            <a:ext cx="8676456" cy="461665"/>
          </a:xfrm>
          <a:prstGeom prst="rect">
            <a:avLst/>
          </a:prstGeom>
          <a:noFill/>
        </p:spPr>
        <p:txBody>
          <a:bodyPr wrap="square" rtlCol="0">
            <a:spAutoFit/>
          </a:bodyPr>
          <a:lstStyle/>
          <a:p>
            <a:r>
              <a:rPr lang="ja-JP" altLang="en-US" sz="2400" b="1" dirty="0" smtClean="0"/>
              <a:t>水素原子の運動の自由度による長波長中性子の断面積の変化</a:t>
            </a:r>
            <a:endParaRPr kumimoji="1" lang="ja-JP" altLang="en-US" sz="2400" b="1" dirty="0"/>
          </a:p>
        </p:txBody>
      </p:sp>
      <p:sp>
        <p:nvSpPr>
          <p:cNvPr id="6" name="テキスト ボックス 5"/>
          <p:cNvSpPr txBox="1"/>
          <p:nvPr/>
        </p:nvSpPr>
        <p:spPr>
          <a:xfrm>
            <a:off x="6444208" y="6381328"/>
            <a:ext cx="2592288" cy="461665"/>
          </a:xfrm>
          <a:prstGeom prst="rect">
            <a:avLst/>
          </a:prstGeom>
          <a:noFill/>
        </p:spPr>
        <p:txBody>
          <a:bodyPr wrap="square" rtlCol="0">
            <a:spAutoFit/>
          </a:bodyPr>
          <a:lstStyle/>
          <a:p>
            <a:r>
              <a:rPr lang="ja-JP" altLang="en-US" sz="2400" b="1" dirty="0" smtClean="0">
                <a:solidFill>
                  <a:srgbClr val="FFFF00"/>
                </a:solidFill>
              </a:rPr>
              <a:t>岩崎さんの発表</a:t>
            </a:r>
            <a:endParaRPr kumimoji="1" lang="ja-JP" altLang="en-US" sz="2400" b="1" dirty="0">
              <a:solidFill>
                <a:srgbClr val="FFFF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4188</TotalTime>
  <Words>859</Words>
  <Application>Microsoft Office PowerPoint</Application>
  <PresentationFormat>画面に合わせる (4:3)</PresentationFormat>
  <Paragraphs>204</Paragraphs>
  <Slides>31</Slides>
  <Notes>3</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31</vt:i4>
      </vt:variant>
    </vt:vector>
  </HeadingPairs>
  <TitlesOfParts>
    <vt:vector size="34" baseType="lpstr">
      <vt:lpstr>Office テーマ</vt:lpstr>
      <vt:lpstr>Microsoft 数式 3.0</vt:lpstr>
      <vt:lpstr>数式</vt:lpstr>
      <vt:lpstr>スライド 1</vt:lpstr>
      <vt:lpstr>内　　容</vt:lpstr>
      <vt:lpstr>パルス中性子イメージング</vt:lpstr>
      <vt:lpstr>最近の進展</vt:lpstr>
      <vt:lpstr>スライド 5</vt:lpstr>
      <vt:lpstr>　 １．結晶性干渉性散乱断面積　　　</vt:lpstr>
      <vt:lpstr>中性子全断面積の構造</vt:lpstr>
      <vt:lpstr>　 ２．水素系物質（非干渉性）散乱断面積　　　</vt:lpstr>
      <vt:lpstr>スライド 9</vt:lpstr>
      <vt:lpstr>スライド 10</vt:lpstr>
      <vt:lpstr>重水（D2O）と重水氷の透過率</vt:lpstr>
      <vt:lpstr>スライド 12</vt:lpstr>
      <vt:lpstr>GEM検出器の改良</vt:lpstr>
      <vt:lpstr> GEM検出器</vt:lpstr>
      <vt:lpstr>検出効率の改善</vt:lpstr>
      <vt:lpstr>測定計数率の改善</vt:lpstr>
      <vt:lpstr>得られた透過率スペクトラム</vt:lpstr>
      <vt:lpstr>結晶子サイズ2次元イメージング</vt:lpstr>
      <vt:lpstr>結晶子サイズ比較</vt:lpstr>
      <vt:lpstr>単結晶的Nbサンプルのブラッグエッジ位置イメージング</vt:lpstr>
      <vt:lpstr>MCP検出器による実験</vt:lpstr>
      <vt:lpstr>スライド 22</vt:lpstr>
      <vt:lpstr>焼き入れ鉄の焼き入れ層</vt:lpstr>
      <vt:lpstr>スライド 24</vt:lpstr>
      <vt:lpstr>スライド 25</vt:lpstr>
      <vt:lpstr>スライド 26</vt:lpstr>
      <vt:lpstr>面間隔イメージング 1pixel (0.055mm) 毎</vt:lpstr>
      <vt:lpstr>面密度イメージング</vt:lpstr>
      <vt:lpstr>スライド 29</vt:lpstr>
      <vt:lpstr>スライド 30</vt:lpstr>
      <vt:lpstr>まとめ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イメージングプレートを用いた 中性子ビームの強度分布測定</dc:title>
  <dc:creator>Tetsuya KAI</dc:creator>
  <cp:lastModifiedBy>kiyanagi</cp:lastModifiedBy>
  <cp:revision>442</cp:revision>
  <dcterms:created xsi:type="dcterms:W3CDTF">2008-06-17T02:46:07Z</dcterms:created>
  <dcterms:modified xsi:type="dcterms:W3CDTF">2011-01-06T06:16:05Z</dcterms:modified>
</cp:coreProperties>
</file>