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76" r:id="rId4"/>
    <p:sldId id="278" r:id="rId5"/>
    <p:sldId id="280" r:id="rId6"/>
    <p:sldId id="260" r:id="rId7"/>
    <p:sldId id="268" r:id="rId8"/>
    <p:sldId id="261" r:id="rId9"/>
    <p:sldId id="271" r:id="rId10"/>
    <p:sldId id="272" r:id="rId11"/>
    <p:sldId id="270" r:id="rId12"/>
    <p:sldId id="273" r:id="rId13"/>
    <p:sldId id="274" r:id="rId14"/>
    <p:sldId id="279" r:id="rId15"/>
    <p:sldId id="262" r:id="rId16"/>
  </p:sldIdLst>
  <p:sldSz cx="9144000" cy="6858000" type="screen4x3"/>
  <p:notesSz cx="6797675" cy="99266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195" autoAdjust="0"/>
    <p:restoredTop sz="94706" autoAdjust="0"/>
  </p:normalViewPr>
  <p:slideViewPr>
    <p:cSldViewPr snapToGrid="0" snapToObjects="1">
      <p:cViewPr>
        <p:scale>
          <a:sx n="100" d="100"/>
          <a:sy n="100" d="100"/>
        </p:scale>
        <p:origin x="-72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1_study\NOBORU\new20100525\pre_proton\ALL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title>
      <c:tx>
        <c:rich>
          <a:bodyPr/>
          <a:lstStyle/>
          <a:p>
            <a:pPr>
              <a:defRPr/>
            </a:pPr>
            <a:r>
              <a:rPr lang="en-US" altLang="ja-JP" sz="1800" b="1" i="0" baseline="0"/>
              <a:t>Macroscopic Total Cross section  of Cement</a:t>
            </a:r>
            <a:endParaRPr lang="ja-JP" altLang="ja-JP" sz="1800" b="1" i="0" baseline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DRY_bottom</c:v>
          </c:tx>
          <c:marker>
            <c:symbol val="none"/>
          </c:marker>
          <c:xVal>
            <c:numRef>
              <c:f>[1]Sheet1!$D$3:$D$101</c:f>
              <c:numCache>
                <c:formatCode>General</c:formatCode>
                <c:ptCount val="99"/>
                <c:pt idx="0">
                  <c:v>0.0611437403400309</c:v>
                </c:pt>
                <c:pt idx="1">
                  <c:v>0.183431221020093</c:v>
                </c:pt>
                <c:pt idx="2">
                  <c:v>0.305718701700155</c:v>
                </c:pt>
                <c:pt idx="3">
                  <c:v>0.428006182380217</c:v>
                </c:pt>
                <c:pt idx="4">
                  <c:v>0.550293663060279</c:v>
                </c:pt>
                <c:pt idx="5">
                  <c:v>0.67258114374034</c:v>
                </c:pt>
                <c:pt idx="6">
                  <c:v>0.794868624420402</c:v>
                </c:pt>
                <c:pt idx="7">
                  <c:v>0.917156105100463</c:v>
                </c:pt>
                <c:pt idx="8">
                  <c:v>1.039443585780526</c:v>
                </c:pt>
                <c:pt idx="9">
                  <c:v>1.161731066460588</c:v>
                </c:pt>
                <c:pt idx="10">
                  <c:v>1.28401854714065</c:v>
                </c:pt>
                <c:pt idx="11">
                  <c:v>1.406306027820711</c:v>
                </c:pt>
                <c:pt idx="12">
                  <c:v>1.528593508500773</c:v>
                </c:pt>
                <c:pt idx="13">
                  <c:v>1.650880989180837</c:v>
                </c:pt>
                <c:pt idx="14">
                  <c:v>1.7731684698609</c:v>
                </c:pt>
                <c:pt idx="15">
                  <c:v>1.895455950540958</c:v>
                </c:pt>
                <c:pt idx="16">
                  <c:v>2.017743431221019</c:v>
                </c:pt>
                <c:pt idx="17">
                  <c:v>2.140030911901085</c:v>
                </c:pt>
                <c:pt idx="18">
                  <c:v>2.262318392581144</c:v>
                </c:pt>
                <c:pt idx="19">
                  <c:v>2.384605873261198</c:v>
                </c:pt>
                <c:pt idx="20">
                  <c:v>2.506893353941268</c:v>
                </c:pt>
                <c:pt idx="21">
                  <c:v>2.629180834621334</c:v>
                </c:pt>
                <c:pt idx="22">
                  <c:v>2.751468315301391</c:v>
                </c:pt>
                <c:pt idx="23">
                  <c:v>2.873755795981454</c:v>
                </c:pt>
                <c:pt idx="24">
                  <c:v>2.996043276661515</c:v>
                </c:pt>
                <c:pt idx="25">
                  <c:v>3.118330757341583</c:v>
                </c:pt>
                <c:pt idx="26">
                  <c:v>3.24061823802164</c:v>
                </c:pt>
                <c:pt idx="27">
                  <c:v>3.3629057187017</c:v>
                </c:pt>
                <c:pt idx="28">
                  <c:v>3.485193199381762</c:v>
                </c:pt>
                <c:pt idx="29">
                  <c:v>3.607480680061824</c:v>
                </c:pt>
                <c:pt idx="30">
                  <c:v>3.729768160741886</c:v>
                </c:pt>
                <c:pt idx="31">
                  <c:v>3.852055641421947</c:v>
                </c:pt>
                <c:pt idx="32">
                  <c:v>3.974343122102009</c:v>
                </c:pt>
                <c:pt idx="33">
                  <c:v>4.096630602782073</c:v>
                </c:pt>
                <c:pt idx="34">
                  <c:v>4.218918083462142</c:v>
                </c:pt>
                <c:pt idx="35">
                  <c:v>4.341205564142197</c:v>
                </c:pt>
                <c:pt idx="36">
                  <c:v>4.463493044822266</c:v>
                </c:pt>
                <c:pt idx="37">
                  <c:v>4.585780525502319</c:v>
                </c:pt>
                <c:pt idx="38">
                  <c:v>4.708068006182383</c:v>
                </c:pt>
                <c:pt idx="39">
                  <c:v>4.830355486862443</c:v>
                </c:pt>
                <c:pt idx="40">
                  <c:v>4.952642967542507</c:v>
                </c:pt>
                <c:pt idx="41">
                  <c:v>5.074930448222566</c:v>
                </c:pt>
                <c:pt idx="42">
                  <c:v>5.197217928902628</c:v>
                </c:pt>
                <c:pt idx="43">
                  <c:v>5.31950540958269</c:v>
                </c:pt>
                <c:pt idx="44">
                  <c:v>5.44179289026276</c:v>
                </c:pt>
                <c:pt idx="45">
                  <c:v>5.564080370942789</c:v>
                </c:pt>
                <c:pt idx="46">
                  <c:v>5.68636785162288</c:v>
                </c:pt>
                <c:pt idx="47">
                  <c:v>5.808655332302937</c:v>
                </c:pt>
                <c:pt idx="48">
                  <c:v>5.930942812983003</c:v>
                </c:pt>
                <c:pt idx="49">
                  <c:v>6.053230293663072</c:v>
                </c:pt>
                <c:pt idx="50">
                  <c:v>6.175517774343123</c:v>
                </c:pt>
                <c:pt idx="51">
                  <c:v>6.297805255023184</c:v>
                </c:pt>
                <c:pt idx="52">
                  <c:v>6.420092735703252</c:v>
                </c:pt>
                <c:pt idx="53">
                  <c:v>6.542380216383306</c:v>
                </c:pt>
                <c:pt idx="54">
                  <c:v>6.66466769706337</c:v>
                </c:pt>
                <c:pt idx="55">
                  <c:v>6.78695517774343</c:v>
                </c:pt>
                <c:pt idx="56">
                  <c:v>6.9092426584235</c:v>
                </c:pt>
                <c:pt idx="57">
                  <c:v>7.031530139103555</c:v>
                </c:pt>
                <c:pt idx="58">
                  <c:v>7.153817619783617</c:v>
                </c:pt>
                <c:pt idx="59">
                  <c:v>7.276105100463688</c:v>
                </c:pt>
                <c:pt idx="60">
                  <c:v>7.398392581143741</c:v>
                </c:pt>
                <c:pt idx="61">
                  <c:v>7.520680061823803</c:v>
                </c:pt>
                <c:pt idx="62">
                  <c:v>7.642967542503866</c:v>
                </c:pt>
                <c:pt idx="63">
                  <c:v>7.765255023183928</c:v>
                </c:pt>
                <c:pt idx="64">
                  <c:v>7.887542503863989</c:v>
                </c:pt>
                <c:pt idx="65">
                  <c:v>8.00982998454405</c:v>
                </c:pt>
                <c:pt idx="66">
                  <c:v>8.132117465224098</c:v>
                </c:pt>
                <c:pt idx="67">
                  <c:v>8.254404945904173</c:v>
                </c:pt>
                <c:pt idx="68">
                  <c:v>8.37669242658427</c:v>
                </c:pt>
                <c:pt idx="69">
                  <c:v>8.498979907264297</c:v>
                </c:pt>
                <c:pt idx="70">
                  <c:v>8.621267387944348</c:v>
                </c:pt>
                <c:pt idx="71">
                  <c:v>8.743554868624421</c:v>
                </c:pt>
                <c:pt idx="72">
                  <c:v>8.86584234930451</c:v>
                </c:pt>
                <c:pt idx="73">
                  <c:v>8.988129829984545</c:v>
                </c:pt>
                <c:pt idx="74">
                  <c:v>9.110417310664624</c:v>
                </c:pt>
                <c:pt idx="75">
                  <c:v>9.23270479134467</c:v>
                </c:pt>
                <c:pt idx="76">
                  <c:v>9.35499227202476</c:v>
                </c:pt>
                <c:pt idx="77">
                  <c:v>9.477279752704792</c:v>
                </c:pt>
                <c:pt idx="78">
                  <c:v>9.599567233384856</c:v>
                </c:pt>
                <c:pt idx="79">
                  <c:v>9.721854714064916</c:v>
                </c:pt>
                <c:pt idx="80">
                  <c:v>9.844142194744977</c:v>
                </c:pt>
                <c:pt idx="81">
                  <c:v>9.96642967542507</c:v>
                </c:pt>
                <c:pt idx="82">
                  <c:v>10.0887171561051</c:v>
                </c:pt>
                <c:pt idx="83">
                  <c:v>10.21100463678516</c:v>
                </c:pt>
                <c:pt idx="84">
                  <c:v>10.33329211746524</c:v>
                </c:pt>
                <c:pt idx="85">
                  <c:v>10.45557959814532</c:v>
                </c:pt>
                <c:pt idx="86">
                  <c:v>10.57786707882535</c:v>
                </c:pt>
                <c:pt idx="87">
                  <c:v>10.70015455950542</c:v>
                </c:pt>
                <c:pt idx="88">
                  <c:v>10.8224420401855</c:v>
                </c:pt>
                <c:pt idx="89">
                  <c:v>10.94472952086553</c:v>
                </c:pt>
                <c:pt idx="90">
                  <c:v>11.0670170015456</c:v>
                </c:pt>
                <c:pt idx="91">
                  <c:v>11.18930448222566</c:v>
                </c:pt>
                <c:pt idx="92">
                  <c:v>11.31159196290572</c:v>
                </c:pt>
                <c:pt idx="93">
                  <c:v>11.43387944358578</c:v>
                </c:pt>
                <c:pt idx="94">
                  <c:v>11.55616692426585</c:v>
                </c:pt>
                <c:pt idx="95">
                  <c:v>11.67845440494592</c:v>
                </c:pt>
                <c:pt idx="96">
                  <c:v>11.80074188562597</c:v>
                </c:pt>
                <c:pt idx="97">
                  <c:v>11.92302936630603</c:v>
                </c:pt>
                <c:pt idx="98">
                  <c:v>12.0453168469861</c:v>
                </c:pt>
              </c:numCache>
            </c:numRef>
          </c:xVal>
          <c:yVal>
            <c:numRef>
              <c:f>[1]Sheet1!$E$3:$E$101</c:f>
              <c:numCache>
                <c:formatCode>General</c:formatCode>
                <c:ptCount val="99"/>
                <c:pt idx="0">
                  <c:v>-0.276737086798675</c:v>
                </c:pt>
                <c:pt idx="1">
                  <c:v>-0.161884000191655</c:v>
                </c:pt>
                <c:pt idx="2">
                  <c:v>-0.0713907268191668</c:v>
                </c:pt>
                <c:pt idx="3">
                  <c:v>0.00105452045055369</c:v>
                </c:pt>
                <c:pt idx="4">
                  <c:v>0.0619413722074624</c:v>
                </c:pt>
                <c:pt idx="5">
                  <c:v>0.117594778207255</c:v>
                </c:pt>
                <c:pt idx="6">
                  <c:v>0.169118405599775</c:v>
                </c:pt>
                <c:pt idx="7">
                  <c:v>0.217563034422208</c:v>
                </c:pt>
                <c:pt idx="8">
                  <c:v>0.264041745992293</c:v>
                </c:pt>
                <c:pt idx="9">
                  <c:v>0.308788795421821</c:v>
                </c:pt>
                <c:pt idx="10">
                  <c:v>0.355740312682614</c:v>
                </c:pt>
                <c:pt idx="11">
                  <c:v>0.402385787867473</c:v>
                </c:pt>
                <c:pt idx="12">
                  <c:v>0.444998497214007</c:v>
                </c:pt>
                <c:pt idx="13">
                  <c:v>0.488491791363631</c:v>
                </c:pt>
                <c:pt idx="14">
                  <c:v>0.529956325613452</c:v>
                </c:pt>
                <c:pt idx="15">
                  <c:v>0.570723496375547</c:v>
                </c:pt>
                <c:pt idx="16">
                  <c:v>0.608261479524991</c:v>
                </c:pt>
                <c:pt idx="17">
                  <c:v>0.637030967770168</c:v>
                </c:pt>
                <c:pt idx="18">
                  <c:v>0.661634210349327</c:v>
                </c:pt>
                <c:pt idx="19">
                  <c:v>0.686438534062699</c:v>
                </c:pt>
                <c:pt idx="20">
                  <c:v>0.712111735073856</c:v>
                </c:pt>
                <c:pt idx="21">
                  <c:v>0.733749123703383</c:v>
                </c:pt>
                <c:pt idx="22">
                  <c:v>0.755512049349877</c:v>
                </c:pt>
                <c:pt idx="23">
                  <c:v>0.773719328368429</c:v>
                </c:pt>
                <c:pt idx="24">
                  <c:v>0.786672725276615</c:v>
                </c:pt>
                <c:pt idx="25">
                  <c:v>0.807108285701765</c:v>
                </c:pt>
                <c:pt idx="26">
                  <c:v>0.821589100038549</c:v>
                </c:pt>
                <c:pt idx="27">
                  <c:v>0.834815057166902</c:v>
                </c:pt>
                <c:pt idx="28">
                  <c:v>0.847536476206087</c:v>
                </c:pt>
                <c:pt idx="29">
                  <c:v>0.8610237447046</c:v>
                </c:pt>
                <c:pt idx="30">
                  <c:v>0.8729773232636</c:v>
                </c:pt>
                <c:pt idx="31">
                  <c:v>0.882829287203994</c:v>
                </c:pt>
                <c:pt idx="32">
                  <c:v>0.891003448163394</c:v>
                </c:pt>
                <c:pt idx="33">
                  <c:v>0.905368450204744</c:v>
                </c:pt>
                <c:pt idx="34">
                  <c:v>0.915713853899935</c:v>
                </c:pt>
                <c:pt idx="35">
                  <c:v>0.929238238221396</c:v>
                </c:pt>
                <c:pt idx="36">
                  <c:v>0.941641792281504</c:v>
                </c:pt>
                <c:pt idx="37">
                  <c:v>0.957029777138776</c:v>
                </c:pt>
                <c:pt idx="38">
                  <c:v>0.967512972899946</c:v>
                </c:pt>
                <c:pt idx="39">
                  <c:v>0.979391322552786</c:v>
                </c:pt>
                <c:pt idx="40">
                  <c:v>0.99188842307129</c:v>
                </c:pt>
                <c:pt idx="41">
                  <c:v>1.002097108383485</c:v>
                </c:pt>
                <c:pt idx="42">
                  <c:v>1.012345071394882</c:v>
                </c:pt>
                <c:pt idx="43">
                  <c:v>1.014864593638082</c:v>
                </c:pt>
                <c:pt idx="44">
                  <c:v>1.028712215323743</c:v>
                </c:pt>
                <c:pt idx="45">
                  <c:v>1.037685892351992</c:v>
                </c:pt>
                <c:pt idx="46">
                  <c:v>1.046153824827153</c:v>
                </c:pt>
                <c:pt idx="47">
                  <c:v>1.058380330647264</c:v>
                </c:pt>
                <c:pt idx="48">
                  <c:v>1.066194173533836</c:v>
                </c:pt>
                <c:pt idx="49">
                  <c:v>1.075049427157582</c:v>
                </c:pt>
                <c:pt idx="50">
                  <c:v>1.082923865004594</c:v>
                </c:pt>
                <c:pt idx="51">
                  <c:v>1.08949948072343</c:v>
                </c:pt>
                <c:pt idx="52">
                  <c:v>1.099462493976806</c:v>
                </c:pt>
                <c:pt idx="53">
                  <c:v>1.100253913084534</c:v>
                </c:pt>
                <c:pt idx="54">
                  <c:v>1.115054823045802</c:v>
                </c:pt>
                <c:pt idx="55">
                  <c:v>1.116314897638625</c:v>
                </c:pt>
                <c:pt idx="56">
                  <c:v>1.12904074837131</c:v>
                </c:pt>
                <c:pt idx="57">
                  <c:v>1.135913379289044</c:v>
                </c:pt>
                <c:pt idx="58">
                  <c:v>1.141635542762944</c:v>
                </c:pt>
                <c:pt idx="59">
                  <c:v>1.144571303240882</c:v>
                </c:pt>
                <c:pt idx="60">
                  <c:v>1.153695936224303</c:v>
                </c:pt>
                <c:pt idx="61">
                  <c:v>1.161231022065627</c:v>
                </c:pt>
                <c:pt idx="62">
                  <c:v>1.168397060358545</c:v>
                </c:pt>
                <c:pt idx="63">
                  <c:v>1.176258348730162</c:v>
                </c:pt>
                <c:pt idx="64">
                  <c:v>1.16919810003527</c:v>
                </c:pt>
                <c:pt idx="65">
                  <c:v>1.190247143702107</c:v>
                </c:pt>
                <c:pt idx="66">
                  <c:v>1.188203612381375</c:v>
                </c:pt>
                <c:pt idx="67">
                  <c:v>1.197519664364051</c:v>
                </c:pt>
                <c:pt idx="68">
                  <c:v>1.197363684746166</c:v>
                </c:pt>
                <c:pt idx="69">
                  <c:v>1.203043120101596</c:v>
                </c:pt>
                <c:pt idx="70">
                  <c:v>1.214444781963016</c:v>
                </c:pt>
                <c:pt idx="71">
                  <c:v>1.220735772477094</c:v>
                </c:pt>
                <c:pt idx="72">
                  <c:v>1.229695409939656</c:v>
                </c:pt>
                <c:pt idx="73">
                  <c:v>1.23128002308769</c:v>
                </c:pt>
                <c:pt idx="74">
                  <c:v>1.224141100889384</c:v>
                </c:pt>
                <c:pt idx="75">
                  <c:v>1.229405364917722</c:v>
                </c:pt>
                <c:pt idx="76">
                  <c:v>1.248111769049413</c:v>
                </c:pt>
                <c:pt idx="77">
                  <c:v>1.251775349813571</c:v>
                </c:pt>
                <c:pt idx="78">
                  <c:v>1.249120218730718</c:v>
                </c:pt>
                <c:pt idx="79">
                  <c:v>1.24994270641967</c:v>
                </c:pt>
                <c:pt idx="80">
                  <c:v>1.259860395599407</c:v>
                </c:pt>
                <c:pt idx="81">
                  <c:v>1.25109996118834</c:v>
                </c:pt>
                <c:pt idx="82">
                  <c:v>1.231129637562345</c:v>
                </c:pt>
                <c:pt idx="83">
                  <c:v>1.250414540358443</c:v>
                </c:pt>
                <c:pt idx="84">
                  <c:v>1.256321085791946</c:v>
                </c:pt>
                <c:pt idx="85">
                  <c:v>1.256380260582526</c:v>
                </c:pt>
                <c:pt idx="86">
                  <c:v>1.268749424213293</c:v>
                </c:pt>
                <c:pt idx="87">
                  <c:v>1.258485236766102</c:v>
                </c:pt>
                <c:pt idx="88">
                  <c:v>1.269409430637716</c:v>
                </c:pt>
                <c:pt idx="89">
                  <c:v>1.264943899422744</c:v>
                </c:pt>
                <c:pt idx="90">
                  <c:v>1.262198416756711</c:v>
                </c:pt>
                <c:pt idx="91">
                  <c:v>1.26878093841138</c:v>
                </c:pt>
                <c:pt idx="92">
                  <c:v>1.27527886541694</c:v>
                </c:pt>
                <c:pt idx="93">
                  <c:v>1.281561023204276</c:v>
                </c:pt>
                <c:pt idx="94">
                  <c:v>1.260502759894992</c:v>
                </c:pt>
                <c:pt idx="95">
                  <c:v>1.28853012700094</c:v>
                </c:pt>
                <c:pt idx="96">
                  <c:v>1.290561932652622</c:v>
                </c:pt>
                <c:pt idx="97">
                  <c:v>1.306654850246385</c:v>
                </c:pt>
                <c:pt idx="98">
                  <c:v>1.294972369931131</c:v>
                </c:pt>
              </c:numCache>
            </c:numRef>
          </c:yVal>
          <c:smooth val="1"/>
        </c:ser>
        <c:ser>
          <c:idx val="1"/>
          <c:order val="1"/>
          <c:tx>
            <c:v>DRY_center</c:v>
          </c:tx>
          <c:marker>
            <c:symbol val="none"/>
          </c:marker>
          <c:xVal>
            <c:numRef>
              <c:f>[1]Sheet1!$D$3:$D$101</c:f>
              <c:numCache>
                <c:formatCode>General</c:formatCode>
                <c:ptCount val="99"/>
                <c:pt idx="0">
                  <c:v>0.0611437403400309</c:v>
                </c:pt>
                <c:pt idx="1">
                  <c:v>0.183431221020093</c:v>
                </c:pt>
                <c:pt idx="2">
                  <c:v>0.305718701700155</c:v>
                </c:pt>
                <c:pt idx="3">
                  <c:v>0.428006182380217</c:v>
                </c:pt>
                <c:pt idx="4">
                  <c:v>0.550293663060279</c:v>
                </c:pt>
                <c:pt idx="5">
                  <c:v>0.67258114374034</c:v>
                </c:pt>
                <c:pt idx="6">
                  <c:v>0.794868624420402</c:v>
                </c:pt>
                <c:pt idx="7">
                  <c:v>0.917156105100463</c:v>
                </c:pt>
                <c:pt idx="8">
                  <c:v>1.039443585780526</c:v>
                </c:pt>
                <c:pt idx="9">
                  <c:v>1.161731066460588</c:v>
                </c:pt>
                <c:pt idx="10">
                  <c:v>1.28401854714065</c:v>
                </c:pt>
                <c:pt idx="11">
                  <c:v>1.406306027820711</c:v>
                </c:pt>
                <c:pt idx="12">
                  <c:v>1.528593508500773</c:v>
                </c:pt>
                <c:pt idx="13">
                  <c:v>1.650880989180837</c:v>
                </c:pt>
                <c:pt idx="14">
                  <c:v>1.7731684698609</c:v>
                </c:pt>
                <c:pt idx="15">
                  <c:v>1.895455950540958</c:v>
                </c:pt>
                <c:pt idx="16">
                  <c:v>2.017743431221019</c:v>
                </c:pt>
                <c:pt idx="17">
                  <c:v>2.140030911901085</c:v>
                </c:pt>
                <c:pt idx="18">
                  <c:v>2.262318392581144</c:v>
                </c:pt>
                <c:pt idx="19">
                  <c:v>2.384605873261198</c:v>
                </c:pt>
                <c:pt idx="20">
                  <c:v>2.506893353941268</c:v>
                </c:pt>
                <c:pt idx="21">
                  <c:v>2.629180834621334</c:v>
                </c:pt>
                <c:pt idx="22">
                  <c:v>2.751468315301391</c:v>
                </c:pt>
                <c:pt idx="23">
                  <c:v>2.873755795981454</c:v>
                </c:pt>
                <c:pt idx="24">
                  <c:v>2.996043276661515</c:v>
                </c:pt>
                <c:pt idx="25">
                  <c:v>3.118330757341583</c:v>
                </c:pt>
                <c:pt idx="26">
                  <c:v>3.24061823802164</c:v>
                </c:pt>
                <c:pt idx="27">
                  <c:v>3.3629057187017</c:v>
                </c:pt>
                <c:pt idx="28">
                  <c:v>3.485193199381762</c:v>
                </c:pt>
                <c:pt idx="29">
                  <c:v>3.607480680061824</c:v>
                </c:pt>
                <c:pt idx="30">
                  <c:v>3.729768160741886</c:v>
                </c:pt>
                <c:pt idx="31">
                  <c:v>3.852055641421947</c:v>
                </c:pt>
                <c:pt idx="32">
                  <c:v>3.974343122102009</c:v>
                </c:pt>
                <c:pt idx="33">
                  <c:v>4.096630602782073</c:v>
                </c:pt>
                <c:pt idx="34">
                  <c:v>4.218918083462142</c:v>
                </c:pt>
                <c:pt idx="35">
                  <c:v>4.341205564142197</c:v>
                </c:pt>
                <c:pt idx="36">
                  <c:v>4.463493044822266</c:v>
                </c:pt>
                <c:pt idx="37">
                  <c:v>4.585780525502319</c:v>
                </c:pt>
                <c:pt idx="38">
                  <c:v>4.708068006182383</c:v>
                </c:pt>
                <c:pt idx="39">
                  <c:v>4.830355486862443</c:v>
                </c:pt>
                <c:pt idx="40">
                  <c:v>4.952642967542507</c:v>
                </c:pt>
                <c:pt idx="41">
                  <c:v>5.074930448222566</c:v>
                </c:pt>
                <c:pt idx="42">
                  <c:v>5.197217928902628</c:v>
                </c:pt>
                <c:pt idx="43">
                  <c:v>5.31950540958269</c:v>
                </c:pt>
                <c:pt idx="44">
                  <c:v>5.44179289026276</c:v>
                </c:pt>
                <c:pt idx="45">
                  <c:v>5.564080370942789</c:v>
                </c:pt>
                <c:pt idx="46">
                  <c:v>5.68636785162288</c:v>
                </c:pt>
                <c:pt idx="47">
                  <c:v>5.808655332302937</c:v>
                </c:pt>
                <c:pt idx="48">
                  <c:v>5.930942812983003</c:v>
                </c:pt>
                <c:pt idx="49">
                  <c:v>6.053230293663072</c:v>
                </c:pt>
                <c:pt idx="50">
                  <c:v>6.175517774343123</c:v>
                </c:pt>
                <c:pt idx="51">
                  <c:v>6.297805255023184</c:v>
                </c:pt>
                <c:pt idx="52">
                  <c:v>6.420092735703252</c:v>
                </c:pt>
                <c:pt idx="53">
                  <c:v>6.542380216383306</c:v>
                </c:pt>
                <c:pt idx="54">
                  <c:v>6.66466769706337</c:v>
                </c:pt>
                <c:pt idx="55">
                  <c:v>6.78695517774343</c:v>
                </c:pt>
                <c:pt idx="56">
                  <c:v>6.9092426584235</c:v>
                </c:pt>
                <c:pt idx="57">
                  <c:v>7.031530139103555</c:v>
                </c:pt>
                <c:pt idx="58">
                  <c:v>7.153817619783617</c:v>
                </c:pt>
                <c:pt idx="59">
                  <c:v>7.276105100463688</c:v>
                </c:pt>
                <c:pt idx="60">
                  <c:v>7.398392581143741</c:v>
                </c:pt>
                <c:pt idx="61">
                  <c:v>7.520680061823803</c:v>
                </c:pt>
                <c:pt idx="62">
                  <c:v>7.642967542503866</c:v>
                </c:pt>
                <c:pt idx="63">
                  <c:v>7.765255023183928</c:v>
                </c:pt>
                <c:pt idx="64">
                  <c:v>7.887542503863989</c:v>
                </c:pt>
                <c:pt idx="65">
                  <c:v>8.00982998454405</c:v>
                </c:pt>
                <c:pt idx="66">
                  <c:v>8.132117465224098</c:v>
                </c:pt>
                <c:pt idx="67">
                  <c:v>8.254404945904173</c:v>
                </c:pt>
                <c:pt idx="68">
                  <c:v>8.37669242658427</c:v>
                </c:pt>
                <c:pt idx="69">
                  <c:v>8.498979907264297</c:v>
                </c:pt>
                <c:pt idx="70">
                  <c:v>8.621267387944348</c:v>
                </c:pt>
                <c:pt idx="71">
                  <c:v>8.743554868624421</c:v>
                </c:pt>
                <c:pt idx="72">
                  <c:v>8.86584234930451</c:v>
                </c:pt>
                <c:pt idx="73">
                  <c:v>8.988129829984545</c:v>
                </c:pt>
                <c:pt idx="74">
                  <c:v>9.110417310664624</c:v>
                </c:pt>
                <c:pt idx="75">
                  <c:v>9.23270479134467</c:v>
                </c:pt>
                <c:pt idx="76">
                  <c:v>9.35499227202476</c:v>
                </c:pt>
                <c:pt idx="77">
                  <c:v>9.477279752704792</c:v>
                </c:pt>
                <c:pt idx="78">
                  <c:v>9.599567233384856</c:v>
                </c:pt>
                <c:pt idx="79">
                  <c:v>9.721854714064916</c:v>
                </c:pt>
                <c:pt idx="80">
                  <c:v>9.844142194744977</c:v>
                </c:pt>
                <c:pt idx="81">
                  <c:v>9.96642967542507</c:v>
                </c:pt>
                <c:pt idx="82">
                  <c:v>10.0887171561051</c:v>
                </c:pt>
                <c:pt idx="83">
                  <c:v>10.21100463678516</c:v>
                </c:pt>
                <c:pt idx="84">
                  <c:v>10.33329211746524</c:v>
                </c:pt>
                <c:pt idx="85">
                  <c:v>10.45557959814532</c:v>
                </c:pt>
                <c:pt idx="86">
                  <c:v>10.57786707882535</c:v>
                </c:pt>
                <c:pt idx="87">
                  <c:v>10.70015455950542</c:v>
                </c:pt>
                <c:pt idx="88">
                  <c:v>10.8224420401855</c:v>
                </c:pt>
                <c:pt idx="89">
                  <c:v>10.94472952086553</c:v>
                </c:pt>
                <c:pt idx="90">
                  <c:v>11.0670170015456</c:v>
                </c:pt>
                <c:pt idx="91">
                  <c:v>11.18930448222566</c:v>
                </c:pt>
                <c:pt idx="92">
                  <c:v>11.31159196290572</c:v>
                </c:pt>
                <c:pt idx="93">
                  <c:v>11.43387944358578</c:v>
                </c:pt>
                <c:pt idx="94">
                  <c:v>11.55616692426585</c:v>
                </c:pt>
                <c:pt idx="95">
                  <c:v>11.67845440494592</c:v>
                </c:pt>
                <c:pt idx="96">
                  <c:v>11.80074188562597</c:v>
                </c:pt>
                <c:pt idx="97">
                  <c:v>11.92302936630603</c:v>
                </c:pt>
                <c:pt idx="98">
                  <c:v>12.0453168469861</c:v>
                </c:pt>
              </c:numCache>
            </c:numRef>
          </c:xVal>
          <c:yVal>
            <c:numRef>
              <c:f>[1]Sheet1!$F$3:$F$101</c:f>
              <c:numCache>
                <c:formatCode>General</c:formatCode>
                <c:ptCount val="99"/>
                <c:pt idx="0">
                  <c:v>-0.354317880780015</c:v>
                </c:pt>
                <c:pt idx="1">
                  <c:v>-0.235044863898892</c:v>
                </c:pt>
                <c:pt idx="2">
                  <c:v>-0.142515513901843</c:v>
                </c:pt>
                <c:pt idx="3">
                  <c:v>-0.0700143633840023</c:v>
                </c:pt>
                <c:pt idx="4">
                  <c:v>-0.0103616297324339</c:v>
                </c:pt>
                <c:pt idx="5">
                  <c:v>0.0423379487992126</c:v>
                </c:pt>
                <c:pt idx="6">
                  <c:v>0.0926451784607195</c:v>
                </c:pt>
                <c:pt idx="7">
                  <c:v>0.138961192979825</c:v>
                </c:pt>
                <c:pt idx="8">
                  <c:v>0.185348443940471</c:v>
                </c:pt>
                <c:pt idx="9">
                  <c:v>0.227376960726168</c:v>
                </c:pt>
                <c:pt idx="10">
                  <c:v>0.26768327072838</c:v>
                </c:pt>
                <c:pt idx="11">
                  <c:v>0.311176094603818</c:v>
                </c:pt>
                <c:pt idx="12">
                  <c:v>0.353886758986714</c:v>
                </c:pt>
                <c:pt idx="13">
                  <c:v>0.391012514507743</c:v>
                </c:pt>
                <c:pt idx="14">
                  <c:v>0.433559885812251</c:v>
                </c:pt>
                <c:pt idx="15">
                  <c:v>0.472173710625985</c:v>
                </c:pt>
                <c:pt idx="16">
                  <c:v>0.506251580609855</c:v>
                </c:pt>
                <c:pt idx="17">
                  <c:v>0.536800550286669</c:v>
                </c:pt>
                <c:pt idx="18">
                  <c:v>0.56311290648806</c:v>
                </c:pt>
                <c:pt idx="19">
                  <c:v>0.588923442738223</c:v>
                </c:pt>
                <c:pt idx="20">
                  <c:v>0.613900887753193</c:v>
                </c:pt>
                <c:pt idx="21">
                  <c:v>0.636788236395368</c:v>
                </c:pt>
                <c:pt idx="22">
                  <c:v>0.658460446046304</c:v>
                </c:pt>
                <c:pt idx="23">
                  <c:v>0.679027997039613</c:v>
                </c:pt>
                <c:pt idx="24">
                  <c:v>0.693082977916862</c:v>
                </c:pt>
                <c:pt idx="25">
                  <c:v>0.711512786731509</c:v>
                </c:pt>
                <c:pt idx="26">
                  <c:v>0.72941228109545</c:v>
                </c:pt>
                <c:pt idx="27">
                  <c:v>0.740882266607742</c:v>
                </c:pt>
                <c:pt idx="28">
                  <c:v>0.755000742388676</c:v>
                </c:pt>
                <c:pt idx="29">
                  <c:v>0.766441843154786</c:v>
                </c:pt>
                <c:pt idx="30">
                  <c:v>0.779014190261261</c:v>
                </c:pt>
                <c:pt idx="31">
                  <c:v>0.789376548058423</c:v>
                </c:pt>
                <c:pt idx="32">
                  <c:v>0.795132204265207</c:v>
                </c:pt>
                <c:pt idx="33">
                  <c:v>0.807427865663397</c:v>
                </c:pt>
                <c:pt idx="34">
                  <c:v>0.817826283779099</c:v>
                </c:pt>
                <c:pt idx="35">
                  <c:v>0.831590433599704</c:v>
                </c:pt>
                <c:pt idx="36">
                  <c:v>0.842741481438452</c:v>
                </c:pt>
                <c:pt idx="37">
                  <c:v>0.853971934872534</c:v>
                </c:pt>
                <c:pt idx="38">
                  <c:v>0.865132671817405</c:v>
                </c:pt>
                <c:pt idx="39">
                  <c:v>0.87175046365005</c:v>
                </c:pt>
                <c:pt idx="40">
                  <c:v>0.881338482693678</c:v>
                </c:pt>
                <c:pt idx="41">
                  <c:v>0.892077312966679</c:v>
                </c:pt>
                <c:pt idx="42">
                  <c:v>0.898241403795881</c:v>
                </c:pt>
                <c:pt idx="43">
                  <c:v>0.906215276296736</c:v>
                </c:pt>
                <c:pt idx="44">
                  <c:v>0.914168514705457</c:v>
                </c:pt>
                <c:pt idx="45">
                  <c:v>0.923501806359964</c:v>
                </c:pt>
                <c:pt idx="46">
                  <c:v>0.932629792960702</c:v>
                </c:pt>
                <c:pt idx="47">
                  <c:v>0.939878114054108</c:v>
                </c:pt>
                <c:pt idx="48">
                  <c:v>0.95071786470462</c:v>
                </c:pt>
                <c:pt idx="49">
                  <c:v>0.960810105390869</c:v>
                </c:pt>
                <c:pt idx="50">
                  <c:v>0.970675492620477</c:v>
                </c:pt>
                <c:pt idx="51">
                  <c:v>0.970979659231539</c:v>
                </c:pt>
                <c:pt idx="52">
                  <c:v>0.976340299497242</c:v>
                </c:pt>
                <c:pt idx="53">
                  <c:v>0.987059152065029</c:v>
                </c:pt>
                <c:pt idx="54">
                  <c:v>1.002148606444575</c:v>
                </c:pt>
                <c:pt idx="55">
                  <c:v>1.00097742957139</c:v>
                </c:pt>
                <c:pt idx="56">
                  <c:v>1.008889401244136</c:v>
                </c:pt>
                <c:pt idx="57">
                  <c:v>1.008820670564495</c:v>
                </c:pt>
                <c:pt idx="58">
                  <c:v>1.020734409699019</c:v>
                </c:pt>
                <c:pt idx="59">
                  <c:v>1.030679136582012</c:v>
                </c:pt>
                <c:pt idx="60">
                  <c:v>1.03402395426322</c:v>
                </c:pt>
                <c:pt idx="61">
                  <c:v>1.044194989456705</c:v>
                </c:pt>
                <c:pt idx="62">
                  <c:v>1.038729859592505</c:v>
                </c:pt>
                <c:pt idx="63">
                  <c:v>1.055856754712378</c:v>
                </c:pt>
                <c:pt idx="64">
                  <c:v>1.05915672847845</c:v>
                </c:pt>
                <c:pt idx="65">
                  <c:v>1.065574003931604</c:v>
                </c:pt>
                <c:pt idx="66">
                  <c:v>1.067119781081385</c:v>
                </c:pt>
                <c:pt idx="67">
                  <c:v>1.081927771305831</c:v>
                </c:pt>
                <c:pt idx="68">
                  <c:v>1.075549413374098</c:v>
                </c:pt>
                <c:pt idx="69">
                  <c:v>1.077971226551655</c:v>
                </c:pt>
                <c:pt idx="70">
                  <c:v>1.091364546705978</c:v>
                </c:pt>
                <c:pt idx="71">
                  <c:v>1.095951612430584</c:v>
                </c:pt>
                <c:pt idx="72">
                  <c:v>1.101820571382224</c:v>
                </c:pt>
                <c:pt idx="73">
                  <c:v>1.106156582492157</c:v>
                </c:pt>
                <c:pt idx="74">
                  <c:v>1.106765831924388</c:v>
                </c:pt>
                <c:pt idx="75">
                  <c:v>1.111828386800008</c:v>
                </c:pt>
                <c:pt idx="76">
                  <c:v>1.117113853052965</c:v>
                </c:pt>
                <c:pt idx="77">
                  <c:v>1.129208755773691</c:v>
                </c:pt>
                <c:pt idx="78">
                  <c:v>1.11949659836974</c:v>
                </c:pt>
                <c:pt idx="79">
                  <c:v>1.12962068929839</c:v>
                </c:pt>
                <c:pt idx="80">
                  <c:v>1.127584255496661</c:v>
                </c:pt>
                <c:pt idx="81">
                  <c:v>1.11036437821983</c:v>
                </c:pt>
                <c:pt idx="82">
                  <c:v>1.125113672172857</c:v>
                </c:pt>
                <c:pt idx="83">
                  <c:v>1.130779323991625</c:v>
                </c:pt>
                <c:pt idx="84">
                  <c:v>1.11906258819755</c:v>
                </c:pt>
                <c:pt idx="85">
                  <c:v>1.12675631582402</c:v>
                </c:pt>
                <c:pt idx="86">
                  <c:v>1.131121999966646</c:v>
                </c:pt>
                <c:pt idx="87">
                  <c:v>1.140692698308726</c:v>
                </c:pt>
                <c:pt idx="88">
                  <c:v>1.143027257377042</c:v>
                </c:pt>
                <c:pt idx="89">
                  <c:v>1.138488867917386</c:v>
                </c:pt>
                <c:pt idx="90">
                  <c:v>1.150806072435422</c:v>
                </c:pt>
                <c:pt idx="91">
                  <c:v>1.142384758138185</c:v>
                </c:pt>
                <c:pt idx="92">
                  <c:v>1.144935099007153</c:v>
                </c:pt>
                <c:pt idx="93">
                  <c:v>1.143315778789778</c:v>
                </c:pt>
                <c:pt idx="94">
                  <c:v>1.159411307270797</c:v>
                </c:pt>
                <c:pt idx="95">
                  <c:v>1.188507336490734</c:v>
                </c:pt>
                <c:pt idx="96">
                  <c:v>1.169224096200197</c:v>
                </c:pt>
                <c:pt idx="97">
                  <c:v>1.1613227112679</c:v>
                </c:pt>
                <c:pt idx="98">
                  <c:v>1.169050795707345</c:v>
                </c:pt>
              </c:numCache>
            </c:numRef>
          </c:yVal>
          <c:smooth val="1"/>
        </c:ser>
        <c:ser>
          <c:idx val="2"/>
          <c:order val="2"/>
          <c:tx>
            <c:v>DRY_top</c:v>
          </c:tx>
          <c:marker>
            <c:symbol val="none"/>
          </c:marker>
          <c:xVal>
            <c:numRef>
              <c:f>[1]Sheet1!$D$3:$D$101</c:f>
              <c:numCache>
                <c:formatCode>General</c:formatCode>
                <c:ptCount val="99"/>
                <c:pt idx="0">
                  <c:v>0.0611437403400309</c:v>
                </c:pt>
                <c:pt idx="1">
                  <c:v>0.183431221020093</c:v>
                </c:pt>
                <c:pt idx="2">
                  <c:v>0.305718701700155</c:v>
                </c:pt>
                <c:pt idx="3">
                  <c:v>0.428006182380217</c:v>
                </c:pt>
                <c:pt idx="4">
                  <c:v>0.550293663060279</c:v>
                </c:pt>
                <c:pt idx="5">
                  <c:v>0.67258114374034</c:v>
                </c:pt>
                <c:pt idx="6">
                  <c:v>0.794868624420402</c:v>
                </c:pt>
                <c:pt idx="7">
                  <c:v>0.917156105100463</c:v>
                </c:pt>
                <c:pt idx="8">
                  <c:v>1.039443585780526</c:v>
                </c:pt>
                <c:pt idx="9">
                  <c:v>1.161731066460588</c:v>
                </c:pt>
                <c:pt idx="10">
                  <c:v>1.28401854714065</c:v>
                </c:pt>
                <c:pt idx="11">
                  <c:v>1.406306027820711</c:v>
                </c:pt>
                <c:pt idx="12">
                  <c:v>1.528593508500773</c:v>
                </c:pt>
                <c:pt idx="13">
                  <c:v>1.650880989180837</c:v>
                </c:pt>
                <c:pt idx="14">
                  <c:v>1.7731684698609</c:v>
                </c:pt>
                <c:pt idx="15">
                  <c:v>1.895455950540958</c:v>
                </c:pt>
                <c:pt idx="16">
                  <c:v>2.017743431221019</c:v>
                </c:pt>
                <c:pt idx="17">
                  <c:v>2.140030911901085</c:v>
                </c:pt>
                <c:pt idx="18">
                  <c:v>2.262318392581144</c:v>
                </c:pt>
                <c:pt idx="19">
                  <c:v>2.384605873261198</c:v>
                </c:pt>
                <c:pt idx="20">
                  <c:v>2.506893353941268</c:v>
                </c:pt>
                <c:pt idx="21">
                  <c:v>2.629180834621334</c:v>
                </c:pt>
                <c:pt idx="22">
                  <c:v>2.751468315301391</c:v>
                </c:pt>
                <c:pt idx="23">
                  <c:v>2.873755795981454</c:v>
                </c:pt>
                <c:pt idx="24">
                  <c:v>2.996043276661515</c:v>
                </c:pt>
                <c:pt idx="25">
                  <c:v>3.118330757341583</c:v>
                </c:pt>
                <c:pt idx="26">
                  <c:v>3.24061823802164</c:v>
                </c:pt>
                <c:pt idx="27">
                  <c:v>3.3629057187017</c:v>
                </c:pt>
                <c:pt idx="28">
                  <c:v>3.485193199381762</c:v>
                </c:pt>
                <c:pt idx="29">
                  <c:v>3.607480680061824</c:v>
                </c:pt>
                <c:pt idx="30">
                  <c:v>3.729768160741886</c:v>
                </c:pt>
                <c:pt idx="31">
                  <c:v>3.852055641421947</c:v>
                </c:pt>
                <c:pt idx="32">
                  <c:v>3.974343122102009</c:v>
                </c:pt>
                <c:pt idx="33">
                  <c:v>4.096630602782073</c:v>
                </c:pt>
                <c:pt idx="34">
                  <c:v>4.218918083462142</c:v>
                </c:pt>
                <c:pt idx="35">
                  <c:v>4.341205564142197</c:v>
                </c:pt>
                <c:pt idx="36">
                  <c:v>4.463493044822266</c:v>
                </c:pt>
                <c:pt idx="37">
                  <c:v>4.585780525502319</c:v>
                </c:pt>
                <c:pt idx="38">
                  <c:v>4.708068006182383</c:v>
                </c:pt>
                <c:pt idx="39">
                  <c:v>4.830355486862443</c:v>
                </c:pt>
                <c:pt idx="40">
                  <c:v>4.952642967542507</c:v>
                </c:pt>
                <c:pt idx="41">
                  <c:v>5.074930448222566</c:v>
                </c:pt>
                <c:pt idx="42">
                  <c:v>5.197217928902628</c:v>
                </c:pt>
                <c:pt idx="43">
                  <c:v>5.31950540958269</c:v>
                </c:pt>
                <c:pt idx="44">
                  <c:v>5.44179289026276</c:v>
                </c:pt>
                <c:pt idx="45">
                  <c:v>5.564080370942789</c:v>
                </c:pt>
                <c:pt idx="46">
                  <c:v>5.68636785162288</c:v>
                </c:pt>
                <c:pt idx="47">
                  <c:v>5.808655332302937</c:v>
                </c:pt>
                <c:pt idx="48">
                  <c:v>5.930942812983003</c:v>
                </c:pt>
                <c:pt idx="49">
                  <c:v>6.053230293663072</c:v>
                </c:pt>
                <c:pt idx="50">
                  <c:v>6.175517774343123</c:v>
                </c:pt>
                <c:pt idx="51">
                  <c:v>6.297805255023184</c:v>
                </c:pt>
                <c:pt idx="52">
                  <c:v>6.420092735703252</c:v>
                </c:pt>
                <c:pt idx="53">
                  <c:v>6.542380216383306</c:v>
                </c:pt>
                <c:pt idx="54">
                  <c:v>6.66466769706337</c:v>
                </c:pt>
                <c:pt idx="55">
                  <c:v>6.78695517774343</c:v>
                </c:pt>
                <c:pt idx="56">
                  <c:v>6.9092426584235</c:v>
                </c:pt>
                <c:pt idx="57">
                  <c:v>7.031530139103555</c:v>
                </c:pt>
                <c:pt idx="58">
                  <c:v>7.153817619783617</c:v>
                </c:pt>
                <c:pt idx="59">
                  <c:v>7.276105100463688</c:v>
                </c:pt>
                <c:pt idx="60">
                  <c:v>7.398392581143741</c:v>
                </c:pt>
                <c:pt idx="61">
                  <c:v>7.520680061823803</c:v>
                </c:pt>
                <c:pt idx="62">
                  <c:v>7.642967542503866</c:v>
                </c:pt>
                <c:pt idx="63">
                  <c:v>7.765255023183928</c:v>
                </c:pt>
                <c:pt idx="64">
                  <c:v>7.887542503863989</c:v>
                </c:pt>
                <c:pt idx="65">
                  <c:v>8.00982998454405</c:v>
                </c:pt>
                <c:pt idx="66">
                  <c:v>8.132117465224098</c:v>
                </c:pt>
                <c:pt idx="67">
                  <c:v>8.254404945904173</c:v>
                </c:pt>
                <c:pt idx="68">
                  <c:v>8.37669242658427</c:v>
                </c:pt>
                <c:pt idx="69">
                  <c:v>8.498979907264297</c:v>
                </c:pt>
                <c:pt idx="70">
                  <c:v>8.621267387944348</c:v>
                </c:pt>
                <c:pt idx="71">
                  <c:v>8.743554868624421</c:v>
                </c:pt>
                <c:pt idx="72">
                  <c:v>8.86584234930451</c:v>
                </c:pt>
                <c:pt idx="73">
                  <c:v>8.988129829984545</c:v>
                </c:pt>
                <c:pt idx="74">
                  <c:v>9.110417310664624</c:v>
                </c:pt>
                <c:pt idx="75">
                  <c:v>9.23270479134467</c:v>
                </c:pt>
                <c:pt idx="76">
                  <c:v>9.35499227202476</c:v>
                </c:pt>
                <c:pt idx="77">
                  <c:v>9.477279752704792</c:v>
                </c:pt>
                <c:pt idx="78">
                  <c:v>9.599567233384856</c:v>
                </c:pt>
                <c:pt idx="79">
                  <c:v>9.721854714064916</c:v>
                </c:pt>
                <c:pt idx="80">
                  <c:v>9.844142194744977</c:v>
                </c:pt>
                <c:pt idx="81">
                  <c:v>9.96642967542507</c:v>
                </c:pt>
                <c:pt idx="82">
                  <c:v>10.0887171561051</c:v>
                </c:pt>
                <c:pt idx="83">
                  <c:v>10.21100463678516</c:v>
                </c:pt>
                <c:pt idx="84">
                  <c:v>10.33329211746524</c:v>
                </c:pt>
                <c:pt idx="85">
                  <c:v>10.45557959814532</c:v>
                </c:pt>
                <c:pt idx="86">
                  <c:v>10.57786707882535</c:v>
                </c:pt>
                <c:pt idx="87">
                  <c:v>10.70015455950542</c:v>
                </c:pt>
                <c:pt idx="88">
                  <c:v>10.8224420401855</c:v>
                </c:pt>
                <c:pt idx="89">
                  <c:v>10.94472952086553</c:v>
                </c:pt>
                <c:pt idx="90">
                  <c:v>11.0670170015456</c:v>
                </c:pt>
                <c:pt idx="91">
                  <c:v>11.18930448222566</c:v>
                </c:pt>
                <c:pt idx="92">
                  <c:v>11.31159196290572</c:v>
                </c:pt>
                <c:pt idx="93">
                  <c:v>11.43387944358578</c:v>
                </c:pt>
                <c:pt idx="94">
                  <c:v>11.55616692426585</c:v>
                </c:pt>
                <c:pt idx="95">
                  <c:v>11.67845440494592</c:v>
                </c:pt>
                <c:pt idx="96">
                  <c:v>11.80074188562597</c:v>
                </c:pt>
                <c:pt idx="97">
                  <c:v>11.92302936630603</c:v>
                </c:pt>
                <c:pt idx="98">
                  <c:v>12.0453168469861</c:v>
                </c:pt>
              </c:numCache>
            </c:numRef>
          </c:xVal>
          <c:yVal>
            <c:numRef>
              <c:f>[1]Sheet1!$G$3:$G$101</c:f>
              <c:numCache>
                <c:formatCode>General</c:formatCode>
                <c:ptCount val="99"/>
                <c:pt idx="0">
                  <c:v>-0.31796442701222</c:v>
                </c:pt>
                <c:pt idx="1">
                  <c:v>-0.196698652898207</c:v>
                </c:pt>
                <c:pt idx="2">
                  <c:v>-0.105103065151921</c:v>
                </c:pt>
                <c:pt idx="3">
                  <c:v>-0.0338139688467221</c:v>
                </c:pt>
                <c:pt idx="4">
                  <c:v>0.0247146763192609</c:v>
                </c:pt>
                <c:pt idx="5">
                  <c:v>0.0777803785613671</c:v>
                </c:pt>
                <c:pt idx="6">
                  <c:v>0.127848907211745</c:v>
                </c:pt>
                <c:pt idx="7">
                  <c:v>0.175006588448541</c:v>
                </c:pt>
                <c:pt idx="8">
                  <c:v>0.217973810007845</c:v>
                </c:pt>
                <c:pt idx="9">
                  <c:v>0.261035156801485</c:v>
                </c:pt>
                <c:pt idx="10">
                  <c:v>0.304817223041886</c:v>
                </c:pt>
                <c:pt idx="11">
                  <c:v>0.345357445670853</c:v>
                </c:pt>
                <c:pt idx="12">
                  <c:v>0.388483508214898</c:v>
                </c:pt>
                <c:pt idx="13">
                  <c:v>0.42926981950724</c:v>
                </c:pt>
                <c:pt idx="14">
                  <c:v>0.469567141355927</c:v>
                </c:pt>
                <c:pt idx="15">
                  <c:v>0.50808890029586</c:v>
                </c:pt>
                <c:pt idx="16">
                  <c:v>0.544586476221689</c:v>
                </c:pt>
                <c:pt idx="17">
                  <c:v>0.57311423917928</c:v>
                </c:pt>
                <c:pt idx="18">
                  <c:v>0.600017710067406</c:v>
                </c:pt>
                <c:pt idx="19">
                  <c:v>0.626174028848301</c:v>
                </c:pt>
                <c:pt idx="20">
                  <c:v>0.650719091593206</c:v>
                </c:pt>
                <c:pt idx="21">
                  <c:v>0.672806921199634</c:v>
                </c:pt>
                <c:pt idx="22">
                  <c:v>0.694396571163547</c:v>
                </c:pt>
                <c:pt idx="23">
                  <c:v>0.716698187822671</c:v>
                </c:pt>
                <c:pt idx="24">
                  <c:v>0.730915952784853</c:v>
                </c:pt>
                <c:pt idx="25">
                  <c:v>0.750521164349615</c:v>
                </c:pt>
                <c:pt idx="26">
                  <c:v>0.768529815331089</c:v>
                </c:pt>
                <c:pt idx="27">
                  <c:v>0.782153074074284</c:v>
                </c:pt>
                <c:pt idx="28">
                  <c:v>0.794627888159318</c:v>
                </c:pt>
                <c:pt idx="29">
                  <c:v>0.808028127501928</c:v>
                </c:pt>
                <c:pt idx="30">
                  <c:v>0.817527332151431</c:v>
                </c:pt>
                <c:pt idx="31">
                  <c:v>0.828029167402499</c:v>
                </c:pt>
                <c:pt idx="32">
                  <c:v>0.835002022356812</c:v>
                </c:pt>
                <c:pt idx="33">
                  <c:v>0.848303855725285</c:v>
                </c:pt>
                <c:pt idx="34">
                  <c:v>0.859477500567556</c:v>
                </c:pt>
                <c:pt idx="35">
                  <c:v>0.87235792630759</c:v>
                </c:pt>
                <c:pt idx="36">
                  <c:v>0.889706373196109</c:v>
                </c:pt>
                <c:pt idx="37">
                  <c:v>0.897342327576498</c:v>
                </c:pt>
                <c:pt idx="38">
                  <c:v>0.903997233549012</c:v>
                </c:pt>
                <c:pt idx="39">
                  <c:v>0.916967185538817</c:v>
                </c:pt>
                <c:pt idx="40">
                  <c:v>0.928955723681048</c:v>
                </c:pt>
                <c:pt idx="41">
                  <c:v>0.932042327641633</c:v>
                </c:pt>
                <c:pt idx="42">
                  <c:v>0.944806772470755</c:v>
                </c:pt>
                <c:pt idx="43">
                  <c:v>0.946667574138746</c:v>
                </c:pt>
                <c:pt idx="44">
                  <c:v>0.956368814093476</c:v>
                </c:pt>
                <c:pt idx="45">
                  <c:v>0.967324801389797</c:v>
                </c:pt>
                <c:pt idx="46">
                  <c:v>0.973423993846164</c:v>
                </c:pt>
                <c:pt idx="47">
                  <c:v>0.980890106922881</c:v>
                </c:pt>
                <c:pt idx="48">
                  <c:v>0.987991728360922</c:v>
                </c:pt>
                <c:pt idx="49">
                  <c:v>0.997226970433442</c:v>
                </c:pt>
                <c:pt idx="50">
                  <c:v>1.00849473841457</c:v>
                </c:pt>
                <c:pt idx="51">
                  <c:v>1.015226819781186</c:v>
                </c:pt>
                <c:pt idx="52">
                  <c:v>1.020288865603053</c:v>
                </c:pt>
                <c:pt idx="53">
                  <c:v>1.027002723125352</c:v>
                </c:pt>
                <c:pt idx="54">
                  <c:v>1.02735125014642</c:v>
                </c:pt>
                <c:pt idx="55">
                  <c:v>1.033173052415774</c:v>
                </c:pt>
                <c:pt idx="56">
                  <c:v>1.047897908726124</c:v>
                </c:pt>
                <c:pt idx="57">
                  <c:v>1.050008209691513</c:v>
                </c:pt>
                <c:pt idx="58">
                  <c:v>1.055836536124134</c:v>
                </c:pt>
                <c:pt idx="59">
                  <c:v>1.063518581269101</c:v>
                </c:pt>
                <c:pt idx="60">
                  <c:v>1.070336844821745</c:v>
                </c:pt>
                <c:pt idx="61">
                  <c:v>1.076182905316554</c:v>
                </c:pt>
                <c:pt idx="62">
                  <c:v>1.082967145355014</c:v>
                </c:pt>
                <c:pt idx="63">
                  <c:v>1.091237381964216</c:v>
                </c:pt>
                <c:pt idx="64">
                  <c:v>1.089158255251416</c:v>
                </c:pt>
                <c:pt idx="65">
                  <c:v>1.09992281287712</c:v>
                </c:pt>
                <c:pt idx="66">
                  <c:v>1.105997244440237</c:v>
                </c:pt>
                <c:pt idx="67">
                  <c:v>1.105038066438608</c:v>
                </c:pt>
                <c:pt idx="68">
                  <c:v>1.11766652864985</c:v>
                </c:pt>
                <c:pt idx="69">
                  <c:v>1.113282610331112</c:v>
                </c:pt>
                <c:pt idx="70">
                  <c:v>1.116241523051641</c:v>
                </c:pt>
                <c:pt idx="71">
                  <c:v>1.137689208355713</c:v>
                </c:pt>
                <c:pt idx="72">
                  <c:v>1.132447565143685</c:v>
                </c:pt>
                <c:pt idx="73">
                  <c:v>1.142706211408308</c:v>
                </c:pt>
                <c:pt idx="74">
                  <c:v>1.14661995427183</c:v>
                </c:pt>
                <c:pt idx="75">
                  <c:v>1.149639798296622</c:v>
                </c:pt>
                <c:pt idx="76">
                  <c:v>1.156336799369374</c:v>
                </c:pt>
                <c:pt idx="77">
                  <c:v>1.164307662013102</c:v>
                </c:pt>
                <c:pt idx="78">
                  <c:v>1.17271331203135</c:v>
                </c:pt>
                <c:pt idx="79">
                  <c:v>1.170067050804796</c:v>
                </c:pt>
                <c:pt idx="80">
                  <c:v>1.170091294867221</c:v>
                </c:pt>
                <c:pt idx="81">
                  <c:v>1.157401906910158</c:v>
                </c:pt>
                <c:pt idx="82">
                  <c:v>1.172063204384906</c:v>
                </c:pt>
                <c:pt idx="83">
                  <c:v>1.17032490629953</c:v>
                </c:pt>
                <c:pt idx="84">
                  <c:v>1.170624712402788</c:v>
                </c:pt>
                <c:pt idx="85">
                  <c:v>1.178604429789235</c:v>
                </c:pt>
                <c:pt idx="86">
                  <c:v>1.15763191128178</c:v>
                </c:pt>
                <c:pt idx="87">
                  <c:v>1.175122229782653</c:v>
                </c:pt>
                <c:pt idx="88">
                  <c:v>1.187665101474434</c:v>
                </c:pt>
                <c:pt idx="89">
                  <c:v>1.178825761562838</c:v>
                </c:pt>
                <c:pt idx="90">
                  <c:v>1.197480232356414</c:v>
                </c:pt>
                <c:pt idx="91">
                  <c:v>1.175612542749111</c:v>
                </c:pt>
                <c:pt idx="92">
                  <c:v>1.184287271815195</c:v>
                </c:pt>
                <c:pt idx="93">
                  <c:v>1.190105223279302</c:v>
                </c:pt>
                <c:pt idx="94">
                  <c:v>1.207385659517098</c:v>
                </c:pt>
                <c:pt idx="95">
                  <c:v>1.220988712142047</c:v>
                </c:pt>
                <c:pt idx="96">
                  <c:v>1.216486298340865</c:v>
                </c:pt>
                <c:pt idx="97">
                  <c:v>1.208465683163547</c:v>
                </c:pt>
                <c:pt idx="98">
                  <c:v>1.229662986873401</c:v>
                </c:pt>
              </c:numCache>
            </c:numRef>
          </c:yVal>
          <c:smooth val="1"/>
        </c:ser>
        <c:ser>
          <c:idx val="3"/>
          <c:order val="3"/>
          <c:tx>
            <c:v>WET_bottom</c:v>
          </c:tx>
          <c:marker>
            <c:symbol val="none"/>
          </c:marker>
          <c:xVal>
            <c:numRef>
              <c:f>[1]Sheet1!$T$3:$T$101</c:f>
              <c:numCache>
                <c:formatCode>General</c:formatCode>
                <c:ptCount val="99"/>
                <c:pt idx="0">
                  <c:v>0.0611437403400309</c:v>
                </c:pt>
                <c:pt idx="1">
                  <c:v>0.183431221020093</c:v>
                </c:pt>
                <c:pt idx="2">
                  <c:v>0.305718701700155</c:v>
                </c:pt>
                <c:pt idx="3">
                  <c:v>0.428006182380217</c:v>
                </c:pt>
                <c:pt idx="4">
                  <c:v>0.550293663060279</c:v>
                </c:pt>
                <c:pt idx="5">
                  <c:v>0.67258114374034</c:v>
                </c:pt>
                <c:pt idx="6">
                  <c:v>0.794868624420402</c:v>
                </c:pt>
                <c:pt idx="7">
                  <c:v>0.917156105100463</c:v>
                </c:pt>
                <c:pt idx="8">
                  <c:v>1.039443585780526</c:v>
                </c:pt>
                <c:pt idx="9">
                  <c:v>1.161731066460588</c:v>
                </c:pt>
                <c:pt idx="10">
                  <c:v>1.28401854714065</c:v>
                </c:pt>
                <c:pt idx="11">
                  <c:v>1.406306027820711</c:v>
                </c:pt>
                <c:pt idx="12">
                  <c:v>1.528593508500773</c:v>
                </c:pt>
                <c:pt idx="13">
                  <c:v>1.650880989180837</c:v>
                </c:pt>
                <c:pt idx="14">
                  <c:v>1.7731684698609</c:v>
                </c:pt>
                <c:pt idx="15">
                  <c:v>1.895455950540958</c:v>
                </c:pt>
                <c:pt idx="16">
                  <c:v>2.017743431221019</c:v>
                </c:pt>
                <c:pt idx="17">
                  <c:v>2.140030911901085</c:v>
                </c:pt>
                <c:pt idx="18">
                  <c:v>2.262318392581144</c:v>
                </c:pt>
                <c:pt idx="19">
                  <c:v>2.384605873261198</c:v>
                </c:pt>
                <c:pt idx="20">
                  <c:v>2.506893353941268</c:v>
                </c:pt>
                <c:pt idx="21">
                  <c:v>2.629180834621334</c:v>
                </c:pt>
                <c:pt idx="22">
                  <c:v>2.751468315301391</c:v>
                </c:pt>
                <c:pt idx="23">
                  <c:v>2.873755795981454</c:v>
                </c:pt>
                <c:pt idx="24">
                  <c:v>2.996043276661515</c:v>
                </c:pt>
                <c:pt idx="25">
                  <c:v>3.118330757341583</c:v>
                </c:pt>
                <c:pt idx="26">
                  <c:v>3.24061823802164</c:v>
                </c:pt>
                <c:pt idx="27">
                  <c:v>3.3629057187017</c:v>
                </c:pt>
                <c:pt idx="28">
                  <c:v>3.485193199381762</c:v>
                </c:pt>
                <c:pt idx="29">
                  <c:v>3.607480680061824</c:v>
                </c:pt>
                <c:pt idx="30">
                  <c:v>3.729768160741886</c:v>
                </c:pt>
                <c:pt idx="31">
                  <c:v>3.852055641421947</c:v>
                </c:pt>
                <c:pt idx="32">
                  <c:v>3.974343122102009</c:v>
                </c:pt>
                <c:pt idx="33">
                  <c:v>4.096630602782073</c:v>
                </c:pt>
                <c:pt idx="34">
                  <c:v>4.218918083462142</c:v>
                </c:pt>
                <c:pt idx="35">
                  <c:v>4.341205564142197</c:v>
                </c:pt>
                <c:pt idx="36">
                  <c:v>4.463493044822266</c:v>
                </c:pt>
                <c:pt idx="37">
                  <c:v>4.585780525502319</c:v>
                </c:pt>
                <c:pt idx="38">
                  <c:v>4.708068006182383</c:v>
                </c:pt>
                <c:pt idx="39">
                  <c:v>4.830355486862443</c:v>
                </c:pt>
                <c:pt idx="40">
                  <c:v>4.952642967542507</c:v>
                </c:pt>
                <c:pt idx="41">
                  <c:v>5.074930448222566</c:v>
                </c:pt>
                <c:pt idx="42">
                  <c:v>5.197217928902628</c:v>
                </c:pt>
                <c:pt idx="43">
                  <c:v>5.31950540958269</c:v>
                </c:pt>
                <c:pt idx="44">
                  <c:v>5.44179289026276</c:v>
                </c:pt>
                <c:pt idx="45">
                  <c:v>5.564080370942789</c:v>
                </c:pt>
                <c:pt idx="46">
                  <c:v>5.68636785162288</c:v>
                </c:pt>
                <c:pt idx="47">
                  <c:v>5.808655332302937</c:v>
                </c:pt>
                <c:pt idx="48">
                  <c:v>5.930942812983003</c:v>
                </c:pt>
                <c:pt idx="49">
                  <c:v>6.053230293663072</c:v>
                </c:pt>
                <c:pt idx="50">
                  <c:v>6.175517774343123</c:v>
                </c:pt>
                <c:pt idx="51">
                  <c:v>6.297805255023184</c:v>
                </c:pt>
                <c:pt idx="52">
                  <c:v>6.420092735703252</c:v>
                </c:pt>
                <c:pt idx="53">
                  <c:v>6.542380216383306</c:v>
                </c:pt>
                <c:pt idx="54">
                  <c:v>6.66466769706337</c:v>
                </c:pt>
                <c:pt idx="55">
                  <c:v>6.78695517774343</c:v>
                </c:pt>
                <c:pt idx="56">
                  <c:v>6.9092426584235</c:v>
                </c:pt>
                <c:pt idx="57">
                  <c:v>7.031530139103555</c:v>
                </c:pt>
                <c:pt idx="58">
                  <c:v>7.153817619783617</c:v>
                </c:pt>
                <c:pt idx="59">
                  <c:v>7.276105100463688</c:v>
                </c:pt>
                <c:pt idx="60">
                  <c:v>7.398392581143741</c:v>
                </c:pt>
                <c:pt idx="61">
                  <c:v>7.520680061823803</c:v>
                </c:pt>
                <c:pt idx="62">
                  <c:v>7.642967542503866</c:v>
                </c:pt>
                <c:pt idx="63">
                  <c:v>7.765255023183928</c:v>
                </c:pt>
                <c:pt idx="64">
                  <c:v>7.887542503863989</c:v>
                </c:pt>
                <c:pt idx="65">
                  <c:v>8.00982998454405</c:v>
                </c:pt>
                <c:pt idx="66">
                  <c:v>8.132117465224098</c:v>
                </c:pt>
                <c:pt idx="67">
                  <c:v>8.254404945904173</c:v>
                </c:pt>
                <c:pt idx="68">
                  <c:v>8.37669242658427</c:v>
                </c:pt>
                <c:pt idx="69">
                  <c:v>8.498979907264297</c:v>
                </c:pt>
                <c:pt idx="70">
                  <c:v>8.621267387944348</c:v>
                </c:pt>
                <c:pt idx="71">
                  <c:v>8.743554868624421</c:v>
                </c:pt>
                <c:pt idx="72">
                  <c:v>8.86584234930451</c:v>
                </c:pt>
                <c:pt idx="73">
                  <c:v>8.988129829984545</c:v>
                </c:pt>
                <c:pt idx="74">
                  <c:v>9.110417310664624</c:v>
                </c:pt>
                <c:pt idx="75">
                  <c:v>9.23270479134467</c:v>
                </c:pt>
                <c:pt idx="76">
                  <c:v>9.35499227202476</c:v>
                </c:pt>
                <c:pt idx="77">
                  <c:v>9.477279752704792</c:v>
                </c:pt>
                <c:pt idx="78">
                  <c:v>9.599567233384856</c:v>
                </c:pt>
                <c:pt idx="79">
                  <c:v>9.721854714064916</c:v>
                </c:pt>
                <c:pt idx="80">
                  <c:v>9.844142194744977</c:v>
                </c:pt>
                <c:pt idx="81">
                  <c:v>9.96642967542507</c:v>
                </c:pt>
                <c:pt idx="82">
                  <c:v>10.0887171561051</c:v>
                </c:pt>
                <c:pt idx="83">
                  <c:v>10.21100463678516</c:v>
                </c:pt>
                <c:pt idx="84">
                  <c:v>10.33329211746524</c:v>
                </c:pt>
                <c:pt idx="85">
                  <c:v>10.45557959814532</c:v>
                </c:pt>
                <c:pt idx="86">
                  <c:v>10.57786707882535</c:v>
                </c:pt>
                <c:pt idx="87">
                  <c:v>10.70015455950542</c:v>
                </c:pt>
                <c:pt idx="88">
                  <c:v>10.8224420401855</c:v>
                </c:pt>
                <c:pt idx="89">
                  <c:v>10.94472952086553</c:v>
                </c:pt>
                <c:pt idx="90">
                  <c:v>11.0670170015456</c:v>
                </c:pt>
                <c:pt idx="91">
                  <c:v>11.18930448222566</c:v>
                </c:pt>
                <c:pt idx="92">
                  <c:v>11.31159196290572</c:v>
                </c:pt>
                <c:pt idx="93">
                  <c:v>11.43387944358578</c:v>
                </c:pt>
                <c:pt idx="94">
                  <c:v>11.55616692426585</c:v>
                </c:pt>
                <c:pt idx="95">
                  <c:v>11.67845440494592</c:v>
                </c:pt>
                <c:pt idx="96">
                  <c:v>11.80074188562597</c:v>
                </c:pt>
                <c:pt idx="97">
                  <c:v>11.92302936630603</c:v>
                </c:pt>
                <c:pt idx="98">
                  <c:v>12.0453168469861</c:v>
                </c:pt>
              </c:numCache>
            </c:numRef>
          </c:xVal>
          <c:yVal>
            <c:numRef>
              <c:f>[1]Sheet1!$U$3:$U$101</c:f>
              <c:numCache>
                <c:formatCode>General</c:formatCode>
                <c:ptCount val="99"/>
                <c:pt idx="0">
                  <c:v>-0.433939576084375</c:v>
                </c:pt>
                <c:pt idx="1">
                  <c:v>-0.24119417665978</c:v>
                </c:pt>
                <c:pt idx="2">
                  <c:v>-0.109029511171317</c:v>
                </c:pt>
                <c:pt idx="3">
                  <c:v>-0.00440744337295768</c:v>
                </c:pt>
                <c:pt idx="4">
                  <c:v>0.0849968815003374</c:v>
                </c:pt>
                <c:pt idx="5">
                  <c:v>0.166470948771673</c:v>
                </c:pt>
                <c:pt idx="6">
                  <c:v>0.239203544076395</c:v>
                </c:pt>
                <c:pt idx="7">
                  <c:v>0.310496505184126</c:v>
                </c:pt>
                <c:pt idx="8">
                  <c:v>0.377481682659778</c:v>
                </c:pt>
                <c:pt idx="9">
                  <c:v>0.440107444158854</c:v>
                </c:pt>
                <c:pt idx="10">
                  <c:v>0.50563621924183</c:v>
                </c:pt>
                <c:pt idx="11">
                  <c:v>0.569430994365264</c:v>
                </c:pt>
                <c:pt idx="12">
                  <c:v>0.631166519597362</c:v>
                </c:pt>
                <c:pt idx="13">
                  <c:v>0.689834544416306</c:v>
                </c:pt>
                <c:pt idx="14">
                  <c:v>0.746241903352833</c:v>
                </c:pt>
                <c:pt idx="15">
                  <c:v>0.800346044256397</c:v>
                </c:pt>
                <c:pt idx="16">
                  <c:v>0.847603479414051</c:v>
                </c:pt>
                <c:pt idx="17">
                  <c:v>0.886288502997735</c:v>
                </c:pt>
                <c:pt idx="18">
                  <c:v>0.921874587088152</c:v>
                </c:pt>
                <c:pt idx="19">
                  <c:v>0.954459185095187</c:v>
                </c:pt>
                <c:pt idx="20">
                  <c:v>0.986597892134394</c:v>
                </c:pt>
                <c:pt idx="21">
                  <c:v>1.01371527720884</c:v>
                </c:pt>
                <c:pt idx="22">
                  <c:v>1.041099988103896</c:v>
                </c:pt>
                <c:pt idx="23">
                  <c:v>1.067116770534334</c:v>
                </c:pt>
                <c:pt idx="24">
                  <c:v>1.084644347011498</c:v>
                </c:pt>
                <c:pt idx="25">
                  <c:v>1.113265399753998</c:v>
                </c:pt>
                <c:pt idx="26">
                  <c:v>1.131838047762306</c:v>
                </c:pt>
                <c:pt idx="27">
                  <c:v>1.147625556325934</c:v>
                </c:pt>
                <c:pt idx="28">
                  <c:v>1.166281559534388</c:v>
                </c:pt>
                <c:pt idx="29">
                  <c:v>1.184896081341006</c:v>
                </c:pt>
                <c:pt idx="30">
                  <c:v>1.199953770809248</c:v>
                </c:pt>
                <c:pt idx="31">
                  <c:v>1.213486446637376</c:v>
                </c:pt>
                <c:pt idx="32">
                  <c:v>1.22424255855073</c:v>
                </c:pt>
                <c:pt idx="33">
                  <c:v>1.245203787684846</c:v>
                </c:pt>
                <c:pt idx="34">
                  <c:v>1.258762276284004</c:v>
                </c:pt>
                <c:pt idx="35">
                  <c:v>1.278323785450628</c:v>
                </c:pt>
                <c:pt idx="36">
                  <c:v>1.292239132822664</c:v>
                </c:pt>
                <c:pt idx="37">
                  <c:v>1.311375231147392</c:v>
                </c:pt>
                <c:pt idx="38">
                  <c:v>1.324395404118162</c:v>
                </c:pt>
                <c:pt idx="39">
                  <c:v>1.339452981903357</c:v>
                </c:pt>
                <c:pt idx="40">
                  <c:v>1.35034685598626</c:v>
                </c:pt>
                <c:pt idx="41">
                  <c:v>1.365403987324578</c:v>
                </c:pt>
                <c:pt idx="42">
                  <c:v>1.378031059053947</c:v>
                </c:pt>
                <c:pt idx="43">
                  <c:v>1.386928135312642</c:v>
                </c:pt>
                <c:pt idx="44">
                  <c:v>1.401462222063485</c:v>
                </c:pt>
                <c:pt idx="45">
                  <c:v>1.413916388520954</c:v>
                </c:pt>
                <c:pt idx="46">
                  <c:v>1.42440583113668</c:v>
                </c:pt>
                <c:pt idx="47">
                  <c:v>1.432689993667078</c:v>
                </c:pt>
                <c:pt idx="48">
                  <c:v>1.442113728178318</c:v>
                </c:pt>
                <c:pt idx="49">
                  <c:v>1.451575013820033</c:v>
                </c:pt>
                <c:pt idx="50">
                  <c:v>1.461302257512547</c:v>
                </c:pt>
                <c:pt idx="51">
                  <c:v>1.470026566687892</c:v>
                </c:pt>
                <c:pt idx="52">
                  <c:v>1.48384373095266</c:v>
                </c:pt>
                <c:pt idx="53">
                  <c:v>1.482279249141961</c:v>
                </c:pt>
                <c:pt idx="54">
                  <c:v>1.492215122652028</c:v>
                </c:pt>
                <c:pt idx="55">
                  <c:v>1.50457609537918</c:v>
                </c:pt>
                <c:pt idx="56">
                  <c:v>1.510884653124372</c:v>
                </c:pt>
                <c:pt idx="57">
                  <c:v>1.509838111782337</c:v>
                </c:pt>
                <c:pt idx="58">
                  <c:v>1.526426705220382</c:v>
                </c:pt>
                <c:pt idx="59">
                  <c:v>1.528052030378457</c:v>
                </c:pt>
                <c:pt idx="60">
                  <c:v>1.539992837294598</c:v>
                </c:pt>
                <c:pt idx="61">
                  <c:v>1.543902244648106</c:v>
                </c:pt>
                <c:pt idx="62">
                  <c:v>1.54980427546513</c:v>
                </c:pt>
                <c:pt idx="63">
                  <c:v>1.552714641288113</c:v>
                </c:pt>
                <c:pt idx="64">
                  <c:v>1.555869977132074</c:v>
                </c:pt>
                <c:pt idx="65">
                  <c:v>1.567763257840457</c:v>
                </c:pt>
                <c:pt idx="66">
                  <c:v>1.572537022533164</c:v>
                </c:pt>
                <c:pt idx="67">
                  <c:v>1.584302369139318</c:v>
                </c:pt>
                <c:pt idx="68">
                  <c:v>1.587628973251238</c:v>
                </c:pt>
                <c:pt idx="69">
                  <c:v>1.58806330005209</c:v>
                </c:pt>
                <c:pt idx="70">
                  <c:v>1.596899261358305</c:v>
                </c:pt>
                <c:pt idx="71">
                  <c:v>1.603336660165612</c:v>
                </c:pt>
                <c:pt idx="72">
                  <c:v>1.596876899667194</c:v>
                </c:pt>
                <c:pt idx="73">
                  <c:v>1.59564368251192</c:v>
                </c:pt>
                <c:pt idx="74">
                  <c:v>1.606201081219108</c:v>
                </c:pt>
                <c:pt idx="75">
                  <c:v>1.614498023021084</c:v>
                </c:pt>
                <c:pt idx="76">
                  <c:v>1.617070275277569</c:v>
                </c:pt>
                <c:pt idx="77">
                  <c:v>1.624901327284768</c:v>
                </c:pt>
                <c:pt idx="78">
                  <c:v>1.627145681274568</c:v>
                </c:pt>
                <c:pt idx="79">
                  <c:v>1.62638305081097</c:v>
                </c:pt>
                <c:pt idx="80">
                  <c:v>1.620302198068056</c:v>
                </c:pt>
                <c:pt idx="81">
                  <c:v>1.617298068203995</c:v>
                </c:pt>
                <c:pt idx="82">
                  <c:v>1.621525369769049</c:v>
                </c:pt>
                <c:pt idx="83">
                  <c:v>1.627653618301257</c:v>
                </c:pt>
                <c:pt idx="84">
                  <c:v>1.633795462724462</c:v>
                </c:pt>
                <c:pt idx="85">
                  <c:v>1.640738476900041</c:v>
                </c:pt>
                <c:pt idx="86">
                  <c:v>1.631441685294035</c:v>
                </c:pt>
                <c:pt idx="87">
                  <c:v>1.642998810355645</c:v>
                </c:pt>
                <c:pt idx="88">
                  <c:v>1.626307388759004</c:v>
                </c:pt>
                <c:pt idx="89">
                  <c:v>1.624082650278662</c:v>
                </c:pt>
                <c:pt idx="90">
                  <c:v>1.651411798906478</c:v>
                </c:pt>
                <c:pt idx="91">
                  <c:v>1.633539312398378</c:v>
                </c:pt>
                <c:pt idx="92">
                  <c:v>1.621840511955217</c:v>
                </c:pt>
                <c:pt idx="93">
                  <c:v>1.639898120240854</c:v>
                </c:pt>
                <c:pt idx="94">
                  <c:v>1.63874072805835</c:v>
                </c:pt>
                <c:pt idx="95">
                  <c:v>1.654068617872664</c:v>
                </c:pt>
                <c:pt idx="96">
                  <c:v>1.650440211721253</c:v>
                </c:pt>
                <c:pt idx="97">
                  <c:v>1.654571926608543</c:v>
                </c:pt>
                <c:pt idx="98">
                  <c:v>1.640992723920733</c:v>
                </c:pt>
              </c:numCache>
            </c:numRef>
          </c:yVal>
          <c:smooth val="1"/>
        </c:ser>
        <c:ser>
          <c:idx val="4"/>
          <c:order val="4"/>
          <c:tx>
            <c:v>WET_center</c:v>
          </c:tx>
          <c:marker>
            <c:symbol val="none"/>
          </c:marker>
          <c:xVal>
            <c:numRef>
              <c:f>[1]Sheet1!$T$3:$T$101</c:f>
              <c:numCache>
                <c:formatCode>General</c:formatCode>
                <c:ptCount val="99"/>
                <c:pt idx="0">
                  <c:v>0.0611437403400309</c:v>
                </c:pt>
                <c:pt idx="1">
                  <c:v>0.183431221020093</c:v>
                </c:pt>
                <c:pt idx="2">
                  <c:v>0.305718701700155</c:v>
                </c:pt>
                <c:pt idx="3">
                  <c:v>0.428006182380217</c:v>
                </c:pt>
                <c:pt idx="4">
                  <c:v>0.550293663060279</c:v>
                </c:pt>
                <c:pt idx="5">
                  <c:v>0.67258114374034</c:v>
                </c:pt>
                <c:pt idx="6">
                  <c:v>0.794868624420402</c:v>
                </c:pt>
                <c:pt idx="7">
                  <c:v>0.917156105100463</c:v>
                </c:pt>
                <c:pt idx="8">
                  <c:v>1.039443585780526</c:v>
                </c:pt>
                <c:pt idx="9">
                  <c:v>1.161731066460588</c:v>
                </c:pt>
                <c:pt idx="10">
                  <c:v>1.28401854714065</c:v>
                </c:pt>
                <c:pt idx="11">
                  <c:v>1.406306027820711</c:v>
                </c:pt>
                <c:pt idx="12">
                  <c:v>1.528593508500773</c:v>
                </c:pt>
                <c:pt idx="13">
                  <c:v>1.650880989180837</c:v>
                </c:pt>
                <c:pt idx="14">
                  <c:v>1.7731684698609</c:v>
                </c:pt>
                <c:pt idx="15">
                  <c:v>1.895455950540958</c:v>
                </c:pt>
                <c:pt idx="16">
                  <c:v>2.017743431221019</c:v>
                </c:pt>
                <c:pt idx="17">
                  <c:v>2.140030911901085</c:v>
                </c:pt>
                <c:pt idx="18">
                  <c:v>2.262318392581144</c:v>
                </c:pt>
                <c:pt idx="19">
                  <c:v>2.384605873261198</c:v>
                </c:pt>
                <c:pt idx="20">
                  <c:v>2.506893353941268</c:v>
                </c:pt>
                <c:pt idx="21">
                  <c:v>2.629180834621334</c:v>
                </c:pt>
                <c:pt idx="22">
                  <c:v>2.751468315301391</c:v>
                </c:pt>
                <c:pt idx="23">
                  <c:v>2.873755795981454</c:v>
                </c:pt>
                <c:pt idx="24">
                  <c:v>2.996043276661515</c:v>
                </c:pt>
                <c:pt idx="25">
                  <c:v>3.118330757341583</c:v>
                </c:pt>
                <c:pt idx="26">
                  <c:v>3.24061823802164</c:v>
                </c:pt>
                <c:pt idx="27">
                  <c:v>3.3629057187017</c:v>
                </c:pt>
                <c:pt idx="28">
                  <c:v>3.485193199381762</c:v>
                </c:pt>
                <c:pt idx="29">
                  <c:v>3.607480680061824</c:v>
                </c:pt>
                <c:pt idx="30">
                  <c:v>3.729768160741886</c:v>
                </c:pt>
                <c:pt idx="31">
                  <c:v>3.852055641421947</c:v>
                </c:pt>
                <c:pt idx="32">
                  <c:v>3.974343122102009</c:v>
                </c:pt>
                <c:pt idx="33">
                  <c:v>4.096630602782073</c:v>
                </c:pt>
                <c:pt idx="34">
                  <c:v>4.218918083462142</c:v>
                </c:pt>
                <c:pt idx="35">
                  <c:v>4.341205564142197</c:v>
                </c:pt>
                <c:pt idx="36">
                  <c:v>4.463493044822266</c:v>
                </c:pt>
                <c:pt idx="37">
                  <c:v>4.585780525502319</c:v>
                </c:pt>
                <c:pt idx="38">
                  <c:v>4.708068006182383</c:v>
                </c:pt>
                <c:pt idx="39">
                  <c:v>4.830355486862443</c:v>
                </c:pt>
                <c:pt idx="40">
                  <c:v>4.952642967542507</c:v>
                </c:pt>
                <c:pt idx="41">
                  <c:v>5.074930448222566</c:v>
                </c:pt>
                <c:pt idx="42">
                  <c:v>5.197217928902628</c:v>
                </c:pt>
                <c:pt idx="43">
                  <c:v>5.31950540958269</c:v>
                </c:pt>
                <c:pt idx="44">
                  <c:v>5.44179289026276</c:v>
                </c:pt>
                <c:pt idx="45">
                  <c:v>5.564080370942789</c:v>
                </c:pt>
                <c:pt idx="46">
                  <c:v>5.68636785162288</c:v>
                </c:pt>
                <c:pt idx="47">
                  <c:v>5.808655332302937</c:v>
                </c:pt>
                <c:pt idx="48">
                  <c:v>5.930942812983003</c:v>
                </c:pt>
                <c:pt idx="49">
                  <c:v>6.053230293663072</c:v>
                </c:pt>
                <c:pt idx="50">
                  <c:v>6.175517774343123</c:v>
                </c:pt>
                <c:pt idx="51">
                  <c:v>6.297805255023184</c:v>
                </c:pt>
                <c:pt idx="52">
                  <c:v>6.420092735703252</c:v>
                </c:pt>
                <c:pt idx="53">
                  <c:v>6.542380216383306</c:v>
                </c:pt>
                <c:pt idx="54">
                  <c:v>6.66466769706337</c:v>
                </c:pt>
                <c:pt idx="55">
                  <c:v>6.78695517774343</c:v>
                </c:pt>
                <c:pt idx="56">
                  <c:v>6.9092426584235</c:v>
                </c:pt>
                <c:pt idx="57">
                  <c:v>7.031530139103555</c:v>
                </c:pt>
                <c:pt idx="58">
                  <c:v>7.153817619783617</c:v>
                </c:pt>
                <c:pt idx="59">
                  <c:v>7.276105100463688</c:v>
                </c:pt>
                <c:pt idx="60">
                  <c:v>7.398392581143741</c:v>
                </c:pt>
                <c:pt idx="61">
                  <c:v>7.520680061823803</c:v>
                </c:pt>
                <c:pt idx="62">
                  <c:v>7.642967542503866</c:v>
                </c:pt>
                <c:pt idx="63">
                  <c:v>7.765255023183928</c:v>
                </c:pt>
                <c:pt idx="64">
                  <c:v>7.887542503863989</c:v>
                </c:pt>
                <c:pt idx="65">
                  <c:v>8.00982998454405</c:v>
                </c:pt>
                <c:pt idx="66">
                  <c:v>8.132117465224098</c:v>
                </c:pt>
                <c:pt idx="67">
                  <c:v>8.254404945904173</c:v>
                </c:pt>
                <c:pt idx="68">
                  <c:v>8.37669242658427</c:v>
                </c:pt>
                <c:pt idx="69">
                  <c:v>8.498979907264297</c:v>
                </c:pt>
                <c:pt idx="70">
                  <c:v>8.621267387944348</c:v>
                </c:pt>
                <c:pt idx="71">
                  <c:v>8.743554868624421</c:v>
                </c:pt>
                <c:pt idx="72">
                  <c:v>8.86584234930451</c:v>
                </c:pt>
                <c:pt idx="73">
                  <c:v>8.988129829984545</c:v>
                </c:pt>
                <c:pt idx="74">
                  <c:v>9.110417310664624</c:v>
                </c:pt>
                <c:pt idx="75">
                  <c:v>9.23270479134467</c:v>
                </c:pt>
                <c:pt idx="76">
                  <c:v>9.35499227202476</c:v>
                </c:pt>
                <c:pt idx="77">
                  <c:v>9.477279752704792</c:v>
                </c:pt>
                <c:pt idx="78">
                  <c:v>9.599567233384856</c:v>
                </c:pt>
                <c:pt idx="79">
                  <c:v>9.721854714064916</c:v>
                </c:pt>
                <c:pt idx="80">
                  <c:v>9.844142194744977</c:v>
                </c:pt>
                <c:pt idx="81">
                  <c:v>9.96642967542507</c:v>
                </c:pt>
                <c:pt idx="82">
                  <c:v>10.0887171561051</c:v>
                </c:pt>
                <c:pt idx="83">
                  <c:v>10.21100463678516</c:v>
                </c:pt>
                <c:pt idx="84">
                  <c:v>10.33329211746524</c:v>
                </c:pt>
                <c:pt idx="85">
                  <c:v>10.45557959814532</c:v>
                </c:pt>
                <c:pt idx="86">
                  <c:v>10.57786707882535</c:v>
                </c:pt>
                <c:pt idx="87">
                  <c:v>10.70015455950542</c:v>
                </c:pt>
                <c:pt idx="88">
                  <c:v>10.8224420401855</c:v>
                </c:pt>
                <c:pt idx="89">
                  <c:v>10.94472952086553</c:v>
                </c:pt>
                <c:pt idx="90">
                  <c:v>11.0670170015456</c:v>
                </c:pt>
                <c:pt idx="91">
                  <c:v>11.18930448222566</c:v>
                </c:pt>
                <c:pt idx="92">
                  <c:v>11.31159196290572</c:v>
                </c:pt>
                <c:pt idx="93">
                  <c:v>11.43387944358578</c:v>
                </c:pt>
                <c:pt idx="94">
                  <c:v>11.55616692426585</c:v>
                </c:pt>
                <c:pt idx="95">
                  <c:v>11.67845440494592</c:v>
                </c:pt>
                <c:pt idx="96">
                  <c:v>11.80074188562597</c:v>
                </c:pt>
                <c:pt idx="97">
                  <c:v>11.92302936630603</c:v>
                </c:pt>
                <c:pt idx="98">
                  <c:v>12.0453168469861</c:v>
                </c:pt>
              </c:numCache>
            </c:numRef>
          </c:xVal>
          <c:yVal>
            <c:numRef>
              <c:f>[1]Sheet1!$V$3:$V$101</c:f>
              <c:numCache>
                <c:formatCode>General</c:formatCode>
                <c:ptCount val="99"/>
                <c:pt idx="0">
                  <c:v>-0.550850279948261</c:v>
                </c:pt>
                <c:pt idx="1">
                  <c:v>-0.344920405414964</c:v>
                </c:pt>
                <c:pt idx="2">
                  <c:v>-0.207533076969988</c:v>
                </c:pt>
                <c:pt idx="3">
                  <c:v>-0.102646342985567</c:v>
                </c:pt>
                <c:pt idx="4">
                  <c:v>-0.0131935405268139</c:v>
                </c:pt>
                <c:pt idx="5">
                  <c:v>0.0650102209582392</c:v>
                </c:pt>
                <c:pt idx="6">
                  <c:v>0.137223121682149</c:v>
                </c:pt>
                <c:pt idx="7">
                  <c:v>0.205895373803354</c:v>
                </c:pt>
                <c:pt idx="8">
                  <c:v>0.272373838036331</c:v>
                </c:pt>
                <c:pt idx="9">
                  <c:v>0.331342394029526</c:v>
                </c:pt>
                <c:pt idx="10">
                  <c:v>0.391306181152379</c:v>
                </c:pt>
                <c:pt idx="11">
                  <c:v>0.454739702250715</c:v>
                </c:pt>
                <c:pt idx="12">
                  <c:v>0.514217811835789</c:v>
                </c:pt>
                <c:pt idx="13">
                  <c:v>0.56948329625763</c:v>
                </c:pt>
                <c:pt idx="14">
                  <c:v>0.6242931152695</c:v>
                </c:pt>
                <c:pt idx="15">
                  <c:v>0.678166485214905</c:v>
                </c:pt>
                <c:pt idx="16">
                  <c:v>0.724765960478627</c:v>
                </c:pt>
                <c:pt idx="17">
                  <c:v>0.76585749915592</c:v>
                </c:pt>
                <c:pt idx="18">
                  <c:v>0.80427309386275</c:v>
                </c:pt>
                <c:pt idx="19">
                  <c:v>0.837576168535086</c:v>
                </c:pt>
                <c:pt idx="20">
                  <c:v>0.872275474684897</c:v>
                </c:pt>
                <c:pt idx="21">
                  <c:v>0.900803579156827</c:v>
                </c:pt>
                <c:pt idx="22">
                  <c:v>0.930089412374697</c:v>
                </c:pt>
                <c:pt idx="23">
                  <c:v>0.957232641016525</c:v>
                </c:pt>
                <c:pt idx="24">
                  <c:v>0.979822860749674</c:v>
                </c:pt>
                <c:pt idx="25">
                  <c:v>1.004000774228745</c:v>
                </c:pt>
                <c:pt idx="26">
                  <c:v>1.026574487824454</c:v>
                </c:pt>
                <c:pt idx="27">
                  <c:v>1.041659318650836</c:v>
                </c:pt>
                <c:pt idx="28">
                  <c:v>1.06064931955578</c:v>
                </c:pt>
                <c:pt idx="29">
                  <c:v>1.078045064840225</c:v>
                </c:pt>
                <c:pt idx="30">
                  <c:v>1.093066930886624</c:v>
                </c:pt>
                <c:pt idx="31">
                  <c:v>1.10745264193419</c:v>
                </c:pt>
                <c:pt idx="32">
                  <c:v>1.118335616989674</c:v>
                </c:pt>
                <c:pt idx="33">
                  <c:v>1.135177633612284</c:v>
                </c:pt>
                <c:pt idx="34">
                  <c:v>1.151745431565632</c:v>
                </c:pt>
                <c:pt idx="35">
                  <c:v>1.166632571863683</c:v>
                </c:pt>
                <c:pt idx="36">
                  <c:v>1.181134676885504</c:v>
                </c:pt>
                <c:pt idx="37">
                  <c:v>1.193923848285352</c:v>
                </c:pt>
                <c:pt idx="38">
                  <c:v>1.207716766690458</c:v>
                </c:pt>
                <c:pt idx="39">
                  <c:v>1.218877336525118</c:v>
                </c:pt>
                <c:pt idx="40">
                  <c:v>1.228571664123764</c:v>
                </c:pt>
                <c:pt idx="41">
                  <c:v>1.242620756597914</c:v>
                </c:pt>
                <c:pt idx="42">
                  <c:v>1.255235122900798</c:v>
                </c:pt>
                <c:pt idx="43">
                  <c:v>1.26311635081735</c:v>
                </c:pt>
                <c:pt idx="44">
                  <c:v>1.272762268712122</c:v>
                </c:pt>
                <c:pt idx="45">
                  <c:v>1.282898345560724</c:v>
                </c:pt>
                <c:pt idx="46">
                  <c:v>1.291919648341362</c:v>
                </c:pt>
                <c:pt idx="47">
                  <c:v>1.301749817480782</c:v>
                </c:pt>
                <c:pt idx="48">
                  <c:v>1.310738368589737</c:v>
                </c:pt>
                <c:pt idx="49">
                  <c:v>1.329730557782532</c:v>
                </c:pt>
                <c:pt idx="50">
                  <c:v>1.335347047643318</c:v>
                </c:pt>
                <c:pt idx="51">
                  <c:v>1.336026497151168</c:v>
                </c:pt>
                <c:pt idx="52">
                  <c:v>1.345062334630662</c:v>
                </c:pt>
                <c:pt idx="53">
                  <c:v>1.358430083170372</c:v>
                </c:pt>
                <c:pt idx="54">
                  <c:v>1.364833478385702</c:v>
                </c:pt>
                <c:pt idx="55">
                  <c:v>1.36479436332876</c:v>
                </c:pt>
                <c:pt idx="56">
                  <c:v>1.37396143747641</c:v>
                </c:pt>
                <c:pt idx="57">
                  <c:v>1.381148667967446</c:v>
                </c:pt>
                <c:pt idx="58">
                  <c:v>1.39184963717533</c:v>
                </c:pt>
                <c:pt idx="59">
                  <c:v>1.397204249856612</c:v>
                </c:pt>
                <c:pt idx="60">
                  <c:v>1.40289386564179</c:v>
                </c:pt>
                <c:pt idx="61">
                  <c:v>1.408839801084512</c:v>
                </c:pt>
                <c:pt idx="62">
                  <c:v>1.408552681742484</c:v>
                </c:pt>
                <c:pt idx="63">
                  <c:v>1.427540614771082</c:v>
                </c:pt>
                <c:pt idx="64">
                  <c:v>1.429553231939098</c:v>
                </c:pt>
                <c:pt idx="65">
                  <c:v>1.432685956872385</c:v>
                </c:pt>
                <c:pt idx="66">
                  <c:v>1.429479982687947</c:v>
                </c:pt>
                <c:pt idx="67">
                  <c:v>1.44229389135871</c:v>
                </c:pt>
                <c:pt idx="68">
                  <c:v>1.449596946059272</c:v>
                </c:pt>
                <c:pt idx="69">
                  <c:v>1.45423701488174</c:v>
                </c:pt>
                <c:pt idx="70">
                  <c:v>1.461640668871434</c:v>
                </c:pt>
                <c:pt idx="71">
                  <c:v>1.46560238186489</c:v>
                </c:pt>
                <c:pt idx="72">
                  <c:v>1.47499991403403</c:v>
                </c:pt>
                <c:pt idx="73">
                  <c:v>1.473852526384701</c:v>
                </c:pt>
                <c:pt idx="74">
                  <c:v>1.47877986138744</c:v>
                </c:pt>
                <c:pt idx="75">
                  <c:v>1.480134650981428</c:v>
                </c:pt>
                <c:pt idx="76">
                  <c:v>1.472560592055158</c:v>
                </c:pt>
                <c:pt idx="77">
                  <c:v>1.495870028785873</c:v>
                </c:pt>
                <c:pt idx="78">
                  <c:v>1.48538375793115</c:v>
                </c:pt>
                <c:pt idx="79">
                  <c:v>1.491609034945073</c:v>
                </c:pt>
                <c:pt idx="80">
                  <c:v>1.479364237530185</c:v>
                </c:pt>
                <c:pt idx="81">
                  <c:v>1.475756739472928</c:v>
                </c:pt>
                <c:pt idx="82">
                  <c:v>1.492621161429392</c:v>
                </c:pt>
                <c:pt idx="83">
                  <c:v>1.489219485519746</c:v>
                </c:pt>
                <c:pt idx="84">
                  <c:v>1.48832969891281</c:v>
                </c:pt>
                <c:pt idx="85">
                  <c:v>1.483898157449341</c:v>
                </c:pt>
                <c:pt idx="86">
                  <c:v>1.505613052331962</c:v>
                </c:pt>
                <c:pt idx="87">
                  <c:v>1.500188230697583</c:v>
                </c:pt>
                <c:pt idx="88">
                  <c:v>1.501054616591074</c:v>
                </c:pt>
                <c:pt idx="89">
                  <c:v>1.490363012517143</c:v>
                </c:pt>
                <c:pt idx="90">
                  <c:v>1.506824528333535</c:v>
                </c:pt>
                <c:pt idx="91">
                  <c:v>1.507227231089028</c:v>
                </c:pt>
                <c:pt idx="92">
                  <c:v>1.511298815351721</c:v>
                </c:pt>
                <c:pt idx="93">
                  <c:v>1.51212971672101</c:v>
                </c:pt>
                <c:pt idx="94">
                  <c:v>1.503549288825387</c:v>
                </c:pt>
                <c:pt idx="95">
                  <c:v>1.513257244340388</c:v>
                </c:pt>
                <c:pt idx="96">
                  <c:v>1.503773110900952</c:v>
                </c:pt>
                <c:pt idx="97">
                  <c:v>1.50822997638606</c:v>
                </c:pt>
                <c:pt idx="98">
                  <c:v>1.51847748333265</c:v>
                </c:pt>
              </c:numCache>
            </c:numRef>
          </c:yVal>
          <c:smooth val="1"/>
        </c:ser>
        <c:ser>
          <c:idx val="5"/>
          <c:order val="5"/>
          <c:tx>
            <c:v>WET_top</c:v>
          </c:tx>
          <c:marker>
            <c:symbol val="none"/>
          </c:marker>
          <c:xVal>
            <c:numRef>
              <c:f>[1]Sheet1!$T$3:$T$101</c:f>
              <c:numCache>
                <c:formatCode>General</c:formatCode>
                <c:ptCount val="99"/>
                <c:pt idx="0">
                  <c:v>0.0611437403400309</c:v>
                </c:pt>
                <c:pt idx="1">
                  <c:v>0.183431221020093</c:v>
                </c:pt>
                <c:pt idx="2">
                  <c:v>0.305718701700155</c:v>
                </c:pt>
                <c:pt idx="3">
                  <c:v>0.428006182380217</c:v>
                </c:pt>
                <c:pt idx="4">
                  <c:v>0.550293663060279</c:v>
                </c:pt>
                <c:pt idx="5">
                  <c:v>0.67258114374034</c:v>
                </c:pt>
                <c:pt idx="6">
                  <c:v>0.794868624420402</c:v>
                </c:pt>
                <c:pt idx="7">
                  <c:v>0.917156105100463</c:v>
                </c:pt>
                <c:pt idx="8">
                  <c:v>1.039443585780526</c:v>
                </c:pt>
                <c:pt idx="9">
                  <c:v>1.161731066460588</c:v>
                </c:pt>
                <c:pt idx="10">
                  <c:v>1.28401854714065</c:v>
                </c:pt>
                <c:pt idx="11">
                  <c:v>1.406306027820711</c:v>
                </c:pt>
                <c:pt idx="12">
                  <c:v>1.528593508500773</c:v>
                </c:pt>
                <c:pt idx="13">
                  <c:v>1.650880989180837</c:v>
                </c:pt>
                <c:pt idx="14">
                  <c:v>1.7731684698609</c:v>
                </c:pt>
                <c:pt idx="15">
                  <c:v>1.895455950540958</c:v>
                </c:pt>
                <c:pt idx="16">
                  <c:v>2.017743431221019</c:v>
                </c:pt>
                <c:pt idx="17">
                  <c:v>2.140030911901085</c:v>
                </c:pt>
                <c:pt idx="18">
                  <c:v>2.262318392581144</c:v>
                </c:pt>
                <c:pt idx="19">
                  <c:v>2.384605873261198</c:v>
                </c:pt>
                <c:pt idx="20">
                  <c:v>2.506893353941268</c:v>
                </c:pt>
                <c:pt idx="21">
                  <c:v>2.629180834621334</c:v>
                </c:pt>
                <c:pt idx="22">
                  <c:v>2.751468315301391</c:v>
                </c:pt>
                <c:pt idx="23">
                  <c:v>2.873755795981454</c:v>
                </c:pt>
                <c:pt idx="24">
                  <c:v>2.996043276661515</c:v>
                </c:pt>
                <c:pt idx="25">
                  <c:v>3.118330757341583</c:v>
                </c:pt>
                <c:pt idx="26">
                  <c:v>3.24061823802164</c:v>
                </c:pt>
                <c:pt idx="27">
                  <c:v>3.3629057187017</c:v>
                </c:pt>
                <c:pt idx="28">
                  <c:v>3.485193199381762</c:v>
                </c:pt>
                <c:pt idx="29">
                  <c:v>3.607480680061824</c:v>
                </c:pt>
                <c:pt idx="30">
                  <c:v>3.729768160741886</c:v>
                </c:pt>
                <c:pt idx="31">
                  <c:v>3.852055641421947</c:v>
                </c:pt>
                <c:pt idx="32">
                  <c:v>3.974343122102009</c:v>
                </c:pt>
                <c:pt idx="33">
                  <c:v>4.096630602782073</c:v>
                </c:pt>
                <c:pt idx="34">
                  <c:v>4.218918083462142</c:v>
                </c:pt>
                <c:pt idx="35">
                  <c:v>4.341205564142197</c:v>
                </c:pt>
                <c:pt idx="36">
                  <c:v>4.463493044822266</c:v>
                </c:pt>
                <c:pt idx="37">
                  <c:v>4.585780525502319</c:v>
                </c:pt>
                <c:pt idx="38">
                  <c:v>4.708068006182383</c:v>
                </c:pt>
                <c:pt idx="39">
                  <c:v>4.830355486862443</c:v>
                </c:pt>
                <c:pt idx="40">
                  <c:v>4.952642967542507</c:v>
                </c:pt>
                <c:pt idx="41">
                  <c:v>5.074930448222566</c:v>
                </c:pt>
                <c:pt idx="42">
                  <c:v>5.197217928902628</c:v>
                </c:pt>
                <c:pt idx="43">
                  <c:v>5.31950540958269</c:v>
                </c:pt>
                <c:pt idx="44">
                  <c:v>5.44179289026276</c:v>
                </c:pt>
                <c:pt idx="45">
                  <c:v>5.564080370942789</c:v>
                </c:pt>
                <c:pt idx="46">
                  <c:v>5.68636785162288</c:v>
                </c:pt>
                <c:pt idx="47">
                  <c:v>5.808655332302937</c:v>
                </c:pt>
                <c:pt idx="48">
                  <c:v>5.930942812983003</c:v>
                </c:pt>
                <c:pt idx="49">
                  <c:v>6.053230293663072</c:v>
                </c:pt>
                <c:pt idx="50">
                  <c:v>6.175517774343123</c:v>
                </c:pt>
                <c:pt idx="51">
                  <c:v>6.297805255023184</c:v>
                </c:pt>
                <c:pt idx="52">
                  <c:v>6.420092735703252</c:v>
                </c:pt>
                <c:pt idx="53">
                  <c:v>6.542380216383306</c:v>
                </c:pt>
                <c:pt idx="54">
                  <c:v>6.66466769706337</c:v>
                </c:pt>
                <c:pt idx="55">
                  <c:v>6.78695517774343</c:v>
                </c:pt>
                <c:pt idx="56">
                  <c:v>6.9092426584235</c:v>
                </c:pt>
                <c:pt idx="57">
                  <c:v>7.031530139103555</c:v>
                </c:pt>
                <c:pt idx="58">
                  <c:v>7.153817619783617</c:v>
                </c:pt>
                <c:pt idx="59">
                  <c:v>7.276105100463688</c:v>
                </c:pt>
                <c:pt idx="60">
                  <c:v>7.398392581143741</c:v>
                </c:pt>
                <c:pt idx="61">
                  <c:v>7.520680061823803</c:v>
                </c:pt>
                <c:pt idx="62">
                  <c:v>7.642967542503866</c:v>
                </c:pt>
                <c:pt idx="63">
                  <c:v>7.765255023183928</c:v>
                </c:pt>
                <c:pt idx="64">
                  <c:v>7.887542503863989</c:v>
                </c:pt>
                <c:pt idx="65">
                  <c:v>8.00982998454405</c:v>
                </c:pt>
                <c:pt idx="66">
                  <c:v>8.132117465224098</c:v>
                </c:pt>
                <c:pt idx="67">
                  <c:v>8.254404945904173</c:v>
                </c:pt>
                <c:pt idx="68">
                  <c:v>8.37669242658427</c:v>
                </c:pt>
                <c:pt idx="69">
                  <c:v>8.498979907264297</c:v>
                </c:pt>
                <c:pt idx="70">
                  <c:v>8.621267387944348</c:v>
                </c:pt>
                <c:pt idx="71">
                  <c:v>8.743554868624421</c:v>
                </c:pt>
                <c:pt idx="72">
                  <c:v>8.86584234930451</c:v>
                </c:pt>
                <c:pt idx="73">
                  <c:v>8.988129829984545</c:v>
                </c:pt>
                <c:pt idx="74">
                  <c:v>9.110417310664624</c:v>
                </c:pt>
                <c:pt idx="75">
                  <c:v>9.23270479134467</c:v>
                </c:pt>
                <c:pt idx="76">
                  <c:v>9.35499227202476</c:v>
                </c:pt>
                <c:pt idx="77">
                  <c:v>9.477279752704792</c:v>
                </c:pt>
                <c:pt idx="78">
                  <c:v>9.599567233384856</c:v>
                </c:pt>
                <c:pt idx="79">
                  <c:v>9.721854714064916</c:v>
                </c:pt>
                <c:pt idx="80">
                  <c:v>9.844142194744977</c:v>
                </c:pt>
                <c:pt idx="81">
                  <c:v>9.96642967542507</c:v>
                </c:pt>
                <c:pt idx="82">
                  <c:v>10.0887171561051</c:v>
                </c:pt>
                <c:pt idx="83">
                  <c:v>10.21100463678516</c:v>
                </c:pt>
                <c:pt idx="84">
                  <c:v>10.33329211746524</c:v>
                </c:pt>
                <c:pt idx="85">
                  <c:v>10.45557959814532</c:v>
                </c:pt>
                <c:pt idx="86">
                  <c:v>10.57786707882535</c:v>
                </c:pt>
                <c:pt idx="87">
                  <c:v>10.70015455950542</c:v>
                </c:pt>
                <c:pt idx="88">
                  <c:v>10.8224420401855</c:v>
                </c:pt>
                <c:pt idx="89">
                  <c:v>10.94472952086553</c:v>
                </c:pt>
                <c:pt idx="90">
                  <c:v>11.0670170015456</c:v>
                </c:pt>
                <c:pt idx="91">
                  <c:v>11.18930448222566</c:v>
                </c:pt>
                <c:pt idx="92">
                  <c:v>11.31159196290572</c:v>
                </c:pt>
                <c:pt idx="93">
                  <c:v>11.43387944358578</c:v>
                </c:pt>
                <c:pt idx="94">
                  <c:v>11.55616692426585</c:v>
                </c:pt>
                <c:pt idx="95">
                  <c:v>11.67845440494592</c:v>
                </c:pt>
                <c:pt idx="96">
                  <c:v>11.80074188562597</c:v>
                </c:pt>
                <c:pt idx="97">
                  <c:v>11.92302936630603</c:v>
                </c:pt>
                <c:pt idx="98">
                  <c:v>12.0453168469861</c:v>
                </c:pt>
              </c:numCache>
            </c:numRef>
          </c:xVal>
          <c:yVal>
            <c:numRef>
              <c:f>[1]Sheet1!$W$3:$W$101</c:f>
              <c:numCache>
                <c:formatCode>General</c:formatCode>
                <c:ptCount val="99"/>
                <c:pt idx="0">
                  <c:v>-0.492684024343924</c:v>
                </c:pt>
                <c:pt idx="1">
                  <c:v>-0.282971749474972</c:v>
                </c:pt>
                <c:pt idx="2">
                  <c:v>-0.145341140409513</c:v>
                </c:pt>
                <c:pt idx="3">
                  <c:v>-0.0378614343387675</c:v>
                </c:pt>
                <c:pt idx="4">
                  <c:v>0.0538535909078771</c:v>
                </c:pt>
                <c:pt idx="5">
                  <c:v>0.136028717700832</c:v>
                </c:pt>
                <c:pt idx="6">
                  <c:v>0.212517902359733</c:v>
                </c:pt>
                <c:pt idx="7">
                  <c:v>0.284986683873169</c:v>
                </c:pt>
                <c:pt idx="8">
                  <c:v>0.349745880256956</c:v>
                </c:pt>
                <c:pt idx="9">
                  <c:v>0.415024285989032</c:v>
                </c:pt>
                <c:pt idx="10">
                  <c:v>0.480356460501439</c:v>
                </c:pt>
                <c:pt idx="11">
                  <c:v>0.544344286415683</c:v>
                </c:pt>
                <c:pt idx="12">
                  <c:v>0.605324080698186</c:v>
                </c:pt>
                <c:pt idx="13">
                  <c:v>0.66399523793003</c:v>
                </c:pt>
                <c:pt idx="14">
                  <c:v>0.721956517150478</c:v>
                </c:pt>
                <c:pt idx="15">
                  <c:v>0.775641217243365</c:v>
                </c:pt>
                <c:pt idx="16">
                  <c:v>0.824922563887508</c:v>
                </c:pt>
                <c:pt idx="17">
                  <c:v>0.86604892030041</c:v>
                </c:pt>
                <c:pt idx="18">
                  <c:v>0.903738119918335</c:v>
                </c:pt>
                <c:pt idx="19">
                  <c:v>0.94207387512227</c:v>
                </c:pt>
                <c:pt idx="20">
                  <c:v>0.975344420790558</c:v>
                </c:pt>
                <c:pt idx="21">
                  <c:v>1.006032068470312</c:v>
                </c:pt>
                <c:pt idx="22">
                  <c:v>1.036584857296277</c:v>
                </c:pt>
                <c:pt idx="23">
                  <c:v>1.064353091197014</c:v>
                </c:pt>
                <c:pt idx="24">
                  <c:v>1.086443527618801</c:v>
                </c:pt>
                <c:pt idx="25">
                  <c:v>1.113280682411476</c:v>
                </c:pt>
                <c:pt idx="26">
                  <c:v>1.135634289135272</c:v>
                </c:pt>
                <c:pt idx="27">
                  <c:v>1.15455326147088</c:v>
                </c:pt>
                <c:pt idx="28">
                  <c:v>1.17330194905089</c:v>
                </c:pt>
                <c:pt idx="29">
                  <c:v>1.190674697821974</c:v>
                </c:pt>
                <c:pt idx="30">
                  <c:v>1.205672366352843</c:v>
                </c:pt>
                <c:pt idx="31">
                  <c:v>1.221059060882247</c:v>
                </c:pt>
                <c:pt idx="32">
                  <c:v>1.231811603334558</c:v>
                </c:pt>
                <c:pt idx="33">
                  <c:v>1.252569011616125</c:v>
                </c:pt>
                <c:pt idx="34">
                  <c:v>1.264333013581303</c:v>
                </c:pt>
                <c:pt idx="35">
                  <c:v>1.283447020582423</c:v>
                </c:pt>
                <c:pt idx="36">
                  <c:v>1.298365059496368</c:v>
                </c:pt>
                <c:pt idx="37">
                  <c:v>1.312572912266662</c:v>
                </c:pt>
                <c:pt idx="38">
                  <c:v>1.322475772644344</c:v>
                </c:pt>
                <c:pt idx="39">
                  <c:v>1.334688727499216</c:v>
                </c:pt>
                <c:pt idx="40">
                  <c:v>1.34758260405236</c:v>
                </c:pt>
                <c:pt idx="41">
                  <c:v>1.357634747757722</c:v>
                </c:pt>
                <c:pt idx="42">
                  <c:v>1.3701513470888</c:v>
                </c:pt>
                <c:pt idx="43">
                  <c:v>1.381766870601698</c:v>
                </c:pt>
                <c:pt idx="44">
                  <c:v>1.389356337084446</c:v>
                </c:pt>
                <c:pt idx="45">
                  <c:v>1.401468578652104</c:v>
                </c:pt>
                <c:pt idx="46">
                  <c:v>1.411989933894598</c:v>
                </c:pt>
                <c:pt idx="47">
                  <c:v>1.422769657636902</c:v>
                </c:pt>
                <c:pt idx="48">
                  <c:v>1.429651987104564</c:v>
                </c:pt>
                <c:pt idx="49">
                  <c:v>1.444037857586548</c:v>
                </c:pt>
                <c:pt idx="50">
                  <c:v>1.450035541741363</c:v>
                </c:pt>
                <c:pt idx="51">
                  <c:v>1.460490360507658</c:v>
                </c:pt>
                <c:pt idx="52">
                  <c:v>1.464936005757936</c:v>
                </c:pt>
                <c:pt idx="53">
                  <c:v>1.476206159078066</c:v>
                </c:pt>
                <c:pt idx="54">
                  <c:v>1.479163016227204</c:v>
                </c:pt>
                <c:pt idx="55">
                  <c:v>1.485684566999474</c:v>
                </c:pt>
                <c:pt idx="56">
                  <c:v>1.494061639150754</c:v>
                </c:pt>
                <c:pt idx="57">
                  <c:v>1.49669592351651</c:v>
                </c:pt>
                <c:pt idx="58">
                  <c:v>1.510486803931865</c:v>
                </c:pt>
                <c:pt idx="59">
                  <c:v>1.519720880079056</c:v>
                </c:pt>
                <c:pt idx="60">
                  <c:v>1.51770726038176</c:v>
                </c:pt>
                <c:pt idx="61">
                  <c:v>1.530682282057106</c:v>
                </c:pt>
                <c:pt idx="62">
                  <c:v>1.536341799932847</c:v>
                </c:pt>
                <c:pt idx="63">
                  <c:v>1.536034013467575</c:v>
                </c:pt>
                <c:pt idx="64">
                  <c:v>1.535103843361712</c:v>
                </c:pt>
                <c:pt idx="65">
                  <c:v>1.556002399682493</c:v>
                </c:pt>
                <c:pt idx="66">
                  <c:v>1.56122363719527</c:v>
                </c:pt>
                <c:pt idx="67">
                  <c:v>1.565007138125862</c:v>
                </c:pt>
                <c:pt idx="68">
                  <c:v>1.578779996670993</c:v>
                </c:pt>
                <c:pt idx="69">
                  <c:v>1.574250687846935</c:v>
                </c:pt>
                <c:pt idx="70">
                  <c:v>1.572721756294524</c:v>
                </c:pt>
                <c:pt idx="71">
                  <c:v>1.572933517836586</c:v>
                </c:pt>
                <c:pt idx="72">
                  <c:v>1.589627035708812</c:v>
                </c:pt>
                <c:pt idx="73">
                  <c:v>1.593500476307427</c:v>
                </c:pt>
                <c:pt idx="74">
                  <c:v>1.59827979678551</c:v>
                </c:pt>
                <c:pt idx="75">
                  <c:v>1.598897086670602</c:v>
                </c:pt>
                <c:pt idx="76">
                  <c:v>1.614752621405237</c:v>
                </c:pt>
                <c:pt idx="77">
                  <c:v>1.605980211136361</c:v>
                </c:pt>
                <c:pt idx="78">
                  <c:v>1.606575187415635</c:v>
                </c:pt>
                <c:pt idx="79">
                  <c:v>1.613585785821467</c:v>
                </c:pt>
                <c:pt idx="80">
                  <c:v>1.609519687406542</c:v>
                </c:pt>
                <c:pt idx="81">
                  <c:v>1.611957622724687</c:v>
                </c:pt>
                <c:pt idx="82">
                  <c:v>1.604267280979529</c:v>
                </c:pt>
                <c:pt idx="83">
                  <c:v>1.604739483389144</c:v>
                </c:pt>
                <c:pt idx="84">
                  <c:v>1.597622404109646</c:v>
                </c:pt>
                <c:pt idx="85">
                  <c:v>1.60759904201855</c:v>
                </c:pt>
                <c:pt idx="86">
                  <c:v>1.614082844921472</c:v>
                </c:pt>
                <c:pt idx="87">
                  <c:v>1.609584054418512</c:v>
                </c:pt>
                <c:pt idx="88">
                  <c:v>1.636943528890464</c:v>
                </c:pt>
                <c:pt idx="89">
                  <c:v>1.621111926108642</c:v>
                </c:pt>
                <c:pt idx="90">
                  <c:v>1.624749622884678</c:v>
                </c:pt>
                <c:pt idx="91">
                  <c:v>1.628886903119085</c:v>
                </c:pt>
                <c:pt idx="92">
                  <c:v>1.621710884674694</c:v>
                </c:pt>
                <c:pt idx="93">
                  <c:v>1.622011437771542</c:v>
                </c:pt>
                <c:pt idx="94">
                  <c:v>1.646405488508764</c:v>
                </c:pt>
                <c:pt idx="95">
                  <c:v>1.636890888076084</c:v>
                </c:pt>
                <c:pt idx="96">
                  <c:v>1.65263882357838</c:v>
                </c:pt>
                <c:pt idx="97">
                  <c:v>1.652646985613688</c:v>
                </c:pt>
                <c:pt idx="98">
                  <c:v>1.64643500012085</c:v>
                </c:pt>
              </c:numCache>
            </c:numRef>
          </c:yVal>
          <c:smooth val="1"/>
        </c:ser>
        <c:ser>
          <c:idx val="6"/>
          <c:order val="6"/>
          <c:tx>
            <c:v>POWDER_bottom</c:v>
          </c:tx>
          <c:marker>
            <c:symbol val="none"/>
          </c:marker>
          <c:xVal>
            <c:numRef>
              <c:f>[1]Sheet1!$L$3:$L$101</c:f>
              <c:numCache>
                <c:formatCode>General</c:formatCode>
                <c:ptCount val="99"/>
                <c:pt idx="0">
                  <c:v>0.0611437403400309</c:v>
                </c:pt>
                <c:pt idx="1">
                  <c:v>0.183431221020093</c:v>
                </c:pt>
                <c:pt idx="2">
                  <c:v>0.305718701700155</c:v>
                </c:pt>
                <c:pt idx="3">
                  <c:v>0.428006182380217</c:v>
                </c:pt>
                <c:pt idx="4">
                  <c:v>0.550293663060279</c:v>
                </c:pt>
                <c:pt idx="5">
                  <c:v>0.67258114374034</c:v>
                </c:pt>
                <c:pt idx="6">
                  <c:v>0.794868624420402</c:v>
                </c:pt>
                <c:pt idx="7">
                  <c:v>0.917156105100463</c:v>
                </c:pt>
                <c:pt idx="8">
                  <c:v>1.039443585780526</c:v>
                </c:pt>
                <c:pt idx="9">
                  <c:v>1.161731066460588</c:v>
                </c:pt>
                <c:pt idx="10">
                  <c:v>1.28401854714065</c:v>
                </c:pt>
                <c:pt idx="11">
                  <c:v>1.406306027820711</c:v>
                </c:pt>
                <c:pt idx="12">
                  <c:v>1.528593508500773</c:v>
                </c:pt>
                <c:pt idx="13">
                  <c:v>1.650880989180837</c:v>
                </c:pt>
                <c:pt idx="14">
                  <c:v>1.7731684698609</c:v>
                </c:pt>
                <c:pt idx="15">
                  <c:v>1.895455950540958</c:v>
                </c:pt>
                <c:pt idx="16">
                  <c:v>2.017743431221019</c:v>
                </c:pt>
                <c:pt idx="17">
                  <c:v>2.140030911901085</c:v>
                </c:pt>
                <c:pt idx="18">
                  <c:v>2.262318392581144</c:v>
                </c:pt>
                <c:pt idx="19">
                  <c:v>2.384605873261198</c:v>
                </c:pt>
                <c:pt idx="20">
                  <c:v>2.506893353941268</c:v>
                </c:pt>
                <c:pt idx="21">
                  <c:v>2.629180834621334</c:v>
                </c:pt>
                <c:pt idx="22">
                  <c:v>2.751468315301391</c:v>
                </c:pt>
                <c:pt idx="23">
                  <c:v>2.873755795981454</c:v>
                </c:pt>
                <c:pt idx="24">
                  <c:v>2.996043276661515</c:v>
                </c:pt>
                <c:pt idx="25">
                  <c:v>3.118330757341583</c:v>
                </c:pt>
                <c:pt idx="26">
                  <c:v>3.24061823802164</c:v>
                </c:pt>
                <c:pt idx="27">
                  <c:v>3.3629057187017</c:v>
                </c:pt>
                <c:pt idx="28">
                  <c:v>3.485193199381762</c:v>
                </c:pt>
                <c:pt idx="29">
                  <c:v>3.607480680061824</c:v>
                </c:pt>
                <c:pt idx="30">
                  <c:v>3.729768160741886</c:v>
                </c:pt>
                <c:pt idx="31">
                  <c:v>3.852055641421947</c:v>
                </c:pt>
                <c:pt idx="32">
                  <c:v>3.974343122102009</c:v>
                </c:pt>
                <c:pt idx="33">
                  <c:v>4.096630602782073</c:v>
                </c:pt>
                <c:pt idx="34">
                  <c:v>4.218918083462142</c:v>
                </c:pt>
                <c:pt idx="35">
                  <c:v>4.341205564142197</c:v>
                </c:pt>
                <c:pt idx="36">
                  <c:v>4.463493044822266</c:v>
                </c:pt>
                <c:pt idx="37">
                  <c:v>4.585780525502319</c:v>
                </c:pt>
                <c:pt idx="38">
                  <c:v>4.708068006182383</c:v>
                </c:pt>
                <c:pt idx="39">
                  <c:v>4.830355486862443</c:v>
                </c:pt>
                <c:pt idx="40">
                  <c:v>4.952642967542507</c:v>
                </c:pt>
                <c:pt idx="41">
                  <c:v>5.074930448222566</c:v>
                </c:pt>
                <c:pt idx="42">
                  <c:v>5.197217928902628</c:v>
                </c:pt>
                <c:pt idx="43">
                  <c:v>5.31950540958269</c:v>
                </c:pt>
                <c:pt idx="44">
                  <c:v>5.44179289026276</c:v>
                </c:pt>
                <c:pt idx="45">
                  <c:v>5.564080370942789</c:v>
                </c:pt>
                <c:pt idx="46">
                  <c:v>5.68636785162288</c:v>
                </c:pt>
                <c:pt idx="47">
                  <c:v>5.808655332302937</c:v>
                </c:pt>
                <c:pt idx="48">
                  <c:v>5.930942812983003</c:v>
                </c:pt>
                <c:pt idx="49">
                  <c:v>6.053230293663072</c:v>
                </c:pt>
                <c:pt idx="50">
                  <c:v>6.175517774343123</c:v>
                </c:pt>
                <c:pt idx="51">
                  <c:v>6.297805255023184</c:v>
                </c:pt>
                <c:pt idx="52">
                  <c:v>6.420092735703252</c:v>
                </c:pt>
                <c:pt idx="53">
                  <c:v>6.542380216383306</c:v>
                </c:pt>
                <c:pt idx="54">
                  <c:v>6.66466769706337</c:v>
                </c:pt>
                <c:pt idx="55">
                  <c:v>6.78695517774343</c:v>
                </c:pt>
                <c:pt idx="56">
                  <c:v>6.9092426584235</c:v>
                </c:pt>
                <c:pt idx="57">
                  <c:v>7.031530139103555</c:v>
                </c:pt>
                <c:pt idx="58">
                  <c:v>7.153817619783617</c:v>
                </c:pt>
                <c:pt idx="59">
                  <c:v>7.276105100463688</c:v>
                </c:pt>
                <c:pt idx="60">
                  <c:v>7.398392581143741</c:v>
                </c:pt>
                <c:pt idx="61">
                  <c:v>7.520680061823803</c:v>
                </c:pt>
                <c:pt idx="62">
                  <c:v>7.642967542503866</c:v>
                </c:pt>
                <c:pt idx="63">
                  <c:v>7.765255023183928</c:v>
                </c:pt>
                <c:pt idx="64">
                  <c:v>7.887542503863989</c:v>
                </c:pt>
                <c:pt idx="65">
                  <c:v>8.00982998454405</c:v>
                </c:pt>
                <c:pt idx="66">
                  <c:v>8.132117465224098</c:v>
                </c:pt>
                <c:pt idx="67">
                  <c:v>8.254404945904173</c:v>
                </c:pt>
                <c:pt idx="68">
                  <c:v>8.37669242658427</c:v>
                </c:pt>
                <c:pt idx="69">
                  <c:v>8.498979907264297</c:v>
                </c:pt>
                <c:pt idx="70">
                  <c:v>8.621267387944348</c:v>
                </c:pt>
                <c:pt idx="71">
                  <c:v>8.743554868624421</c:v>
                </c:pt>
                <c:pt idx="72">
                  <c:v>8.86584234930451</c:v>
                </c:pt>
                <c:pt idx="73">
                  <c:v>8.988129829984545</c:v>
                </c:pt>
                <c:pt idx="74">
                  <c:v>9.110417310664624</c:v>
                </c:pt>
                <c:pt idx="75">
                  <c:v>9.23270479134467</c:v>
                </c:pt>
                <c:pt idx="76">
                  <c:v>9.35499227202476</c:v>
                </c:pt>
                <c:pt idx="77">
                  <c:v>9.477279752704792</c:v>
                </c:pt>
                <c:pt idx="78">
                  <c:v>9.599567233384856</c:v>
                </c:pt>
                <c:pt idx="79">
                  <c:v>9.721854714064916</c:v>
                </c:pt>
                <c:pt idx="80">
                  <c:v>9.844142194744977</c:v>
                </c:pt>
                <c:pt idx="81">
                  <c:v>9.96642967542507</c:v>
                </c:pt>
                <c:pt idx="82">
                  <c:v>10.0887171561051</c:v>
                </c:pt>
                <c:pt idx="83">
                  <c:v>10.21100463678516</c:v>
                </c:pt>
                <c:pt idx="84">
                  <c:v>10.33329211746524</c:v>
                </c:pt>
                <c:pt idx="85">
                  <c:v>10.45557959814532</c:v>
                </c:pt>
                <c:pt idx="86">
                  <c:v>10.57786707882535</c:v>
                </c:pt>
                <c:pt idx="87">
                  <c:v>10.70015455950542</c:v>
                </c:pt>
                <c:pt idx="88">
                  <c:v>10.8224420401855</c:v>
                </c:pt>
                <c:pt idx="89">
                  <c:v>10.94472952086553</c:v>
                </c:pt>
                <c:pt idx="90">
                  <c:v>11.0670170015456</c:v>
                </c:pt>
                <c:pt idx="91">
                  <c:v>11.18930448222566</c:v>
                </c:pt>
                <c:pt idx="92">
                  <c:v>11.31159196290572</c:v>
                </c:pt>
                <c:pt idx="93">
                  <c:v>11.43387944358578</c:v>
                </c:pt>
                <c:pt idx="94">
                  <c:v>11.55616692426585</c:v>
                </c:pt>
                <c:pt idx="95">
                  <c:v>11.67845440494592</c:v>
                </c:pt>
                <c:pt idx="96">
                  <c:v>11.80074188562597</c:v>
                </c:pt>
                <c:pt idx="97">
                  <c:v>11.92302936630603</c:v>
                </c:pt>
                <c:pt idx="98">
                  <c:v>12.0453168469861</c:v>
                </c:pt>
              </c:numCache>
            </c:numRef>
          </c:xVal>
          <c:yVal>
            <c:numRef>
              <c:f>[1]Sheet1!$M$3:$M$101</c:f>
              <c:numCache>
                <c:formatCode>General</c:formatCode>
                <c:ptCount val="99"/>
                <c:pt idx="0">
                  <c:v>0.0217635926801026</c:v>
                </c:pt>
                <c:pt idx="1">
                  <c:v>0.0367416940839739</c:v>
                </c:pt>
                <c:pt idx="2">
                  <c:v>0.0446311641747556</c:v>
                </c:pt>
                <c:pt idx="3">
                  <c:v>0.0583582954340538</c:v>
                </c:pt>
                <c:pt idx="4">
                  <c:v>0.0691460453480279</c:v>
                </c:pt>
                <c:pt idx="5">
                  <c:v>0.0713416802405302</c:v>
                </c:pt>
                <c:pt idx="6">
                  <c:v>0.0760333634583224</c:v>
                </c:pt>
                <c:pt idx="7">
                  <c:v>0.0790142553595659</c:v>
                </c:pt>
                <c:pt idx="8">
                  <c:v>0.0818650486981785</c:v>
                </c:pt>
                <c:pt idx="9">
                  <c:v>0.0838187031251053</c:v>
                </c:pt>
                <c:pt idx="10">
                  <c:v>0.0870424016893346</c:v>
                </c:pt>
                <c:pt idx="11">
                  <c:v>0.0921028561747069</c:v>
                </c:pt>
                <c:pt idx="12">
                  <c:v>0.0955420881722561</c:v>
                </c:pt>
                <c:pt idx="13">
                  <c:v>0.0970675071087732</c:v>
                </c:pt>
                <c:pt idx="14">
                  <c:v>0.100911251155291</c:v>
                </c:pt>
                <c:pt idx="15">
                  <c:v>0.105191407445633</c:v>
                </c:pt>
                <c:pt idx="16">
                  <c:v>0.108555954402792</c:v>
                </c:pt>
                <c:pt idx="17">
                  <c:v>0.109946560661967</c:v>
                </c:pt>
                <c:pt idx="18">
                  <c:v>0.110746952385099</c:v>
                </c:pt>
                <c:pt idx="19">
                  <c:v>0.110713556086834</c:v>
                </c:pt>
                <c:pt idx="20">
                  <c:v>0.113365100500165</c:v>
                </c:pt>
                <c:pt idx="21">
                  <c:v>0.118554412275775</c:v>
                </c:pt>
                <c:pt idx="22">
                  <c:v>0.119979881135631</c:v>
                </c:pt>
                <c:pt idx="23">
                  <c:v>0.123836423087735</c:v>
                </c:pt>
                <c:pt idx="24">
                  <c:v>0.127069275556356</c:v>
                </c:pt>
                <c:pt idx="25">
                  <c:v>0.12835617962996</c:v>
                </c:pt>
                <c:pt idx="26">
                  <c:v>0.130475171683362</c:v>
                </c:pt>
                <c:pt idx="27">
                  <c:v>0.131590329477646</c:v>
                </c:pt>
                <c:pt idx="28">
                  <c:v>0.13553095697962</c:v>
                </c:pt>
                <c:pt idx="29">
                  <c:v>0.131870488827869</c:v>
                </c:pt>
                <c:pt idx="30">
                  <c:v>0.13373168974363</c:v>
                </c:pt>
                <c:pt idx="31">
                  <c:v>0.134044575967356</c:v>
                </c:pt>
                <c:pt idx="32">
                  <c:v>0.133833363280188</c:v>
                </c:pt>
                <c:pt idx="33">
                  <c:v>0.135753369256539</c:v>
                </c:pt>
                <c:pt idx="34">
                  <c:v>0.135564467796773</c:v>
                </c:pt>
                <c:pt idx="35">
                  <c:v>0.132863525616587</c:v>
                </c:pt>
                <c:pt idx="36">
                  <c:v>0.126446146611619</c:v>
                </c:pt>
                <c:pt idx="37">
                  <c:v>0.126623561287454</c:v>
                </c:pt>
                <c:pt idx="38">
                  <c:v>0.124714006691205</c:v>
                </c:pt>
                <c:pt idx="39">
                  <c:v>0.122139296883211</c:v>
                </c:pt>
                <c:pt idx="40">
                  <c:v>0.12286969672749</c:v>
                </c:pt>
                <c:pt idx="41">
                  <c:v>0.120832771965061</c:v>
                </c:pt>
                <c:pt idx="42">
                  <c:v>0.120230337251691</c:v>
                </c:pt>
                <c:pt idx="43">
                  <c:v>0.120177227521961</c:v>
                </c:pt>
                <c:pt idx="44">
                  <c:v>0.121594197784868</c:v>
                </c:pt>
                <c:pt idx="45">
                  <c:v>0.116395293794731</c:v>
                </c:pt>
                <c:pt idx="46">
                  <c:v>0.118813977657744</c:v>
                </c:pt>
                <c:pt idx="47">
                  <c:v>0.121081703236851</c:v>
                </c:pt>
                <c:pt idx="48">
                  <c:v>0.120246333475156</c:v>
                </c:pt>
                <c:pt idx="49">
                  <c:v>0.123495606215894</c:v>
                </c:pt>
                <c:pt idx="50">
                  <c:v>0.123953516596395</c:v>
                </c:pt>
                <c:pt idx="51">
                  <c:v>0.120243839706438</c:v>
                </c:pt>
                <c:pt idx="52">
                  <c:v>0.122331072170424</c:v>
                </c:pt>
                <c:pt idx="53">
                  <c:v>0.128813326379297</c:v>
                </c:pt>
                <c:pt idx="54">
                  <c:v>0.125696931781052</c:v>
                </c:pt>
                <c:pt idx="55">
                  <c:v>0.130084782430693</c:v>
                </c:pt>
                <c:pt idx="56">
                  <c:v>0.127491619584652</c:v>
                </c:pt>
                <c:pt idx="57">
                  <c:v>0.128655648640493</c:v>
                </c:pt>
                <c:pt idx="58">
                  <c:v>0.129531654813367</c:v>
                </c:pt>
                <c:pt idx="59">
                  <c:v>0.128580803503193</c:v>
                </c:pt>
                <c:pt idx="60">
                  <c:v>0.129903203814765</c:v>
                </c:pt>
                <c:pt idx="61">
                  <c:v>0.13270147968885</c:v>
                </c:pt>
                <c:pt idx="62">
                  <c:v>0.131652811269473</c:v>
                </c:pt>
                <c:pt idx="63">
                  <c:v>0.126951912065795</c:v>
                </c:pt>
                <c:pt idx="64">
                  <c:v>0.125210626114063</c:v>
                </c:pt>
                <c:pt idx="65">
                  <c:v>0.130585410960232</c:v>
                </c:pt>
                <c:pt idx="66">
                  <c:v>0.125363650703056</c:v>
                </c:pt>
                <c:pt idx="67">
                  <c:v>0.134036793066005</c:v>
                </c:pt>
                <c:pt idx="68">
                  <c:v>0.135218253359896</c:v>
                </c:pt>
                <c:pt idx="69">
                  <c:v>0.133550213684481</c:v>
                </c:pt>
                <c:pt idx="70">
                  <c:v>0.131750056871579</c:v>
                </c:pt>
                <c:pt idx="71">
                  <c:v>0.135590946314059</c:v>
                </c:pt>
                <c:pt idx="72">
                  <c:v>0.134080021235581</c:v>
                </c:pt>
                <c:pt idx="73">
                  <c:v>0.138390546736208</c:v>
                </c:pt>
                <c:pt idx="74">
                  <c:v>0.131619758688125</c:v>
                </c:pt>
                <c:pt idx="75">
                  <c:v>0.133517325789692</c:v>
                </c:pt>
                <c:pt idx="76">
                  <c:v>0.147167700053303</c:v>
                </c:pt>
                <c:pt idx="77">
                  <c:v>0.141366797487979</c:v>
                </c:pt>
                <c:pt idx="78">
                  <c:v>0.13563743009557</c:v>
                </c:pt>
                <c:pt idx="79">
                  <c:v>0.145182881519539</c:v>
                </c:pt>
                <c:pt idx="80">
                  <c:v>0.149507706358468</c:v>
                </c:pt>
                <c:pt idx="81">
                  <c:v>0.136752617875505</c:v>
                </c:pt>
                <c:pt idx="82">
                  <c:v>0.144442646958289</c:v>
                </c:pt>
                <c:pt idx="83">
                  <c:v>0.147561878358125</c:v>
                </c:pt>
                <c:pt idx="84">
                  <c:v>0.14115818419966</c:v>
                </c:pt>
                <c:pt idx="85">
                  <c:v>0.142889972877528</c:v>
                </c:pt>
                <c:pt idx="86">
                  <c:v>0.150802129335479</c:v>
                </c:pt>
                <c:pt idx="87">
                  <c:v>0.15480248382378</c:v>
                </c:pt>
                <c:pt idx="88">
                  <c:v>0.15968743504972</c:v>
                </c:pt>
                <c:pt idx="89">
                  <c:v>0.14612940028629</c:v>
                </c:pt>
                <c:pt idx="90">
                  <c:v>0.162321174028708</c:v>
                </c:pt>
                <c:pt idx="91">
                  <c:v>0.154836693229322</c:v>
                </c:pt>
                <c:pt idx="92">
                  <c:v>0.155791042287415</c:v>
                </c:pt>
                <c:pt idx="93">
                  <c:v>0.160319867548445</c:v>
                </c:pt>
                <c:pt idx="94">
                  <c:v>0.166977444034114</c:v>
                </c:pt>
                <c:pt idx="95">
                  <c:v>0.154152031921935</c:v>
                </c:pt>
                <c:pt idx="96">
                  <c:v>0.161621690521425</c:v>
                </c:pt>
                <c:pt idx="97">
                  <c:v>0.154786345026811</c:v>
                </c:pt>
                <c:pt idx="98">
                  <c:v>0.147189587175675</c:v>
                </c:pt>
              </c:numCache>
            </c:numRef>
          </c:yVal>
          <c:smooth val="1"/>
        </c:ser>
        <c:ser>
          <c:idx val="7"/>
          <c:order val="7"/>
          <c:tx>
            <c:v>POWDER_center</c:v>
          </c:tx>
          <c:marker>
            <c:symbol val="none"/>
          </c:marker>
          <c:xVal>
            <c:numRef>
              <c:f>[1]Sheet1!$L$3:$L$101</c:f>
              <c:numCache>
                <c:formatCode>General</c:formatCode>
                <c:ptCount val="99"/>
                <c:pt idx="0">
                  <c:v>0.0611437403400309</c:v>
                </c:pt>
                <c:pt idx="1">
                  <c:v>0.183431221020093</c:v>
                </c:pt>
                <c:pt idx="2">
                  <c:v>0.305718701700155</c:v>
                </c:pt>
                <c:pt idx="3">
                  <c:v>0.428006182380217</c:v>
                </c:pt>
                <c:pt idx="4">
                  <c:v>0.550293663060279</c:v>
                </c:pt>
                <c:pt idx="5">
                  <c:v>0.67258114374034</c:v>
                </c:pt>
                <c:pt idx="6">
                  <c:v>0.794868624420402</c:v>
                </c:pt>
                <c:pt idx="7">
                  <c:v>0.917156105100463</c:v>
                </c:pt>
                <c:pt idx="8">
                  <c:v>1.039443585780526</c:v>
                </c:pt>
                <c:pt idx="9">
                  <c:v>1.161731066460588</c:v>
                </c:pt>
                <c:pt idx="10">
                  <c:v>1.28401854714065</c:v>
                </c:pt>
                <c:pt idx="11">
                  <c:v>1.406306027820711</c:v>
                </c:pt>
                <c:pt idx="12">
                  <c:v>1.528593508500773</c:v>
                </c:pt>
                <c:pt idx="13">
                  <c:v>1.650880989180837</c:v>
                </c:pt>
                <c:pt idx="14">
                  <c:v>1.7731684698609</c:v>
                </c:pt>
                <c:pt idx="15">
                  <c:v>1.895455950540958</c:v>
                </c:pt>
                <c:pt idx="16">
                  <c:v>2.017743431221019</c:v>
                </c:pt>
                <c:pt idx="17">
                  <c:v>2.140030911901085</c:v>
                </c:pt>
                <c:pt idx="18">
                  <c:v>2.262318392581144</c:v>
                </c:pt>
                <c:pt idx="19">
                  <c:v>2.384605873261198</c:v>
                </c:pt>
                <c:pt idx="20">
                  <c:v>2.506893353941268</c:v>
                </c:pt>
                <c:pt idx="21">
                  <c:v>2.629180834621334</c:v>
                </c:pt>
                <c:pt idx="22">
                  <c:v>2.751468315301391</c:v>
                </c:pt>
                <c:pt idx="23">
                  <c:v>2.873755795981454</c:v>
                </c:pt>
                <c:pt idx="24">
                  <c:v>2.996043276661515</c:v>
                </c:pt>
                <c:pt idx="25">
                  <c:v>3.118330757341583</c:v>
                </c:pt>
                <c:pt idx="26">
                  <c:v>3.24061823802164</c:v>
                </c:pt>
                <c:pt idx="27">
                  <c:v>3.3629057187017</c:v>
                </c:pt>
                <c:pt idx="28">
                  <c:v>3.485193199381762</c:v>
                </c:pt>
                <c:pt idx="29">
                  <c:v>3.607480680061824</c:v>
                </c:pt>
                <c:pt idx="30">
                  <c:v>3.729768160741886</c:v>
                </c:pt>
                <c:pt idx="31">
                  <c:v>3.852055641421947</c:v>
                </c:pt>
                <c:pt idx="32">
                  <c:v>3.974343122102009</c:v>
                </c:pt>
                <c:pt idx="33">
                  <c:v>4.096630602782073</c:v>
                </c:pt>
                <c:pt idx="34">
                  <c:v>4.218918083462142</c:v>
                </c:pt>
                <c:pt idx="35">
                  <c:v>4.341205564142197</c:v>
                </c:pt>
                <c:pt idx="36">
                  <c:v>4.463493044822266</c:v>
                </c:pt>
                <c:pt idx="37">
                  <c:v>4.585780525502319</c:v>
                </c:pt>
                <c:pt idx="38">
                  <c:v>4.708068006182383</c:v>
                </c:pt>
                <c:pt idx="39">
                  <c:v>4.830355486862443</c:v>
                </c:pt>
                <c:pt idx="40">
                  <c:v>4.952642967542507</c:v>
                </c:pt>
                <c:pt idx="41">
                  <c:v>5.074930448222566</c:v>
                </c:pt>
                <c:pt idx="42">
                  <c:v>5.197217928902628</c:v>
                </c:pt>
                <c:pt idx="43">
                  <c:v>5.31950540958269</c:v>
                </c:pt>
                <c:pt idx="44">
                  <c:v>5.44179289026276</c:v>
                </c:pt>
                <c:pt idx="45">
                  <c:v>5.564080370942789</c:v>
                </c:pt>
                <c:pt idx="46">
                  <c:v>5.68636785162288</c:v>
                </c:pt>
                <c:pt idx="47">
                  <c:v>5.808655332302937</c:v>
                </c:pt>
                <c:pt idx="48">
                  <c:v>5.930942812983003</c:v>
                </c:pt>
                <c:pt idx="49">
                  <c:v>6.053230293663072</c:v>
                </c:pt>
                <c:pt idx="50">
                  <c:v>6.175517774343123</c:v>
                </c:pt>
                <c:pt idx="51">
                  <c:v>6.297805255023184</c:v>
                </c:pt>
                <c:pt idx="52">
                  <c:v>6.420092735703252</c:v>
                </c:pt>
                <c:pt idx="53">
                  <c:v>6.542380216383306</c:v>
                </c:pt>
                <c:pt idx="54">
                  <c:v>6.66466769706337</c:v>
                </c:pt>
                <c:pt idx="55">
                  <c:v>6.78695517774343</c:v>
                </c:pt>
                <c:pt idx="56">
                  <c:v>6.9092426584235</c:v>
                </c:pt>
                <c:pt idx="57">
                  <c:v>7.031530139103555</c:v>
                </c:pt>
                <c:pt idx="58">
                  <c:v>7.153817619783617</c:v>
                </c:pt>
                <c:pt idx="59">
                  <c:v>7.276105100463688</c:v>
                </c:pt>
                <c:pt idx="60">
                  <c:v>7.398392581143741</c:v>
                </c:pt>
                <c:pt idx="61">
                  <c:v>7.520680061823803</c:v>
                </c:pt>
                <c:pt idx="62">
                  <c:v>7.642967542503866</c:v>
                </c:pt>
                <c:pt idx="63">
                  <c:v>7.765255023183928</c:v>
                </c:pt>
                <c:pt idx="64">
                  <c:v>7.887542503863989</c:v>
                </c:pt>
                <c:pt idx="65">
                  <c:v>8.00982998454405</c:v>
                </c:pt>
                <c:pt idx="66">
                  <c:v>8.132117465224098</c:v>
                </c:pt>
                <c:pt idx="67">
                  <c:v>8.254404945904173</c:v>
                </c:pt>
                <c:pt idx="68">
                  <c:v>8.37669242658427</c:v>
                </c:pt>
                <c:pt idx="69">
                  <c:v>8.498979907264297</c:v>
                </c:pt>
                <c:pt idx="70">
                  <c:v>8.621267387944348</c:v>
                </c:pt>
                <c:pt idx="71">
                  <c:v>8.743554868624421</c:v>
                </c:pt>
                <c:pt idx="72">
                  <c:v>8.86584234930451</c:v>
                </c:pt>
                <c:pt idx="73">
                  <c:v>8.988129829984545</c:v>
                </c:pt>
                <c:pt idx="74">
                  <c:v>9.110417310664624</c:v>
                </c:pt>
                <c:pt idx="75">
                  <c:v>9.23270479134467</c:v>
                </c:pt>
                <c:pt idx="76">
                  <c:v>9.35499227202476</c:v>
                </c:pt>
                <c:pt idx="77">
                  <c:v>9.477279752704792</c:v>
                </c:pt>
                <c:pt idx="78">
                  <c:v>9.599567233384856</c:v>
                </c:pt>
                <c:pt idx="79">
                  <c:v>9.721854714064916</c:v>
                </c:pt>
                <c:pt idx="80">
                  <c:v>9.844142194744977</c:v>
                </c:pt>
                <c:pt idx="81">
                  <c:v>9.96642967542507</c:v>
                </c:pt>
                <c:pt idx="82">
                  <c:v>10.0887171561051</c:v>
                </c:pt>
                <c:pt idx="83">
                  <c:v>10.21100463678516</c:v>
                </c:pt>
                <c:pt idx="84">
                  <c:v>10.33329211746524</c:v>
                </c:pt>
                <c:pt idx="85">
                  <c:v>10.45557959814532</c:v>
                </c:pt>
                <c:pt idx="86">
                  <c:v>10.57786707882535</c:v>
                </c:pt>
                <c:pt idx="87">
                  <c:v>10.70015455950542</c:v>
                </c:pt>
                <c:pt idx="88">
                  <c:v>10.8224420401855</c:v>
                </c:pt>
                <c:pt idx="89">
                  <c:v>10.94472952086553</c:v>
                </c:pt>
                <c:pt idx="90">
                  <c:v>11.0670170015456</c:v>
                </c:pt>
                <c:pt idx="91">
                  <c:v>11.18930448222566</c:v>
                </c:pt>
                <c:pt idx="92">
                  <c:v>11.31159196290572</c:v>
                </c:pt>
                <c:pt idx="93">
                  <c:v>11.43387944358578</c:v>
                </c:pt>
                <c:pt idx="94">
                  <c:v>11.55616692426585</c:v>
                </c:pt>
                <c:pt idx="95">
                  <c:v>11.67845440494592</c:v>
                </c:pt>
                <c:pt idx="96">
                  <c:v>11.80074188562597</c:v>
                </c:pt>
                <c:pt idx="97">
                  <c:v>11.92302936630603</c:v>
                </c:pt>
                <c:pt idx="98">
                  <c:v>12.0453168469861</c:v>
                </c:pt>
              </c:numCache>
            </c:numRef>
          </c:xVal>
          <c:yVal>
            <c:numRef>
              <c:f>[1]Sheet1!$N$3:$N$101</c:f>
              <c:numCache>
                <c:formatCode>General</c:formatCode>
                <c:ptCount val="99"/>
                <c:pt idx="0">
                  <c:v>0.0135363661642789</c:v>
                </c:pt>
                <c:pt idx="1">
                  <c:v>0.0280507706605703</c:v>
                </c:pt>
                <c:pt idx="2">
                  <c:v>0.0361445501304335</c:v>
                </c:pt>
                <c:pt idx="3">
                  <c:v>0.0489320528606826</c:v>
                </c:pt>
                <c:pt idx="4">
                  <c:v>0.0590509833023969</c:v>
                </c:pt>
                <c:pt idx="5">
                  <c:v>0.0610011425198955</c:v>
                </c:pt>
                <c:pt idx="6">
                  <c:v>0.065054420290509</c:v>
                </c:pt>
                <c:pt idx="7">
                  <c:v>0.0683078418003231</c:v>
                </c:pt>
                <c:pt idx="8">
                  <c:v>0.0710944650337916</c:v>
                </c:pt>
                <c:pt idx="9">
                  <c:v>0.0745093520174217</c:v>
                </c:pt>
                <c:pt idx="10">
                  <c:v>0.0790978910821624</c:v>
                </c:pt>
                <c:pt idx="11">
                  <c:v>0.0819442240957782</c:v>
                </c:pt>
                <c:pt idx="12">
                  <c:v>0.0855452668027543</c:v>
                </c:pt>
                <c:pt idx="13">
                  <c:v>0.0867400195046307</c:v>
                </c:pt>
                <c:pt idx="14">
                  <c:v>0.0914322699443071</c:v>
                </c:pt>
                <c:pt idx="15">
                  <c:v>0.0961191437896677</c:v>
                </c:pt>
                <c:pt idx="16">
                  <c:v>0.0993307930334297</c:v>
                </c:pt>
                <c:pt idx="17">
                  <c:v>0.10127760111299</c:v>
                </c:pt>
                <c:pt idx="18">
                  <c:v>0.104026601794017</c:v>
                </c:pt>
                <c:pt idx="19">
                  <c:v>0.105835546836598</c:v>
                </c:pt>
                <c:pt idx="20">
                  <c:v>0.108951114426449</c:v>
                </c:pt>
                <c:pt idx="21">
                  <c:v>0.113181197390403</c:v>
                </c:pt>
                <c:pt idx="22">
                  <c:v>0.116390090475892</c:v>
                </c:pt>
                <c:pt idx="23">
                  <c:v>0.121752884750011</c:v>
                </c:pt>
                <c:pt idx="24">
                  <c:v>0.124728131671595</c:v>
                </c:pt>
                <c:pt idx="25">
                  <c:v>0.126863678668139</c:v>
                </c:pt>
                <c:pt idx="26">
                  <c:v>0.131387895258378</c:v>
                </c:pt>
                <c:pt idx="27">
                  <c:v>0.130336465172255</c:v>
                </c:pt>
                <c:pt idx="28">
                  <c:v>0.133811873860945</c:v>
                </c:pt>
                <c:pt idx="29">
                  <c:v>0.131267320130592</c:v>
                </c:pt>
                <c:pt idx="30">
                  <c:v>0.132762479912937</c:v>
                </c:pt>
                <c:pt idx="31">
                  <c:v>0.135401978004107</c:v>
                </c:pt>
                <c:pt idx="32">
                  <c:v>0.135277433652262</c:v>
                </c:pt>
                <c:pt idx="33">
                  <c:v>0.135037218972588</c:v>
                </c:pt>
                <c:pt idx="34">
                  <c:v>0.136499814389787</c:v>
                </c:pt>
                <c:pt idx="35">
                  <c:v>0.135091243675915</c:v>
                </c:pt>
                <c:pt idx="36">
                  <c:v>0.124995088425926</c:v>
                </c:pt>
                <c:pt idx="37">
                  <c:v>0.126920059749752</c:v>
                </c:pt>
                <c:pt idx="38">
                  <c:v>0.122172525194567</c:v>
                </c:pt>
                <c:pt idx="39">
                  <c:v>0.122849604528188</c:v>
                </c:pt>
                <c:pt idx="40">
                  <c:v>0.120725230127901</c:v>
                </c:pt>
                <c:pt idx="41">
                  <c:v>0.121309725060256</c:v>
                </c:pt>
                <c:pt idx="42">
                  <c:v>0.11825839279554</c:v>
                </c:pt>
                <c:pt idx="43">
                  <c:v>0.117393780749537</c:v>
                </c:pt>
                <c:pt idx="44">
                  <c:v>0.118495039990659</c:v>
                </c:pt>
                <c:pt idx="45">
                  <c:v>0.113327895110876</c:v>
                </c:pt>
                <c:pt idx="46">
                  <c:v>0.110880744133091</c:v>
                </c:pt>
                <c:pt idx="47">
                  <c:v>0.115848352977661</c:v>
                </c:pt>
                <c:pt idx="48">
                  <c:v>0.118741508969324</c:v>
                </c:pt>
                <c:pt idx="49">
                  <c:v>0.117715767475157</c:v>
                </c:pt>
                <c:pt idx="50">
                  <c:v>0.117501009922787</c:v>
                </c:pt>
                <c:pt idx="51">
                  <c:v>0.115607086022196</c:v>
                </c:pt>
                <c:pt idx="52">
                  <c:v>0.119291338099354</c:v>
                </c:pt>
                <c:pt idx="53">
                  <c:v>0.117826999482445</c:v>
                </c:pt>
                <c:pt idx="54">
                  <c:v>0.121240988663845</c:v>
                </c:pt>
                <c:pt idx="55">
                  <c:v>0.119938368198519</c:v>
                </c:pt>
                <c:pt idx="56">
                  <c:v>0.125335292693093</c:v>
                </c:pt>
                <c:pt idx="57">
                  <c:v>0.12284472456613</c:v>
                </c:pt>
                <c:pt idx="58">
                  <c:v>0.121055221789008</c:v>
                </c:pt>
                <c:pt idx="59">
                  <c:v>0.120663099026802</c:v>
                </c:pt>
                <c:pt idx="60">
                  <c:v>0.115729834137968</c:v>
                </c:pt>
                <c:pt idx="61">
                  <c:v>0.124096154165437</c:v>
                </c:pt>
                <c:pt idx="62">
                  <c:v>0.126280862583343</c:v>
                </c:pt>
                <c:pt idx="63">
                  <c:v>0.121847565399817</c:v>
                </c:pt>
                <c:pt idx="64">
                  <c:v>0.123939130009912</c:v>
                </c:pt>
                <c:pt idx="65">
                  <c:v>0.124883493693034</c:v>
                </c:pt>
                <c:pt idx="66">
                  <c:v>0.12339702474409</c:v>
                </c:pt>
                <c:pt idx="67">
                  <c:v>0.123524693799689</c:v>
                </c:pt>
                <c:pt idx="68">
                  <c:v>0.126664154952579</c:v>
                </c:pt>
                <c:pt idx="69">
                  <c:v>0.127391231944343</c:v>
                </c:pt>
                <c:pt idx="70">
                  <c:v>0.13008901237079</c:v>
                </c:pt>
                <c:pt idx="71">
                  <c:v>0.133702139461103</c:v>
                </c:pt>
                <c:pt idx="72">
                  <c:v>0.137738857190103</c:v>
                </c:pt>
                <c:pt idx="73">
                  <c:v>0.122979184413295</c:v>
                </c:pt>
                <c:pt idx="74">
                  <c:v>0.129254076796276</c:v>
                </c:pt>
                <c:pt idx="75">
                  <c:v>0.136107536688009</c:v>
                </c:pt>
                <c:pt idx="76">
                  <c:v>0.13548667761242</c:v>
                </c:pt>
                <c:pt idx="77">
                  <c:v>0.13453783612394</c:v>
                </c:pt>
                <c:pt idx="78">
                  <c:v>0.136061221317625</c:v>
                </c:pt>
                <c:pt idx="79">
                  <c:v>0.135810285588264</c:v>
                </c:pt>
                <c:pt idx="80">
                  <c:v>0.139097980684174</c:v>
                </c:pt>
                <c:pt idx="81">
                  <c:v>0.141426717132962</c:v>
                </c:pt>
                <c:pt idx="82">
                  <c:v>0.136861650190469</c:v>
                </c:pt>
                <c:pt idx="83">
                  <c:v>0.143630206779522</c:v>
                </c:pt>
                <c:pt idx="84">
                  <c:v>0.141454653105888</c:v>
                </c:pt>
                <c:pt idx="85">
                  <c:v>0.148256250079908</c:v>
                </c:pt>
                <c:pt idx="86">
                  <c:v>0.143940088263819</c:v>
                </c:pt>
                <c:pt idx="87">
                  <c:v>0.145459135586844</c:v>
                </c:pt>
                <c:pt idx="88">
                  <c:v>0.143394124010858</c:v>
                </c:pt>
                <c:pt idx="89">
                  <c:v>0.147715362596556</c:v>
                </c:pt>
                <c:pt idx="90">
                  <c:v>0.152614012096122</c:v>
                </c:pt>
                <c:pt idx="91">
                  <c:v>0.153431818215957</c:v>
                </c:pt>
                <c:pt idx="92">
                  <c:v>0.155083125128607</c:v>
                </c:pt>
                <c:pt idx="93">
                  <c:v>0.152858824173313</c:v>
                </c:pt>
                <c:pt idx="94">
                  <c:v>0.156855537806027</c:v>
                </c:pt>
                <c:pt idx="95">
                  <c:v>0.161412130118868</c:v>
                </c:pt>
                <c:pt idx="96">
                  <c:v>0.161939727801592</c:v>
                </c:pt>
                <c:pt idx="97">
                  <c:v>0.155554227775996</c:v>
                </c:pt>
                <c:pt idx="98">
                  <c:v>0.159043317045405</c:v>
                </c:pt>
              </c:numCache>
            </c:numRef>
          </c:yVal>
          <c:smooth val="1"/>
        </c:ser>
        <c:ser>
          <c:idx val="8"/>
          <c:order val="8"/>
          <c:tx>
            <c:v>POWDER_top</c:v>
          </c:tx>
          <c:marker>
            <c:symbol val="none"/>
          </c:marker>
          <c:xVal>
            <c:numRef>
              <c:f>[1]Sheet1!$L$3:$L$101</c:f>
              <c:numCache>
                <c:formatCode>General</c:formatCode>
                <c:ptCount val="99"/>
                <c:pt idx="0">
                  <c:v>0.0611437403400309</c:v>
                </c:pt>
                <c:pt idx="1">
                  <c:v>0.183431221020093</c:v>
                </c:pt>
                <c:pt idx="2">
                  <c:v>0.305718701700155</c:v>
                </c:pt>
                <c:pt idx="3">
                  <c:v>0.428006182380217</c:v>
                </c:pt>
                <c:pt idx="4">
                  <c:v>0.550293663060279</c:v>
                </c:pt>
                <c:pt idx="5">
                  <c:v>0.67258114374034</c:v>
                </c:pt>
                <c:pt idx="6">
                  <c:v>0.794868624420402</c:v>
                </c:pt>
                <c:pt idx="7">
                  <c:v>0.917156105100463</c:v>
                </c:pt>
                <c:pt idx="8">
                  <c:v>1.039443585780526</c:v>
                </c:pt>
                <c:pt idx="9">
                  <c:v>1.161731066460588</c:v>
                </c:pt>
                <c:pt idx="10">
                  <c:v>1.28401854714065</c:v>
                </c:pt>
                <c:pt idx="11">
                  <c:v>1.406306027820711</c:v>
                </c:pt>
                <c:pt idx="12">
                  <c:v>1.528593508500773</c:v>
                </c:pt>
                <c:pt idx="13">
                  <c:v>1.650880989180837</c:v>
                </c:pt>
                <c:pt idx="14">
                  <c:v>1.7731684698609</c:v>
                </c:pt>
                <c:pt idx="15">
                  <c:v>1.895455950540958</c:v>
                </c:pt>
                <c:pt idx="16">
                  <c:v>2.017743431221019</c:v>
                </c:pt>
                <c:pt idx="17">
                  <c:v>2.140030911901085</c:v>
                </c:pt>
                <c:pt idx="18">
                  <c:v>2.262318392581144</c:v>
                </c:pt>
                <c:pt idx="19">
                  <c:v>2.384605873261198</c:v>
                </c:pt>
                <c:pt idx="20">
                  <c:v>2.506893353941268</c:v>
                </c:pt>
                <c:pt idx="21">
                  <c:v>2.629180834621334</c:v>
                </c:pt>
                <c:pt idx="22">
                  <c:v>2.751468315301391</c:v>
                </c:pt>
                <c:pt idx="23">
                  <c:v>2.873755795981454</c:v>
                </c:pt>
                <c:pt idx="24">
                  <c:v>2.996043276661515</c:v>
                </c:pt>
                <c:pt idx="25">
                  <c:v>3.118330757341583</c:v>
                </c:pt>
                <c:pt idx="26">
                  <c:v>3.24061823802164</c:v>
                </c:pt>
                <c:pt idx="27">
                  <c:v>3.3629057187017</c:v>
                </c:pt>
                <c:pt idx="28">
                  <c:v>3.485193199381762</c:v>
                </c:pt>
                <c:pt idx="29">
                  <c:v>3.607480680061824</c:v>
                </c:pt>
                <c:pt idx="30">
                  <c:v>3.729768160741886</c:v>
                </c:pt>
                <c:pt idx="31">
                  <c:v>3.852055641421947</c:v>
                </c:pt>
                <c:pt idx="32">
                  <c:v>3.974343122102009</c:v>
                </c:pt>
                <c:pt idx="33">
                  <c:v>4.096630602782073</c:v>
                </c:pt>
                <c:pt idx="34">
                  <c:v>4.218918083462142</c:v>
                </c:pt>
                <c:pt idx="35">
                  <c:v>4.341205564142197</c:v>
                </c:pt>
                <c:pt idx="36">
                  <c:v>4.463493044822266</c:v>
                </c:pt>
                <c:pt idx="37">
                  <c:v>4.585780525502319</c:v>
                </c:pt>
                <c:pt idx="38">
                  <c:v>4.708068006182383</c:v>
                </c:pt>
                <c:pt idx="39">
                  <c:v>4.830355486862443</c:v>
                </c:pt>
                <c:pt idx="40">
                  <c:v>4.952642967542507</c:v>
                </c:pt>
                <c:pt idx="41">
                  <c:v>5.074930448222566</c:v>
                </c:pt>
                <c:pt idx="42">
                  <c:v>5.197217928902628</c:v>
                </c:pt>
                <c:pt idx="43">
                  <c:v>5.31950540958269</c:v>
                </c:pt>
                <c:pt idx="44">
                  <c:v>5.44179289026276</c:v>
                </c:pt>
                <c:pt idx="45">
                  <c:v>5.564080370942789</c:v>
                </c:pt>
                <c:pt idx="46">
                  <c:v>5.68636785162288</c:v>
                </c:pt>
                <c:pt idx="47">
                  <c:v>5.808655332302937</c:v>
                </c:pt>
                <c:pt idx="48">
                  <c:v>5.930942812983003</c:v>
                </c:pt>
                <c:pt idx="49">
                  <c:v>6.053230293663072</c:v>
                </c:pt>
                <c:pt idx="50">
                  <c:v>6.175517774343123</c:v>
                </c:pt>
                <c:pt idx="51">
                  <c:v>6.297805255023184</c:v>
                </c:pt>
                <c:pt idx="52">
                  <c:v>6.420092735703252</c:v>
                </c:pt>
                <c:pt idx="53">
                  <c:v>6.542380216383306</c:v>
                </c:pt>
                <c:pt idx="54">
                  <c:v>6.66466769706337</c:v>
                </c:pt>
                <c:pt idx="55">
                  <c:v>6.78695517774343</c:v>
                </c:pt>
                <c:pt idx="56">
                  <c:v>6.9092426584235</c:v>
                </c:pt>
                <c:pt idx="57">
                  <c:v>7.031530139103555</c:v>
                </c:pt>
                <c:pt idx="58">
                  <c:v>7.153817619783617</c:v>
                </c:pt>
                <c:pt idx="59">
                  <c:v>7.276105100463688</c:v>
                </c:pt>
                <c:pt idx="60">
                  <c:v>7.398392581143741</c:v>
                </c:pt>
                <c:pt idx="61">
                  <c:v>7.520680061823803</c:v>
                </c:pt>
                <c:pt idx="62">
                  <c:v>7.642967542503866</c:v>
                </c:pt>
                <c:pt idx="63">
                  <c:v>7.765255023183928</c:v>
                </c:pt>
                <c:pt idx="64">
                  <c:v>7.887542503863989</c:v>
                </c:pt>
                <c:pt idx="65">
                  <c:v>8.00982998454405</c:v>
                </c:pt>
                <c:pt idx="66">
                  <c:v>8.132117465224098</c:v>
                </c:pt>
                <c:pt idx="67">
                  <c:v>8.254404945904173</c:v>
                </c:pt>
                <c:pt idx="68">
                  <c:v>8.37669242658427</c:v>
                </c:pt>
                <c:pt idx="69">
                  <c:v>8.498979907264297</c:v>
                </c:pt>
                <c:pt idx="70">
                  <c:v>8.621267387944348</c:v>
                </c:pt>
                <c:pt idx="71">
                  <c:v>8.743554868624421</c:v>
                </c:pt>
                <c:pt idx="72">
                  <c:v>8.86584234930451</c:v>
                </c:pt>
                <c:pt idx="73">
                  <c:v>8.988129829984545</c:v>
                </c:pt>
                <c:pt idx="74">
                  <c:v>9.110417310664624</c:v>
                </c:pt>
                <c:pt idx="75">
                  <c:v>9.23270479134467</c:v>
                </c:pt>
                <c:pt idx="76">
                  <c:v>9.35499227202476</c:v>
                </c:pt>
                <c:pt idx="77">
                  <c:v>9.477279752704792</c:v>
                </c:pt>
                <c:pt idx="78">
                  <c:v>9.599567233384856</c:v>
                </c:pt>
                <c:pt idx="79">
                  <c:v>9.721854714064916</c:v>
                </c:pt>
                <c:pt idx="80">
                  <c:v>9.844142194744977</c:v>
                </c:pt>
                <c:pt idx="81">
                  <c:v>9.96642967542507</c:v>
                </c:pt>
                <c:pt idx="82">
                  <c:v>10.0887171561051</c:v>
                </c:pt>
                <c:pt idx="83">
                  <c:v>10.21100463678516</c:v>
                </c:pt>
                <c:pt idx="84">
                  <c:v>10.33329211746524</c:v>
                </c:pt>
                <c:pt idx="85">
                  <c:v>10.45557959814532</c:v>
                </c:pt>
                <c:pt idx="86">
                  <c:v>10.57786707882535</c:v>
                </c:pt>
                <c:pt idx="87">
                  <c:v>10.70015455950542</c:v>
                </c:pt>
                <c:pt idx="88">
                  <c:v>10.8224420401855</c:v>
                </c:pt>
                <c:pt idx="89">
                  <c:v>10.94472952086553</c:v>
                </c:pt>
                <c:pt idx="90">
                  <c:v>11.0670170015456</c:v>
                </c:pt>
                <c:pt idx="91">
                  <c:v>11.18930448222566</c:v>
                </c:pt>
                <c:pt idx="92">
                  <c:v>11.31159196290572</c:v>
                </c:pt>
                <c:pt idx="93">
                  <c:v>11.43387944358578</c:v>
                </c:pt>
                <c:pt idx="94">
                  <c:v>11.55616692426585</c:v>
                </c:pt>
                <c:pt idx="95">
                  <c:v>11.67845440494592</c:v>
                </c:pt>
                <c:pt idx="96">
                  <c:v>11.80074188562597</c:v>
                </c:pt>
                <c:pt idx="97">
                  <c:v>11.92302936630603</c:v>
                </c:pt>
                <c:pt idx="98">
                  <c:v>12.0453168469861</c:v>
                </c:pt>
              </c:numCache>
            </c:numRef>
          </c:xVal>
          <c:yVal>
            <c:numRef>
              <c:f>[1]Sheet1!$O$3:$O$101</c:f>
              <c:numCache>
                <c:formatCode>General</c:formatCode>
                <c:ptCount val="99"/>
                <c:pt idx="0">
                  <c:v>0.00410070297208399</c:v>
                </c:pt>
                <c:pt idx="1">
                  <c:v>0.0180251855969085</c:v>
                </c:pt>
                <c:pt idx="2">
                  <c:v>0.0279879048421992</c:v>
                </c:pt>
                <c:pt idx="3">
                  <c:v>0.0441410882940719</c:v>
                </c:pt>
                <c:pt idx="4">
                  <c:v>0.0573939427728335</c:v>
                </c:pt>
                <c:pt idx="5">
                  <c:v>0.0592727839592701</c:v>
                </c:pt>
                <c:pt idx="6">
                  <c:v>0.0630683322372951</c:v>
                </c:pt>
                <c:pt idx="7">
                  <c:v>0.0649818472042035</c:v>
                </c:pt>
                <c:pt idx="8">
                  <c:v>0.0693827008034853</c:v>
                </c:pt>
                <c:pt idx="9">
                  <c:v>0.074842081122014</c:v>
                </c:pt>
                <c:pt idx="10">
                  <c:v>0.0744304821795399</c:v>
                </c:pt>
                <c:pt idx="11">
                  <c:v>0.0794035092202629</c:v>
                </c:pt>
                <c:pt idx="12">
                  <c:v>0.0806611703438493</c:v>
                </c:pt>
                <c:pt idx="13">
                  <c:v>0.0835097807866713</c:v>
                </c:pt>
                <c:pt idx="14">
                  <c:v>0.0881544883525573</c:v>
                </c:pt>
                <c:pt idx="15">
                  <c:v>0.0921714888542154</c:v>
                </c:pt>
                <c:pt idx="16">
                  <c:v>0.0962940121353435</c:v>
                </c:pt>
                <c:pt idx="17">
                  <c:v>0.0981348279644113</c:v>
                </c:pt>
                <c:pt idx="18">
                  <c:v>0.100415155639938</c:v>
                </c:pt>
                <c:pt idx="19">
                  <c:v>0.09946440079928</c:v>
                </c:pt>
                <c:pt idx="20">
                  <c:v>0.102791126442821</c:v>
                </c:pt>
                <c:pt idx="21">
                  <c:v>0.107194458079216</c:v>
                </c:pt>
                <c:pt idx="22">
                  <c:v>0.110482928631803</c:v>
                </c:pt>
                <c:pt idx="23">
                  <c:v>0.113857373418259</c:v>
                </c:pt>
                <c:pt idx="24">
                  <c:v>0.116079332338602</c:v>
                </c:pt>
                <c:pt idx="25">
                  <c:v>0.118407645614086</c:v>
                </c:pt>
                <c:pt idx="26">
                  <c:v>0.121138217980213</c:v>
                </c:pt>
                <c:pt idx="27">
                  <c:v>0.123026500362942</c:v>
                </c:pt>
                <c:pt idx="28">
                  <c:v>0.124003342566311</c:v>
                </c:pt>
                <c:pt idx="29">
                  <c:v>0.124106248381141</c:v>
                </c:pt>
                <c:pt idx="30">
                  <c:v>0.123615637734709</c:v>
                </c:pt>
                <c:pt idx="31">
                  <c:v>0.126008299306517</c:v>
                </c:pt>
                <c:pt idx="32">
                  <c:v>0.123724242487144</c:v>
                </c:pt>
                <c:pt idx="33">
                  <c:v>0.127267465736202</c:v>
                </c:pt>
                <c:pt idx="34">
                  <c:v>0.128058206654737</c:v>
                </c:pt>
                <c:pt idx="35">
                  <c:v>0.125789759420583</c:v>
                </c:pt>
                <c:pt idx="36">
                  <c:v>0.117002467962491</c:v>
                </c:pt>
                <c:pt idx="37">
                  <c:v>0.117790669183932</c:v>
                </c:pt>
                <c:pt idx="38">
                  <c:v>0.115316125002715</c:v>
                </c:pt>
                <c:pt idx="39">
                  <c:v>0.113397422430662</c:v>
                </c:pt>
                <c:pt idx="40">
                  <c:v>0.113999988651726</c:v>
                </c:pt>
                <c:pt idx="41">
                  <c:v>0.113893811951387</c:v>
                </c:pt>
                <c:pt idx="42">
                  <c:v>0.112405727847137</c:v>
                </c:pt>
                <c:pt idx="43">
                  <c:v>0.111028869664109</c:v>
                </c:pt>
                <c:pt idx="44">
                  <c:v>0.109740643703894</c:v>
                </c:pt>
                <c:pt idx="45">
                  <c:v>0.109395675623892</c:v>
                </c:pt>
                <c:pt idx="46">
                  <c:v>0.10927170897353</c:v>
                </c:pt>
                <c:pt idx="47">
                  <c:v>0.108654261776613</c:v>
                </c:pt>
                <c:pt idx="48">
                  <c:v>0.110906401052936</c:v>
                </c:pt>
                <c:pt idx="49">
                  <c:v>0.108414414987346</c:v>
                </c:pt>
                <c:pt idx="50">
                  <c:v>0.108406944610172</c:v>
                </c:pt>
                <c:pt idx="51">
                  <c:v>0.107153985646887</c:v>
                </c:pt>
                <c:pt idx="52">
                  <c:v>0.11462027438925</c:v>
                </c:pt>
                <c:pt idx="53">
                  <c:v>0.111315476776094</c:v>
                </c:pt>
                <c:pt idx="54">
                  <c:v>0.112839985365957</c:v>
                </c:pt>
                <c:pt idx="55">
                  <c:v>0.112729237084346</c:v>
                </c:pt>
                <c:pt idx="56">
                  <c:v>0.112441028235037</c:v>
                </c:pt>
                <c:pt idx="57">
                  <c:v>0.11673005512604</c:v>
                </c:pt>
                <c:pt idx="58">
                  <c:v>0.112666287730909</c:v>
                </c:pt>
                <c:pt idx="59">
                  <c:v>0.11537025214448</c:v>
                </c:pt>
                <c:pt idx="60">
                  <c:v>0.119950427278251</c:v>
                </c:pt>
                <c:pt idx="61">
                  <c:v>0.115937672199635</c:v>
                </c:pt>
                <c:pt idx="62">
                  <c:v>0.115449538942934</c:v>
                </c:pt>
                <c:pt idx="63">
                  <c:v>0.121188456827011</c:v>
                </c:pt>
                <c:pt idx="64">
                  <c:v>0.117799472631854</c:v>
                </c:pt>
                <c:pt idx="65">
                  <c:v>0.113529605367033</c:v>
                </c:pt>
                <c:pt idx="66">
                  <c:v>0.121933663998035</c:v>
                </c:pt>
                <c:pt idx="67">
                  <c:v>0.115280284688064</c:v>
                </c:pt>
                <c:pt idx="68">
                  <c:v>0.118144171685618</c:v>
                </c:pt>
                <c:pt idx="69">
                  <c:v>0.118805203466669</c:v>
                </c:pt>
                <c:pt idx="70">
                  <c:v>0.119280493937032</c:v>
                </c:pt>
                <c:pt idx="71">
                  <c:v>0.123949847567493</c:v>
                </c:pt>
                <c:pt idx="72">
                  <c:v>0.119129147056221</c:v>
                </c:pt>
                <c:pt idx="73">
                  <c:v>0.119815044091872</c:v>
                </c:pt>
                <c:pt idx="74">
                  <c:v>0.124540027995751</c:v>
                </c:pt>
                <c:pt idx="75">
                  <c:v>0.126213384413282</c:v>
                </c:pt>
                <c:pt idx="76">
                  <c:v>0.125897691368336</c:v>
                </c:pt>
                <c:pt idx="77">
                  <c:v>0.12766071179364</c:v>
                </c:pt>
                <c:pt idx="78">
                  <c:v>0.128456071569173</c:v>
                </c:pt>
                <c:pt idx="79">
                  <c:v>0.129173990364012</c:v>
                </c:pt>
                <c:pt idx="80">
                  <c:v>0.124714108236463</c:v>
                </c:pt>
                <c:pt idx="81">
                  <c:v>0.136348761187617</c:v>
                </c:pt>
                <c:pt idx="82">
                  <c:v>0.132295671267161</c:v>
                </c:pt>
                <c:pt idx="83">
                  <c:v>0.125500219012846</c:v>
                </c:pt>
                <c:pt idx="84">
                  <c:v>0.123397913839743</c:v>
                </c:pt>
                <c:pt idx="85">
                  <c:v>0.123006838733983</c:v>
                </c:pt>
                <c:pt idx="86">
                  <c:v>0.130016883924723</c:v>
                </c:pt>
                <c:pt idx="87">
                  <c:v>0.139992547479887</c:v>
                </c:pt>
                <c:pt idx="88">
                  <c:v>0.148893042566554</c:v>
                </c:pt>
                <c:pt idx="89">
                  <c:v>0.134393946363572</c:v>
                </c:pt>
                <c:pt idx="90">
                  <c:v>0.135098891526303</c:v>
                </c:pt>
                <c:pt idx="91">
                  <c:v>0.134952099290598</c:v>
                </c:pt>
                <c:pt idx="92">
                  <c:v>0.126061063617857</c:v>
                </c:pt>
                <c:pt idx="93">
                  <c:v>0.137338518760364</c:v>
                </c:pt>
                <c:pt idx="94">
                  <c:v>0.148894439743357</c:v>
                </c:pt>
                <c:pt idx="95">
                  <c:v>0.14649459672302</c:v>
                </c:pt>
                <c:pt idx="96">
                  <c:v>0.142869466015343</c:v>
                </c:pt>
                <c:pt idx="97">
                  <c:v>0.138742659505335</c:v>
                </c:pt>
                <c:pt idx="98">
                  <c:v>0.151559731351739</c:v>
                </c:pt>
              </c:numCache>
            </c:numRef>
          </c:yVal>
          <c:smooth val="1"/>
        </c:ser>
        <c:axId val="614511336"/>
        <c:axId val="614519608"/>
      </c:scatterChart>
      <c:valAx>
        <c:axId val="614511336"/>
        <c:scaling>
          <c:orientation val="minMax"/>
          <c:max val="12.0"/>
          <c:min val="1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sz="1200"/>
                  <a:t>Wave</a:t>
                </a:r>
                <a:r>
                  <a:rPr lang="en-US" altLang="ja-JP" sz="1200" baseline="0"/>
                  <a:t> Lange λ [Å]</a:t>
                </a:r>
                <a:endParaRPr lang="ja-JP" altLang="en-US" sz="1200"/>
              </a:p>
            </c:rich>
          </c:tx>
          <c:layout/>
        </c:title>
        <c:numFmt formatCode="General" sourceLinked="1"/>
        <c:majorTickMark val="none"/>
        <c:tickLblPos val="nextTo"/>
        <c:crossAx val="614519608"/>
        <c:crossesAt val="0.01"/>
        <c:crossBetween val="midCat"/>
      </c:valAx>
      <c:valAx>
        <c:axId val="614519608"/>
        <c:scaling>
          <c:logBase val="10.0"/>
          <c:orientation val="minMax"/>
          <c:max val="2.0"/>
          <c:min val="0.01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sz="1200"/>
                  <a:t>Macroscopic Total</a:t>
                </a:r>
                <a:r>
                  <a:rPr lang="en-US" altLang="ja-JP" sz="1200" baseline="0"/>
                  <a:t> Cross section σ´</a:t>
                </a:r>
                <a:endParaRPr lang="ja-JP" altLang="en-US" sz="1200"/>
              </a:p>
            </c:rich>
          </c:tx>
          <c:layout/>
        </c:title>
        <c:numFmt formatCode="General" sourceLinked="1"/>
        <c:majorTickMark val="none"/>
        <c:tickLblPos val="nextTo"/>
        <c:crossAx val="61451133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BE59E-E137-4A2A-8978-6032F36A219A}" type="datetimeFigureOut">
              <a:rPr kumimoji="1" lang="ja-JP" altLang="en-US" smtClean="0"/>
              <a:pPr/>
              <a:t>11.1.5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C3D0D-0C1E-403C-99BE-3577DEE19D0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AFFC0-782A-8C49-BD32-35017E5CA177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90C95-A94F-344D-BE49-F30483F26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90C95-A94F-344D-BE49-F30483F26C20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0477EB-7E82-4C47-B463-DE62CF03DC9C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DCEF878-07DD-D141-BF9E-49FF3624983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77EB-7E82-4C47-B463-DE62CF03DC9C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F878-07DD-D141-BF9E-49FF3624983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77EB-7E82-4C47-B463-DE62CF03DC9C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F878-07DD-D141-BF9E-49FF3624983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77EB-7E82-4C47-B463-DE62CF03DC9C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F878-07DD-D141-BF9E-49FF3624983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セクション ヘッダ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3F416CD-67A3-4CF0-A210-F6AF31AC147F}" type="datetimeFigureOut">
              <a:rPr lang="en-US" altLang="ja-JP" smtClean="0"/>
              <a:pPr/>
              <a:t>11.1.5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77EB-7E82-4C47-B463-DE62CF03DC9C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F878-07DD-D141-BF9E-49FF3624983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77EB-7E82-4C47-B463-DE62CF03DC9C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F878-07DD-D141-BF9E-49FF3624983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77EB-7E82-4C47-B463-DE62CF03DC9C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F878-07DD-D141-BF9E-49FF3624983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77EB-7E82-4C47-B463-DE62CF03DC9C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F878-07DD-D141-BF9E-49FF3624983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77EB-7E82-4C47-B463-DE62CF03DC9C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F878-07DD-D141-BF9E-49FF3624983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タイトルと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77EB-7E82-4C47-B463-DE62CF03DC9C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F878-07DD-D141-BF9E-49FF3624983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477EB-7E82-4C47-B463-DE62CF03DC9C}" type="datetimeFigureOut">
              <a:rPr lang="ja-JP" altLang="en-US" smtClean="0"/>
              <a:pPr/>
              <a:t>11.1.5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CEF878-07DD-D141-BF9E-49FF3624983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物質中における水素の結合状態の中性子イメージングの可能性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北海道大学</a:t>
            </a:r>
            <a:r>
              <a:rPr lang="en-US" altLang="ja-JP" dirty="0" smtClean="0"/>
              <a:t> </a:t>
            </a:r>
            <a:r>
              <a:rPr lang="ja-JP" altLang="en-US" dirty="0" smtClean="0"/>
              <a:t>大学院</a:t>
            </a:r>
            <a:r>
              <a:rPr lang="en-US" altLang="ja-JP" dirty="0" smtClean="0"/>
              <a:t> </a:t>
            </a:r>
            <a:r>
              <a:rPr lang="ja-JP" altLang="en-US" dirty="0" smtClean="0"/>
              <a:t>工学院　量子理工専攻</a:t>
            </a:r>
            <a:endParaRPr lang="en-US" altLang="ja-JP" dirty="0" smtClean="0"/>
          </a:p>
          <a:p>
            <a:r>
              <a:rPr lang="ja-JP" altLang="en-US" dirty="0" smtClean="0"/>
              <a:t>量子ビームシステム研究室　修士一年　岩崎虞子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rcRect t="29528" b="25837"/>
          <a:stretch>
            <a:fillRect/>
          </a:stretch>
        </p:blipFill>
        <p:spPr>
          <a:xfrm>
            <a:off x="889000" y="1117520"/>
            <a:ext cx="7340600" cy="2438026"/>
          </a:xfrm>
          <a:prstGeom prst="rect">
            <a:avLst/>
          </a:prstGeom>
          <a:ln w="12700" cmpd="sng"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889000" y="1117520"/>
            <a:ext cx="7340600" cy="24380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考察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–</a:t>
            </a:r>
            <a:r>
              <a:rPr lang="ja-JP" altLang="en-US" sz="1800" dirty="0" smtClean="0"/>
              <a:t>上方散乱について</a:t>
            </a:r>
            <a:r>
              <a:rPr lang="en-US" altLang="ja-JP" sz="1800" dirty="0" smtClean="0"/>
              <a:t>-</a:t>
            </a:r>
            <a:endParaRPr lang="ja-JP" altLang="en-US" sz="18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266762" y="1316424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latin typeface="+mj-ea"/>
                <a:ea typeface="+mj-ea"/>
              </a:rPr>
              <a:t>長波長中性子とのエネルギーのやり取り</a:t>
            </a:r>
            <a:endParaRPr kumimoji="1" lang="ja-JP" altLang="en-US" sz="2400" b="1" dirty="0"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051058" y="3448343"/>
            <a:ext cx="968736" cy="227639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5024112" y="3448344"/>
            <a:ext cx="1008882" cy="2314178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497201" y="4611941"/>
            <a:ext cx="1027293" cy="1588"/>
          </a:xfrm>
          <a:prstGeom prst="straightConnector1">
            <a:avLst/>
          </a:prstGeom>
          <a:ln w="44450">
            <a:headEnd type="oval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1598234" y="4625914"/>
            <a:ext cx="1027293" cy="1588"/>
          </a:xfrm>
          <a:prstGeom prst="straightConnector1">
            <a:avLst/>
          </a:prstGeom>
          <a:ln w="44450">
            <a:solidFill>
              <a:srgbClr val="FF6600"/>
            </a:solidFill>
            <a:headEnd type="oval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>
            <a:off x="4489536" y="4624326"/>
            <a:ext cx="1027293" cy="1588"/>
          </a:xfrm>
          <a:prstGeom prst="straightConnector1">
            <a:avLst/>
          </a:prstGeom>
          <a:ln w="44450">
            <a:headEnd type="oval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5593029" y="4624325"/>
            <a:ext cx="1027293" cy="1588"/>
          </a:xfrm>
          <a:prstGeom prst="straightConnector1">
            <a:avLst/>
          </a:prstGeom>
          <a:ln w="50800" cmpd="sng">
            <a:headEnd type="oval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円/楕円 80"/>
          <p:cNvSpPr/>
          <p:nvPr/>
        </p:nvSpPr>
        <p:spPr>
          <a:xfrm>
            <a:off x="1257794" y="3848152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1600694" y="4100504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157842" y="4921544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1700646" y="5121448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400790" y="5373800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610098" y="3588044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5240725" y="3848152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5583625" y="4100504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5140773" y="4921544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5683577" y="5121448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5383721" y="5373800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5593029" y="3588044"/>
            <a:ext cx="199904" cy="19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4" name="直線矢印コネクタ 93"/>
          <p:cNvCxnSpPr/>
          <p:nvPr/>
        </p:nvCxnSpPr>
        <p:spPr>
          <a:xfrm>
            <a:off x="1483098" y="3575344"/>
            <a:ext cx="442852" cy="1999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>
            <a:off x="1040246" y="4921544"/>
            <a:ext cx="442852" cy="1999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flipV="1">
            <a:off x="1157842" y="3848152"/>
            <a:ext cx="379352" cy="1999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1620326" y="5121448"/>
            <a:ext cx="379352" cy="1999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1457698" y="4209920"/>
            <a:ext cx="4699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>
            <a:off x="1256146" y="5483216"/>
            <a:ext cx="4699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円弧 102"/>
          <p:cNvSpPr/>
          <p:nvPr/>
        </p:nvSpPr>
        <p:spPr>
          <a:xfrm>
            <a:off x="1600694" y="4988098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弧 103"/>
          <p:cNvSpPr/>
          <p:nvPr/>
        </p:nvSpPr>
        <p:spPr>
          <a:xfrm>
            <a:off x="1600694" y="5051598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弧 104"/>
          <p:cNvSpPr/>
          <p:nvPr/>
        </p:nvSpPr>
        <p:spPr>
          <a:xfrm>
            <a:off x="1483098" y="3978206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弧 105"/>
          <p:cNvSpPr/>
          <p:nvPr/>
        </p:nvSpPr>
        <p:spPr>
          <a:xfrm>
            <a:off x="1483098" y="4041706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弧 106"/>
          <p:cNvSpPr/>
          <p:nvPr/>
        </p:nvSpPr>
        <p:spPr>
          <a:xfrm>
            <a:off x="1483098" y="3467394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弧 110"/>
          <p:cNvSpPr/>
          <p:nvPr/>
        </p:nvSpPr>
        <p:spPr>
          <a:xfrm>
            <a:off x="1483098" y="3530894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弧 111"/>
          <p:cNvSpPr/>
          <p:nvPr/>
        </p:nvSpPr>
        <p:spPr>
          <a:xfrm>
            <a:off x="1002146" y="4784898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弧 112"/>
          <p:cNvSpPr/>
          <p:nvPr/>
        </p:nvSpPr>
        <p:spPr>
          <a:xfrm>
            <a:off x="1002146" y="4848398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1" name="直線矢印コネクタ 120"/>
          <p:cNvCxnSpPr>
            <a:stCxn id="81" idx="1"/>
          </p:cNvCxnSpPr>
          <p:nvPr/>
        </p:nvCxnSpPr>
        <p:spPr>
          <a:xfrm rot="16200000" flipV="1">
            <a:off x="1049190" y="3639547"/>
            <a:ext cx="346533" cy="129227"/>
          </a:xfrm>
          <a:prstGeom prst="straightConnector1">
            <a:avLst/>
          </a:prstGeom>
          <a:ln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/>
          <p:nvPr/>
        </p:nvCxnSpPr>
        <p:spPr>
          <a:xfrm rot="16200000" flipV="1">
            <a:off x="1495949" y="4899049"/>
            <a:ext cx="359478" cy="131175"/>
          </a:xfrm>
          <a:prstGeom prst="straightConnector1">
            <a:avLst/>
          </a:prstGeom>
          <a:ln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rot="5400000">
            <a:off x="1022535" y="5266985"/>
            <a:ext cx="319790" cy="74572"/>
          </a:xfrm>
          <a:prstGeom prst="straightConnector1">
            <a:avLst/>
          </a:prstGeom>
          <a:ln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>
            <a:off x="1547434" y="5564844"/>
            <a:ext cx="193842" cy="159895"/>
          </a:xfrm>
          <a:prstGeom prst="straightConnector1">
            <a:avLst/>
          </a:prstGeom>
          <a:ln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/>
          <p:nvPr/>
        </p:nvCxnSpPr>
        <p:spPr>
          <a:xfrm rot="10800000" flipV="1">
            <a:off x="1336197" y="4287708"/>
            <a:ext cx="264497" cy="228570"/>
          </a:xfrm>
          <a:prstGeom prst="straightConnector1">
            <a:avLst/>
          </a:prstGeom>
          <a:ln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/>
          <p:cNvCxnSpPr/>
          <p:nvPr/>
        </p:nvCxnSpPr>
        <p:spPr>
          <a:xfrm rot="16200000" flipH="1">
            <a:off x="1764290" y="3814898"/>
            <a:ext cx="164278" cy="162338"/>
          </a:xfrm>
          <a:prstGeom prst="straightConnector1">
            <a:avLst/>
          </a:prstGeom>
          <a:ln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/>
          <p:nvPr/>
        </p:nvCxnSpPr>
        <p:spPr>
          <a:xfrm>
            <a:off x="5459679" y="3575344"/>
            <a:ext cx="442852" cy="1999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/>
          <p:nvPr/>
        </p:nvCxnSpPr>
        <p:spPr>
          <a:xfrm>
            <a:off x="5016827" y="4921544"/>
            <a:ext cx="442852" cy="1999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/>
          <p:nvPr/>
        </p:nvCxnSpPr>
        <p:spPr>
          <a:xfrm flipV="1">
            <a:off x="5134423" y="3848152"/>
            <a:ext cx="379352" cy="1999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/>
          <p:cNvCxnSpPr/>
          <p:nvPr/>
        </p:nvCxnSpPr>
        <p:spPr>
          <a:xfrm flipV="1">
            <a:off x="5584207" y="5127798"/>
            <a:ext cx="379352" cy="1999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>
            <a:off x="5434279" y="4209920"/>
            <a:ext cx="4699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42"/>
          <p:cNvCxnSpPr/>
          <p:nvPr/>
        </p:nvCxnSpPr>
        <p:spPr>
          <a:xfrm>
            <a:off x="5232727" y="5483216"/>
            <a:ext cx="4699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円弧 143"/>
          <p:cNvSpPr/>
          <p:nvPr/>
        </p:nvSpPr>
        <p:spPr>
          <a:xfrm>
            <a:off x="5548579" y="4991976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弧 144"/>
          <p:cNvSpPr/>
          <p:nvPr/>
        </p:nvSpPr>
        <p:spPr>
          <a:xfrm>
            <a:off x="5548579" y="5055476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弧 145"/>
          <p:cNvSpPr/>
          <p:nvPr/>
        </p:nvSpPr>
        <p:spPr>
          <a:xfrm>
            <a:off x="5440629" y="3978206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弧 146"/>
          <p:cNvSpPr/>
          <p:nvPr/>
        </p:nvSpPr>
        <p:spPr>
          <a:xfrm>
            <a:off x="5440629" y="4041706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>
            <a:off x="457200" y="2005446"/>
            <a:ext cx="1752252" cy="369332"/>
          </a:xfrm>
          <a:prstGeom prst="rect">
            <a:avLst/>
          </a:prstGeom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/>
              <a:t>水</a:t>
            </a:r>
            <a:r>
              <a:rPr lang="en-US" altLang="ja-JP" dirty="0" smtClean="0"/>
              <a:t>(</a:t>
            </a:r>
            <a:r>
              <a:rPr lang="ja-JP" altLang="en-US" dirty="0" smtClean="0"/>
              <a:t>湿潤セメント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149" name="正方形/長方形 148"/>
          <p:cNvSpPr/>
          <p:nvPr/>
        </p:nvSpPr>
        <p:spPr>
          <a:xfrm>
            <a:off x="4469510" y="2005446"/>
            <a:ext cx="1752252" cy="369332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/>
              <a:t>氷</a:t>
            </a:r>
            <a:r>
              <a:rPr lang="en-US" altLang="ja-JP" dirty="0" smtClean="0"/>
              <a:t>(</a:t>
            </a:r>
            <a:r>
              <a:rPr lang="ja-JP" altLang="en-US" dirty="0" smtClean="0"/>
              <a:t>乾燥セメント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150" name="円弧 149"/>
          <p:cNvSpPr/>
          <p:nvPr/>
        </p:nvSpPr>
        <p:spPr>
          <a:xfrm>
            <a:off x="5513775" y="3467394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弧 150"/>
          <p:cNvSpPr/>
          <p:nvPr/>
        </p:nvSpPr>
        <p:spPr>
          <a:xfrm>
            <a:off x="5513775" y="3530894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弧 151"/>
          <p:cNvSpPr/>
          <p:nvPr/>
        </p:nvSpPr>
        <p:spPr>
          <a:xfrm>
            <a:off x="5024112" y="4784897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弧 152"/>
          <p:cNvSpPr/>
          <p:nvPr/>
        </p:nvSpPr>
        <p:spPr>
          <a:xfrm>
            <a:off x="5024112" y="4848397"/>
            <a:ext cx="355600" cy="1397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角丸四角形吹き出し 153"/>
          <p:cNvSpPr/>
          <p:nvPr/>
        </p:nvSpPr>
        <p:spPr>
          <a:xfrm>
            <a:off x="1812423" y="2459132"/>
            <a:ext cx="2806083" cy="1155700"/>
          </a:xfrm>
          <a:prstGeom prst="wedgeRoundRectCallout">
            <a:avLst>
              <a:gd name="adj1" fmla="val -64679"/>
              <a:gd name="adj2" fmla="val 53126"/>
              <a:gd name="adj3" fmla="val 16667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rgbClr val="FF6600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7F7F7F"/>
                </a:solidFill>
              </a:rPr>
              <a:t>水分子は自由</a:t>
            </a:r>
            <a:endParaRPr kumimoji="1" lang="en-US" altLang="ja-JP" dirty="0" smtClean="0">
              <a:solidFill>
                <a:srgbClr val="7F7F7F"/>
              </a:solidFill>
            </a:endParaRPr>
          </a:p>
          <a:p>
            <a:pPr algn="ctr"/>
            <a:r>
              <a:rPr lang="en-US" altLang="ja-JP" dirty="0" smtClean="0">
                <a:solidFill>
                  <a:srgbClr val="7F7F7F"/>
                </a:solidFill>
              </a:rPr>
              <a:t>→</a:t>
            </a:r>
            <a:r>
              <a:rPr lang="ja-JP" altLang="en-US" dirty="0" smtClean="0">
                <a:solidFill>
                  <a:srgbClr val="7F7F7F"/>
                </a:solidFill>
              </a:rPr>
              <a:t>中性子は並進運動からのエネルギーを受ける</a:t>
            </a:r>
            <a:endParaRPr kumimoji="1" lang="en-US" altLang="ja-JP" dirty="0" smtClean="0">
              <a:solidFill>
                <a:srgbClr val="7F7F7F"/>
              </a:solidFill>
            </a:endParaRPr>
          </a:p>
        </p:txBody>
      </p:sp>
      <p:sp>
        <p:nvSpPr>
          <p:cNvPr id="155" name="角丸四角形吹き出し 154"/>
          <p:cNvSpPr/>
          <p:nvPr/>
        </p:nvSpPr>
        <p:spPr>
          <a:xfrm>
            <a:off x="5814911" y="2478182"/>
            <a:ext cx="2871889" cy="1143000"/>
          </a:xfrm>
          <a:prstGeom prst="wedgeRoundRectCallout">
            <a:avLst>
              <a:gd name="adj1" fmla="val -69215"/>
              <a:gd name="adj2" fmla="val 57046"/>
              <a:gd name="adj3" fmla="val 16667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2">
                <a:lumMod val="7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7F7F7F"/>
                </a:solidFill>
              </a:rPr>
              <a:t>水分子は拘束</a:t>
            </a:r>
            <a:endParaRPr kumimoji="1" lang="en-US" altLang="ja-JP" dirty="0" smtClean="0">
              <a:solidFill>
                <a:srgbClr val="7F7F7F"/>
              </a:solidFill>
            </a:endParaRPr>
          </a:p>
          <a:p>
            <a:pPr algn="ctr"/>
            <a:r>
              <a:rPr lang="en-US" altLang="ja-JP" dirty="0" smtClean="0">
                <a:solidFill>
                  <a:srgbClr val="7F7F7F"/>
                </a:solidFill>
              </a:rPr>
              <a:t>→</a:t>
            </a:r>
            <a:r>
              <a:rPr lang="ja-JP" altLang="en-US" dirty="0" smtClean="0">
                <a:solidFill>
                  <a:srgbClr val="7F7F7F"/>
                </a:solidFill>
              </a:rPr>
              <a:t>中性子はエネルギーを受けない</a:t>
            </a:r>
            <a:endParaRPr lang="en-US" altLang="ja-JP" dirty="0" smtClean="0">
              <a:solidFill>
                <a:srgbClr val="7F7F7F"/>
              </a:solidFill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2209452" y="4839665"/>
            <a:ext cx="209805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水の方が</a:t>
            </a:r>
            <a:endParaRPr lang="en-US" altLang="ja-JP" dirty="0" smtClean="0"/>
          </a:p>
          <a:p>
            <a:r>
              <a:rPr kumimoji="1" lang="ja-JP" altLang="en-US" sz="3200" u="sng" dirty="0" smtClean="0"/>
              <a:t>上方散乱</a:t>
            </a:r>
            <a:endParaRPr kumimoji="1" lang="en-US" altLang="ja-JP" sz="3200" u="sng" dirty="0" smtClean="0"/>
          </a:p>
          <a:p>
            <a:r>
              <a:rPr lang="ja-JP" altLang="en-US" dirty="0" smtClean="0"/>
              <a:t>　　　　　　の影響大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413152" y="4924598"/>
            <a:ext cx="20277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氷では</a:t>
            </a:r>
            <a:endParaRPr lang="en-US" altLang="ja-JP" dirty="0" smtClean="0"/>
          </a:p>
          <a:p>
            <a:r>
              <a:rPr kumimoji="1" lang="ja-JP" altLang="en-US" sz="3200" dirty="0" smtClean="0"/>
              <a:t>弾性散乱</a:t>
            </a:r>
            <a:endParaRPr kumimoji="1" lang="en-US" altLang="ja-JP" sz="3200" dirty="0" smtClean="0"/>
          </a:p>
          <a:p>
            <a:r>
              <a:rPr lang="ja-JP" altLang="en-US" dirty="0" smtClean="0"/>
              <a:t>　　　　　　が支配的</a:t>
            </a:r>
            <a:endParaRPr kumimoji="1" lang="ja-JP" altLang="en-US" dirty="0"/>
          </a:p>
        </p:txBody>
      </p:sp>
      <p:sp>
        <p:nvSpPr>
          <p:cNvPr id="63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上方</a:t>
            </a:r>
            <a:r>
              <a:rPr lang="ja-JP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散乱について</a:t>
            </a:r>
            <a:r>
              <a:rPr lang="en-US" altLang="ja-JP" sz="1200" dirty="0" smtClean="0">
                <a:solidFill>
                  <a:srgbClr val="000000"/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右矢印 56"/>
          <p:cNvSpPr/>
          <p:nvPr/>
        </p:nvSpPr>
        <p:spPr>
          <a:xfrm>
            <a:off x="5137224" y="1937426"/>
            <a:ext cx="2836815" cy="1787722"/>
          </a:xfrm>
          <a:prstGeom prst="rightArrow">
            <a:avLst>
              <a:gd name="adj1" fmla="val 71253"/>
              <a:gd name="adj2" fmla="val 30819"/>
            </a:avLst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877448" y="2162851"/>
            <a:ext cx="1303200" cy="1304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rot="5400000" flipH="1" flipV="1">
            <a:off x="4119243" y="2606359"/>
            <a:ext cx="203755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シミュレーション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-</a:t>
            </a:r>
            <a:r>
              <a:rPr lang="ja-JP" altLang="en-US" sz="1800" dirty="0" smtClean="0"/>
              <a:t>軽水氷の前方散乱</a:t>
            </a:r>
            <a:r>
              <a:rPr lang="en-US" altLang="ja-JP" sz="1800" dirty="0" smtClean="0"/>
              <a:t>-</a:t>
            </a:r>
            <a:endParaRPr lang="ja-JP" altLang="en-US" sz="1800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4718918" y="2835355"/>
            <a:ext cx="35718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6033368" y="2168605"/>
            <a:ext cx="285750" cy="1304925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rot="5400000">
            <a:off x="5800006" y="2821067"/>
            <a:ext cx="1304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5830168" y="3676730"/>
            <a:ext cx="406400" cy="158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5400000">
            <a:off x="6112444" y="3682781"/>
            <a:ext cx="394298" cy="158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6258098" y="3680797"/>
            <a:ext cx="393504" cy="4762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10800000">
            <a:off x="6033368" y="3765631"/>
            <a:ext cx="923925" cy="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10800000">
            <a:off x="5385668" y="3765631"/>
            <a:ext cx="923925" cy="0"/>
          </a:xfrm>
          <a:prstGeom prst="line">
            <a:avLst/>
          </a:prstGeom>
          <a:ln>
            <a:solidFill>
              <a:srgbClr val="C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10800000" flipV="1">
            <a:off x="6466758" y="3765628"/>
            <a:ext cx="671510" cy="1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6554814" y="3478391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ea"/>
              </a:rPr>
              <a:t>1[mm]</a:t>
            </a:r>
            <a:endParaRPr lang="ja-JP" altLang="en-US" sz="1400" dirty="0"/>
          </a:p>
        </p:txBody>
      </p:sp>
      <p:sp>
        <p:nvSpPr>
          <p:cNvPr id="36" name="正方形/長方形 35"/>
          <p:cNvSpPr/>
          <p:nvPr/>
        </p:nvSpPr>
        <p:spPr>
          <a:xfrm>
            <a:off x="5277474" y="3486426"/>
            <a:ext cx="813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ea"/>
              </a:rPr>
              <a:t>1-5[mm]</a:t>
            </a:r>
            <a:endParaRPr lang="ja-JP" altLang="en-US" sz="1400" dirty="0"/>
          </a:p>
        </p:txBody>
      </p:sp>
      <p:sp>
        <p:nvSpPr>
          <p:cNvPr id="37" name="正方形/長方形 36"/>
          <p:cNvSpPr/>
          <p:nvPr/>
        </p:nvSpPr>
        <p:spPr>
          <a:xfrm>
            <a:off x="6399986" y="1616949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ea"/>
              </a:rPr>
              <a:t>sample</a:t>
            </a:r>
            <a:endParaRPr lang="ja-JP" altLang="en-US" sz="1400" dirty="0"/>
          </a:p>
        </p:txBody>
      </p:sp>
      <p:sp>
        <p:nvSpPr>
          <p:cNvPr id="38" name="正方形/長方形 37"/>
          <p:cNvSpPr/>
          <p:nvPr/>
        </p:nvSpPr>
        <p:spPr>
          <a:xfrm>
            <a:off x="6566767" y="1943776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ea"/>
              </a:rPr>
              <a:t>tally</a:t>
            </a:r>
            <a:endParaRPr lang="ja-JP" altLang="en-US" sz="1400" dirty="0"/>
          </a:p>
        </p:txBody>
      </p:sp>
      <p:cxnSp>
        <p:nvCxnSpPr>
          <p:cNvPr id="39" name="直線コネクタ 38"/>
          <p:cNvCxnSpPr/>
          <p:nvPr/>
        </p:nvCxnSpPr>
        <p:spPr>
          <a:xfrm rot="5400000">
            <a:off x="6252443" y="1948537"/>
            <a:ext cx="266700" cy="16192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10800000">
            <a:off x="6457231" y="1896151"/>
            <a:ext cx="589831" cy="0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>
            <a:off x="6403229" y="2256314"/>
            <a:ext cx="266700" cy="16192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10800000">
            <a:off x="6608017" y="2203928"/>
            <a:ext cx="589831" cy="0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7974039" y="24706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+mj-ea"/>
              </a:rPr>
              <a:t>z</a:t>
            </a:r>
            <a:endParaRPr lang="ja-JP" altLang="en-US" b="1" dirty="0"/>
          </a:p>
        </p:txBody>
      </p:sp>
      <p:sp>
        <p:nvSpPr>
          <p:cNvPr id="48" name="正方形/長方形 47"/>
          <p:cNvSpPr/>
          <p:nvPr/>
        </p:nvSpPr>
        <p:spPr>
          <a:xfrm>
            <a:off x="3466086" y="238827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+mj-ea"/>
              </a:rPr>
              <a:t>x</a:t>
            </a:r>
            <a:endParaRPr lang="ja-JP" altLang="en-US" b="1" dirty="0"/>
          </a:p>
        </p:txBody>
      </p:sp>
      <p:sp>
        <p:nvSpPr>
          <p:cNvPr id="34" name="円/楕円 33"/>
          <p:cNvSpPr/>
          <p:nvPr/>
        </p:nvSpPr>
        <p:spPr>
          <a:xfrm>
            <a:off x="1877448" y="2162851"/>
            <a:ext cx="1303200" cy="1303200"/>
          </a:xfrm>
          <a:prstGeom prst="ellipse">
            <a:avLst/>
          </a:prstGeom>
          <a:solidFill>
            <a:schemeClr val="accent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2819010" y="1740773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ea"/>
              </a:rPr>
              <a:t>sample φ50</a:t>
            </a:r>
            <a:endParaRPr lang="ja-JP" altLang="en-US" sz="1400" dirty="0"/>
          </a:p>
        </p:txBody>
      </p:sp>
      <p:cxnSp>
        <p:nvCxnSpPr>
          <p:cNvPr id="42" name="直線コネクタ 41"/>
          <p:cNvCxnSpPr/>
          <p:nvPr/>
        </p:nvCxnSpPr>
        <p:spPr>
          <a:xfrm rot="5400000">
            <a:off x="2671467" y="2072361"/>
            <a:ext cx="266700" cy="16192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10800000" flipV="1">
            <a:off x="2876260" y="2019975"/>
            <a:ext cx="1114866" cy="2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3301731" y="1988424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ea"/>
              </a:rPr>
              <a:t>tally</a:t>
            </a:r>
            <a:endParaRPr lang="ja-JP" altLang="en-US" sz="1400" dirty="0"/>
          </a:p>
        </p:txBody>
      </p:sp>
      <p:cxnSp>
        <p:nvCxnSpPr>
          <p:cNvPr id="49" name="直線コネクタ 48"/>
          <p:cNvCxnSpPr/>
          <p:nvPr/>
        </p:nvCxnSpPr>
        <p:spPr>
          <a:xfrm rot="5400000">
            <a:off x="3122704" y="2281911"/>
            <a:ext cx="266700" cy="16192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10800000">
            <a:off x="3332707" y="2245401"/>
            <a:ext cx="589831" cy="0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2248740" y="137144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+mj-ea"/>
              </a:rPr>
              <a:t>y</a:t>
            </a:r>
            <a:endParaRPr lang="ja-JP" altLang="en-US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594100" y="3949701"/>
            <a:ext cx="5092700" cy="212365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実験で用いたセメント</a:t>
            </a:r>
            <a:r>
              <a:rPr lang="ja-JP" altLang="en-US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が含む</a:t>
            </a:r>
            <a:r>
              <a:rPr kumimoji="1" lang="ja-JP" altLang="en-US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水を模擬</a:t>
            </a:r>
            <a:endParaRPr kumimoji="1" lang="en-US" altLang="ja-JP" sz="24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ja-JP" dirty="0" smtClean="0">
                <a:ea typeface="+mj-ea"/>
              </a:rPr>
              <a:t>→W/C</a:t>
            </a:r>
            <a:r>
              <a:rPr lang="ja-JP" altLang="en-US" dirty="0" smtClean="0">
                <a:ea typeface="+mj-ea"/>
              </a:rPr>
              <a:t>比</a:t>
            </a:r>
            <a:r>
              <a:rPr lang="en-US" altLang="ja-JP" dirty="0" smtClean="0">
                <a:ea typeface="+mj-ea"/>
              </a:rPr>
              <a:t>=50 %</a:t>
            </a:r>
            <a:r>
              <a:rPr lang="ja-JP" altLang="en-US" dirty="0" smtClean="0">
                <a:ea typeface="+mj-ea"/>
              </a:rPr>
              <a:t>と仮定</a:t>
            </a:r>
            <a:endParaRPr lang="en-US" altLang="ja-JP" dirty="0" smtClean="0">
              <a:ea typeface="+mj-ea"/>
            </a:endParaRPr>
          </a:p>
          <a:p>
            <a:r>
              <a:rPr lang="en-US" altLang="ja-JP" dirty="0" smtClean="0">
                <a:ea typeface="+mj-ea"/>
              </a:rPr>
              <a:t>	</a:t>
            </a:r>
            <a:r>
              <a:rPr lang="ja-JP" altLang="en-US" dirty="0" smtClean="0">
                <a:ea typeface="+mj-ea"/>
              </a:rPr>
              <a:t>湿潤セメント</a:t>
            </a:r>
            <a:r>
              <a:rPr lang="en-US" altLang="ja-JP" dirty="0" smtClean="0">
                <a:ea typeface="+mj-ea"/>
              </a:rPr>
              <a:t>…</a:t>
            </a:r>
            <a:r>
              <a:rPr lang="ja-JP" altLang="en-US" dirty="0" smtClean="0">
                <a:ea typeface="+mj-ea"/>
              </a:rPr>
              <a:t>水の膜</a:t>
            </a:r>
            <a:r>
              <a:rPr lang="en-US" altLang="ja-JP" dirty="0" smtClean="0">
                <a:ea typeface="+mj-ea"/>
              </a:rPr>
              <a:t> 5 mm</a:t>
            </a:r>
            <a:r>
              <a:rPr lang="ja-JP" altLang="en-US" dirty="0" smtClean="0">
                <a:ea typeface="+mj-ea"/>
              </a:rPr>
              <a:t>以下</a:t>
            </a:r>
            <a:endParaRPr lang="en-US" altLang="ja-JP" dirty="0" smtClean="0">
              <a:ea typeface="+mj-ea"/>
            </a:endParaRPr>
          </a:p>
          <a:p>
            <a:r>
              <a:rPr lang="en-US" altLang="ja-JP" dirty="0" smtClean="0">
                <a:ea typeface="+mj-ea"/>
              </a:rPr>
              <a:t>→</a:t>
            </a:r>
            <a:r>
              <a:rPr lang="ja-JP" altLang="en-US" dirty="0" smtClean="0">
                <a:ea typeface="+mj-ea"/>
              </a:rPr>
              <a:t>タリーは検出器</a:t>
            </a:r>
            <a:r>
              <a:rPr lang="en-US" altLang="ja-JP" dirty="0" smtClean="0">
                <a:ea typeface="+mj-ea"/>
              </a:rPr>
              <a:t>(256ch Li-grass)</a:t>
            </a:r>
            <a:r>
              <a:rPr lang="ja-JP" altLang="en-US" dirty="0" smtClean="0">
                <a:ea typeface="+mj-ea"/>
              </a:rPr>
              <a:t>を模擬</a:t>
            </a:r>
            <a:endParaRPr lang="en-US" altLang="ja-JP" dirty="0" smtClean="0">
              <a:ea typeface="+mj-ea"/>
            </a:endParaRPr>
          </a:p>
          <a:p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・エネルギー依存の全断面積を求める</a:t>
            </a:r>
            <a:endParaRPr lang="en-US" altLang="ja-JP" dirty="0" smtClean="0"/>
          </a:p>
          <a:p>
            <a:r>
              <a:rPr lang="ja-JP" altLang="en-US" dirty="0" smtClean="0"/>
              <a:t>　　</a:t>
            </a:r>
            <a:r>
              <a:rPr lang="ja-JP" altLang="en-US" dirty="0" smtClean="0">
                <a:latin typeface="+mj-ea"/>
                <a:ea typeface="+mj-ea"/>
              </a:rPr>
              <a:t>サンプル中で上方散乱の様子を調べる</a:t>
            </a:r>
            <a:endParaRPr lang="en-US" altLang="ja-JP" dirty="0" smtClean="0">
              <a:latin typeface="+mj-ea"/>
              <a:ea typeface="+mj-ea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rot="5400000" flipH="1" flipV="1">
            <a:off x="1509873" y="2613966"/>
            <a:ext cx="2078830" cy="2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80" idx="0"/>
          </p:cNvCxnSpPr>
          <p:nvPr/>
        </p:nvCxnSpPr>
        <p:spPr>
          <a:xfrm flipV="1">
            <a:off x="1677883" y="2843294"/>
            <a:ext cx="2070248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3862212" y="2846507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ea"/>
              </a:rPr>
              <a:t>beam</a:t>
            </a:r>
          </a:p>
          <a:p>
            <a:r>
              <a:rPr lang="en-US" altLang="ja-JP" sz="1400" dirty="0" smtClean="0">
                <a:latin typeface="+mj-ea"/>
              </a:rPr>
              <a:t>(5x5[mm</a:t>
            </a:r>
            <a:r>
              <a:rPr lang="en-US" altLang="ja-JP" sz="1400" baseline="30000" dirty="0" smtClean="0">
                <a:latin typeface="+mj-ea"/>
              </a:rPr>
              <a:t>2</a:t>
            </a:r>
            <a:r>
              <a:rPr lang="en-US" altLang="ja-JP" sz="1400" dirty="0" smtClean="0">
                <a:latin typeface="+mj-ea"/>
              </a:rPr>
              <a:t>])</a:t>
            </a:r>
            <a:endParaRPr lang="ja-JP" altLang="en-US" sz="1400" dirty="0"/>
          </a:p>
        </p:txBody>
      </p:sp>
      <p:cxnSp>
        <p:nvCxnSpPr>
          <p:cNvPr id="54" name="直線コネクタ 53"/>
          <p:cNvCxnSpPr/>
          <p:nvPr/>
        </p:nvCxnSpPr>
        <p:spPr>
          <a:xfrm rot="5400000">
            <a:off x="4791557" y="3001059"/>
            <a:ext cx="498670" cy="192664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rot="10800000">
            <a:off x="3862213" y="3351390"/>
            <a:ext cx="1082349" cy="158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5400000">
            <a:off x="1611145" y="3739833"/>
            <a:ext cx="532609" cy="1589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rot="5400000">
            <a:off x="2906407" y="3731894"/>
            <a:ext cx="548483" cy="158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rot="10800000" flipV="1">
            <a:off x="1876654" y="3918028"/>
            <a:ext cx="1304788" cy="1"/>
          </a:xfrm>
          <a:prstGeom prst="line">
            <a:avLst/>
          </a:prstGeom>
          <a:ln>
            <a:solidFill>
              <a:srgbClr val="C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2242746" y="3647461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ea"/>
              </a:rPr>
              <a:t>46[mm]</a:t>
            </a:r>
            <a:endParaRPr lang="ja-JP" altLang="en-US" sz="1400" dirty="0"/>
          </a:p>
        </p:txBody>
      </p:sp>
      <p:cxnSp>
        <p:nvCxnSpPr>
          <p:cNvPr id="76" name="直線コネクタ 75"/>
          <p:cNvCxnSpPr/>
          <p:nvPr/>
        </p:nvCxnSpPr>
        <p:spPr>
          <a:xfrm rot="10800000">
            <a:off x="1345635" y="2161262"/>
            <a:ext cx="532609" cy="1589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rot="10800000">
            <a:off x="1344045" y="3474323"/>
            <a:ext cx="532609" cy="1589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rot="5400000" flipV="1">
            <a:off x="756741" y="2818750"/>
            <a:ext cx="1304788" cy="1"/>
          </a:xfrm>
          <a:prstGeom prst="line">
            <a:avLst/>
          </a:prstGeom>
          <a:ln>
            <a:solidFill>
              <a:srgbClr val="C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/>
          <p:cNvSpPr/>
          <p:nvPr/>
        </p:nvSpPr>
        <p:spPr>
          <a:xfrm rot="5400000">
            <a:off x="1162357" y="2694167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ea"/>
              </a:rPr>
              <a:t>46[mm]</a:t>
            </a:r>
            <a:endParaRPr lang="ja-JP" altLang="en-US" sz="1400" dirty="0"/>
          </a:p>
        </p:txBody>
      </p:sp>
      <p:sp>
        <p:nvSpPr>
          <p:cNvPr id="82" name="正方形/長方形 81"/>
          <p:cNvSpPr/>
          <p:nvPr/>
        </p:nvSpPr>
        <p:spPr>
          <a:xfrm>
            <a:off x="4820518" y="137144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+mj-ea"/>
              </a:rPr>
              <a:t>y</a:t>
            </a:r>
            <a:endParaRPr lang="ja-JP" altLang="en-US" b="1" dirty="0"/>
          </a:p>
        </p:txBody>
      </p:sp>
      <p:sp>
        <p:nvSpPr>
          <p:cNvPr id="86" name="正方形/長方形 85"/>
          <p:cNvSpPr/>
          <p:nvPr/>
        </p:nvSpPr>
        <p:spPr>
          <a:xfrm>
            <a:off x="266699" y="1471650"/>
            <a:ext cx="1950647" cy="369332"/>
          </a:xfrm>
          <a:prstGeom prst="rect">
            <a:avLst/>
          </a:prstGeom>
          <a:ln w="28575" cmpd="sng">
            <a:solidFill>
              <a:schemeClr val="accent3"/>
            </a:solidFill>
          </a:ln>
        </p:spPr>
        <p:txBody>
          <a:bodyPr wrap="square" anchor="ctr" anchorCtr="1">
            <a:spAutoFit/>
          </a:bodyPr>
          <a:lstStyle/>
          <a:p>
            <a:r>
              <a:rPr lang="en-US" altLang="ja-JP" dirty="0" smtClean="0"/>
              <a:t> 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O(water, ice)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977900" y="4326572"/>
            <a:ext cx="2197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 smtClean="0"/>
              <a:t>Beam</a:t>
            </a:r>
          </a:p>
          <a:p>
            <a:r>
              <a:rPr lang="en-US" altLang="ja-JP" dirty="0" smtClean="0"/>
              <a:t>Size 5x5 mm</a:t>
            </a:r>
            <a:r>
              <a:rPr lang="en-US" altLang="ja-JP" baseline="30000" dirty="0" smtClean="0"/>
              <a:t>2</a:t>
            </a:r>
          </a:p>
          <a:p>
            <a:r>
              <a:rPr lang="en-US" altLang="ja-JP" dirty="0" smtClean="0"/>
              <a:t>Wavelength 6-9 Å</a:t>
            </a:r>
          </a:p>
          <a:p>
            <a:r>
              <a:rPr lang="en-US" altLang="ja-JP" dirty="0" err="1" smtClean="0"/>
              <a:t>Maxbach</a:t>
            </a:r>
            <a:r>
              <a:rPr lang="en-US" altLang="ja-JP" dirty="0" smtClean="0"/>
              <a:t> 96</a:t>
            </a:r>
          </a:p>
          <a:p>
            <a:r>
              <a:rPr lang="en-US" altLang="ja-JP" dirty="0" err="1" smtClean="0"/>
              <a:t>Maxcas</a:t>
            </a:r>
            <a:r>
              <a:rPr lang="en-US" altLang="ja-JP" dirty="0" smtClean="0"/>
              <a:t> 10</a:t>
            </a:r>
            <a:r>
              <a:rPr lang="en-US" altLang="ja-JP" baseline="30000" dirty="0" smtClean="0"/>
              <a:t>7</a:t>
            </a:r>
            <a:endParaRPr kumimoji="1" lang="ja-JP" altLang="en-US" baseline="30000" dirty="0"/>
          </a:p>
        </p:txBody>
      </p:sp>
      <p:sp>
        <p:nvSpPr>
          <p:cNvPr id="58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上方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 8" descr="1m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446" r="-1446"/>
          <a:stretch>
            <a:fillRect/>
          </a:stretch>
        </p:blipFill>
        <p:spPr/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-</a:t>
            </a:r>
            <a:r>
              <a:rPr lang="ja-JP" altLang="en-US" sz="1800" dirty="0" smtClean="0"/>
              <a:t>入射中性子エネルギー</a:t>
            </a:r>
            <a:r>
              <a:rPr lang="en-US" altLang="ja-JP" sz="1800" dirty="0" smtClean="0"/>
              <a:t>:9Å </a:t>
            </a:r>
            <a:r>
              <a:rPr lang="ja-JP" altLang="en-US" sz="1800" dirty="0" smtClean="0"/>
              <a:t>サンプル厚さ</a:t>
            </a:r>
            <a:r>
              <a:rPr lang="en-US" altLang="ja-JP" sz="1800" dirty="0" smtClean="0"/>
              <a:t>:1mm-</a:t>
            </a:r>
            <a:endParaRPr lang="ja-JP" altLang="en-US" sz="1800" dirty="0"/>
          </a:p>
        </p:txBody>
      </p:sp>
      <p:sp>
        <p:nvSpPr>
          <p:cNvPr id="8" name="円/楕円 7"/>
          <p:cNvSpPr/>
          <p:nvPr/>
        </p:nvSpPr>
        <p:spPr>
          <a:xfrm rot="18842520">
            <a:off x="2167881" y="2759288"/>
            <a:ext cx="4392471" cy="2063980"/>
          </a:xfrm>
          <a:prstGeom prst="ellipse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27214" y="1368131"/>
            <a:ext cx="1029618" cy="46166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</p:spPr>
        <p:txBody>
          <a:bodyPr wrap="square" anchor="ctr" anchorCtr="1">
            <a:spAutoFit/>
          </a:bodyPr>
          <a:lstStyle/>
          <a:p>
            <a:r>
              <a:rPr lang="en-US" altLang="ja-JP" sz="2400" dirty="0" smtClean="0"/>
              <a:t>9Å</a:t>
            </a:r>
          </a:p>
        </p:txBody>
      </p:sp>
      <p:sp>
        <p:nvSpPr>
          <p:cNvPr id="7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上方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en-US" altLang="ja-JP" sz="1200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 9" descr="5m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446" r="-1446"/>
          <a:stretch>
            <a:fillRect/>
          </a:stretch>
        </p:blipFill>
        <p:spPr/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-</a:t>
            </a:r>
            <a:r>
              <a:rPr lang="ja-JP" altLang="en-US" sz="1800" dirty="0" smtClean="0"/>
              <a:t>入射中性子エネルギー</a:t>
            </a:r>
            <a:r>
              <a:rPr lang="en-US" altLang="ja-JP" sz="1800" dirty="0" smtClean="0"/>
              <a:t>:9Å </a:t>
            </a:r>
            <a:r>
              <a:rPr lang="ja-JP" altLang="en-US" sz="1800" dirty="0" smtClean="0"/>
              <a:t>サンプル厚さ</a:t>
            </a:r>
            <a:r>
              <a:rPr lang="en-US" altLang="ja-JP" sz="1800" dirty="0" smtClean="0"/>
              <a:t>:5mm-</a:t>
            </a:r>
            <a:endParaRPr lang="ja-JP" altLang="en-US" sz="1800" dirty="0"/>
          </a:p>
        </p:txBody>
      </p:sp>
      <p:sp>
        <p:nvSpPr>
          <p:cNvPr id="11" name="円/楕円 10"/>
          <p:cNvSpPr/>
          <p:nvPr/>
        </p:nvSpPr>
        <p:spPr>
          <a:xfrm rot="18842520">
            <a:off x="2167881" y="2759288"/>
            <a:ext cx="4392471" cy="2063980"/>
          </a:xfrm>
          <a:prstGeom prst="ellipse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353" y="3809712"/>
            <a:ext cx="3057247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+mn-ea"/>
                <a:cs typeface="ＭＳ 明朝 (見出し)"/>
              </a:rPr>
              <a:t>上方散乱の影響</a:t>
            </a:r>
            <a:endParaRPr kumimoji="1" lang="ja-JP" altLang="en-US" sz="3200" b="1" dirty="0">
              <a:latin typeface="+mn-ea"/>
              <a:cs typeface="ＭＳ 明朝 (見出し)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27214" y="1368131"/>
            <a:ext cx="1029618" cy="46166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</p:spPr>
        <p:txBody>
          <a:bodyPr wrap="square" anchor="ctr" anchorCtr="1">
            <a:spAutoFit/>
          </a:bodyPr>
          <a:lstStyle/>
          <a:p>
            <a:r>
              <a:rPr lang="en-US" altLang="ja-JP" sz="2400" dirty="0" smtClean="0"/>
              <a:t>9Å</a:t>
            </a:r>
          </a:p>
        </p:txBody>
      </p:sp>
      <p:sp>
        <p:nvSpPr>
          <p:cNvPr id="8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上方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ICE9_memor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41" y="1384301"/>
            <a:ext cx="4128241" cy="2548263"/>
          </a:xfrm>
          <a:prstGeom prst="rect">
            <a:avLst/>
          </a:prstGeom>
        </p:spPr>
      </p:pic>
      <p:pic>
        <p:nvPicPr>
          <p:cNvPr id="11" name="図 10" descr="water9_memor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1384301"/>
            <a:ext cx="4128241" cy="25482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–</a:t>
            </a:r>
            <a:r>
              <a:rPr lang="ja-JP" altLang="en-US" sz="1800" dirty="0" smtClean="0"/>
              <a:t>軽水と氷での上方散乱の影響比較</a:t>
            </a:r>
            <a:r>
              <a:rPr lang="en-US" altLang="ja-JP" sz="1800" dirty="0" smtClean="0"/>
              <a:t>-</a:t>
            </a:r>
            <a:endParaRPr lang="ja-JP" altLang="en-US" sz="1800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1652358" y="3996064"/>
            <a:ext cx="2806083" cy="838200"/>
          </a:xfrm>
          <a:prstGeom prst="wedgeRoundRectCallout">
            <a:avLst>
              <a:gd name="adj1" fmla="val 39417"/>
              <a:gd name="adj2" fmla="val -178408"/>
              <a:gd name="adj3" fmla="val 16667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rgbClr val="FF6600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7F7F7F"/>
                </a:solidFill>
              </a:rPr>
              <a:t>厚さ変化による上方散乱の影響に変化がある</a:t>
            </a:r>
            <a:endParaRPr kumimoji="1" lang="en-US" altLang="ja-JP" dirty="0" smtClean="0">
              <a:solidFill>
                <a:srgbClr val="7F7F7F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5841793" y="3996064"/>
            <a:ext cx="2871889" cy="838200"/>
          </a:xfrm>
          <a:prstGeom prst="wedgeRoundRectCallout">
            <a:avLst>
              <a:gd name="adj1" fmla="val 42667"/>
              <a:gd name="adj2" fmla="val -179924"/>
              <a:gd name="adj3" fmla="val 16667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2">
                <a:lumMod val="7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7F7F7F"/>
                </a:solidFill>
              </a:rPr>
              <a:t>厚さ変化による上方散乱の影響に変化がない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1026" y="4978400"/>
            <a:ext cx="28370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水の方が</a:t>
            </a:r>
            <a:endParaRPr lang="en-US" altLang="ja-JP" dirty="0" smtClean="0"/>
          </a:p>
          <a:p>
            <a:r>
              <a:rPr lang="en-US" altLang="ja-JP" dirty="0" smtClean="0"/>
              <a:t> </a:t>
            </a:r>
            <a:r>
              <a:rPr kumimoji="1" lang="ja-JP" altLang="en-US" sz="2400" u="sng" dirty="0" smtClean="0"/>
              <a:t>上方散乱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の影響</a:t>
            </a:r>
            <a:r>
              <a:rPr lang="en-US" altLang="ja-JP" dirty="0" smtClean="0"/>
              <a:t>:</a:t>
            </a:r>
            <a:r>
              <a:rPr lang="ja-JP" altLang="en-US" dirty="0" smtClean="0"/>
              <a:t>大</a:t>
            </a:r>
            <a:endParaRPr lang="en-US" altLang="ja-JP" dirty="0" smtClean="0"/>
          </a:p>
          <a:p>
            <a:r>
              <a:rPr kumimoji="1" lang="en-US" altLang="ja-JP" dirty="0" smtClean="0"/>
              <a:t> </a:t>
            </a:r>
            <a:r>
              <a:rPr kumimoji="1" lang="ja-JP" altLang="en-US" sz="2400" u="sng" dirty="0" smtClean="0"/>
              <a:t>厚さ変化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による</a:t>
            </a:r>
            <a:r>
              <a:rPr kumimoji="1" lang="ja-JP" altLang="en-US" dirty="0" smtClean="0"/>
              <a:t>影響</a:t>
            </a:r>
            <a:r>
              <a:rPr kumimoji="1" lang="en-US" altLang="ja-JP" dirty="0" smtClean="0"/>
              <a:t>:</a:t>
            </a:r>
            <a:r>
              <a:rPr lang="ja-JP" altLang="en-US" dirty="0" smtClean="0"/>
              <a:t>大</a:t>
            </a:r>
            <a:endParaRPr kumimoji="1" lang="ja-JP" altLang="en-US" dirty="0"/>
          </a:p>
        </p:txBody>
      </p:sp>
      <p:sp>
        <p:nvSpPr>
          <p:cNvPr id="22" name="ストライプ矢印 21"/>
          <p:cNvSpPr/>
          <p:nvPr/>
        </p:nvSpPr>
        <p:spPr>
          <a:xfrm>
            <a:off x="3914913" y="5326460"/>
            <a:ext cx="1447800" cy="747236"/>
          </a:xfrm>
          <a:prstGeom prst="stripedRightArrow">
            <a:avLst/>
          </a:prstGeom>
          <a:solidFill>
            <a:schemeClr val="bg2">
              <a:lumMod val="75000"/>
              <a:alpha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contourClr>
              <a:schemeClr val="accent2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18426" y="5194300"/>
            <a:ext cx="2692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短波長側での</a:t>
            </a:r>
            <a:endParaRPr lang="en-US" altLang="ja-JP" dirty="0" smtClean="0"/>
          </a:p>
          <a:p>
            <a:r>
              <a:rPr kumimoji="1" lang="ja-JP" altLang="en-US" u="sng" dirty="0" smtClean="0"/>
              <a:t>全断面積</a:t>
            </a:r>
            <a:r>
              <a:rPr lang="ja-JP" altLang="en-US" dirty="0" smtClean="0"/>
              <a:t>が大きくなる</a:t>
            </a:r>
            <a:endParaRPr lang="en-US" altLang="ja-JP" dirty="0" smtClean="0"/>
          </a:p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傾き</a:t>
            </a:r>
            <a:r>
              <a:rPr lang="ja-JP" altLang="en-US" dirty="0" smtClean="0"/>
              <a:t>が緩やかになる</a:t>
            </a:r>
            <a:endParaRPr lang="en-US" altLang="ja-JP" dirty="0" smtClean="0"/>
          </a:p>
        </p:txBody>
      </p:sp>
      <p:sp>
        <p:nvSpPr>
          <p:cNvPr id="13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上方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422400"/>
            <a:ext cx="8229600" cy="4531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軽水氷の実験とセメントの実験での結果の相違はシミュレーションにより上方散乱の影響であることが判明</a:t>
            </a:r>
            <a:endParaRPr lang="en-US" altLang="ja-JP" sz="2400" dirty="0" smtClean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  <a:p>
            <a:pPr>
              <a:buNone/>
            </a:pPr>
            <a:endParaRPr lang="en-US" altLang="ja-JP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ja-JP" alt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水素の結合状態イメージングを行うにあたり</a:t>
            </a:r>
            <a:endParaRPr lang="en-US" altLang="ja-JP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en-US" altLang="ja-JP" sz="2000" dirty="0" smtClean="0"/>
              <a:t>→</a:t>
            </a:r>
            <a:r>
              <a:rPr lang="ja-JP" altLang="en-US" sz="2000" dirty="0" smtClean="0"/>
              <a:t>上方散乱の影響を考慮する必要がある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>
                <a:ea typeface="+mj-ea"/>
              </a:rPr>
              <a:t>　　　特に、厚さによっても影響の大きさが変化する　</a:t>
            </a:r>
            <a:endParaRPr lang="en-US" altLang="ja-JP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ja-JP" alt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前方散乱の影響を定量的に</a:t>
            </a:r>
            <a:endParaRPr lang="en-US" altLang="ja-JP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ja-JP" altLang="en-US" sz="2162" dirty="0" smtClean="0"/>
              <a:t>　　</a:t>
            </a:r>
            <a:r>
              <a:rPr lang="en-US" altLang="ja-JP" sz="2162" dirty="0" smtClean="0"/>
              <a:t>→</a:t>
            </a:r>
            <a:r>
              <a:rPr lang="ja-JP" altLang="en-US" sz="2162" dirty="0" smtClean="0"/>
              <a:t>実験やシミュレーションにより影響の定量化が必要</a:t>
            </a:r>
            <a:endParaRPr lang="en-US" altLang="ja-JP" sz="2162" dirty="0" smtClean="0"/>
          </a:p>
          <a:p>
            <a:pPr>
              <a:buNone/>
            </a:pPr>
            <a:endParaRPr lang="en-US" altLang="ja-JP" sz="2000" dirty="0" smtClean="0">
              <a:latin typeface="+mj-ea"/>
              <a:ea typeface="+mj-ea"/>
              <a:cs typeface=""/>
            </a:endParaRPr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8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上方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背景</a:t>
            </a:r>
            <a:endParaRPr lang="ja-JP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1774" y="1906586"/>
            <a:ext cx="2032000" cy="19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2217951" y="2453700"/>
            <a:ext cx="9221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kern="0" dirty="0" smtClean="0">
                <a:latin typeface="+mj-lt"/>
                <a:ea typeface="ＭＳ 明朝" charset="-128"/>
              </a:rPr>
              <a:t>水</a:t>
            </a:r>
            <a:endParaRPr lang="en-US" altLang="ja-JP" sz="3200" b="1" kern="0" dirty="0" smtClean="0">
              <a:latin typeface="+mj-lt"/>
              <a:ea typeface="ＭＳ 明朝" charset="-128"/>
            </a:endParaRPr>
          </a:p>
          <a:p>
            <a:r>
              <a:rPr lang="en-US" altLang="ja-JP" b="1" kern="0" dirty="0" smtClean="0">
                <a:latin typeface="+mj-lt"/>
                <a:ea typeface="ＭＳ 明朝" charset="-128"/>
              </a:rPr>
              <a:t>(H</a:t>
            </a:r>
            <a:r>
              <a:rPr lang="en-US" altLang="ja-JP" b="1" kern="0" baseline="-25000" dirty="0" smtClean="0">
                <a:latin typeface="+mj-lt"/>
                <a:ea typeface="ＭＳ 明朝" charset="-128"/>
              </a:rPr>
              <a:t>2</a:t>
            </a:r>
            <a:r>
              <a:rPr lang="en-US" altLang="ja-JP" b="1" kern="0" dirty="0" smtClean="0">
                <a:latin typeface="+mj-lt"/>
                <a:ea typeface="ＭＳ 明朝" charset="-128"/>
              </a:rPr>
              <a:t>O)</a:t>
            </a:r>
            <a:endParaRPr lang="ja-JP" altLang="en-US" b="1" dirty="0">
              <a:latin typeface="+mj-lt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rot="5400000" flipH="1" flipV="1">
            <a:off x="2473269" y="1863094"/>
            <a:ext cx="720150" cy="461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070225" y="1743075"/>
            <a:ext cx="10318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6200000" flipV="1">
            <a:off x="1508849" y="2352367"/>
            <a:ext cx="652601" cy="514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10800000">
            <a:off x="457201" y="2283241"/>
            <a:ext cx="11207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87350" y="2353012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・工業</a:t>
            </a:r>
            <a:endParaRPr lang="en-US" altLang="ja-JP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84549" y="1906586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・植物</a:t>
            </a:r>
            <a:endParaRPr lang="en-US" altLang="ja-JP" dirty="0" smtClean="0"/>
          </a:p>
          <a:p>
            <a:r>
              <a:rPr lang="ja-JP" altLang="en-US" dirty="0" smtClean="0"/>
              <a:t>・動物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4975" y="1848921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人　工　</a:t>
            </a:r>
            <a:endParaRPr kumimoji="1" lang="en-US" altLang="ja-JP" sz="2400" dirty="0" smtClean="0">
              <a:latin typeface="+mj-ea"/>
              <a:ea typeface="+mj-ea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993965" y="1295400"/>
            <a:ext cx="1381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生　命</a:t>
            </a:r>
            <a:endParaRPr lang="en-US" altLang="ja-JP" sz="2400" dirty="0" smtClean="0">
              <a:latin typeface="+mj-ea"/>
              <a:ea typeface="+mj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476750" y="1382712"/>
            <a:ext cx="4524377" cy="5238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水（水素）は至る所に存在し、利用されている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034002" y="3353574"/>
            <a:ext cx="4967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dbl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水</a:t>
            </a:r>
            <a:r>
              <a:rPr kumimoji="1" lang="en-US" altLang="ja-JP" sz="2000" u="dbl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(</a:t>
            </a:r>
            <a:r>
              <a:rPr kumimoji="1" lang="ja-JP" altLang="en-US" sz="2000" u="dbl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水素</a:t>
            </a:r>
            <a:r>
              <a:rPr kumimoji="1" lang="en-US" altLang="ja-JP" sz="2000" u="dbl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)</a:t>
            </a:r>
            <a:r>
              <a:rPr kumimoji="1" lang="ja-JP" altLang="en-US" sz="2000" u="dbl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の結合状態の位置依存性</a:t>
            </a:r>
            <a:r>
              <a:rPr lang="ja-JP" altLang="en-US" sz="2000" u="dbl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が</a:t>
            </a:r>
            <a:r>
              <a:rPr kumimoji="1" lang="ja-JP" altLang="en-US" sz="2000" u="dbl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不明確</a:t>
            </a:r>
            <a:endParaRPr kumimoji="1" lang="ja-JP" altLang="en-US" sz="2000" u="dbl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Fill>
                <a:solidFill>
                  <a:schemeClr val="bg2">
                    <a:lumMod val="50000"/>
                  </a:schemeClr>
                </a:solidFill>
              </a:u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05350" y="2110938"/>
            <a:ext cx="2908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a typeface="+mj-ea"/>
              </a:rPr>
              <a:t>ex) </a:t>
            </a:r>
            <a:r>
              <a:rPr lang="ja-JP" altLang="en-US" dirty="0" smtClean="0">
                <a:ea typeface="+mj-ea"/>
              </a:rPr>
              <a:t>セメント</a:t>
            </a:r>
            <a:r>
              <a:rPr lang="en-US" altLang="ja-JP" dirty="0" smtClean="0">
                <a:ea typeface="+mj-ea"/>
              </a:rPr>
              <a:t>,</a:t>
            </a:r>
            <a:r>
              <a:rPr lang="ja-JP" altLang="en-US" dirty="0" smtClean="0">
                <a:ea typeface="+mj-ea"/>
              </a:rPr>
              <a:t>コンクリート</a:t>
            </a:r>
            <a:endParaRPr lang="en-US" altLang="ja-JP" dirty="0" smtClean="0">
              <a:ea typeface="+mj-ea"/>
            </a:endParaRPr>
          </a:p>
          <a:p>
            <a:r>
              <a:rPr kumimoji="1" lang="ja-JP" altLang="en-US" dirty="0" smtClean="0">
                <a:ea typeface="+mj-ea"/>
              </a:rPr>
              <a:t>　　　</a:t>
            </a:r>
            <a:r>
              <a:rPr lang="ja-JP" altLang="en-US" dirty="0" smtClean="0">
                <a:ea typeface="+mj-ea"/>
              </a:rPr>
              <a:t>燃料電池</a:t>
            </a:r>
            <a:endParaRPr lang="en-US" altLang="ja-JP" dirty="0" smtClean="0">
              <a:ea typeface="+mj-ea"/>
            </a:endParaRPr>
          </a:p>
          <a:p>
            <a:r>
              <a:rPr lang="en-US" altLang="ja-JP" dirty="0" smtClean="0">
                <a:ea typeface="+mj-ea"/>
              </a:rPr>
              <a:t>			etc…</a:t>
            </a:r>
            <a:endParaRPr kumimoji="1" lang="ja-JP" altLang="en-US" dirty="0">
              <a:ea typeface="+mj-ea"/>
            </a:endParaRPr>
          </a:p>
        </p:txBody>
      </p:sp>
      <p:sp>
        <p:nvSpPr>
          <p:cNvPr id="30" name="下矢印 29"/>
          <p:cNvSpPr/>
          <p:nvPr/>
        </p:nvSpPr>
        <p:spPr>
          <a:xfrm>
            <a:off x="6762749" y="2596575"/>
            <a:ext cx="657226" cy="658058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52523" y="3962400"/>
            <a:ext cx="6975478" cy="212365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パルス中性子透過分光法によるイメージングなら</a:t>
            </a:r>
            <a:r>
              <a:rPr kumimoji="1" lang="en-US" altLang="ja-JP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…</a:t>
            </a:r>
          </a:p>
          <a:p>
            <a:r>
              <a:rPr lang="en-US" altLang="ja-JP" dirty="0" smtClean="0">
                <a:ea typeface="+mj-ea"/>
              </a:rPr>
              <a:t>→</a:t>
            </a:r>
            <a:r>
              <a:rPr lang="ja-JP" altLang="en-US" dirty="0" smtClean="0">
                <a:ea typeface="+mj-ea"/>
              </a:rPr>
              <a:t>水分子のダイナミクスを観測することが可能</a:t>
            </a:r>
            <a:endParaRPr lang="en-US" altLang="ja-JP" dirty="0" smtClean="0">
              <a:ea typeface="+mj-ea"/>
            </a:endParaRPr>
          </a:p>
          <a:p>
            <a:r>
              <a:rPr lang="ja-JP" altLang="en-US" dirty="0" smtClean="0">
                <a:ea typeface="+mj-ea"/>
              </a:rPr>
              <a:t>　・水</a:t>
            </a:r>
            <a:r>
              <a:rPr lang="en-US" altLang="ja-JP" dirty="0" smtClean="0">
                <a:ea typeface="+mj-ea"/>
              </a:rPr>
              <a:t>(</a:t>
            </a:r>
            <a:r>
              <a:rPr lang="ja-JP" altLang="en-US" dirty="0" smtClean="0">
                <a:ea typeface="+mj-ea"/>
              </a:rPr>
              <a:t>水素</a:t>
            </a:r>
            <a:r>
              <a:rPr lang="en-US" altLang="ja-JP" dirty="0" smtClean="0">
                <a:ea typeface="+mj-ea"/>
              </a:rPr>
              <a:t>)</a:t>
            </a:r>
            <a:r>
              <a:rPr lang="ja-JP" altLang="en-US" dirty="0" smtClean="0">
                <a:ea typeface="+mj-ea"/>
              </a:rPr>
              <a:t>の結合状態がわかる</a:t>
            </a:r>
            <a:endParaRPr lang="en-US" altLang="ja-JP" dirty="0" smtClean="0">
              <a:ea typeface="+mj-ea"/>
            </a:endParaRPr>
          </a:p>
          <a:p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en-US" altLang="ja-JP" dirty="0" smtClean="0"/>
              <a:t>○</a:t>
            </a:r>
            <a:r>
              <a:rPr lang="ja-JP" altLang="en-US" dirty="0" smtClean="0"/>
              <a:t>水と氷の識別が可能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○</a:t>
            </a:r>
            <a:r>
              <a:rPr lang="ja-JP" altLang="en-US" dirty="0" smtClean="0"/>
              <a:t>水素を有する物質の研究開発への利用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○</a:t>
            </a:r>
            <a:r>
              <a:rPr lang="ja-JP" altLang="en-US" dirty="0" smtClean="0"/>
              <a:t>生体のメカニズム解明への糸口</a:t>
            </a:r>
            <a:endParaRPr lang="en-US" altLang="ja-JP" dirty="0" smtClean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1673225" y="5080525"/>
            <a:ext cx="5886450" cy="158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円形吹き出し 31"/>
          <p:cNvSpPr/>
          <p:nvPr/>
        </p:nvSpPr>
        <p:spPr>
          <a:xfrm rot="20465355">
            <a:off x="123798" y="4763023"/>
            <a:ext cx="1388755" cy="635000"/>
          </a:xfrm>
          <a:prstGeom prst="wedgeEllipseCallout">
            <a:avLst>
              <a:gd name="adj1" fmla="val 34345"/>
              <a:gd name="adj2" fmla="val 64991"/>
            </a:avLst>
          </a:prstGeom>
          <a:solidFill>
            <a:schemeClr val="bg2">
              <a:lumMod val="50000"/>
              <a:alpha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よって</a:t>
            </a:r>
            <a:r>
              <a:rPr kumimoji="1" lang="ja-JP" altLang="en-US" dirty="0" smtClean="0"/>
              <a:t>、</a:t>
            </a:r>
            <a:endParaRPr kumimoji="1" lang="ja-JP" altLang="en-US" dirty="0"/>
          </a:p>
        </p:txBody>
      </p:sp>
      <p:sp>
        <p:nvSpPr>
          <p:cNvPr id="21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上方散乱について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241236" y="2353013"/>
            <a:ext cx="1127189" cy="369332"/>
          </a:xfrm>
          <a:prstGeom prst="ellipse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707481" y="3082667"/>
            <a:ext cx="1185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物質中で</a:t>
            </a:r>
            <a:endParaRPr lang="ja-JP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軽水氷の全断面積測定</a:t>
            </a:r>
            <a:endParaRPr lang="ja-JP" alt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942149" y="4867607"/>
            <a:ext cx="4836855" cy="166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 smtClean="0"/>
              <a:t>測定条件</a:t>
            </a:r>
            <a:endParaRPr kumimoji="1" lang="en-US" altLang="ja-JP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明朝" charset="-128"/>
              <a:cs typeface="ＭＳ 明朝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	a. 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ダイレクトビーム（温度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 : 8℃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）</a:t>
            </a:r>
            <a:endParaRPr kumimoji="1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明朝" charset="-128"/>
              <a:cs typeface="ＭＳ 明朝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	</a:t>
            </a:r>
            <a:r>
              <a:rPr kumimoji="1" lang="en-US" altLang="ja-JP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b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. 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水（温度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 : 30℃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）</a:t>
            </a:r>
            <a:endParaRPr kumimoji="1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明朝" charset="-128"/>
              <a:cs typeface="ＭＳ 明朝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	</a:t>
            </a:r>
            <a:r>
              <a:rPr kumimoji="1" lang="en-US" altLang="ja-JP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c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. 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氷（温度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 : -15℃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）</a:t>
            </a:r>
            <a:endParaRPr kumimoji="1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明朝" charset="-128"/>
              <a:cs typeface="ＭＳ 明朝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　　　　　　　　　　測定時間　各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6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時間</a:t>
            </a:r>
            <a:endParaRPr kumimoji="1" lang="ja-JP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明朝" charset="-128"/>
              <a:cs typeface="ＭＳ 明朝" charset="-128"/>
            </a:endParaRPr>
          </a:p>
        </p:txBody>
      </p:sp>
      <p:sp>
        <p:nvSpPr>
          <p:cNvPr id="11" name="Rectangle 75"/>
          <p:cNvSpPr>
            <a:spLocks noChangeArrowheads="1"/>
          </p:cNvSpPr>
          <p:nvPr/>
        </p:nvSpPr>
        <p:spPr bwMode="auto">
          <a:xfrm>
            <a:off x="4106327" y="4280955"/>
            <a:ext cx="37753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>
                <a:latin typeface="ＭＳ 明朝" charset="-128"/>
                <a:ea typeface="ＭＳ 明朝" charset="-128"/>
                <a:cs typeface="ＭＳ 明朝" charset="-128"/>
              </a:rPr>
              <a:t> </a:t>
            </a:r>
            <a:r>
              <a:rPr lang="ja-JP" altLang="en-US" sz="1600" dirty="0">
                <a:latin typeface="ＭＳ 明朝" charset="-128"/>
                <a:ea typeface="ＭＳ 明朝" charset="-128"/>
                <a:cs typeface="ＭＳ 明朝" charset="-128"/>
              </a:rPr>
              <a:t>パルス中性子透過分光測定の実験体系</a:t>
            </a:r>
            <a:endParaRPr lang="ja-JP" altLang="en-US" dirty="0"/>
          </a:p>
        </p:txBody>
      </p:sp>
      <p:sp>
        <p:nvSpPr>
          <p:cNvPr id="12" name="Rectangle 171"/>
          <p:cNvSpPr>
            <a:spLocks noChangeArrowheads="1"/>
          </p:cNvSpPr>
          <p:nvPr/>
        </p:nvSpPr>
        <p:spPr bwMode="auto">
          <a:xfrm>
            <a:off x="672718" y="5901271"/>
            <a:ext cx="2852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600" dirty="0" smtClean="0">
                <a:latin typeface="ＭＳ 明朝" charset="-128"/>
                <a:ea typeface="ＭＳ 明朝" charset="-128"/>
                <a:cs typeface="ＭＳ 明朝" charset="-128"/>
              </a:rPr>
              <a:t>温度調節器</a:t>
            </a:r>
            <a:r>
              <a:rPr lang="en-US" altLang="ja-JP" sz="1600" dirty="0" smtClean="0">
                <a:latin typeface="ＭＳ 明朝" charset="-128"/>
                <a:ea typeface="ＭＳ 明朝" charset="-128"/>
                <a:cs typeface="ＭＳ 明朝" charset="-128"/>
              </a:rPr>
              <a:t>(</a:t>
            </a:r>
            <a:r>
              <a:rPr lang="ja-JP" altLang="en-US" sz="1600" dirty="0" smtClean="0">
                <a:latin typeface="ＭＳ 明朝" charset="-128"/>
                <a:ea typeface="ＭＳ 明朝" charset="-128"/>
                <a:cs typeface="ＭＳ 明朝" charset="-128"/>
              </a:rPr>
              <a:t>兼サンプル治具</a:t>
            </a:r>
            <a:r>
              <a:rPr lang="en-US" altLang="ja-JP" sz="1600" dirty="0" smtClean="0">
                <a:latin typeface="ＭＳ 明朝" charset="-128"/>
                <a:ea typeface="ＭＳ 明朝" charset="-128"/>
                <a:cs typeface="ＭＳ 明朝" charset="-128"/>
              </a:rPr>
              <a:t>)</a:t>
            </a:r>
            <a:endParaRPr lang="ja-JP" altLang="en-US" dirty="0"/>
          </a:p>
        </p:txBody>
      </p:sp>
      <p:grpSp>
        <p:nvGrpSpPr>
          <p:cNvPr id="3" name="Group 180"/>
          <p:cNvGrpSpPr>
            <a:grpSpLocks/>
          </p:cNvGrpSpPr>
          <p:nvPr/>
        </p:nvGrpSpPr>
        <p:grpSpPr bwMode="auto">
          <a:xfrm>
            <a:off x="3533240" y="1871130"/>
            <a:ext cx="5449887" cy="2459038"/>
            <a:chOff x="1967" y="632"/>
            <a:chExt cx="3433" cy="1549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3132" y="1310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3132" y="1238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3132" y="1165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2363" y="1347"/>
              <a:ext cx="2074" cy="362"/>
            </a:xfrm>
            <a:prstGeom prst="cube">
              <a:avLst>
                <a:gd name="adj" fmla="val 78958"/>
              </a:avLst>
            </a:prstGeom>
            <a:solidFill>
              <a:srgbClr val="E6E6E6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3277" y="1310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3422" y="1310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3567" y="1310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3712" y="1310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3277" y="1238"/>
              <a:ext cx="181" cy="10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3422" y="1238"/>
              <a:ext cx="181" cy="10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>
              <a:off x="3567" y="1238"/>
              <a:ext cx="181" cy="10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3712" y="1238"/>
              <a:ext cx="181" cy="10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3277" y="1165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3422" y="1165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>
              <a:off x="3567" y="1165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3712" y="1165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3386" y="912"/>
              <a:ext cx="398" cy="616"/>
            </a:xfrm>
            <a:prstGeom prst="can">
              <a:avLst>
                <a:gd name="adj" fmla="val 32624"/>
              </a:avLst>
            </a:prstGeom>
            <a:solidFill>
              <a:srgbClr val="CCCCCC"/>
            </a:solidFill>
            <a:ln w="158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3023" y="1455"/>
              <a:ext cx="182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3023" y="1383"/>
              <a:ext cx="182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3023" y="1310"/>
              <a:ext cx="182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3168" y="1455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>
              <a:off x="3313" y="1455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458" y="1455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603" y="1455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3168" y="1383"/>
              <a:ext cx="181" cy="10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AutoShape 38"/>
            <p:cNvSpPr>
              <a:spLocks noChangeArrowheads="1"/>
            </p:cNvSpPr>
            <p:nvPr/>
          </p:nvSpPr>
          <p:spPr bwMode="auto">
            <a:xfrm>
              <a:off x="3313" y="1383"/>
              <a:ext cx="181" cy="10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3458" y="1383"/>
              <a:ext cx="181" cy="10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>
              <a:off x="3603" y="1383"/>
              <a:ext cx="181" cy="10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3168" y="1310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AutoShape 42"/>
            <p:cNvSpPr>
              <a:spLocks noChangeArrowheads="1"/>
            </p:cNvSpPr>
            <p:nvPr/>
          </p:nvSpPr>
          <p:spPr bwMode="auto">
            <a:xfrm>
              <a:off x="3313" y="1310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AutoShape 43"/>
            <p:cNvSpPr>
              <a:spLocks noChangeArrowheads="1"/>
            </p:cNvSpPr>
            <p:nvPr/>
          </p:nvSpPr>
          <p:spPr bwMode="auto">
            <a:xfrm>
              <a:off x="3458" y="1310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AutoShape 44"/>
            <p:cNvSpPr>
              <a:spLocks noChangeArrowheads="1"/>
            </p:cNvSpPr>
            <p:nvPr/>
          </p:nvSpPr>
          <p:spPr bwMode="auto">
            <a:xfrm>
              <a:off x="3603" y="1310"/>
              <a:ext cx="181" cy="109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AutoShape 45"/>
            <p:cNvSpPr>
              <a:spLocks noChangeArrowheads="1"/>
            </p:cNvSpPr>
            <p:nvPr/>
          </p:nvSpPr>
          <p:spPr bwMode="auto">
            <a:xfrm>
              <a:off x="3639" y="1165"/>
              <a:ext cx="254" cy="182"/>
            </a:xfrm>
            <a:prstGeom prst="cube">
              <a:avLst>
                <a:gd name="adj" fmla="val 78333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AutoShape 46"/>
            <p:cNvSpPr>
              <a:spLocks noChangeArrowheads="1"/>
            </p:cNvSpPr>
            <p:nvPr/>
          </p:nvSpPr>
          <p:spPr bwMode="auto">
            <a:xfrm>
              <a:off x="3023" y="1165"/>
              <a:ext cx="363" cy="182"/>
            </a:xfrm>
            <a:prstGeom prst="cube">
              <a:avLst>
                <a:gd name="adj" fmla="val 78333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AutoShape 47"/>
            <p:cNvSpPr>
              <a:spLocks noChangeArrowheads="1"/>
            </p:cNvSpPr>
            <p:nvPr/>
          </p:nvSpPr>
          <p:spPr bwMode="auto">
            <a:xfrm>
              <a:off x="3784" y="1202"/>
              <a:ext cx="580" cy="253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 flipH="1">
              <a:off x="2458" y="1201"/>
              <a:ext cx="928" cy="928"/>
            </a:xfrm>
            <a:prstGeom prst="lin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>
              <a:off x="2483" y="2092"/>
              <a:ext cx="2327" cy="0"/>
            </a:xfrm>
            <a:prstGeom prst="lin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round/>
              <a:headEnd type="arrow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4522" y="1984"/>
              <a:ext cx="48" cy="19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48"/>
                </a:cxn>
                <a:cxn ang="0">
                  <a:pos x="48" y="144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12"/>
                    <a:pt x="0" y="24"/>
                    <a:pt x="0" y="48"/>
                  </a:cubicBezTo>
                  <a:cubicBezTo>
                    <a:pt x="0" y="72"/>
                    <a:pt x="48" y="120"/>
                    <a:pt x="48" y="144"/>
                  </a:cubicBezTo>
                  <a:cubicBezTo>
                    <a:pt x="48" y="168"/>
                    <a:pt x="24" y="180"/>
                    <a:pt x="0" y="192"/>
                  </a:cubicBez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4560" y="1989"/>
              <a:ext cx="48" cy="19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48"/>
                </a:cxn>
                <a:cxn ang="0">
                  <a:pos x="48" y="144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12"/>
                    <a:pt x="0" y="24"/>
                    <a:pt x="0" y="48"/>
                  </a:cubicBezTo>
                  <a:cubicBezTo>
                    <a:pt x="0" y="72"/>
                    <a:pt x="48" y="120"/>
                    <a:pt x="48" y="144"/>
                  </a:cubicBezTo>
                  <a:cubicBezTo>
                    <a:pt x="48" y="168"/>
                    <a:pt x="24" y="180"/>
                    <a:pt x="0" y="192"/>
                  </a:cubicBez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>
              <a:off x="2109" y="632"/>
              <a:ext cx="1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/>
                <a:t>Experimental Device</a:t>
              </a:r>
              <a:endParaRPr lang="en-US" altLang="ja-JP"/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3787" y="705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/>
                <a:t>Resin Block</a:t>
              </a:r>
              <a:endParaRPr lang="en-US" altLang="ja-JP"/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455" y="1430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i="1" dirty="0"/>
                <a:t>Table</a:t>
              </a:r>
              <a:endParaRPr lang="en-US" altLang="ja-JP" dirty="0"/>
            </a:p>
          </p:txBody>
        </p:sp>
        <p:sp>
          <p:nvSpPr>
            <p:cNvPr id="56" name="Line 60"/>
            <p:cNvSpPr>
              <a:spLocks noChangeShapeType="1"/>
            </p:cNvSpPr>
            <p:nvPr/>
          </p:nvSpPr>
          <p:spPr bwMode="auto">
            <a:xfrm>
              <a:off x="3423" y="824"/>
              <a:ext cx="48" cy="96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oval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 flipH="1">
              <a:off x="3807" y="904"/>
              <a:ext cx="116" cy="283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oval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Text Box 62"/>
            <p:cNvSpPr txBox="1">
              <a:spLocks noChangeArrowheads="1"/>
            </p:cNvSpPr>
            <p:nvPr/>
          </p:nvSpPr>
          <p:spPr bwMode="auto">
            <a:xfrm>
              <a:off x="2695" y="1854"/>
              <a:ext cx="18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dirty="0"/>
                <a:t>Flight Path Length = 6.04 </a:t>
              </a:r>
              <a:r>
                <a:rPr lang="en-US" altLang="ja-JP" sz="1800" dirty="0" err="1"/>
                <a:t>m</a:t>
              </a:r>
              <a:endParaRPr lang="en-US" altLang="ja-JP" dirty="0"/>
            </a:p>
          </p:txBody>
        </p:sp>
        <p:sp>
          <p:nvSpPr>
            <p:cNvPr id="59" name="Rectangle 67"/>
            <p:cNvSpPr>
              <a:spLocks noChangeArrowheads="1"/>
            </p:cNvSpPr>
            <p:nvPr/>
          </p:nvSpPr>
          <p:spPr bwMode="auto">
            <a:xfrm>
              <a:off x="1967" y="904"/>
              <a:ext cx="9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/>
                <a:t>Detector</a:t>
              </a:r>
            </a:p>
            <a:p>
              <a:r>
                <a:rPr lang="en-US" altLang="ja-JP" sz="1800"/>
                <a:t>64ch Li-glass</a:t>
              </a:r>
            </a:p>
          </p:txBody>
        </p:sp>
        <p:sp>
          <p:nvSpPr>
            <p:cNvPr id="60" name="AutoShape 87"/>
            <p:cNvSpPr>
              <a:spLocks noChangeArrowheads="1"/>
            </p:cNvSpPr>
            <p:nvPr/>
          </p:nvSpPr>
          <p:spPr bwMode="auto">
            <a:xfrm rot="5400000">
              <a:off x="3106" y="979"/>
              <a:ext cx="262" cy="284"/>
            </a:xfrm>
            <a:custGeom>
              <a:avLst/>
              <a:gdLst>
                <a:gd name="G0" fmla="+- 13685 0 0"/>
                <a:gd name="G1" fmla="+- 2864 0 0"/>
                <a:gd name="G2" fmla="+- 12158 0 2864"/>
                <a:gd name="G3" fmla="+- G2 0 2864"/>
                <a:gd name="G4" fmla="*/ G3 32768 32059"/>
                <a:gd name="G5" fmla="*/ G4 1 2"/>
                <a:gd name="G6" fmla="+- 21600 0 13685"/>
                <a:gd name="G7" fmla="*/ G6 2864 6079"/>
                <a:gd name="G8" fmla="+- G7 13685 0"/>
                <a:gd name="T0" fmla="*/ 13685 w 21600"/>
                <a:gd name="T1" fmla="*/ 0 h 21600"/>
                <a:gd name="T2" fmla="*/ 13685 w 21600"/>
                <a:gd name="T3" fmla="*/ 12158 h 21600"/>
                <a:gd name="T4" fmla="*/ 3286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685" y="0"/>
                  </a:lnTo>
                  <a:lnTo>
                    <a:pt x="13685" y="2864"/>
                  </a:lnTo>
                  <a:lnTo>
                    <a:pt x="12427" y="2864"/>
                  </a:lnTo>
                  <a:cubicBezTo>
                    <a:pt x="5564" y="2864"/>
                    <a:pt x="0" y="7025"/>
                    <a:pt x="0" y="12158"/>
                  </a:cubicBezTo>
                  <a:lnTo>
                    <a:pt x="0" y="21600"/>
                  </a:lnTo>
                  <a:lnTo>
                    <a:pt x="6572" y="21600"/>
                  </a:lnTo>
                  <a:lnTo>
                    <a:pt x="6572" y="12158"/>
                  </a:lnTo>
                  <a:cubicBezTo>
                    <a:pt x="6572" y="10576"/>
                    <a:pt x="9193" y="9294"/>
                    <a:pt x="12427" y="9294"/>
                  </a:cubicBezTo>
                  <a:lnTo>
                    <a:pt x="13685" y="9294"/>
                  </a:lnTo>
                  <a:lnTo>
                    <a:pt x="13685" y="121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AutoShape 88"/>
            <p:cNvSpPr>
              <a:spLocks noChangeArrowheads="1"/>
            </p:cNvSpPr>
            <p:nvPr/>
          </p:nvSpPr>
          <p:spPr bwMode="auto">
            <a:xfrm rot="-21600000">
              <a:off x="2626" y="992"/>
              <a:ext cx="656" cy="79"/>
            </a:xfrm>
            <a:custGeom>
              <a:avLst/>
              <a:gdLst>
                <a:gd name="G0" fmla="+- 18439 0 0"/>
                <a:gd name="G1" fmla="+- 0 0 0"/>
                <a:gd name="G2" fmla="+- 21600 0 0"/>
                <a:gd name="G3" fmla="+- 10800 0 0"/>
                <a:gd name="G4" fmla="+- 21600 0 18439"/>
                <a:gd name="G5" fmla="*/ G4 G3 10800"/>
                <a:gd name="G6" fmla="+- 21600 0 G5"/>
                <a:gd name="T0" fmla="*/ 18439 w 21600"/>
                <a:gd name="T1" fmla="*/ 0 h 21600"/>
                <a:gd name="T2" fmla="*/ 0 w 21600"/>
                <a:gd name="T3" fmla="*/ 10800 h 21600"/>
                <a:gd name="T4" fmla="*/ 18439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439" y="0"/>
                  </a:moveTo>
                  <a:lnTo>
                    <a:pt x="18439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18439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Line 94"/>
            <p:cNvSpPr>
              <a:spLocks noChangeShapeType="1"/>
            </p:cNvSpPr>
            <p:nvPr/>
          </p:nvSpPr>
          <p:spPr bwMode="auto">
            <a:xfrm>
              <a:off x="4325" y="1288"/>
              <a:ext cx="0" cy="102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Line 95"/>
            <p:cNvSpPr>
              <a:spLocks noChangeShapeType="1"/>
            </p:cNvSpPr>
            <p:nvPr/>
          </p:nvSpPr>
          <p:spPr bwMode="auto">
            <a:xfrm>
              <a:off x="4344" y="1270"/>
              <a:ext cx="0" cy="96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Line 96"/>
            <p:cNvSpPr>
              <a:spLocks noChangeShapeType="1"/>
            </p:cNvSpPr>
            <p:nvPr/>
          </p:nvSpPr>
          <p:spPr bwMode="auto">
            <a:xfrm flipV="1">
              <a:off x="4326" y="1270"/>
              <a:ext cx="18" cy="18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Line 97"/>
            <p:cNvSpPr>
              <a:spLocks noChangeShapeType="1"/>
            </p:cNvSpPr>
            <p:nvPr/>
          </p:nvSpPr>
          <p:spPr bwMode="auto">
            <a:xfrm flipV="1">
              <a:off x="4325" y="1358"/>
              <a:ext cx="32" cy="32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Text Box 100"/>
            <p:cNvSpPr txBox="1">
              <a:spLocks noChangeArrowheads="1"/>
            </p:cNvSpPr>
            <p:nvPr/>
          </p:nvSpPr>
          <p:spPr bwMode="auto">
            <a:xfrm>
              <a:off x="4765" y="1073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/>
                <a:t>Neutron</a:t>
              </a:r>
            </a:p>
          </p:txBody>
        </p:sp>
        <p:sp>
          <p:nvSpPr>
            <p:cNvPr id="67" name="Line 101"/>
            <p:cNvSpPr>
              <a:spLocks noChangeShapeType="1"/>
            </p:cNvSpPr>
            <p:nvPr/>
          </p:nvSpPr>
          <p:spPr bwMode="auto">
            <a:xfrm flipH="1">
              <a:off x="4538" y="1324"/>
              <a:ext cx="862" cy="0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 type="arrow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Text Box 174"/>
            <p:cNvSpPr txBox="1">
              <a:spLocks noChangeArrowheads="1"/>
            </p:cNvSpPr>
            <p:nvPr/>
          </p:nvSpPr>
          <p:spPr bwMode="auto">
            <a:xfrm>
              <a:off x="4241" y="1625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/>
                <a:t>Collimator</a:t>
              </a:r>
            </a:p>
          </p:txBody>
        </p:sp>
        <p:sp>
          <p:nvSpPr>
            <p:cNvPr id="69" name="Line 175"/>
            <p:cNvSpPr>
              <a:spLocks noChangeShapeType="1"/>
            </p:cNvSpPr>
            <p:nvPr/>
          </p:nvSpPr>
          <p:spPr bwMode="auto">
            <a:xfrm flipH="1" flipV="1">
              <a:off x="4150" y="1368"/>
              <a:ext cx="136" cy="307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oval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4" name="Group 190"/>
          <p:cNvGrpSpPr>
            <a:grpSpLocks/>
          </p:cNvGrpSpPr>
          <p:nvPr/>
        </p:nvGrpSpPr>
        <p:grpSpPr bwMode="auto">
          <a:xfrm>
            <a:off x="132293" y="2277008"/>
            <a:ext cx="3810000" cy="3810000"/>
            <a:chOff x="121" y="1621"/>
            <a:chExt cx="2400" cy="2400"/>
          </a:xfrm>
        </p:grpSpPr>
        <p:sp>
          <p:nvSpPr>
            <p:cNvPr id="71" name="Freeform 104"/>
            <p:cNvSpPr>
              <a:spLocks noChangeAspect="1"/>
            </p:cNvSpPr>
            <p:nvPr/>
          </p:nvSpPr>
          <p:spPr bwMode="auto">
            <a:xfrm>
              <a:off x="1368" y="1946"/>
              <a:ext cx="531" cy="436"/>
            </a:xfrm>
            <a:custGeom>
              <a:avLst/>
              <a:gdLst/>
              <a:ahLst/>
              <a:cxnLst>
                <a:cxn ang="0">
                  <a:pos x="0" y="464"/>
                </a:cxn>
                <a:cxn ang="0">
                  <a:pos x="48" y="80"/>
                </a:cxn>
                <a:cxn ang="0">
                  <a:pos x="240" y="32"/>
                </a:cxn>
                <a:cxn ang="0">
                  <a:pos x="432" y="272"/>
                </a:cxn>
                <a:cxn ang="0">
                  <a:pos x="624" y="752"/>
                </a:cxn>
                <a:cxn ang="0">
                  <a:pos x="1008" y="848"/>
                </a:cxn>
                <a:cxn ang="0">
                  <a:pos x="1152" y="1040"/>
                </a:cxn>
              </a:cxnLst>
              <a:rect l="0" t="0" r="r" b="b"/>
              <a:pathLst>
                <a:path w="1152" h="1040">
                  <a:moveTo>
                    <a:pt x="0" y="464"/>
                  </a:moveTo>
                  <a:cubicBezTo>
                    <a:pt x="4" y="308"/>
                    <a:pt x="8" y="152"/>
                    <a:pt x="48" y="80"/>
                  </a:cubicBezTo>
                  <a:cubicBezTo>
                    <a:pt x="88" y="8"/>
                    <a:pt x="176" y="0"/>
                    <a:pt x="240" y="32"/>
                  </a:cubicBezTo>
                  <a:cubicBezTo>
                    <a:pt x="304" y="64"/>
                    <a:pt x="368" y="152"/>
                    <a:pt x="432" y="272"/>
                  </a:cubicBezTo>
                  <a:cubicBezTo>
                    <a:pt x="496" y="392"/>
                    <a:pt x="528" y="656"/>
                    <a:pt x="624" y="752"/>
                  </a:cubicBezTo>
                  <a:cubicBezTo>
                    <a:pt x="720" y="848"/>
                    <a:pt x="920" y="800"/>
                    <a:pt x="1008" y="848"/>
                  </a:cubicBezTo>
                  <a:cubicBezTo>
                    <a:pt x="1096" y="896"/>
                    <a:pt x="1124" y="968"/>
                    <a:pt x="1152" y="1040"/>
                  </a:cubicBezTo>
                </a:path>
              </a:pathLst>
            </a:custGeom>
            <a:noFill/>
            <a:ln w="31750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105"/>
            <p:cNvSpPr>
              <a:spLocks noChangeAspect="1"/>
            </p:cNvSpPr>
            <p:nvPr/>
          </p:nvSpPr>
          <p:spPr bwMode="auto">
            <a:xfrm>
              <a:off x="1150" y="2070"/>
              <a:ext cx="780" cy="312"/>
            </a:xfrm>
            <a:custGeom>
              <a:avLst/>
              <a:gdLst/>
              <a:ahLst/>
              <a:cxnLst>
                <a:cxn ang="0">
                  <a:pos x="0" y="464"/>
                </a:cxn>
                <a:cxn ang="0">
                  <a:pos x="48" y="80"/>
                </a:cxn>
                <a:cxn ang="0">
                  <a:pos x="240" y="32"/>
                </a:cxn>
                <a:cxn ang="0">
                  <a:pos x="432" y="272"/>
                </a:cxn>
                <a:cxn ang="0">
                  <a:pos x="624" y="752"/>
                </a:cxn>
                <a:cxn ang="0">
                  <a:pos x="1008" y="848"/>
                </a:cxn>
                <a:cxn ang="0">
                  <a:pos x="1152" y="1040"/>
                </a:cxn>
              </a:cxnLst>
              <a:rect l="0" t="0" r="r" b="b"/>
              <a:pathLst>
                <a:path w="1152" h="1040">
                  <a:moveTo>
                    <a:pt x="0" y="464"/>
                  </a:moveTo>
                  <a:cubicBezTo>
                    <a:pt x="4" y="308"/>
                    <a:pt x="8" y="152"/>
                    <a:pt x="48" y="80"/>
                  </a:cubicBezTo>
                  <a:cubicBezTo>
                    <a:pt x="88" y="8"/>
                    <a:pt x="176" y="0"/>
                    <a:pt x="240" y="32"/>
                  </a:cubicBezTo>
                  <a:cubicBezTo>
                    <a:pt x="304" y="64"/>
                    <a:pt x="368" y="152"/>
                    <a:pt x="432" y="272"/>
                  </a:cubicBezTo>
                  <a:cubicBezTo>
                    <a:pt x="496" y="392"/>
                    <a:pt x="528" y="656"/>
                    <a:pt x="624" y="752"/>
                  </a:cubicBezTo>
                  <a:cubicBezTo>
                    <a:pt x="720" y="848"/>
                    <a:pt x="920" y="800"/>
                    <a:pt x="1008" y="848"/>
                  </a:cubicBezTo>
                  <a:cubicBezTo>
                    <a:pt x="1096" y="896"/>
                    <a:pt x="1124" y="968"/>
                    <a:pt x="1152" y="1040"/>
                  </a:cubicBezTo>
                </a:path>
              </a:pathLst>
            </a:custGeom>
            <a:noFill/>
            <a:ln w="31750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AutoShape 106"/>
            <p:cNvSpPr>
              <a:spLocks noChangeAspect="1" noChangeArrowheads="1"/>
            </p:cNvSpPr>
            <p:nvPr/>
          </p:nvSpPr>
          <p:spPr bwMode="auto">
            <a:xfrm>
              <a:off x="838" y="2756"/>
              <a:ext cx="729" cy="1030"/>
            </a:xfrm>
            <a:prstGeom prst="can">
              <a:avLst>
                <a:gd name="adj" fmla="val 9001"/>
              </a:avLst>
            </a:prstGeom>
            <a:solidFill>
              <a:srgbClr val="C0C0C0">
                <a:alpha val="50000"/>
              </a:srgbClr>
            </a:soli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AutoShape 107"/>
            <p:cNvSpPr>
              <a:spLocks noChangeAspect="1" noChangeArrowheads="1"/>
            </p:cNvSpPr>
            <p:nvPr/>
          </p:nvSpPr>
          <p:spPr bwMode="auto">
            <a:xfrm>
              <a:off x="776" y="2756"/>
              <a:ext cx="842" cy="1092"/>
            </a:xfrm>
            <a:prstGeom prst="can">
              <a:avLst>
                <a:gd name="adj" fmla="val 8262"/>
              </a:avLst>
            </a:prstGeom>
            <a:solidFill>
              <a:srgbClr val="C0C0C0">
                <a:alpha val="50000"/>
              </a:srgbClr>
            </a:soli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5" name="Group 108"/>
            <p:cNvGrpSpPr>
              <a:grpSpLocks noChangeAspect="1"/>
            </p:cNvGrpSpPr>
            <p:nvPr/>
          </p:nvGrpSpPr>
          <p:grpSpPr bwMode="auto">
            <a:xfrm>
              <a:off x="1341" y="3349"/>
              <a:ext cx="561" cy="405"/>
              <a:chOff x="3984" y="2400"/>
              <a:chExt cx="864" cy="624"/>
            </a:xfrm>
          </p:grpSpPr>
          <p:sp>
            <p:nvSpPr>
              <p:cNvPr id="138" name="AutoShape 109"/>
              <p:cNvSpPr>
                <a:spLocks noChangeAspect="1" noChangeArrowheads="1"/>
              </p:cNvSpPr>
              <p:nvPr/>
            </p:nvSpPr>
            <p:spPr bwMode="auto">
              <a:xfrm>
                <a:off x="4080" y="2496"/>
                <a:ext cx="672" cy="528"/>
              </a:xfrm>
              <a:prstGeom prst="can">
                <a:avLst>
                  <a:gd name="adj" fmla="val 8333"/>
                </a:avLst>
              </a:prstGeom>
              <a:gradFill rotWithShape="0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AutoShape 110"/>
              <p:cNvSpPr>
                <a:spLocks noChangeAspect="1" noChangeArrowheads="1"/>
              </p:cNvSpPr>
              <p:nvPr/>
            </p:nvSpPr>
            <p:spPr bwMode="auto">
              <a:xfrm>
                <a:off x="3984" y="2400"/>
                <a:ext cx="864" cy="14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6" name="Group 111"/>
            <p:cNvGrpSpPr>
              <a:grpSpLocks noChangeAspect="1"/>
            </p:cNvGrpSpPr>
            <p:nvPr/>
          </p:nvGrpSpPr>
          <p:grpSpPr bwMode="auto">
            <a:xfrm>
              <a:off x="932" y="2782"/>
              <a:ext cx="561" cy="403"/>
              <a:chOff x="3984" y="1824"/>
              <a:chExt cx="864" cy="624"/>
            </a:xfrm>
          </p:grpSpPr>
          <p:sp>
            <p:nvSpPr>
              <p:cNvPr id="136" name="AutoShape 112"/>
              <p:cNvSpPr>
                <a:spLocks noChangeAspect="1" noChangeArrowheads="1"/>
              </p:cNvSpPr>
              <p:nvPr/>
            </p:nvSpPr>
            <p:spPr bwMode="auto">
              <a:xfrm>
                <a:off x="3984" y="2304"/>
                <a:ext cx="864" cy="14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AutoShape 113"/>
              <p:cNvSpPr>
                <a:spLocks noChangeAspect="1" noChangeArrowheads="1"/>
              </p:cNvSpPr>
              <p:nvPr/>
            </p:nvSpPr>
            <p:spPr bwMode="auto">
              <a:xfrm>
                <a:off x="4080" y="1824"/>
                <a:ext cx="672" cy="528"/>
              </a:xfrm>
              <a:prstGeom prst="can">
                <a:avLst>
                  <a:gd name="adj" fmla="val 8333"/>
                </a:avLst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7" name="AutoShape 114"/>
            <p:cNvSpPr>
              <a:spLocks noChangeAspect="1" noChangeArrowheads="1"/>
            </p:cNvSpPr>
            <p:nvPr/>
          </p:nvSpPr>
          <p:spPr bwMode="auto">
            <a:xfrm>
              <a:off x="620" y="2725"/>
              <a:ext cx="1154" cy="94"/>
            </a:xfrm>
            <a:prstGeom prst="can">
              <a:avLst>
                <a:gd name="adj" fmla="val 25000"/>
              </a:avLst>
            </a:prstGeom>
            <a:solidFill>
              <a:srgbClr val="C0C0C0"/>
            </a:soli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7" name="Group 115"/>
            <p:cNvGrpSpPr>
              <a:grpSpLocks noChangeAspect="1"/>
            </p:cNvGrpSpPr>
            <p:nvPr/>
          </p:nvGrpSpPr>
          <p:grpSpPr bwMode="auto">
            <a:xfrm>
              <a:off x="620" y="2347"/>
              <a:ext cx="1154" cy="403"/>
              <a:chOff x="3504" y="1152"/>
              <a:chExt cx="1776" cy="624"/>
            </a:xfrm>
          </p:grpSpPr>
          <p:sp>
            <p:nvSpPr>
              <p:cNvPr id="134" name="AutoShape 116"/>
              <p:cNvSpPr>
                <a:spLocks noChangeAspect="1" noChangeArrowheads="1"/>
              </p:cNvSpPr>
              <p:nvPr/>
            </p:nvSpPr>
            <p:spPr bwMode="auto">
              <a:xfrm>
                <a:off x="3504" y="1632"/>
                <a:ext cx="1776" cy="144"/>
              </a:xfrm>
              <a:prstGeom prst="can">
                <a:avLst>
                  <a:gd name="adj" fmla="val 25000"/>
                </a:avLst>
              </a:prstGeom>
              <a:solidFill>
                <a:srgbClr val="C0C0C0"/>
              </a:solidFill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AutoShape 117"/>
              <p:cNvSpPr>
                <a:spLocks noChangeAspect="1" noChangeArrowheads="1"/>
              </p:cNvSpPr>
              <p:nvPr/>
            </p:nvSpPr>
            <p:spPr bwMode="auto">
              <a:xfrm>
                <a:off x="4080" y="1152"/>
                <a:ext cx="672" cy="528"/>
              </a:xfrm>
              <a:prstGeom prst="can">
                <a:avLst>
                  <a:gd name="adj" fmla="val 8333"/>
                </a:avLst>
              </a:prstGeom>
              <a:solidFill>
                <a:srgbClr val="C0C0C0"/>
              </a:solidFill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9" name="AutoShape 118"/>
            <p:cNvSpPr>
              <a:spLocks noChangeAspect="1" noChangeArrowheads="1"/>
            </p:cNvSpPr>
            <p:nvPr/>
          </p:nvSpPr>
          <p:spPr bwMode="auto">
            <a:xfrm>
              <a:off x="1275" y="2228"/>
              <a:ext cx="31" cy="154"/>
            </a:xfrm>
            <a:prstGeom prst="can">
              <a:avLst>
                <a:gd name="adj" fmla="val 14926"/>
              </a:avLst>
            </a:prstGeom>
            <a:solidFill>
              <a:srgbClr val="C0C0C0"/>
            </a:soli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AutoShape 119"/>
            <p:cNvSpPr>
              <a:spLocks noChangeAspect="1" noChangeArrowheads="1"/>
            </p:cNvSpPr>
            <p:nvPr/>
          </p:nvSpPr>
          <p:spPr bwMode="auto">
            <a:xfrm rot="16200000">
              <a:off x="1213" y="2117"/>
              <a:ext cx="156" cy="187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8" name="Group 120"/>
            <p:cNvGrpSpPr>
              <a:grpSpLocks noChangeAspect="1"/>
            </p:cNvGrpSpPr>
            <p:nvPr/>
          </p:nvGrpSpPr>
          <p:grpSpPr bwMode="auto">
            <a:xfrm>
              <a:off x="1042" y="2355"/>
              <a:ext cx="558" cy="342"/>
              <a:chOff x="2976" y="1104"/>
              <a:chExt cx="864" cy="525"/>
            </a:xfrm>
          </p:grpSpPr>
          <p:sp>
            <p:nvSpPr>
              <p:cNvPr id="127" name="AutoShape 121"/>
              <p:cNvSpPr>
                <a:spLocks noChangeAspect="1" noChangeArrowheads="1"/>
              </p:cNvSpPr>
              <p:nvPr/>
            </p:nvSpPr>
            <p:spPr bwMode="auto">
              <a:xfrm>
                <a:off x="3360" y="1392"/>
                <a:ext cx="48" cy="237"/>
              </a:xfrm>
              <a:prstGeom prst="can">
                <a:avLst>
                  <a:gd name="adj" fmla="val 14835"/>
                </a:avLst>
              </a:prstGeom>
              <a:solidFill>
                <a:srgbClr val="C0C0C0"/>
              </a:solidFill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AutoShape 122"/>
              <p:cNvSpPr>
                <a:spLocks noChangeAspect="1" noChangeArrowheads="1"/>
              </p:cNvSpPr>
              <p:nvPr/>
            </p:nvSpPr>
            <p:spPr bwMode="auto">
              <a:xfrm rot="-16200000">
                <a:off x="3336" y="1032"/>
                <a:ext cx="48" cy="768"/>
              </a:xfrm>
              <a:prstGeom prst="can">
                <a:avLst>
                  <a:gd name="adj" fmla="val 48074"/>
                </a:avLst>
              </a:prstGeom>
              <a:solidFill>
                <a:srgbClr val="C0C0C0"/>
              </a:solidFill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AutoShape 123"/>
              <p:cNvSpPr>
                <a:spLocks noChangeAspect="1" noChangeArrowheads="1"/>
              </p:cNvSpPr>
              <p:nvPr/>
            </p:nvSpPr>
            <p:spPr bwMode="auto">
              <a:xfrm>
                <a:off x="3696" y="1248"/>
                <a:ext cx="48" cy="237"/>
              </a:xfrm>
              <a:prstGeom prst="can">
                <a:avLst>
                  <a:gd name="adj" fmla="val 14835"/>
                </a:avLst>
              </a:prstGeom>
              <a:solidFill>
                <a:srgbClr val="C0C0C0"/>
              </a:solidFill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9" name="Group 124"/>
              <p:cNvGrpSpPr>
                <a:grpSpLocks noChangeAspect="1"/>
              </p:cNvGrpSpPr>
              <p:nvPr/>
            </p:nvGrpSpPr>
            <p:grpSpPr bwMode="auto">
              <a:xfrm>
                <a:off x="3600" y="1104"/>
                <a:ext cx="240" cy="240"/>
                <a:chOff x="3360" y="1536"/>
                <a:chExt cx="288" cy="288"/>
              </a:xfrm>
            </p:grpSpPr>
            <p:sp>
              <p:nvSpPr>
                <p:cNvPr id="131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1536"/>
                  <a:ext cx="288" cy="288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2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3384" y="156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3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04" y="160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3" name="Group 128"/>
            <p:cNvGrpSpPr>
              <a:grpSpLocks noChangeAspect="1"/>
            </p:cNvGrpSpPr>
            <p:nvPr/>
          </p:nvGrpSpPr>
          <p:grpSpPr bwMode="auto">
            <a:xfrm>
              <a:off x="1088" y="2195"/>
              <a:ext cx="124" cy="187"/>
              <a:chOff x="2544" y="2160"/>
              <a:chExt cx="672" cy="1159"/>
            </a:xfrm>
          </p:grpSpPr>
          <p:sp>
            <p:nvSpPr>
              <p:cNvPr id="103" name="AutoShape 129"/>
              <p:cNvSpPr>
                <a:spLocks noChangeAspect="1" noChangeArrowheads="1"/>
              </p:cNvSpPr>
              <p:nvPr/>
            </p:nvSpPr>
            <p:spPr bwMode="auto">
              <a:xfrm>
                <a:off x="2544" y="2160"/>
                <a:ext cx="672" cy="1152"/>
              </a:xfrm>
              <a:prstGeom prst="can">
                <a:avLst>
                  <a:gd name="adj" fmla="val 5151"/>
                </a:avLst>
              </a:prstGeom>
              <a:solidFill>
                <a:srgbClr val="C0C0C0"/>
              </a:solidFill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Line 130"/>
              <p:cNvSpPr>
                <a:spLocks noChangeAspect="1" noChangeShapeType="1"/>
              </p:cNvSpPr>
              <p:nvPr/>
            </p:nvSpPr>
            <p:spPr bwMode="auto">
              <a:xfrm flipV="1">
                <a:off x="2544" y="2256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2544" y="2304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2544" y="2352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2544" y="2400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2544" y="2448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2544" y="2496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Line 136"/>
              <p:cNvSpPr>
                <a:spLocks noChangeAspect="1" noChangeShapeType="1"/>
              </p:cNvSpPr>
              <p:nvPr/>
            </p:nvSpPr>
            <p:spPr bwMode="auto">
              <a:xfrm flipV="1">
                <a:off x="2544" y="2544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2544" y="2592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Line 138"/>
              <p:cNvSpPr>
                <a:spLocks noChangeAspect="1" noChangeShapeType="1"/>
              </p:cNvSpPr>
              <p:nvPr/>
            </p:nvSpPr>
            <p:spPr bwMode="auto">
              <a:xfrm flipV="1">
                <a:off x="2544" y="2640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2544" y="2688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Line 140"/>
              <p:cNvSpPr>
                <a:spLocks noChangeAspect="1" noChangeShapeType="1"/>
              </p:cNvSpPr>
              <p:nvPr/>
            </p:nvSpPr>
            <p:spPr bwMode="auto">
              <a:xfrm flipV="1">
                <a:off x="2544" y="2736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Line 141"/>
              <p:cNvSpPr>
                <a:spLocks noChangeAspect="1" noChangeShapeType="1"/>
              </p:cNvSpPr>
              <p:nvPr/>
            </p:nvSpPr>
            <p:spPr bwMode="auto">
              <a:xfrm flipV="1">
                <a:off x="2544" y="2784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Line 142"/>
              <p:cNvSpPr>
                <a:spLocks noChangeAspect="1" noChangeShapeType="1"/>
              </p:cNvSpPr>
              <p:nvPr/>
            </p:nvSpPr>
            <p:spPr bwMode="auto">
              <a:xfrm flipV="1">
                <a:off x="2544" y="2832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2544" y="2880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2544" y="2928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Line 145"/>
              <p:cNvSpPr>
                <a:spLocks noChangeAspect="1" noChangeShapeType="1"/>
              </p:cNvSpPr>
              <p:nvPr/>
            </p:nvSpPr>
            <p:spPr bwMode="auto">
              <a:xfrm flipV="1">
                <a:off x="2544" y="2976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2544" y="3024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2544" y="3072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2544" y="3120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2544" y="3168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Line 150"/>
              <p:cNvSpPr>
                <a:spLocks noChangeAspect="1" noChangeShapeType="1"/>
              </p:cNvSpPr>
              <p:nvPr/>
            </p:nvSpPr>
            <p:spPr bwMode="auto">
              <a:xfrm flipV="1">
                <a:off x="2736" y="3216"/>
                <a:ext cx="480" cy="103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2544" y="2201"/>
                <a:ext cx="480" cy="103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2544" y="2208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83" name="AutoShape 153"/>
            <p:cNvSpPr>
              <a:spLocks noChangeAspect="1" noChangeArrowheads="1"/>
            </p:cNvSpPr>
            <p:nvPr/>
          </p:nvSpPr>
          <p:spPr bwMode="auto">
            <a:xfrm>
              <a:off x="1337" y="2226"/>
              <a:ext cx="31" cy="154"/>
            </a:xfrm>
            <a:prstGeom prst="can">
              <a:avLst>
                <a:gd name="adj" fmla="val 14926"/>
              </a:avLst>
            </a:prstGeom>
            <a:solidFill>
              <a:srgbClr val="C0C0C0"/>
            </a:soli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AutoShape 154"/>
            <p:cNvSpPr>
              <a:spLocks noChangeAspect="1" noChangeArrowheads="1"/>
            </p:cNvSpPr>
            <p:nvPr/>
          </p:nvSpPr>
          <p:spPr bwMode="auto">
            <a:xfrm rot="16200000">
              <a:off x="1259" y="2148"/>
              <a:ext cx="219" cy="125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155"/>
            <p:cNvSpPr>
              <a:spLocks noChangeAspect="1"/>
            </p:cNvSpPr>
            <p:nvPr/>
          </p:nvSpPr>
          <p:spPr bwMode="auto">
            <a:xfrm>
              <a:off x="1275" y="2008"/>
              <a:ext cx="624" cy="281"/>
            </a:xfrm>
            <a:custGeom>
              <a:avLst/>
              <a:gdLst/>
              <a:ahLst/>
              <a:cxnLst>
                <a:cxn ang="0">
                  <a:pos x="0" y="464"/>
                </a:cxn>
                <a:cxn ang="0">
                  <a:pos x="48" y="80"/>
                </a:cxn>
                <a:cxn ang="0">
                  <a:pos x="240" y="32"/>
                </a:cxn>
                <a:cxn ang="0">
                  <a:pos x="432" y="272"/>
                </a:cxn>
                <a:cxn ang="0">
                  <a:pos x="624" y="752"/>
                </a:cxn>
                <a:cxn ang="0">
                  <a:pos x="1008" y="848"/>
                </a:cxn>
                <a:cxn ang="0">
                  <a:pos x="1152" y="1040"/>
                </a:cxn>
              </a:cxnLst>
              <a:rect l="0" t="0" r="r" b="b"/>
              <a:pathLst>
                <a:path w="1152" h="1040">
                  <a:moveTo>
                    <a:pt x="0" y="464"/>
                  </a:moveTo>
                  <a:cubicBezTo>
                    <a:pt x="4" y="308"/>
                    <a:pt x="8" y="152"/>
                    <a:pt x="48" y="80"/>
                  </a:cubicBezTo>
                  <a:cubicBezTo>
                    <a:pt x="88" y="8"/>
                    <a:pt x="176" y="0"/>
                    <a:pt x="240" y="32"/>
                  </a:cubicBezTo>
                  <a:cubicBezTo>
                    <a:pt x="304" y="64"/>
                    <a:pt x="368" y="152"/>
                    <a:pt x="432" y="272"/>
                  </a:cubicBezTo>
                  <a:cubicBezTo>
                    <a:pt x="496" y="392"/>
                    <a:pt x="528" y="656"/>
                    <a:pt x="624" y="752"/>
                  </a:cubicBezTo>
                  <a:cubicBezTo>
                    <a:pt x="720" y="848"/>
                    <a:pt x="920" y="800"/>
                    <a:pt x="1008" y="848"/>
                  </a:cubicBezTo>
                  <a:cubicBezTo>
                    <a:pt x="1096" y="896"/>
                    <a:pt x="1124" y="968"/>
                    <a:pt x="1152" y="1040"/>
                  </a:cubicBezTo>
                </a:path>
              </a:pathLst>
            </a:custGeom>
            <a:noFill/>
            <a:ln w="31750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Text Box 156"/>
            <p:cNvSpPr txBox="1">
              <a:spLocks noChangeAspect="1" noChangeArrowheads="1"/>
            </p:cNvSpPr>
            <p:nvPr/>
          </p:nvSpPr>
          <p:spPr bwMode="auto">
            <a:xfrm>
              <a:off x="1655" y="2948"/>
              <a:ext cx="64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800"/>
                <a:t>Cu case</a:t>
              </a:r>
            </a:p>
          </p:txBody>
        </p:sp>
        <p:sp>
          <p:nvSpPr>
            <p:cNvPr id="87" name="AutoShape 157"/>
            <p:cNvSpPr>
              <a:spLocks noChangeAspect="1"/>
            </p:cNvSpPr>
            <p:nvPr/>
          </p:nvSpPr>
          <p:spPr bwMode="auto">
            <a:xfrm>
              <a:off x="121" y="1993"/>
              <a:ext cx="128" cy="204"/>
            </a:xfrm>
            <a:prstGeom prst="callout2">
              <a:avLst>
                <a:gd name="adj1" fmla="val 35296"/>
                <a:gd name="adj2" fmla="val 137500"/>
                <a:gd name="adj3" fmla="val 35296"/>
                <a:gd name="adj4" fmla="val 662500"/>
                <a:gd name="adj5" fmla="val 107843"/>
                <a:gd name="adj6" fmla="val 75625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ja-JP" altLang="en-US" sz="1400"/>
            </a:p>
          </p:txBody>
        </p:sp>
        <p:sp>
          <p:nvSpPr>
            <p:cNvPr id="88" name="AutoShape 158"/>
            <p:cNvSpPr>
              <a:spLocks noChangeAspect="1"/>
            </p:cNvSpPr>
            <p:nvPr/>
          </p:nvSpPr>
          <p:spPr bwMode="auto">
            <a:xfrm>
              <a:off x="386" y="1734"/>
              <a:ext cx="128" cy="204"/>
            </a:xfrm>
            <a:prstGeom prst="callout2">
              <a:avLst>
                <a:gd name="adj1" fmla="val 35296"/>
                <a:gd name="adj2" fmla="val 137500"/>
                <a:gd name="adj3" fmla="val 35296"/>
                <a:gd name="adj4" fmla="val 437500"/>
                <a:gd name="adj5" fmla="val 190194"/>
                <a:gd name="adj6" fmla="val 657815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ja-JP" altLang="en-US" sz="1400"/>
            </a:p>
          </p:txBody>
        </p:sp>
        <p:sp>
          <p:nvSpPr>
            <p:cNvPr id="89" name="AutoShape 159"/>
            <p:cNvSpPr>
              <a:spLocks noChangeAspect="1"/>
            </p:cNvSpPr>
            <p:nvPr/>
          </p:nvSpPr>
          <p:spPr bwMode="auto">
            <a:xfrm>
              <a:off x="2026" y="1919"/>
              <a:ext cx="128" cy="204"/>
            </a:xfrm>
            <a:prstGeom prst="callout2">
              <a:avLst>
                <a:gd name="adj1" fmla="val 35296"/>
                <a:gd name="adj2" fmla="val -37500"/>
                <a:gd name="adj3" fmla="val 35296"/>
                <a:gd name="adj4" fmla="val -314843"/>
                <a:gd name="adj5" fmla="val 126472"/>
                <a:gd name="adj6" fmla="val -4875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ja-JP" altLang="en-US" sz="1400"/>
            </a:p>
          </p:txBody>
        </p:sp>
        <p:grpSp>
          <p:nvGrpSpPr>
            <p:cNvPr id="70" name="Group 160"/>
            <p:cNvGrpSpPr>
              <a:grpSpLocks noChangeAspect="1"/>
            </p:cNvGrpSpPr>
            <p:nvPr/>
          </p:nvGrpSpPr>
          <p:grpSpPr bwMode="auto">
            <a:xfrm>
              <a:off x="1138" y="3178"/>
              <a:ext cx="156" cy="248"/>
              <a:chOff x="720" y="2832"/>
              <a:chExt cx="240" cy="384"/>
            </a:xfrm>
          </p:grpSpPr>
          <p:sp>
            <p:nvSpPr>
              <p:cNvPr id="100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720" y="2832"/>
                <a:ext cx="240" cy="48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768" y="2880"/>
                <a:ext cx="144" cy="336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cxnSp>
            <p:nvCxnSpPr>
              <p:cNvPr id="102" name="AutoShape 163"/>
              <p:cNvCxnSpPr>
                <a:cxnSpLocks noChangeAspect="1" noChangeShapeType="1"/>
                <a:stCxn id="100" idx="0"/>
                <a:endCxn id="101" idx="2"/>
              </p:cNvCxnSpPr>
              <p:nvPr/>
            </p:nvCxnSpPr>
            <p:spPr bwMode="auto">
              <a:xfrm>
                <a:off x="840" y="2832"/>
                <a:ext cx="0" cy="384"/>
              </a:xfrm>
              <a:prstGeom prst="straightConnector1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91" name="Text Box 164"/>
            <p:cNvSpPr txBox="1">
              <a:spLocks noChangeAspect="1" noChangeArrowheads="1"/>
            </p:cNvSpPr>
            <p:nvPr/>
          </p:nvSpPr>
          <p:spPr bwMode="auto">
            <a:xfrm>
              <a:off x="248" y="3087"/>
              <a:ext cx="60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800"/>
                <a:t>Sample</a:t>
              </a:r>
            </a:p>
          </p:txBody>
        </p:sp>
        <p:sp>
          <p:nvSpPr>
            <p:cNvPr id="92" name="AutoShape 165"/>
            <p:cNvSpPr>
              <a:spLocks noChangeAspect="1"/>
            </p:cNvSpPr>
            <p:nvPr/>
          </p:nvSpPr>
          <p:spPr bwMode="auto">
            <a:xfrm>
              <a:off x="132" y="3200"/>
              <a:ext cx="128" cy="204"/>
            </a:xfrm>
            <a:prstGeom prst="callout2">
              <a:avLst>
                <a:gd name="adj1" fmla="val 35296"/>
                <a:gd name="adj2" fmla="val 137500"/>
                <a:gd name="adj3" fmla="val 35296"/>
                <a:gd name="adj4" fmla="val 707815"/>
                <a:gd name="adj5" fmla="val 96079"/>
                <a:gd name="adj6" fmla="val 828125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ja-JP" altLang="en-US" sz="1400"/>
            </a:p>
          </p:txBody>
        </p:sp>
        <p:sp>
          <p:nvSpPr>
            <p:cNvPr id="93" name="Text Box 166"/>
            <p:cNvSpPr txBox="1">
              <a:spLocks noChangeAspect="1" noChangeArrowheads="1"/>
            </p:cNvSpPr>
            <p:nvPr/>
          </p:nvSpPr>
          <p:spPr bwMode="auto">
            <a:xfrm>
              <a:off x="1855" y="3702"/>
              <a:ext cx="5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800"/>
                <a:t>Al case</a:t>
              </a:r>
            </a:p>
          </p:txBody>
        </p:sp>
        <p:sp>
          <p:nvSpPr>
            <p:cNvPr id="94" name="Text Box 167"/>
            <p:cNvSpPr txBox="1">
              <a:spLocks noChangeAspect="1" noChangeArrowheads="1"/>
            </p:cNvSpPr>
            <p:nvPr/>
          </p:nvSpPr>
          <p:spPr bwMode="auto">
            <a:xfrm>
              <a:off x="508" y="1621"/>
              <a:ext cx="54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800"/>
                <a:t>Heater</a:t>
              </a:r>
            </a:p>
          </p:txBody>
        </p:sp>
        <p:sp>
          <p:nvSpPr>
            <p:cNvPr id="95" name="Text Box 168"/>
            <p:cNvSpPr txBox="1">
              <a:spLocks noChangeAspect="1" noChangeArrowheads="1"/>
            </p:cNvSpPr>
            <p:nvPr/>
          </p:nvSpPr>
          <p:spPr bwMode="auto">
            <a:xfrm>
              <a:off x="230" y="1893"/>
              <a:ext cx="84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800"/>
                <a:t>Neo Cooler</a:t>
              </a:r>
            </a:p>
          </p:txBody>
        </p:sp>
        <p:sp>
          <p:nvSpPr>
            <p:cNvPr id="96" name="Text Box 169"/>
            <p:cNvSpPr txBox="1">
              <a:spLocks noChangeAspect="1" noChangeArrowheads="1"/>
            </p:cNvSpPr>
            <p:nvPr/>
          </p:nvSpPr>
          <p:spPr bwMode="auto">
            <a:xfrm>
              <a:off x="1563" y="1802"/>
              <a:ext cx="46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800"/>
                <a:t>Mixer</a:t>
              </a:r>
            </a:p>
          </p:txBody>
        </p:sp>
        <p:sp>
          <p:nvSpPr>
            <p:cNvPr id="97" name="Rectangle 172"/>
            <p:cNvSpPr>
              <a:spLocks noChangeArrowheads="1"/>
            </p:cNvSpPr>
            <p:nvPr/>
          </p:nvSpPr>
          <p:spPr bwMode="auto">
            <a:xfrm>
              <a:off x="158" y="3281"/>
              <a:ext cx="9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/>
                <a:t>5×5×0.02</a:t>
              </a:r>
              <a:r>
                <a:rPr lang="ja-JP" altLang="en-US" sz="1400"/>
                <a:t>　</a:t>
              </a:r>
              <a:r>
                <a:rPr lang="en-US" altLang="ja-JP" sz="1400"/>
                <a:t>cm</a:t>
              </a:r>
              <a:r>
                <a:rPr lang="en-US" altLang="ja-JP" sz="1400" baseline="30000"/>
                <a:t>3</a:t>
              </a:r>
            </a:p>
          </p:txBody>
        </p:sp>
        <p:sp>
          <p:nvSpPr>
            <p:cNvPr id="98" name="AutoShape 186"/>
            <p:cNvSpPr>
              <a:spLocks noChangeAspect="1"/>
            </p:cNvSpPr>
            <p:nvPr/>
          </p:nvSpPr>
          <p:spPr bwMode="auto">
            <a:xfrm>
              <a:off x="2283" y="3060"/>
              <a:ext cx="128" cy="204"/>
            </a:xfrm>
            <a:prstGeom prst="callout2">
              <a:avLst>
                <a:gd name="adj1" fmla="val 35296"/>
                <a:gd name="adj2" fmla="val -37500"/>
                <a:gd name="adj3" fmla="val 35296"/>
                <a:gd name="adj4" fmla="val -449218"/>
                <a:gd name="adj5" fmla="val -70588"/>
                <a:gd name="adj6" fmla="val -707815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ja-JP" altLang="en-US" sz="1400"/>
            </a:p>
          </p:txBody>
        </p:sp>
        <p:sp>
          <p:nvSpPr>
            <p:cNvPr id="99" name="AutoShape 189"/>
            <p:cNvSpPr>
              <a:spLocks noChangeAspect="1"/>
            </p:cNvSpPr>
            <p:nvPr/>
          </p:nvSpPr>
          <p:spPr bwMode="auto">
            <a:xfrm>
              <a:off x="2393" y="3817"/>
              <a:ext cx="128" cy="204"/>
            </a:xfrm>
            <a:prstGeom prst="callout2">
              <a:avLst>
                <a:gd name="adj1" fmla="val 35296"/>
                <a:gd name="adj2" fmla="val -37500"/>
                <a:gd name="adj3" fmla="val 35296"/>
                <a:gd name="adj4" fmla="val -377343"/>
                <a:gd name="adj5" fmla="val -76472"/>
                <a:gd name="adj6" fmla="val -557815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ja-JP" altLang="en-US" sz="1400"/>
            </a:p>
          </p:txBody>
        </p:sp>
      </p:grpSp>
      <p:sp>
        <p:nvSpPr>
          <p:cNvPr id="140" name="正方形/長方形 139"/>
          <p:cNvSpPr/>
          <p:nvPr/>
        </p:nvSpPr>
        <p:spPr>
          <a:xfrm>
            <a:off x="4919672" y="745754"/>
            <a:ext cx="270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kern="0" dirty="0" smtClean="0">
                <a:ea typeface="ＭＳ 明朝" charset="-128"/>
                <a:cs typeface="ＭＳ 明朝" charset="-128"/>
              </a:rPr>
              <a:t>in 北海道大学 LINAC </a:t>
            </a:r>
            <a:endParaRPr lang="ja-JP" altLang="en-US" dirty="0"/>
          </a:p>
        </p:txBody>
      </p:sp>
      <p:sp>
        <p:nvSpPr>
          <p:cNvPr id="141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上方散乱について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266762" y="1252924"/>
            <a:ext cx="804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latin typeface="+mj-ea"/>
                <a:ea typeface="+mj-ea"/>
              </a:rPr>
              <a:t>実験目的：</a:t>
            </a:r>
            <a:r>
              <a:rPr kumimoji="1" lang="ja-JP" altLang="en-US" dirty="0" smtClean="0">
                <a:latin typeface="+mj-ea"/>
                <a:ea typeface="+mj-ea"/>
              </a:rPr>
              <a:t>実際では水と氷の全断面積の傾きにどれほどの差がでるか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結果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-</a:t>
            </a:r>
            <a:r>
              <a:rPr lang="ja-JP" altLang="en-US" sz="1800" dirty="0" smtClean="0"/>
              <a:t>まとめ数を増やしたときの直線近似</a:t>
            </a:r>
            <a:r>
              <a:rPr lang="en-US" altLang="ja-JP" sz="1800" dirty="0" smtClean="0"/>
              <a:t>-</a:t>
            </a:r>
            <a:endParaRPr lang="ja-JP" altLang="en-US" sz="1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40188" y="5892800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dirty="0" smtClean="0">
                <a:latin typeface="+mj-ea"/>
                <a:ea typeface="+mj-ea"/>
              </a:rPr>
              <a:t>軽水氷の微視的全断面積</a:t>
            </a:r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6" name="Picture 11" descr="ppt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2133600"/>
            <a:ext cx="5245100" cy="3822700"/>
          </a:xfrm>
          <a:prstGeom prst="rect">
            <a:avLst/>
          </a:prstGeom>
          <a:noFill/>
        </p:spPr>
      </p:pic>
      <p:sp>
        <p:nvSpPr>
          <p:cNvPr id="7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上方散乱について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57200" y="1422400"/>
            <a:ext cx="40767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Σ(λ</a:t>
            </a:r>
            <a:r>
              <a:rPr lang="en-US" altLang="ja-JP" dirty="0" smtClean="0">
                <a:solidFill>
                  <a:schemeClr val="tx1"/>
                </a:solidFill>
              </a:rPr>
              <a:t>)=</a:t>
            </a:r>
            <a:r>
              <a:rPr lang="en-US" altLang="ja-JP" dirty="0" err="1" smtClean="0">
                <a:solidFill>
                  <a:schemeClr val="tx1"/>
                </a:solidFill>
              </a:rPr>
              <a:t>aλ+b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</a:rPr>
              <a:t>に最小二乗フィッティング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11372" y="2070100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latin typeface="+mj-ea"/>
                <a:ea typeface="+mj-ea"/>
              </a:rPr>
              <a:t>水の全断面積の傾き</a:t>
            </a:r>
            <a:endParaRPr lang="en-US" altLang="ja-JP" sz="2000" dirty="0" smtClean="0">
              <a:latin typeface="+mj-ea"/>
              <a:ea typeface="+mj-ea"/>
            </a:endParaRPr>
          </a:p>
        </p:txBody>
      </p:sp>
      <p:sp>
        <p:nvSpPr>
          <p:cNvPr id="17" name="ストライプ矢印 16"/>
          <p:cNvSpPr/>
          <p:nvPr/>
        </p:nvSpPr>
        <p:spPr>
          <a:xfrm>
            <a:off x="4165600" y="2481818"/>
            <a:ext cx="2864872" cy="747236"/>
          </a:xfrm>
          <a:prstGeom prst="stripedRightArrow">
            <a:avLst/>
          </a:prstGeom>
          <a:solidFill>
            <a:schemeClr val="bg2">
              <a:lumMod val="75000"/>
              <a:alpha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contourClr>
              <a:schemeClr val="accent2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ja-JP" altLang="en-US" sz="2000" dirty="0" smtClean="0">
                <a:solidFill>
                  <a:srgbClr val="000000"/>
                </a:solidFill>
              </a:rPr>
              <a:t>長波長側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746500" y="2146300"/>
            <a:ext cx="2705100" cy="3441700"/>
          </a:xfrm>
          <a:prstGeom prst="roundRect">
            <a:avLst>
              <a:gd name="adj" fmla="val 5869"/>
            </a:avLst>
          </a:prstGeom>
          <a:noFill/>
          <a:ln w="38100" cmpd="sng">
            <a:solidFill>
              <a:schemeClr val="accent2">
                <a:lumMod val="75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162800" y="2501900"/>
            <a:ext cx="1676400" cy="7017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0000"/>
                </a:solidFill>
              </a:rPr>
              <a:t>急勾配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368659" y="320365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j-ea"/>
                <a:ea typeface="+mj-ea"/>
              </a:rPr>
              <a:t>(</a:t>
            </a:r>
            <a:r>
              <a:rPr lang="ja-JP" altLang="en-US" sz="1600" dirty="0" smtClean="0">
                <a:latin typeface="+mj-ea"/>
                <a:ea typeface="+mj-ea"/>
              </a:rPr>
              <a:t>氷の傾きの三倍</a:t>
            </a:r>
            <a:r>
              <a:rPr lang="en-US" altLang="ja-JP" sz="1600" dirty="0" smtClean="0">
                <a:latin typeface="+mj-ea"/>
                <a:ea typeface="+mj-ea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7" grpId="0" animBg="1"/>
      <p:bldP spid="15" grpId="0" animBg="1"/>
      <p:bldP spid="11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円/楕円 48"/>
          <p:cNvSpPr/>
          <p:nvPr/>
        </p:nvSpPr>
        <p:spPr>
          <a:xfrm>
            <a:off x="5653717" y="2406181"/>
            <a:ext cx="1518155" cy="15181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0000"/>
                </a:solidFill>
              </a:rPr>
              <a:t>自由</a:t>
            </a:r>
            <a:r>
              <a:rPr kumimoji="1" lang="ja-JP" altLang="en-US" b="1" dirty="0" smtClean="0">
                <a:solidFill>
                  <a:srgbClr val="000000"/>
                </a:solidFill>
              </a:rPr>
              <a:t>水</a:t>
            </a:r>
            <a:r>
              <a:rPr lang="ja-JP" altLang="en-US" b="1" dirty="0" smtClean="0">
                <a:solidFill>
                  <a:srgbClr val="000000"/>
                </a:solidFill>
              </a:rPr>
              <a:t>が少ない</a:t>
            </a:r>
            <a:endParaRPr lang="en-US" altLang="ja-JP" b="1" dirty="0" smtClean="0">
              <a:solidFill>
                <a:srgbClr val="000000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1187743" y="2406181"/>
            <a:ext cx="1518155" cy="15181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0000"/>
                </a:solidFill>
              </a:rPr>
              <a:t>自由水が多い</a:t>
            </a:r>
            <a:endParaRPr lang="en-US" altLang="ja-JP" b="1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セメントに関して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0735" y="4089418"/>
            <a:ext cx="37337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dbl" dirty="0" smtClean="0"/>
              <a:t>結合水</a:t>
            </a:r>
            <a:r>
              <a:rPr lang="en-US" altLang="ja-JP" sz="2000" u="dbl" dirty="0" smtClean="0"/>
              <a:t>(</a:t>
            </a:r>
            <a:r>
              <a:rPr lang="ja-JP" altLang="en-US" sz="2000" u="dbl" dirty="0" smtClean="0"/>
              <a:t>水素</a:t>
            </a:r>
            <a:r>
              <a:rPr lang="en-US" altLang="ja-JP" sz="2000" u="dbl" dirty="0" smtClean="0"/>
              <a:t>)</a:t>
            </a:r>
            <a:endParaRPr kumimoji="1" lang="en-US" altLang="ja-JP" sz="2000" u="dbl" dirty="0" smtClean="0"/>
          </a:p>
          <a:p>
            <a:r>
              <a:rPr kumimoji="1" lang="ja-JP" altLang="en-US" sz="2000" dirty="0" smtClean="0">
                <a:latin typeface="+mj-ea"/>
                <a:ea typeface="+mj-ea"/>
                <a:cs typeface=""/>
              </a:rPr>
              <a:t>水和などの結合状態にある水</a:t>
            </a:r>
            <a:endParaRPr kumimoji="1" lang="en-US" altLang="ja-JP" sz="2000" dirty="0" smtClean="0">
              <a:latin typeface="+mj-ea"/>
              <a:ea typeface="+mj-ea"/>
              <a:cs typeface=""/>
            </a:endParaRPr>
          </a:p>
          <a:p>
            <a:r>
              <a:rPr lang="en-US" altLang="ja-JP" sz="2400" dirty="0" smtClean="0"/>
              <a:t>→”</a:t>
            </a:r>
            <a:r>
              <a:rPr lang="ja-JP" altLang="en-US" sz="2400" dirty="0" smtClean="0"/>
              <a:t>氷</a:t>
            </a:r>
            <a:r>
              <a:rPr lang="en-US" altLang="ja-JP" sz="2400" dirty="0" smtClean="0"/>
              <a:t>”</a:t>
            </a:r>
            <a:r>
              <a:rPr lang="ja-JP" altLang="en-US" sz="2400" dirty="0" smtClean="0"/>
              <a:t>の結合状態と同じ</a:t>
            </a:r>
            <a:endParaRPr kumimoji="1" lang="ja-JP" altLang="en-US" sz="2400" dirty="0"/>
          </a:p>
        </p:txBody>
      </p:sp>
      <p:sp>
        <p:nvSpPr>
          <p:cNvPr id="44" name="Rectangle 75"/>
          <p:cNvSpPr>
            <a:spLocks noChangeArrowheads="1"/>
          </p:cNvSpPr>
          <p:nvPr/>
        </p:nvSpPr>
        <p:spPr bwMode="auto">
          <a:xfrm>
            <a:off x="4843135" y="2221515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u="sng" dirty="0" smtClean="0">
                <a:latin typeface="+mj-ea"/>
                <a:ea typeface="+mj-ea"/>
                <a:cs typeface="ＭＳ 明朝" charset="-128"/>
              </a:rPr>
              <a:t>乾燥セメント</a:t>
            </a:r>
            <a:endParaRPr lang="ja-JP" altLang="en-US" u="sng" dirty="0">
              <a:latin typeface="+mj-ea"/>
              <a:ea typeface="+mj-ea"/>
            </a:endParaRPr>
          </a:p>
        </p:txBody>
      </p:sp>
      <p:sp>
        <p:nvSpPr>
          <p:cNvPr id="53" name="Rectangle 75"/>
          <p:cNvSpPr>
            <a:spLocks noChangeArrowheads="1"/>
          </p:cNvSpPr>
          <p:nvPr/>
        </p:nvSpPr>
        <p:spPr bwMode="auto">
          <a:xfrm>
            <a:off x="457200" y="2221515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u="sng" dirty="0" smtClean="0">
                <a:latin typeface="+mj-ea"/>
                <a:ea typeface="+mj-ea"/>
              </a:rPr>
              <a:t>湿潤セメント</a:t>
            </a:r>
            <a:endParaRPr lang="ja-JP" altLang="en-US" u="sng" dirty="0">
              <a:latin typeface="+mj-ea"/>
              <a:ea typeface="+mj-ea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57200" y="4089418"/>
            <a:ext cx="37337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dbl" dirty="0" smtClean="0"/>
              <a:t>自由水</a:t>
            </a:r>
            <a:r>
              <a:rPr kumimoji="1" lang="en-US" altLang="ja-JP" sz="2000" u="dbl" dirty="0" smtClean="0"/>
              <a:t>(</a:t>
            </a:r>
            <a:r>
              <a:rPr kumimoji="1" lang="ja-JP" altLang="en-US" sz="2000" u="dbl" dirty="0" smtClean="0"/>
              <a:t>水素</a:t>
            </a:r>
            <a:r>
              <a:rPr kumimoji="1" lang="en-US" altLang="ja-JP" sz="2000" u="dbl" dirty="0" smtClean="0"/>
              <a:t>)</a:t>
            </a:r>
          </a:p>
          <a:p>
            <a:r>
              <a:rPr kumimoji="1" lang="ja-JP" altLang="en-US" sz="2000" dirty="0" smtClean="0">
                <a:latin typeface="+mj-ea"/>
                <a:ea typeface="+mj-ea"/>
              </a:rPr>
              <a:t>束縛を受けていない水</a:t>
            </a:r>
            <a:endParaRPr kumimoji="1" lang="en-US" altLang="ja-JP" sz="2000" dirty="0" smtClean="0">
              <a:latin typeface="+mj-ea"/>
              <a:ea typeface="+mj-ea"/>
            </a:endParaRPr>
          </a:p>
          <a:p>
            <a:r>
              <a:rPr lang="en-US" altLang="ja-JP" sz="2400" dirty="0" smtClean="0"/>
              <a:t>→”</a:t>
            </a:r>
            <a:r>
              <a:rPr lang="ja-JP" altLang="en-US" sz="2400" dirty="0" smtClean="0"/>
              <a:t>水</a:t>
            </a:r>
            <a:r>
              <a:rPr lang="en-US" altLang="ja-JP" sz="2400" dirty="0" smtClean="0"/>
              <a:t>”</a:t>
            </a:r>
            <a:r>
              <a:rPr lang="ja-JP" altLang="en-US" sz="2400" dirty="0" smtClean="0"/>
              <a:t>の結合状態と同じ</a:t>
            </a:r>
            <a:endParaRPr kumimoji="1" lang="ja-JP" altLang="en-US" sz="2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140782" y="1429449"/>
            <a:ext cx="699896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セメントに含まれる水</a:t>
            </a:r>
            <a:r>
              <a:rPr kumimoji="1" lang="en-US" altLang="ja-JP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=</a:t>
            </a:r>
            <a:r>
              <a:rPr lang="ja-JP" altLang="en-US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自由</a:t>
            </a:r>
            <a:r>
              <a:rPr kumimoji="1" lang="ja-JP" altLang="en-US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水</a:t>
            </a:r>
            <a:r>
              <a:rPr kumimoji="1" lang="en-US" altLang="ja-JP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+</a:t>
            </a:r>
            <a:r>
              <a:rPr lang="ja-JP" altLang="en-US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結合</a:t>
            </a:r>
            <a:r>
              <a:rPr kumimoji="1" lang="ja-JP" altLang="en-US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水</a:t>
            </a:r>
            <a:endParaRPr kumimoji="1" lang="en-US" altLang="ja-JP" sz="3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163949" y="5230136"/>
            <a:ext cx="338392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乾燥セメント</a:t>
            </a:r>
            <a:r>
              <a:rPr lang="en-US" altLang="ja-JP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→</a:t>
            </a:r>
            <a:r>
              <a:rPr lang="ja-JP" altLang="en-US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氷</a:t>
            </a:r>
            <a:endParaRPr kumimoji="1" lang="en-US" altLang="ja-JP" sz="3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71624" y="5230136"/>
            <a:ext cx="338392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ja-JP" altLang="en-US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湿潤</a:t>
            </a:r>
            <a:r>
              <a:rPr kumimoji="1" lang="ja-JP" altLang="en-US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セメント</a:t>
            </a:r>
            <a:r>
              <a:rPr lang="en-US" altLang="ja-JP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→</a:t>
            </a:r>
            <a:r>
              <a:rPr lang="ja-JP" altLang="en-US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水</a:t>
            </a:r>
            <a:endParaRPr kumimoji="1" lang="en-US" altLang="ja-JP" sz="3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&gt;</a:t>
            </a:r>
            <a:r>
              <a:rPr lang="ja-JP" altLang="en-US" sz="1200" dirty="0" smtClean="0">
                <a:latin typeface="+mj-ea"/>
                <a:ea typeface="+mj-ea"/>
                <a:cs typeface=""/>
              </a:rPr>
              <a:t>湿潤・乾燥セメント実験</a:t>
            </a:r>
            <a:r>
              <a:rPr lang="en-US" altLang="ja-JP" sz="1200" dirty="0" smtClean="0">
                <a:latin typeface="+mj-ea"/>
                <a:ea typeface="+mj-ea"/>
                <a:cs typeface="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上方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シミュレーション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  <a:cs typeface="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乾燥・湿潤セメントの全断面積測定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451958" y="731797"/>
            <a:ext cx="1426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kern="0" dirty="0" smtClean="0">
                <a:ea typeface="ＭＳ 明朝" charset="-128"/>
                <a:cs typeface="ＭＳ 明朝" charset="-128"/>
              </a:rPr>
              <a:t>in J-PARC 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rcRect l="28228" r="8858" b="11811"/>
          <a:stretch>
            <a:fillRect/>
          </a:stretch>
        </p:blipFill>
        <p:spPr bwMode="auto">
          <a:xfrm rot="5400000">
            <a:off x="2707570" y="2068235"/>
            <a:ext cx="1342333" cy="141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119946" y="4562807"/>
            <a:ext cx="3973254" cy="141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 smtClean="0"/>
              <a:t>測定条件</a:t>
            </a:r>
            <a:endParaRPr kumimoji="1" lang="en-US" altLang="ja-JP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明朝" charset="-128"/>
              <a:cs typeface="ＭＳ 明朝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	a.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湿潤セメントペースト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	</a:t>
            </a:r>
            <a:r>
              <a:rPr kumimoji="1" lang="en-US" altLang="ja-JP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b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.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乾燥セメントペースト</a:t>
            </a:r>
            <a:endParaRPr lang="en-US" altLang="ja-JP" kern="0" dirty="0" smtClean="0">
              <a:ea typeface="ＭＳ 明朝" charset="-128"/>
              <a:cs typeface="ＭＳ 明朝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			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測定時間　各</a:t>
            </a:r>
            <a:r>
              <a:rPr lang="en-US" altLang="ja-JP" kern="0" dirty="0" smtClean="0">
                <a:ea typeface="ＭＳ 明朝" charset="-128"/>
                <a:cs typeface="ＭＳ 明朝" charset="-128"/>
              </a:rPr>
              <a:t>5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明朝" charset="-128"/>
                <a:cs typeface="ＭＳ 明朝" charset="-128"/>
              </a:rPr>
              <a:t>時間</a:t>
            </a:r>
            <a:endParaRPr kumimoji="1" lang="ja-JP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明朝" charset="-128"/>
              <a:cs typeface="ＭＳ 明朝" charset="-128"/>
            </a:endParaRPr>
          </a:p>
        </p:txBody>
      </p:sp>
      <p:grpSp>
        <p:nvGrpSpPr>
          <p:cNvPr id="68" name="図形グループ 67"/>
          <p:cNvGrpSpPr/>
          <p:nvPr/>
        </p:nvGrpSpPr>
        <p:grpSpPr>
          <a:xfrm>
            <a:off x="4423033" y="1792554"/>
            <a:ext cx="4619625" cy="2303468"/>
            <a:chOff x="3515777" y="1328210"/>
            <a:chExt cx="4619625" cy="2303468"/>
          </a:xfrm>
        </p:grpSpPr>
        <p:grpSp>
          <p:nvGrpSpPr>
            <p:cNvPr id="9" name="Group 180"/>
            <p:cNvGrpSpPr>
              <a:grpSpLocks/>
            </p:cNvGrpSpPr>
            <p:nvPr/>
          </p:nvGrpSpPr>
          <p:grpSpPr bwMode="auto">
            <a:xfrm>
              <a:off x="3515777" y="1328210"/>
              <a:ext cx="4619625" cy="2303468"/>
              <a:chOff x="2012" y="730"/>
              <a:chExt cx="2910" cy="1451"/>
            </a:xfrm>
          </p:grpSpPr>
          <p:sp>
            <p:nvSpPr>
              <p:cNvPr id="13" name="AutoShape 14"/>
              <p:cNvSpPr>
                <a:spLocks noChangeArrowheads="1"/>
              </p:cNvSpPr>
              <p:nvPr/>
            </p:nvSpPr>
            <p:spPr bwMode="auto">
              <a:xfrm>
                <a:off x="2306" y="1347"/>
                <a:ext cx="1779" cy="362"/>
              </a:xfrm>
              <a:prstGeom prst="cube">
                <a:avLst>
                  <a:gd name="adj" fmla="val 78958"/>
                </a:avLst>
              </a:prstGeom>
              <a:solidFill>
                <a:srgbClr val="E6E6E6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" name="AutoShape 18"/>
              <p:cNvSpPr>
                <a:spLocks noChangeArrowheads="1"/>
              </p:cNvSpPr>
              <p:nvPr/>
            </p:nvSpPr>
            <p:spPr bwMode="auto">
              <a:xfrm>
                <a:off x="3567" y="1310"/>
                <a:ext cx="181" cy="109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" name="AutoShape 19"/>
              <p:cNvSpPr>
                <a:spLocks noChangeArrowheads="1"/>
              </p:cNvSpPr>
              <p:nvPr/>
            </p:nvSpPr>
            <p:spPr bwMode="auto">
              <a:xfrm>
                <a:off x="3712" y="1310"/>
                <a:ext cx="181" cy="109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" name="AutoShape 22"/>
              <p:cNvSpPr>
                <a:spLocks noChangeArrowheads="1"/>
              </p:cNvSpPr>
              <p:nvPr/>
            </p:nvSpPr>
            <p:spPr bwMode="auto">
              <a:xfrm>
                <a:off x="3567" y="1238"/>
                <a:ext cx="181" cy="10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" name="AutoShape 23"/>
              <p:cNvSpPr>
                <a:spLocks noChangeArrowheads="1"/>
              </p:cNvSpPr>
              <p:nvPr/>
            </p:nvSpPr>
            <p:spPr bwMode="auto">
              <a:xfrm>
                <a:off x="3712" y="1238"/>
                <a:ext cx="181" cy="10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" name="AutoShape 26"/>
              <p:cNvSpPr>
                <a:spLocks noChangeArrowheads="1"/>
              </p:cNvSpPr>
              <p:nvPr/>
            </p:nvSpPr>
            <p:spPr bwMode="auto">
              <a:xfrm>
                <a:off x="3567" y="1165"/>
                <a:ext cx="181" cy="109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" name="AutoShape 27"/>
              <p:cNvSpPr>
                <a:spLocks noChangeArrowheads="1"/>
              </p:cNvSpPr>
              <p:nvPr/>
            </p:nvSpPr>
            <p:spPr bwMode="auto">
              <a:xfrm>
                <a:off x="3712" y="1165"/>
                <a:ext cx="181" cy="109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" name="AutoShape 28"/>
              <p:cNvSpPr>
                <a:spLocks noChangeArrowheads="1"/>
              </p:cNvSpPr>
              <p:nvPr/>
            </p:nvSpPr>
            <p:spPr bwMode="auto">
              <a:xfrm>
                <a:off x="3518" y="1066"/>
                <a:ext cx="398" cy="221"/>
              </a:xfrm>
              <a:prstGeom prst="can">
                <a:avLst>
                  <a:gd name="adj" fmla="val 32624"/>
                </a:avLst>
              </a:prstGeom>
              <a:solidFill>
                <a:srgbClr val="CCCCCC"/>
              </a:solidFill>
              <a:ln w="158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" name="Line 52"/>
              <p:cNvSpPr>
                <a:spLocks noChangeShapeType="1"/>
              </p:cNvSpPr>
              <p:nvPr/>
            </p:nvSpPr>
            <p:spPr bwMode="auto">
              <a:xfrm flipH="1">
                <a:off x="2458" y="1201"/>
                <a:ext cx="928" cy="928"/>
              </a:xfrm>
              <a:prstGeom prst="line">
                <a:avLst/>
              </a:prstGeom>
              <a:noFill/>
              <a:ln w="158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" name="Line 53"/>
              <p:cNvSpPr>
                <a:spLocks noChangeShapeType="1"/>
              </p:cNvSpPr>
              <p:nvPr/>
            </p:nvSpPr>
            <p:spPr bwMode="auto">
              <a:xfrm>
                <a:off x="2483" y="2092"/>
                <a:ext cx="2327" cy="0"/>
              </a:xfrm>
              <a:prstGeom prst="line">
                <a:avLst/>
              </a:prstGeom>
              <a:noFill/>
              <a:ln w="15875">
                <a:solidFill>
                  <a:schemeClr val="bg1">
                    <a:lumMod val="50000"/>
                  </a:schemeClr>
                </a:solidFill>
                <a:round/>
                <a:headEnd type="arrow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" name="Freeform 55"/>
              <p:cNvSpPr>
                <a:spLocks/>
              </p:cNvSpPr>
              <p:nvPr/>
            </p:nvSpPr>
            <p:spPr bwMode="auto">
              <a:xfrm>
                <a:off x="4522" y="1984"/>
                <a:ext cx="48" cy="19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8"/>
                  </a:cxn>
                  <a:cxn ang="0">
                    <a:pos x="48" y="144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48" y="0"/>
                    </a:moveTo>
                    <a:cubicBezTo>
                      <a:pt x="24" y="12"/>
                      <a:pt x="0" y="24"/>
                      <a:pt x="0" y="48"/>
                    </a:cubicBezTo>
                    <a:cubicBezTo>
                      <a:pt x="0" y="72"/>
                      <a:pt x="48" y="120"/>
                      <a:pt x="48" y="144"/>
                    </a:cubicBezTo>
                    <a:cubicBezTo>
                      <a:pt x="48" y="168"/>
                      <a:pt x="24" y="180"/>
                      <a:pt x="0" y="192"/>
                    </a:cubicBezTo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" name="Freeform 56"/>
              <p:cNvSpPr>
                <a:spLocks/>
              </p:cNvSpPr>
              <p:nvPr/>
            </p:nvSpPr>
            <p:spPr bwMode="auto">
              <a:xfrm>
                <a:off x="4560" y="1989"/>
                <a:ext cx="48" cy="19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8"/>
                  </a:cxn>
                  <a:cxn ang="0">
                    <a:pos x="48" y="144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48" y="0"/>
                    </a:moveTo>
                    <a:cubicBezTo>
                      <a:pt x="24" y="12"/>
                      <a:pt x="0" y="24"/>
                      <a:pt x="0" y="48"/>
                    </a:cubicBezTo>
                    <a:cubicBezTo>
                      <a:pt x="0" y="72"/>
                      <a:pt x="48" y="120"/>
                      <a:pt x="48" y="144"/>
                    </a:cubicBezTo>
                    <a:cubicBezTo>
                      <a:pt x="48" y="168"/>
                      <a:pt x="24" y="180"/>
                      <a:pt x="0" y="192"/>
                    </a:cubicBezTo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Text Box 59"/>
              <p:cNvSpPr txBox="1">
                <a:spLocks noChangeArrowheads="1"/>
              </p:cNvSpPr>
              <p:nvPr/>
            </p:nvSpPr>
            <p:spPr bwMode="auto">
              <a:xfrm>
                <a:off x="2425" y="1430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i="1" dirty="0"/>
                  <a:t>Table</a:t>
                </a:r>
                <a:endParaRPr lang="en-US" altLang="ja-JP" dirty="0"/>
              </a:p>
            </p:txBody>
          </p:sp>
          <p:sp>
            <p:nvSpPr>
              <p:cNvPr id="54" name="Text Box 62"/>
              <p:cNvSpPr txBox="1">
                <a:spLocks noChangeArrowheads="1"/>
              </p:cNvSpPr>
              <p:nvPr/>
            </p:nvSpPr>
            <p:spPr bwMode="auto">
              <a:xfrm>
                <a:off x="2695" y="1854"/>
                <a:ext cx="207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dirty="0"/>
                  <a:t>Flight Path Length =</a:t>
                </a:r>
                <a:r>
                  <a:rPr lang="en-US" altLang="ja-JP" sz="1800" dirty="0" smtClean="0"/>
                  <a:t> 12.9 </a:t>
                </a:r>
                <a:r>
                  <a:rPr lang="en-US" altLang="ja-JP" sz="1800" dirty="0"/>
                  <a:t>m</a:t>
                </a:r>
                <a:endParaRPr lang="en-US" altLang="ja-JP" dirty="0"/>
              </a:p>
            </p:txBody>
          </p:sp>
          <p:sp>
            <p:nvSpPr>
              <p:cNvPr id="55" name="Rectangle 67"/>
              <p:cNvSpPr>
                <a:spLocks noChangeArrowheads="1"/>
              </p:cNvSpPr>
              <p:nvPr/>
            </p:nvSpPr>
            <p:spPr bwMode="auto">
              <a:xfrm>
                <a:off x="2012" y="730"/>
                <a:ext cx="92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dirty="0"/>
                  <a:t>Detector</a:t>
                </a:r>
                <a:endParaRPr lang="en-US" altLang="ja-JP" sz="1800" dirty="0" smtClean="0"/>
              </a:p>
              <a:p>
                <a:r>
                  <a:rPr lang="en-US" altLang="ja-JP" dirty="0" smtClean="0"/>
                  <a:t>256</a:t>
                </a:r>
                <a:r>
                  <a:rPr lang="en-US" altLang="ja-JP" sz="1800" dirty="0" smtClean="0"/>
                  <a:t>ch </a:t>
                </a:r>
                <a:r>
                  <a:rPr lang="en-US" altLang="ja-JP" sz="1800" dirty="0"/>
                  <a:t>Li-glass</a:t>
                </a:r>
              </a:p>
            </p:txBody>
          </p:sp>
          <p:sp>
            <p:nvSpPr>
              <p:cNvPr id="62" name="Text Box 100"/>
              <p:cNvSpPr txBox="1">
                <a:spLocks noChangeArrowheads="1"/>
              </p:cNvSpPr>
              <p:nvPr/>
            </p:nvSpPr>
            <p:spPr bwMode="auto">
              <a:xfrm>
                <a:off x="4294" y="952"/>
                <a:ext cx="6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dirty="0"/>
                  <a:t>Neutron</a:t>
                </a:r>
              </a:p>
            </p:txBody>
          </p:sp>
          <p:sp>
            <p:nvSpPr>
              <p:cNvPr id="63" name="Line 101"/>
              <p:cNvSpPr>
                <a:spLocks noChangeShapeType="1"/>
              </p:cNvSpPr>
              <p:nvPr/>
            </p:nvSpPr>
            <p:spPr bwMode="auto">
              <a:xfrm flipH="1">
                <a:off x="4011" y="1181"/>
                <a:ext cx="862" cy="0"/>
              </a:xfrm>
              <a:prstGeom prst="lin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  <a:round/>
                <a:headEnd/>
                <a:tailEnd type="arrow" w="med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AutoShape 35"/>
              <p:cNvSpPr>
                <a:spLocks noChangeArrowheads="1"/>
              </p:cNvSpPr>
              <p:nvPr/>
            </p:nvSpPr>
            <p:spPr bwMode="auto">
              <a:xfrm>
                <a:off x="3458" y="1455"/>
                <a:ext cx="181" cy="109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AutoShape 36"/>
              <p:cNvSpPr>
                <a:spLocks noChangeArrowheads="1"/>
              </p:cNvSpPr>
              <p:nvPr/>
            </p:nvSpPr>
            <p:spPr bwMode="auto">
              <a:xfrm>
                <a:off x="3603" y="1455"/>
                <a:ext cx="181" cy="109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AutoShape 39"/>
              <p:cNvSpPr>
                <a:spLocks noChangeArrowheads="1"/>
              </p:cNvSpPr>
              <p:nvPr/>
            </p:nvSpPr>
            <p:spPr bwMode="auto">
              <a:xfrm>
                <a:off x="3458" y="1383"/>
                <a:ext cx="181" cy="10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" name="AutoShape 40"/>
              <p:cNvSpPr>
                <a:spLocks noChangeArrowheads="1"/>
              </p:cNvSpPr>
              <p:nvPr/>
            </p:nvSpPr>
            <p:spPr bwMode="auto">
              <a:xfrm>
                <a:off x="3603" y="1383"/>
                <a:ext cx="181" cy="10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" name="AutoShape 43"/>
              <p:cNvSpPr>
                <a:spLocks noChangeArrowheads="1"/>
              </p:cNvSpPr>
              <p:nvPr/>
            </p:nvSpPr>
            <p:spPr bwMode="auto">
              <a:xfrm>
                <a:off x="3458" y="1310"/>
                <a:ext cx="181" cy="109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" name="AutoShape 44"/>
              <p:cNvSpPr>
                <a:spLocks noChangeArrowheads="1"/>
              </p:cNvSpPr>
              <p:nvPr/>
            </p:nvSpPr>
            <p:spPr bwMode="auto">
              <a:xfrm>
                <a:off x="3603" y="1310"/>
                <a:ext cx="181" cy="109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7" name="AutoShape 42"/>
            <p:cNvSpPr>
              <a:spLocks noChangeArrowheads="1"/>
            </p:cNvSpPr>
            <p:nvPr/>
          </p:nvSpPr>
          <p:spPr bwMode="auto">
            <a:xfrm>
              <a:off x="5163086" y="2075920"/>
              <a:ext cx="639749" cy="55086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AutoShape 42"/>
            <p:cNvSpPr>
              <a:spLocks noChangeArrowheads="1"/>
            </p:cNvSpPr>
            <p:nvPr/>
          </p:nvSpPr>
          <p:spPr bwMode="auto">
            <a:xfrm>
              <a:off x="5373091" y="1824074"/>
              <a:ext cx="639749" cy="385265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75000"/>
              </a:schemeClr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70" name="直線コネクタ 69"/>
          <p:cNvCxnSpPr/>
          <p:nvPr/>
        </p:nvCxnSpPr>
        <p:spPr>
          <a:xfrm>
            <a:off x="5834856" y="2325621"/>
            <a:ext cx="464601" cy="106694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図 34"/>
          <p:cNvPicPr>
            <a:picLocks noChangeAspect="1"/>
          </p:cNvPicPr>
          <p:nvPr/>
        </p:nvPicPr>
        <p:blipFill>
          <a:blip r:embed="rId3"/>
          <a:srcRect l="1772" t="20247" r="1772" b="20754"/>
          <a:stretch>
            <a:fillRect/>
          </a:stretch>
        </p:blipFill>
        <p:spPr>
          <a:xfrm>
            <a:off x="505062" y="4050372"/>
            <a:ext cx="4409969" cy="1888204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330200" y="3681040"/>
            <a:ext cx="193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BL-10 (NOBORU)</a:t>
            </a:r>
            <a:endParaRPr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7123914" y="1733337"/>
            <a:ext cx="84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Sample</a:t>
            </a:r>
            <a:endParaRPr lang="ja-JP" altLang="en-US" dirty="0"/>
          </a:p>
        </p:txBody>
      </p:sp>
      <p:cxnSp>
        <p:nvCxnSpPr>
          <p:cNvPr id="42" name="直線コネクタ 41"/>
          <p:cNvCxnSpPr/>
          <p:nvPr/>
        </p:nvCxnSpPr>
        <p:spPr>
          <a:xfrm rot="5400000">
            <a:off x="7085993" y="2100362"/>
            <a:ext cx="185885" cy="114299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75"/>
          <p:cNvSpPr>
            <a:spLocks noChangeArrowheads="1"/>
          </p:cNvSpPr>
          <p:nvPr/>
        </p:nvSpPr>
        <p:spPr bwMode="auto">
          <a:xfrm>
            <a:off x="5306135" y="4039655"/>
            <a:ext cx="3531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+mj-ea"/>
                <a:ea typeface="+mj-ea"/>
                <a:cs typeface="ＭＳ 明朝" charset="-128"/>
              </a:rPr>
              <a:t>BL-10(NOBORU)</a:t>
            </a:r>
            <a:r>
              <a:rPr lang="ja-JP" altLang="en-US" dirty="0" smtClean="0">
                <a:latin typeface="+mj-ea"/>
                <a:ea typeface="+mj-ea"/>
                <a:cs typeface="ＭＳ 明朝" charset="-128"/>
              </a:rPr>
              <a:t>における実験</a:t>
            </a:r>
            <a:r>
              <a:rPr lang="ja-JP" altLang="en-US" dirty="0">
                <a:latin typeface="+mj-ea"/>
                <a:ea typeface="+mj-ea"/>
                <a:cs typeface="ＭＳ 明朝" charset="-128"/>
              </a:rPr>
              <a:t>体系</a:t>
            </a: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44" name="Rectangle 75"/>
          <p:cNvSpPr>
            <a:spLocks noChangeArrowheads="1"/>
          </p:cNvSpPr>
          <p:nvPr/>
        </p:nvSpPr>
        <p:spPr bwMode="auto">
          <a:xfrm>
            <a:off x="2467240" y="3451408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dirty="0" smtClean="0">
                <a:latin typeface="+mj-ea"/>
                <a:ea typeface="+mj-ea"/>
                <a:cs typeface="ＭＳ 明朝" charset="-128"/>
              </a:rPr>
              <a:t>サンプルの配置</a:t>
            </a: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66762" y="1252924"/>
            <a:ext cx="796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latin typeface="+mj-ea"/>
                <a:ea typeface="+mj-ea"/>
              </a:rPr>
              <a:t>実験目的：</a:t>
            </a:r>
            <a:r>
              <a:rPr lang="ja-JP" altLang="en-US" dirty="0" smtClean="0">
                <a:latin typeface="+mj-ea"/>
                <a:ea typeface="+mj-ea"/>
              </a:rPr>
              <a:t>各</a:t>
            </a:r>
            <a:r>
              <a:rPr lang="ja-JP" altLang="en-US" u="sng" dirty="0" smtClean="0">
                <a:latin typeface="+mj-ea"/>
                <a:ea typeface="+mj-ea"/>
              </a:rPr>
              <a:t>セメント</a:t>
            </a:r>
            <a:r>
              <a:rPr lang="ja-JP" altLang="en-US" dirty="0" smtClean="0">
                <a:latin typeface="+mj-ea"/>
                <a:ea typeface="+mj-ea"/>
              </a:rPr>
              <a:t>での全断面積の傾きにいかなる違いがみられるか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50" name="円形吹き出し 49"/>
          <p:cNvSpPr/>
          <p:nvPr/>
        </p:nvSpPr>
        <p:spPr>
          <a:xfrm>
            <a:off x="727212" y="1824306"/>
            <a:ext cx="1648431" cy="635000"/>
          </a:xfrm>
          <a:prstGeom prst="wedgeEllipseCallout">
            <a:avLst>
              <a:gd name="adj1" fmla="val 40849"/>
              <a:gd name="adj2" fmla="val -6900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工業利用を考慮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3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上方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結果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–</a:t>
            </a:r>
            <a:r>
              <a:rPr lang="ja-JP" altLang="en-US" sz="1800" dirty="0" smtClean="0"/>
              <a:t>湿潤・乾燥セメントの全断面積</a:t>
            </a:r>
            <a:r>
              <a:rPr lang="en-US" altLang="ja-JP" sz="1800" dirty="0" smtClean="0"/>
              <a:t>-</a:t>
            </a:r>
            <a:endParaRPr lang="ja-JP" altLang="en-US" sz="1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98700" y="5943600"/>
            <a:ext cx="4224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dirty="0" smtClean="0">
                <a:latin typeface="+mj-ea"/>
                <a:ea typeface="+mj-ea"/>
              </a:rPr>
              <a:t> </a:t>
            </a:r>
            <a:r>
              <a:rPr lang="ja-JP" altLang="en-US" dirty="0" smtClean="0">
                <a:latin typeface="+mj-ea"/>
                <a:ea typeface="+mj-ea"/>
              </a:rPr>
              <a:t>湿潤・乾燥セメントの巨視的全断面積</a:t>
            </a:r>
            <a:endParaRPr lang="ja-JP" altLang="en-US" dirty="0">
              <a:latin typeface="+mj-ea"/>
              <a:ea typeface="+mj-ea"/>
            </a:endParaRPr>
          </a:p>
        </p:txBody>
      </p:sp>
      <p:graphicFrame>
        <p:nvGraphicFramePr>
          <p:cNvPr id="7" name="グラフ 6"/>
          <p:cNvGraphicFramePr>
            <a:graphicFrameLocks noGrp="1"/>
          </p:cNvGraphicFramePr>
          <p:nvPr/>
        </p:nvGraphicFramePr>
        <p:xfrm>
          <a:off x="1174098" y="1582945"/>
          <a:ext cx="6604523" cy="430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1135998" y="1473200"/>
            <a:ext cx="6770053" cy="441960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上方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結果</a:t>
            </a:r>
            <a:r>
              <a:rPr lang="en-US" altLang="ja-JP" dirty="0" smtClean="0"/>
              <a:t> </a:t>
            </a:r>
            <a:r>
              <a:rPr lang="en-US" altLang="ja-JP" sz="2000" dirty="0" smtClean="0"/>
              <a:t>–</a:t>
            </a:r>
            <a:r>
              <a:rPr lang="ja-JP" altLang="en-US" sz="2000" dirty="0" smtClean="0"/>
              <a:t>湿潤・乾燥セメントの透過率および全断面積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傾き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マップ</a:t>
            </a:r>
            <a:r>
              <a:rPr lang="en-US" altLang="ja-JP" sz="2000" dirty="0" smtClean="0"/>
              <a:t>-</a:t>
            </a:r>
            <a:endParaRPr lang="ja-JP" altLang="en-US" sz="2000" dirty="0"/>
          </a:p>
        </p:txBody>
      </p:sp>
      <p:pic>
        <p:nvPicPr>
          <p:cNvPr id="31" name="コンテンツ プレースホルダ 3" descr="tra_wet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472" r="18759" b="-15753"/>
          <a:stretch>
            <a:fillRect/>
          </a:stretch>
        </p:blipFill>
        <p:spPr>
          <a:xfrm>
            <a:off x="1406744" y="1209529"/>
            <a:ext cx="3640028" cy="2563452"/>
          </a:xfrm>
        </p:spPr>
      </p:pic>
      <p:grpSp>
        <p:nvGrpSpPr>
          <p:cNvPr id="32" name="図形グループ 31"/>
          <p:cNvGrpSpPr>
            <a:grpSpLocks noChangeAspect="1"/>
          </p:cNvGrpSpPr>
          <p:nvPr/>
        </p:nvGrpSpPr>
        <p:grpSpPr>
          <a:xfrm>
            <a:off x="2243550" y="1378396"/>
            <a:ext cx="2349729" cy="2170273"/>
            <a:chOff x="1838475" y="2479673"/>
            <a:chExt cx="3916213" cy="3617121"/>
          </a:xfrm>
        </p:grpSpPr>
        <p:sp>
          <p:nvSpPr>
            <p:cNvPr id="34" name="正方形/長方形 33"/>
            <p:cNvSpPr/>
            <p:nvPr/>
          </p:nvSpPr>
          <p:spPr>
            <a:xfrm>
              <a:off x="2628900" y="2479673"/>
              <a:ext cx="3124200" cy="312095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 rot="10800000">
              <a:off x="2197100" y="2479673"/>
              <a:ext cx="431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10800000">
              <a:off x="2197100" y="5599038"/>
              <a:ext cx="431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>
              <a:off x="2376488" y="5842794"/>
              <a:ext cx="50641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>
              <a:off x="5500688" y="5842794"/>
              <a:ext cx="50641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2628900" y="5981700"/>
              <a:ext cx="3124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rot="5400000">
              <a:off x="777117" y="4039355"/>
              <a:ext cx="311936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正方形/長方形 40"/>
            <p:cNvSpPr/>
            <p:nvPr/>
          </p:nvSpPr>
          <p:spPr>
            <a:xfrm>
              <a:off x="3656106" y="5496224"/>
              <a:ext cx="106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/>
                <a:t>30 [mm]</a:t>
              </a:r>
              <a:endParaRPr lang="ja-JP" altLang="en-US" dirty="0"/>
            </a:p>
          </p:txBody>
        </p:sp>
        <p:sp>
          <p:nvSpPr>
            <p:cNvPr id="42" name="正方形/長方形 41"/>
            <p:cNvSpPr/>
            <p:nvPr/>
          </p:nvSpPr>
          <p:spPr>
            <a:xfrm rot="16200000">
              <a:off x="1488248" y="3782403"/>
              <a:ext cx="106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/>
                <a:t>30 [mm]</a:t>
              </a:r>
              <a:endParaRPr lang="ja-JP" altLang="en-US" dirty="0"/>
            </a:p>
          </p:txBody>
        </p:sp>
      </p:grpSp>
      <p:pic>
        <p:nvPicPr>
          <p:cNvPr id="43" name="コンテンツ プレースホルダ 3" descr="tra_dry.bmp"/>
          <p:cNvPicPr>
            <a:picLocks noChangeAspect="1"/>
          </p:cNvPicPr>
          <p:nvPr/>
        </p:nvPicPr>
        <p:blipFill>
          <a:blip r:embed="rId3"/>
          <a:srcRect l="18759" t="472" b="-15753"/>
          <a:stretch>
            <a:fillRect/>
          </a:stretch>
        </p:blipFill>
        <p:spPr>
          <a:xfrm>
            <a:off x="5172367" y="1209522"/>
            <a:ext cx="3640028" cy="2563459"/>
          </a:xfrm>
          <a:prstGeom prst="rect">
            <a:avLst/>
          </a:prstGeom>
        </p:spPr>
      </p:pic>
      <p:grpSp>
        <p:nvGrpSpPr>
          <p:cNvPr id="44" name="図形グループ 43"/>
          <p:cNvGrpSpPr>
            <a:grpSpLocks noChangeAspect="1"/>
          </p:cNvGrpSpPr>
          <p:nvPr/>
        </p:nvGrpSpPr>
        <p:grpSpPr>
          <a:xfrm>
            <a:off x="5168641" y="1388630"/>
            <a:ext cx="2349729" cy="2170273"/>
            <a:chOff x="1838475" y="2479673"/>
            <a:chExt cx="3916213" cy="3617121"/>
          </a:xfrm>
        </p:grpSpPr>
        <p:sp>
          <p:nvSpPr>
            <p:cNvPr id="46" name="正方形/長方形 45"/>
            <p:cNvSpPr/>
            <p:nvPr/>
          </p:nvSpPr>
          <p:spPr>
            <a:xfrm>
              <a:off x="2628900" y="2479673"/>
              <a:ext cx="3124200" cy="312095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7" name="直線コネクタ 46"/>
            <p:cNvCxnSpPr/>
            <p:nvPr/>
          </p:nvCxnSpPr>
          <p:spPr>
            <a:xfrm rot="10800000">
              <a:off x="2197100" y="2479673"/>
              <a:ext cx="431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rot="10800000">
              <a:off x="2197100" y="5599038"/>
              <a:ext cx="431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5400000">
              <a:off x="2376488" y="5842794"/>
              <a:ext cx="50641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5400000">
              <a:off x="5500688" y="5842794"/>
              <a:ext cx="50641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>
              <a:off x="2628900" y="5981700"/>
              <a:ext cx="3124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rot="5400000">
              <a:off x="777117" y="4039355"/>
              <a:ext cx="311936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正方形/長方形 52"/>
            <p:cNvSpPr/>
            <p:nvPr/>
          </p:nvSpPr>
          <p:spPr>
            <a:xfrm>
              <a:off x="3656106" y="5496224"/>
              <a:ext cx="106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/>
                <a:t>30 [mm]</a:t>
              </a:r>
              <a:endParaRPr lang="ja-JP" altLang="en-US" dirty="0"/>
            </a:p>
          </p:txBody>
        </p:sp>
        <p:sp>
          <p:nvSpPr>
            <p:cNvPr id="54" name="正方形/長方形 53"/>
            <p:cNvSpPr/>
            <p:nvPr/>
          </p:nvSpPr>
          <p:spPr>
            <a:xfrm rot="16200000">
              <a:off x="1488248" y="3782403"/>
              <a:ext cx="106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/>
                <a:t>30 [mm]</a:t>
              </a:r>
              <a:endParaRPr lang="ja-JP" altLang="en-US" dirty="0"/>
            </a:p>
          </p:txBody>
        </p:sp>
      </p:grpSp>
      <p:pic>
        <p:nvPicPr>
          <p:cNvPr id="55" name="コンテンツ プレースホルダ 3" descr="cro_wet.bmp"/>
          <p:cNvPicPr>
            <a:picLocks noChangeAspect="1"/>
          </p:cNvPicPr>
          <p:nvPr/>
        </p:nvPicPr>
        <p:blipFill>
          <a:blip r:embed="rId4"/>
          <a:srcRect t="-15264" r="18900" b="-15264"/>
          <a:stretch>
            <a:fillRect/>
          </a:stretch>
        </p:blipFill>
        <p:spPr>
          <a:xfrm>
            <a:off x="1420699" y="3485899"/>
            <a:ext cx="3633752" cy="2924251"/>
          </a:xfrm>
          <a:prstGeom prst="rect">
            <a:avLst/>
          </a:prstGeom>
        </p:spPr>
      </p:pic>
      <p:grpSp>
        <p:nvGrpSpPr>
          <p:cNvPr id="56" name="図形グループ 55"/>
          <p:cNvGrpSpPr>
            <a:grpSpLocks noChangeAspect="1"/>
          </p:cNvGrpSpPr>
          <p:nvPr/>
        </p:nvGrpSpPr>
        <p:grpSpPr>
          <a:xfrm>
            <a:off x="2257505" y="4010250"/>
            <a:ext cx="2349729" cy="2170273"/>
            <a:chOff x="1838475" y="2479673"/>
            <a:chExt cx="3916213" cy="3617121"/>
          </a:xfrm>
        </p:grpSpPr>
        <p:sp>
          <p:nvSpPr>
            <p:cNvPr id="58" name="正方形/長方形 57"/>
            <p:cNvSpPr/>
            <p:nvPr/>
          </p:nvSpPr>
          <p:spPr>
            <a:xfrm>
              <a:off x="2628900" y="2479673"/>
              <a:ext cx="3124200" cy="312095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コネクタ 58"/>
            <p:cNvCxnSpPr/>
            <p:nvPr/>
          </p:nvCxnSpPr>
          <p:spPr>
            <a:xfrm rot="10800000">
              <a:off x="2197100" y="2479673"/>
              <a:ext cx="431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10800000">
              <a:off x="2197100" y="5599038"/>
              <a:ext cx="431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rot="5400000">
              <a:off x="2376488" y="5842794"/>
              <a:ext cx="50641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5400000">
              <a:off x="5500688" y="5842794"/>
              <a:ext cx="50641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>
              <a:off x="2628900" y="5981700"/>
              <a:ext cx="3124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 rot="5400000">
              <a:off x="777117" y="4039355"/>
              <a:ext cx="311936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正方形/長方形 64"/>
            <p:cNvSpPr/>
            <p:nvPr/>
          </p:nvSpPr>
          <p:spPr>
            <a:xfrm>
              <a:off x="3656106" y="5496224"/>
              <a:ext cx="106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/>
                <a:t>30 [mm]</a:t>
              </a:r>
              <a:endParaRPr lang="ja-JP" altLang="en-US" dirty="0"/>
            </a:p>
          </p:txBody>
        </p:sp>
        <p:sp>
          <p:nvSpPr>
            <p:cNvPr id="66" name="正方形/長方形 65"/>
            <p:cNvSpPr/>
            <p:nvPr/>
          </p:nvSpPr>
          <p:spPr>
            <a:xfrm rot="16200000">
              <a:off x="1488248" y="3782403"/>
              <a:ext cx="106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/>
                <a:t>30 [mm]</a:t>
              </a:r>
              <a:endParaRPr lang="ja-JP" altLang="en-US" dirty="0"/>
            </a:p>
          </p:txBody>
        </p:sp>
      </p:grpSp>
      <p:pic>
        <p:nvPicPr>
          <p:cNvPr id="67" name="コンテンツ プレースホルダ 3" descr="cro_dry.bmp"/>
          <p:cNvPicPr>
            <a:picLocks noChangeAspect="1"/>
          </p:cNvPicPr>
          <p:nvPr/>
        </p:nvPicPr>
        <p:blipFill>
          <a:blip r:embed="rId5"/>
          <a:srcRect l="18900" t="-15264" b="-15264"/>
          <a:stretch>
            <a:fillRect/>
          </a:stretch>
        </p:blipFill>
        <p:spPr>
          <a:xfrm>
            <a:off x="5192636" y="3482091"/>
            <a:ext cx="3633714" cy="2924251"/>
          </a:xfrm>
          <a:prstGeom prst="rect">
            <a:avLst/>
          </a:prstGeom>
        </p:spPr>
      </p:pic>
      <p:grpSp>
        <p:nvGrpSpPr>
          <p:cNvPr id="68" name="図形グループ 67"/>
          <p:cNvGrpSpPr>
            <a:grpSpLocks noChangeAspect="1"/>
          </p:cNvGrpSpPr>
          <p:nvPr/>
        </p:nvGrpSpPr>
        <p:grpSpPr>
          <a:xfrm>
            <a:off x="5182595" y="4005489"/>
            <a:ext cx="2349729" cy="2170273"/>
            <a:chOff x="1838475" y="2479673"/>
            <a:chExt cx="3916213" cy="3617121"/>
          </a:xfrm>
        </p:grpSpPr>
        <p:sp>
          <p:nvSpPr>
            <p:cNvPr id="70" name="正方形/長方形 69"/>
            <p:cNvSpPr/>
            <p:nvPr/>
          </p:nvSpPr>
          <p:spPr>
            <a:xfrm>
              <a:off x="2628900" y="2479673"/>
              <a:ext cx="3124200" cy="312095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コネクタ 70"/>
            <p:cNvCxnSpPr/>
            <p:nvPr/>
          </p:nvCxnSpPr>
          <p:spPr>
            <a:xfrm rot="10800000">
              <a:off x="2197100" y="2479673"/>
              <a:ext cx="431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rot="10800000">
              <a:off x="2197100" y="5599038"/>
              <a:ext cx="431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rot="5400000">
              <a:off x="2376488" y="5842794"/>
              <a:ext cx="50641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rot="5400000">
              <a:off x="5500688" y="5842794"/>
              <a:ext cx="50641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/>
            <p:nvPr/>
          </p:nvCxnSpPr>
          <p:spPr>
            <a:xfrm>
              <a:off x="2628900" y="5981700"/>
              <a:ext cx="3124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 rot="5400000">
              <a:off x="777117" y="4039355"/>
              <a:ext cx="311936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正方形/長方形 76"/>
            <p:cNvSpPr/>
            <p:nvPr/>
          </p:nvSpPr>
          <p:spPr>
            <a:xfrm>
              <a:off x="3656106" y="5496224"/>
              <a:ext cx="106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/>
                <a:t>30 [mm]</a:t>
              </a:r>
              <a:endParaRPr lang="ja-JP" altLang="en-US" dirty="0"/>
            </a:p>
          </p:txBody>
        </p:sp>
        <p:sp>
          <p:nvSpPr>
            <p:cNvPr id="78" name="正方形/長方形 77"/>
            <p:cNvSpPr/>
            <p:nvPr/>
          </p:nvSpPr>
          <p:spPr>
            <a:xfrm rot="16200000">
              <a:off x="1488248" y="3782403"/>
              <a:ext cx="106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/>
                <a:t>30 [mm]</a:t>
              </a:r>
              <a:endParaRPr lang="ja-JP" altLang="en-US" dirty="0"/>
            </a:p>
          </p:txBody>
        </p:sp>
      </p:grpSp>
      <p:cxnSp>
        <p:nvCxnSpPr>
          <p:cNvPr id="80" name="直線コネクタ 79"/>
          <p:cNvCxnSpPr/>
          <p:nvPr/>
        </p:nvCxnSpPr>
        <p:spPr>
          <a:xfrm>
            <a:off x="561605" y="3726387"/>
            <a:ext cx="7887960" cy="158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457200" y="3727975"/>
            <a:ext cx="2076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macro cross-section</a:t>
            </a:r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傾き</a:t>
            </a:r>
            <a:r>
              <a:rPr lang="en-US" altLang="ja-JP" dirty="0" smtClean="0"/>
              <a:t>a)</a:t>
            </a:r>
            <a:endParaRPr lang="ja-JP" altLang="en-US" dirty="0"/>
          </a:p>
        </p:txBody>
      </p:sp>
      <p:sp>
        <p:nvSpPr>
          <p:cNvPr id="82" name="正方形/長方形 81"/>
          <p:cNvSpPr/>
          <p:nvPr/>
        </p:nvSpPr>
        <p:spPr>
          <a:xfrm>
            <a:off x="561605" y="1129043"/>
            <a:ext cx="1355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transmission</a:t>
            </a:r>
            <a:endParaRPr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1760081" y="1468909"/>
            <a:ext cx="595035" cy="369332"/>
          </a:xfrm>
          <a:prstGeom prst="rect">
            <a:avLst/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Wet</a:t>
            </a:r>
            <a:endParaRPr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1760081" y="4096002"/>
            <a:ext cx="595035" cy="369332"/>
          </a:xfrm>
          <a:prstGeom prst="rect">
            <a:avLst/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Wet</a:t>
            </a:r>
            <a:endParaRPr lang="ja-JP" altLang="en-US" dirty="0"/>
          </a:p>
        </p:txBody>
      </p:sp>
      <p:sp>
        <p:nvSpPr>
          <p:cNvPr id="85" name="正方形/長方形 84"/>
          <p:cNvSpPr/>
          <p:nvPr/>
        </p:nvSpPr>
        <p:spPr>
          <a:xfrm>
            <a:off x="4749254" y="1470461"/>
            <a:ext cx="557176" cy="369332"/>
          </a:xfrm>
          <a:prstGeom prst="rect">
            <a:avLst/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Dry</a:t>
            </a:r>
            <a:endParaRPr lang="ja-JP" altLang="en-US" dirty="0"/>
          </a:p>
        </p:txBody>
      </p:sp>
      <p:sp>
        <p:nvSpPr>
          <p:cNvPr id="86" name="正方形/長方形 85"/>
          <p:cNvSpPr/>
          <p:nvPr/>
        </p:nvSpPr>
        <p:spPr>
          <a:xfrm>
            <a:off x="4748149" y="4096002"/>
            <a:ext cx="557176" cy="369332"/>
          </a:xfrm>
          <a:prstGeom prst="rect">
            <a:avLst/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Dry</a:t>
            </a:r>
            <a:endParaRPr lang="ja-JP" altLang="en-US" dirty="0"/>
          </a:p>
        </p:txBody>
      </p:sp>
      <p:cxnSp>
        <p:nvCxnSpPr>
          <p:cNvPr id="90" name="直線コネクタ 89"/>
          <p:cNvCxnSpPr/>
          <p:nvPr/>
        </p:nvCxnSpPr>
        <p:spPr>
          <a:xfrm>
            <a:off x="2720013" y="2029981"/>
            <a:ext cx="1859613" cy="1588"/>
          </a:xfrm>
          <a:prstGeom prst="line">
            <a:avLst/>
          </a:prstGeom>
          <a:ln w="1905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2734921" y="4672012"/>
            <a:ext cx="1859613" cy="1588"/>
          </a:xfrm>
          <a:prstGeom prst="line">
            <a:avLst/>
          </a:prstGeom>
          <a:ln w="1905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5662899" y="4657724"/>
            <a:ext cx="1859613" cy="1588"/>
          </a:xfrm>
          <a:prstGeom prst="line">
            <a:avLst/>
          </a:prstGeom>
          <a:ln w="1905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5650500" y="2031569"/>
            <a:ext cx="1859613" cy="1588"/>
          </a:xfrm>
          <a:prstGeom prst="line">
            <a:avLst/>
          </a:prstGeom>
          <a:ln w="1905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角丸四角形吹き出し 97"/>
          <p:cNvSpPr/>
          <p:nvPr/>
        </p:nvSpPr>
        <p:spPr>
          <a:xfrm>
            <a:off x="127000" y="4559300"/>
            <a:ext cx="1633081" cy="789611"/>
          </a:xfrm>
          <a:prstGeom prst="wedgeRoundRectCallout">
            <a:avLst>
              <a:gd name="adj1" fmla="val 35159"/>
              <a:gd name="adj2" fmla="val -9512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 dirty="0" err="1" smtClean="0"/>
              <a:t>Σ(λ</a:t>
            </a:r>
            <a:r>
              <a:rPr lang="en-US" altLang="ja-JP" sz="1600" dirty="0" smtClean="0"/>
              <a:t>)=</a:t>
            </a:r>
            <a:r>
              <a:rPr lang="en-US" altLang="ja-JP" sz="1600" dirty="0" err="1" smtClean="0"/>
              <a:t>aλ+b</a:t>
            </a:r>
            <a:endParaRPr lang="en-US" altLang="ja-JP" sz="1600" dirty="0" smtClean="0"/>
          </a:p>
          <a:p>
            <a:r>
              <a:rPr lang="ja-JP" altLang="en-US" sz="1600" dirty="0" smtClean="0"/>
              <a:t>にフィッティング</a:t>
            </a:r>
            <a:endParaRPr lang="ja-JP" altLang="en-US" sz="1600" dirty="0"/>
          </a:p>
        </p:txBody>
      </p:sp>
      <p:sp>
        <p:nvSpPr>
          <p:cNvPr id="69" name="角丸四角形 68"/>
          <p:cNvSpPr/>
          <p:nvPr/>
        </p:nvSpPr>
        <p:spPr>
          <a:xfrm>
            <a:off x="4723854" y="1291763"/>
            <a:ext cx="2985046" cy="4948623"/>
          </a:xfrm>
          <a:prstGeom prst="roundRect">
            <a:avLst>
              <a:gd name="adj" fmla="val 5869"/>
            </a:avLst>
          </a:prstGeom>
          <a:noFill/>
          <a:ln w="38100" cmpd="sng">
            <a:solidFill>
              <a:schemeClr val="accent2">
                <a:lumMod val="75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角丸四角形 78"/>
          <p:cNvSpPr/>
          <p:nvPr/>
        </p:nvSpPr>
        <p:spPr>
          <a:xfrm>
            <a:off x="1671181" y="1285969"/>
            <a:ext cx="2988068" cy="4948623"/>
          </a:xfrm>
          <a:prstGeom prst="roundRect">
            <a:avLst>
              <a:gd name="adj" fmla="val 5869"/>
            </a:avLst>
          </a:prstGeom>
          <a:noFill/>
          <a:ln w="38100" cmpd="sng">
            <a:solidFill>
              <a:schemeClr val="accent4">
                <a:lumMod val="75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1406744" y="3303014"/>
            <a:ext cx="948372" cy="511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水</a:t>
            </a:r>
            <a:endParaRPr kumimoji="1" lang="ja-JP" altLang="en-US" sz="2800" dirty="0"/>
          </a:p>
        </p:txBody>
      </p:sp>
      <p:sp>
        <p:nvSpPr>
          <p:cNvPr id="91" name="円/楕円 90"/>
          <p:cNvSpPr/>
          <p:nvPr/>
        </p:nvSpPr>
        <p:spPr>
          <a:xfrm>
            <a:off x="4594534" y="3303014"/>
            <a:ext cx="948372" cy="5117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氷</a:t>
            </a:r>
            <a:endParaRPr kumimoji="1" lang="ja-JP" altLang="en-US" sz="2800" dirty="0"/>
          </a:p>
        </p:txBody>
      </p:sp>
      <p:sp>
        <p:nvSpPr>
          <p:cNvPr id="97" name="対角する 2 つの角を切り取った四角形 96"/>
          <p:cNvSpPr/>
          <p:nvPr/>
        </p:nvSpPr>
        <p:spPr>
          <a:xfrm>
            <a:off x="3055010" y="4533900"/>
            <a:ext cx="3983524" cy="1209222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湿潤セメントの方が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傾きが大きくなるのでは？</a:t>
            </a:r>
            <a:endParaRPr kumimoji="1" lang="ja-JP" altLang="en-US" sz="2400" dirty="0"/>
          </a:p>
        </p:txBody>
      </p:sp>
      <p:sp>
        <p:nvSpPr>
          <p:cNvPr id="89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上方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散乱について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9" grpId="0" animBg="1"/>
      <p:bldP spid="87" grpId="0" animBg="1"/>
      <p:bldP spid="91" grpId="0" animBg="1"/>
      <p:bldP spid="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94" y="5054600"/>
            <a:ext cx="1016000" cy="1016000"/>
          </a:xfrm>
          <a:prstGeom prst="rect">
            <a:avLst/>
          </a:prstGeom>
        </p:spPr>
      </p:pic>
      <p:sp>
        <p:nvSpPr>
          <p:cNvPr id="111" name="左右矢印 110"/>
          <p:cNvSpPr/>
          <p:nvPr/>
        </p:nvSpPr>
        <p:spPr>
          <a:xfrm rot="10800000">
            <a:off x="365025" y="1930489"/>
            <a:ext cx="8458199" cy="461665"/>
          </a:xfrm>
          <a:prstGeom prst="leftRightArrow">
            <a:avLst>
              <a:gd name="adj1" fmla="val 45980"/>
              <a:gd name="adj2" fmla="val 57566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0000">
                <a:schemeClr val="accent2">
                  <a:lumMod val="60000"/>
                  <a:lumOff val="40000"/>
                </a:schemeClr>
              </a:gs>
              <a:gs pos="45000">
                <a:schemeClr val="accent2">
                  <a:lumMod val="40000"/>
                  <a:lumOff val="60000"/>
                </a:schemeClr>
              </a:gs>
              <a:gs pos="55000">
                <a:schemeClr val="accent4">
                  <a:lumMod val="60000"/>
                  <a:lumOff val="40000"/>
                </a:schemeClr>
              </a:gs>
              <a:gs pos="73000">
                <a:schemeClr val="accent4">
                  <a:lumMod val="75000"/>
                </a:schemeClr>
              </a:gs>
              <a:gs pos="100000">
                <a:srgbClr val="FF66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考察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–</a:t>
            </a:r>
            <a:r>
              <a:rPr lang="ja-JP" altLang="en-US" sz="1800" dirty="0" smtClean="0"/>
              <a:t>水と氷の分子運動</a:t>
            </a:r>
            <a:r>
              <a:rPr lang="en-US" altLang="ja-JP" sz="1800" dirty="0" smtClean="0"/>
              <a:t>-</a:t>
            </a:r>
            <a:endParaRPr lang="ja-JP" altLang="en-US" sz="1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694" y="2849355"/>
            <a:ext cx="1391920" cy="1016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74" y="2849355"/>
            <a:ext cx="1391920" cy="1016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794" y="2836655"/>
            <a:ext cx="1391920" cy="1016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594" y="2836655"/>
            <a:ext cx="1391920" cy="1016000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457200" y="4433068"/>
            <a:ext cx="1752252" cy="369332"/>
          </a:xfrm>
          <a:prstGeom prst="rect">
            <a:avLst/>
          </a:prstGeom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/>
              <a:t>水</a:t>
            </a:r>
            <a:r>
              <a:rPr lang="en-US" altLang="ja-JP" dirty="0" smtClean="0"/>
              <a:t>(</a:t>
            </a:r>
            <a:r>
              <a:rPr lang="ja-JP" altLang="en-US" dirty="0" smtClean="0"/>
              <a:t>湿潤セメント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388415" y="4433068"/>
            <a:ext cx="1752252" cy="369332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/>
              <a:t>氷</a:t>
            </a:r>
            <a:r>
              <a:rPr lang="en-US" altLang="ja-JP" dirty="0" smtClean="0"/>
              <a:t>(</a:t>
            </a:r>
            <a:r>
              <a:rPr lang="ja-JP" altLang="en-US" dirty="0" smtClean="0"/>
              <a:t>乾燥セメント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20" name="環状矢印 19"/>
          <p:cNvSpPr/>
          <p:nvPr/>
        </p:nvSpPr>
        <p:spPr>
          <a:xfrm rot="5400000">
            <a:off x="4878818" y="2921436"/>
            <a:ext cx="967122" cy="822961"/>
          </a:xfrm>
          <a:prstGeom prst="circular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環状矢印 20"/>
          <p:cNvSpPr/>
          <p:nvPr/>
        </p:nvSpPr>
        <p:spPr>
          <a:xfrm rot="16200000">
            <a:off x="4055857" y="2921435"/>
            <a:ext cx="967122" cy="822961"/>
          </a:xfrm>
          <a:prstGeom prst="circular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左右矢印 25"/>
          <p:cNvSpPr/>
          <p:nvPr/>
        </p:nvSpPr>
        <p:spPr>
          <a:xfrm>
            <a:off x="1565694" y="3124199"/>
            <a:ext cx="1016000" cy="262145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右矢印 26"/>
          <p:cNvSpPr/>
          <p:nvPr/>
        </p:nvSpPr>
        <p:spPr>
          <a:xfrm rot="1800000">
            <a:off x="7529256" y="3322843"/>
            <a:ext cx="508000" cy="2286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右矢印 27"/>
          <p:cNvSpPr/>
          <p:nvPr/>
        </p:nvSpPr>
        <p:spPr>
          <a:xfrm rot="19580066">
            <a:off x="7075106" y="3315446"/>
            <a:ext cx="508000" cy="2286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47508" y="300914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+mj-ea"/>
                <a:ea typeface="+mj-ea"/>
                <a:cs typeface=" (見出し)"/>
              </a:rPr>
              <a:t>並進</a:t>
            </a:r>
            <a:endParaRPr lang="ja-JP" altLang="en-US" dirty="0">
              <a:latin typeface="+mj-ea"/>
              <a:ea typeface="+mj-ea"/>
              <a:cs typeface=" (見出し)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481606" y="300914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回転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6293369" y="300914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振動</a:t>
            </a:r>
            <a:endParaRPr lang="ja-JP" altLang="en-US" dirty="0"/>
          </a:p>
        </p:txBody>
      </p:sp>
      <p:sp>
        <p:nvSpPr>
          <p:cNvPr id="108" name="角丸四角形吹き出し 107"/>
          <p:cNvSpPr/>
          <p:nvPr/>
        </p:nvSpPr>
        <p:spPr>
          <a:xfrm>
            <a:off x="2314556" y="5181600"/>
            <a:ext cx="2381905" cy="838200"/>
          </a:xfrm>
          <a:prstGeom prst="wedgeRoundRectCallout">
            <a:avLst>
              <a:gd name="adj1" fmla="val -69657"/>
              <a:gd name="adj2" fmla="val 379"/>
              <a:gd name="adj3" fmla="val 16667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rgbClr val="FF6600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水分子は比較的自由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→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拡散運動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9" name="角丸四角形吹き出し 108"/>
          <p:cNvSpPr/>
          <p:nvPr/>
        </p:nvSpPr>
        <p:spPr>
          <a:xfrm>
            <a:off x="6571043" y="5194300"/>
            <a:ext cx="2115757" cy="838200"/>
          </a:xfrm>
          <a:prstGeom prst="wedgeRoundRectCallout">
            <a:avLst>
              <a:gd name="adj1" fmla="val -69657"/>
              <a:gd name="adj2" fmla="val 379"/>
              <a:gd name="adj3" fmla="val 16667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2">
                <a:lumMod val="7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7F7F7F"/>
                </a:solidFill>
              </a:rPr>
              <a:t>水分子は拘束</a:t>
            </a:r>
            <a:endParaRPr kumimoji="1" lang="en-US" altLang="ja-JP" dirty="0" smtClean="0">
              <a:solidFill>
                <a:srgbClr val="7F7F7F"/>
              </a:solidFill>
            </a:endParaRPr>
          </a:p>
          <a:p>
            <a:pPr algn="ctr"/>
            <a:r>
              <a:rPr lang="en-US" altLang="ja-JP" dirty="0" smtClean="0">
                <a:solidFill>
                  <a:srgbClr val="7F7F7F"/>
                </a:solidFill>
              </a:rPr>
              <a:t>→</a:t>
            </a:r>
            <a:r>
              <a:rPr lang="ja-JP" altLang="en-US" dirty="0" smtClean="0">
                <a:solidFill>
                  <a:srgbClr val="7F7F7F"/>
                </a:solidFill>
              </a:rPr>
              <a:t>格子振動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266762" y="131642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u="sng" dirty="0" smtClean="0">
                <a:latin typeface="+mj-ea"/>
                <a:ea typeface="+mj-ea"/>
              </a:rPr>
              <a:t>分子運動</a:t>
            </a:r>
            <a:endParaRPr kumimoji="1" lang="ja-JP" altLang="en-US" sz="2400" b="1" u="sng" dirty="0">
              <a:latin typeface="+mj-ea"/>
              <a:ea typeface="+mj-ea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304800" y="1968588"/>
            <a:ext cx="851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dirty="0" smtClean="0"/>
              <a:t>　</a:t>
            </a:r>
            <a:r>
              <a:rPr lang="ja-JP" altLang="en-US" dirty="0" smtClean="0"/>
              <a:t>　　低</a:t>
            </a:r>
            <a:r>
              <a:rPr lang="en-US" altLang="ja-JP" dirty="0" smtClean="0"/>
              <a:t>							</a:t>
            </a:r>
            <a:r>
              <a:rPr lang="ja-JP" altLang="en-US" dirty="0" smtClean="0"/>
              <a:t>エネルギー</a:t>
            </a:r>
            <a:r>
              <a:rPr lang="en-US" altLang="ja-JP" dirty="0" smtClean="0"/>
              <a:t>						</a:t>
            </a:r>
            <a:r>
              <a:rPr lang="ja-JP" altLang="en-US" dirty="0" smtClean="0"/>
              <a:t>　　　高</a:t>
            </a:r>
            <a:endParaRPr lang="ja-JP" altLang="en-US" dirty="0"/>
          </a:p>
        </p:txBody>
      </p:sp>
      <p:pic>
        <p:nvPicPr>
          <p:cNvPr id="25" name="図 24" descr="sha00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87" y="4965700"/>
            <a:ext cx="1173480" cy="1187450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1573599" y="2467323"/>
            <a:ext cx="117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ΔE&lt;0.205 </a:t>
            </a:r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4038366" y="2467323"/>
            <a:ext cx="1825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0.205</a:t>
            </a:r>
            <a:r>
              <a:rPr lang="en-US" altLang="ja-JP" u="dbl" dirty="0" smtClean="0"/>
              <a:t>&lt;</a:t>
            </a:r>
            <a:r>
              <a:rPr lang="en-US" altLang="ja-JP" dirty="0" smtClean="0"/>
              <a:t>ΔE&lt;0.481</a:t>
            </a:r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6709019" y="2467323"/>
            <a:ext cx="159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0.481</a:t>
            </a:r>
            <a:r>
              <a:rPr lang="en-US" altLang="ja-JP" u="dbl" dirty="0" smtClean="0"/>
              <a:t>&lt;</a:t>
            </a:r>
            <a:r>
              <a:rPr lang="en-US" altLang="ja-JP" dirty="0" smtClean="0"/>
              <a:t>ΔE&lt;0.8</a:t>
            </a: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6350962" y="3865355"/>
            <a:ext cx="2658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(ΔE</a:t>
            </a:r>
            <a:r>
              <a:rPr lang="ja-JP" altLang="en-US" sz="1400" dirty="0" smtClean="0"/>
              <a:t>は運動エネルギー</a:t>
            </a:r>
            <a:r>
              <a:rPr lang="en-US" altLang="ja-JP" sz="1400" dirty="0" smtClean="0"/>
              <a:t> </a:t>
            </a:r>
            <a:r>
              <a:rPr lang="ja-JP" altLang="en-US" sz="1400" dirty="0" smtClean="0"/>
              <a:t>単位</a:t>
            </a:r>
            <a:r>
              <a:rPr lang="en-US" altLang="ja-JP" sz="1400" dirty="0" smtClean="0"/>
              <a:t>:</a:t>
            </a:r>
            <a:r>
              <a:rPr lang="en-US" altLang="ja-JP" sz="1400" dirty="0" err="1" smtClean="0"/>
              <a:t>eV</a:t>
            </a:r>
            <a:r>
              <a:rPr lang="en-US" altLang="ja-JP" sz="1400" dirty="0" smtClean="0"/>
              <a:t> )</a:t>
            </a:r>
            <a:endParaRPr lang="ja-JP" altLang="en-US" sz="1400" dirty="0"/>
          </a:p>
        </p:txBody>
      </p:sp>
      <p:sp>
        <p:nvSpPr>
          <p:cNvPr id="37" name="Rectangle 171"/>
          <p:cNvSpPr>
            <a:spLocks noChangeArrowheads="1"/>
          </p:cNvSpPr>
          <p:nvPr/>
        </p:nvSpPr>
        <p:spPr bwMode="auto">
          <a:xfrm>
            <a:off x="727213" y="6404924"/>
            <a:ext cx="6647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軽水氷実験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湿潤・乾燥セメント実験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上方</a:t>
            </a:r>
            <a:r>
              <a:rPr lang="ja-JP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散乱について</a:t>
            </a:r>
            <a:r>
              <a:rPr lang="en-US" altLang="ja-JP" sz="1200" dirty="0" smtClean="0">
                <a:solidFill>
                  <a:srgbClr val="000000"/>
                </a:solidFill>
                <a:latin typeface="+mj-ea"/>
                <a:ea typeface="+mj-ea"/>
              </a:rPr>
              <a:t>&gt;&gt;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シミュレーション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&gt;</a:t>
            </a:r>
            <a:r>
              <a:rPr lang="ja-JP" altLang="en-US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まとめ</a:t>
            </a:r>
            <a:endParaRPr lang="ja-JP" altLang="en-US" sz="1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アース.thmx</Template>
  <TotalTime>1963</TotalTime>
  <Words>1423</Words>
  <Application>Microsoft Macintosh PowerPoint</Application>
  <PresentationFormat>画面に合わせる (4:3)</PresentationFormat>
  <Paragraphs>212</Paragraphs>
  <Slides>15</Slides>
  <Notes>1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アース</vt:lpstr>
      <vt:lpstr>物質中における水素の結合状態の中性子イメージングの可能性</vt:lpstr>
      <vt:lpstr>背景</vt:lpstr>
      <vt:lpstr>軽水氷の全断面積測定</vt:lpstr>
      <vt:lpstr>結果 -まとめ数を増やしたときの直線近似-</vt:lpstr>
      <vt:lpstr>セメントに関して</vt:lpstr>
      <vt:lpstr>乾燥・湿潤セメントの全断面積測定</vt:lpstr>
      <vt:lpstr>結果 –湿潤・乾燥セメントの全断面積-</vt:lpstr>
      <vt:lpstr>結果 –湿潤・乾燥セメントの透過率および全断面積(傾き)マップ-</vt:lpstr>
      <vt:lpstr>考察 –水と氷の分子運動-</vt:lpstr>
      <vt:lpstr>考察 –上方散乱について-</vt:lpstr>
      <vt:lpstr>シミュレーション -軽水氷の前方散乱-</vt:lpstr>
      <vt:lpstr>結果 -入射中性子エネルギー:9Å サンプル厚さ:1mm-</vt:lpstr>
      <vt:lpstr>結果 -入射中性子エネルギー:9Å サンプル厚さ:5mm-</vt:lpstr>
      <vt:lpstr>結果 –軽水と氷での上方散乱の影響比較-</vt:lpstr>
      <vt:lpstr>まとめ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物質中における水素の結合状態の 中性子イメージングに関する基礎研究</dc:title>
  <dc:creator>iwasaki yasuko</dc:creator>
  <cp:lastModifiedBy>iwasaki yasuko</cp:lastModifiedBy>
  <cp:revision>194</cp:revision>
  <dcterms:created xsi:type="dcterms:W3CDTF">2011-01-05T10:10:47Z</dcterms:created>
  <dcterms:modified xsi:type="dcterms:W3CDTF">2011-01-05T10:22:27Z</dcterms:modified>
</cp:coreProperties>
</file>