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24" r:id="rId4"/>
    <p:sldId id="328" r:id="rId5"/>
    <p:sldId id="323" r:id="rId6"/>
    <p:sldId id="325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D080-7E4C-42F5-B511-F74CF745FC36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9DF59-95F2-465E-8D7A-9E8C06E308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783" cy="493097"/>
          </a:xfrm>
          <a:prstGeom prst="rect">
            <a:avLst/>
          </a:prstGeom>
        </p:spPr>
        <p:txBody>
          <a:bodyPr vert="horz" lIns="87645" tIns="43823" rIns="87645" bIns="438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8823" y="1"/>
            <a:ext cx="2921783" cy="493097"/>
          </a:xfrm>
          <a:prstGeom prst="rect">
            <a:avLst/>
          </a:prstGeom>
        </p:spPr>
        <p:txBody>
          <a:bodyPr vert="horz" lIns="87645" tIns="43823" rIns="87645" bIns="43823" rtlCol="0"/>
          <a:lstStyle>
            <a:lvl1pPr algn="r">
              <a:defRPr sz="1200"/>
            </a:lvl1pPr>
          </a:lstStyle>
          <a:p>
            <a:fld id="{40852852-166D-42FA-9258-D6FFEE874449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645" tIns="43823" rIns="87645" bIns="4382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911" y="4689017"/>
            <a:ext cx="5394293" cy="4442469"/>
          </a:xfrm>
          <a:prstGeom prst="rect">
            <a:avLst/>
          </a:prstGeom>
        </p:spPr>
        <p:txBody>
          <a:bodyPr vert="horz" lIns="87645" tIns="43823" rIns="87645" bIns="4382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8035"/>
            <a:ext cx="2921783" cy="493097"/>
          </a:xfrm>
          <a:prstGeom prst="rect">
            <a:avLst/>
          </a:prstGeom>
        </p:spPr>
        <p:txBody>
          <a:bodyPr vert="horz" lIns="87645" tIns="43823" rIns="87645" bIns="438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8823" y="9378035"/>
            <a:ext cx="2921783" cy="493097"/>
          </a:xfrm>
          <a:prstGeom prst="rect">
            <a:avLst/>
          </a:prstGeom>
        </p:spPr>
        <p:txBody>
          <a:bodyPr vert="horz" lIns="87645" tIns="43823" rIns="87645" bIns="43823" rtlCol="0" anchor="b"/>
          <a:lstStyle>
            <a:lvl1pPr algn="r">
              <a:defRPr sz="1200"/>
            </a:lvl1pPr>
          </a:lstStyle>
          <a:p>
            <a:fld id="{B46D872F-27CB-4727-85EA-8827D6CAE1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872F-27CB-4727-85EA-8827D6CAE18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034FCB-899C-4DCD-A963-7DF7ED837CDF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C0DB04-72B2-4C42-A24A-4C28ACA88C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ureta\My%20Documents\202_My&#22269;&#20869;&#20250;&#35696;\2008_09_&#21407;&#23376;&#21147;&#23398;&#20250;_&#39640;&#30693;\DNCT20070427_a0001-1300_ms-cram_450x859_16bit.avi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35.wmf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12" Type="http://schemas.openxmlformats.org/officeDocument/2006/relationships/oleObject" Target="../embeddings/Microsoft_Office_Excel_97-2003___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524934"/>
          </a:xfrm>
        </p:spPr>
        <p:txBody>
          <a:bodyPr>
            <a:noAutofit/>
          </a:bodyPr>
          <a:lstStyle/>
          <a:p>
            <a:pPr algn="ctr"/>
            <a:r>
              <a:rPr lang="ja-JP" altLang="en-US" sz="4400" dirty="0" smtClean="0"/>
              <a:t>中性子３次元</a:t>
            </a:r>
            <a:r>
              <a:rPr lang="en-US" altLang="ja-JP" sz="4400" dirty="0" smtClean="0"/>
              <a:t>CT</a:t>
            </a:r>
            <a:r>
              <a:rPr lang="ja-JP" altLang="en-US" sz="4400" dirty="0" smtClean="0"/>
              <a:t>に関する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実用化テクニックの研究開発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372304"/>
            <a:ext cx="7772400" cy="169977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dirty="0" smtClean="0"/>
              <a:t>日本原子力研究開発機構　原子力基礎工学研究部門　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原子力センシング研究グループ</a:t>
            </a:r>
            <a:r>
              <a:rPr lang="ja-JP" altLang="en-US" sz="2000" dirty="0" smtClean="0"/>
              <a:t>　呉田　昌俊</a:t>
            </a:r>
            <a:endParaRPr lang="en-US" altLang="ja-JP" sz="2000" dirty="0" smtClean="0"/>
          </a:p>
          <a:p>
            <a:pPr algn="ctr"/>
            <a:endParaRPr lang="en-US" altLang="ja-JP" sz="2000" dirty="0" smtClean="0"/>
          </a:p>
          <a:p>
            <a:pPr algn="ctr"/>
            <a:r>
              <a:rPr kumimoji="1" lang="ja-JP" altLang="en-US" sz="1600" dirty="0" smtClean="0"/>
              <a:t>京都大学原子炉実験所　中性子イメージング専門研究会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大阪、熊取、</a:t>
            </a:r>
            <a:r>
              <a:rPr kumimoji="1" lang="en-US" altLang="ja-JP" sz="1600" dirty="0" smtClean="0"/>
              <a:t>H23</a:t>
            </a:r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2011</a:t>
            </a:r>
            <a:r>
              <a:rPr kumimoji="1" lang="ja-JP" altLang="en-US" sz="1600" dirty="0" smtClean="0"/>
              <a:t>）</a:t>
            </a:r>
            <a:r>
              <a:rPr lang="ja-JP" altLang="en-US" sz="1600" dirty="0" smtClean="0"/>
              <a:t>年</a:t>
            </a:r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月</a:t>
            </a:r>
            <a:r>
              <a:rPr kumimoji="1" lang="en-US" altLang="ja-JP" sz="1600" dirty="0" smtClean="0"/>
              <a:t>6</a:t>
            </a:r>
            <a:r>
              <a:rPr kumimoji="1" lang="ja-JP" altLang="en-US" sz="1600" dirty="0" smtClean="0"/>
              <a:t>日</a:t>
            </a:r>
            <a:endParaRPr kumimoji="1" lang="en-US" altLang="ja-JP" sz="16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1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5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63080" y="836712"/>
            <a:ext cx="4269160" cy="53364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anchor="ctr"/>
          <a:lstStyle/>
          <a:p>
            <a:pPr algn="ctr"/>
            <a:r>
              <a:rPr lang="en-US" altLang="ja-JP" sz="2400" b="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MPI</a:t>
            </a:r>
            <a:r>
              <a:rPr lang="ja-JP" altLang="en-US" sz="2400" b="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技術による高並列</a:t>
            </a:r>
            <a:r>
              <a:rPr lang="en-US" altLang="ja-JP" sz="2400" b="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CT</a:t>
            </a:r>
            <a:r>
              <a:rPr lang="ja-JP" altLang="en-US" sz="2400" b="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演算</a:t>
            </a:r>
            <a:endParaRPr lang="ja-JP" altLang="en-US" sz="2400" b="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" name="グラフ 2"/>
          <p:cNvPicPr>
            <a:picLocks noChangeArrowheads="1"/>
          </p:cNvPicPr>
          <p:nvPr/>
        </p:nvPicPr>
        <p:blipFill>
          <a:blip r:embed="rId3" cstate="print"/>
          <a:srcRect l="1280" t="1814" r="1280"/>
          <a:stretch>
            <a:fillRect/>
          </a:stretch>
        </p:blipFill>
        <p:spPr bwMode="auto">
          <a:xfrm>
            <a:off x="611560" y="3938736"/>
            <a:ext cx="345264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67944" y="3933056"/>
            <a:ext cx="351571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ja-JP" altLang="en-US" sz="1600" b="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２</a:t>
            </a:r>
            <a:r>
              <a:rPr lang="en-US" altLang="ja-JP" sz="1600" b="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CPU</a:t>
            </a:r>
            <a:r>
              <a:rPr lang="ja-JP" altLang="en-US" sz="1600" b="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→</a:t>
            </a:r>
            <a:r>
              <a:rPr lang="en-US" altLang="ja-JP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64</a:t>
            </a:r>
            <a:r>
              <a:rPr lang="en-US" altLang="ja-JP" sz="1600" b="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CPU</a:t>
            </a:r>
            <a:r>
              <a:rPr lang="ja-JP" altLang="en-US" sz="1600" b="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＝＞約</a:t>
            </a:r>
            <a:r>
              <a:rPr lang="ja-JP" altLang="en-US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５倍</a:t>
            </a:r>
            <a:r>
              <a:rPr lang="ja-JP" altLang="en-US" sz="1600" b="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高速化</a:t>
            </a:r>
            <a:endParaRPr lang="en-US" altLang="ja-JP" sz="1600" b="0" dirty="0" smtClean="0">
              <a:latin typeface="HG丸ｺﾞｼｯｸM-PRO" pitchFamily="50" charset="-128"/>
              <a:ea typeface="HG丸ｺﾞｼｯｸM-PRO" pitchFamily="50" charset="-128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ja-JP" sz="1600" b="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64CPU</a:t>
            </a:r>
            <a:r>
              <a:rPr lang="ja-JP" altLang="en-US" sz="1600" b="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以上は効果低い</a:t>
            </a:r>
            <a:endParaRPr lang="en-US" altLang="ja-JP" sz="1600" b="0" dirty="0" smtClean="0">
              <a:latin typeface="HG丸ｺﾞｼｯｸM-PRO" pitchFamily="50" charset="-128"/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9" name="テキスト ボックス 47"/>
          <p:cNvSpPr txBox="1">
            <a:spLocks noChangeArrowheads="1"/>
          </p:cNvSpPr>
          <p:nvPr/>
        </p:nvSpPr>
        <p:spPr bwMode="auto">
          <a:xfrm>
            <a:off x="2605740" y="4226993"/>
            <a:ext cx="139019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Itanium2</a:t>
            </a:r>
          </a:p>
          <a:p>
            <a:pPr algn="ctr"/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(64bit)CPU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MPI</a:t>
            </a:r>
            <a:endParaRPr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下矢印 11"/>
          <p:cNvSpPr/>
          <p:nvPr/>
        </p:nvSpPr>
        <p:spPr bwMode="auto">
          <a:xfrm rot="18255227">
            <a:off x="2572768" y="3794570"/>
            <a:ext cx="146538" cy="2557930"/>
          </a:xfrm>
          <a:prstGeom prst="downArrow">
            <a:avLst>
              <a:gd name="adj1" fmla="val 50000"/>
              <a:gd name="adj2" fmla="val 19219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" name="タイトル 2"/>
          <p:cNvSpPr txBox="1">
            <a:spLocks/>
          </p:cNvSpPr>
          <p:nvPr/>
        </p:nvSpPr>
        <p:spPr>
          <a:xfrm>
            <a:off x="1259632" y="39234"/>
            <a:ext cx="7741524" cy="72547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高速化：　マルチ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CPU,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マルチコア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CPU</a:t>
            </a:r>
            <a:r>
              <a:rPr kumimoji="1" lang="ja-JP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への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対応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10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8" name="Picture 7" descr="ロゴマーク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899592" y="3573016"/>
            <a:ext cx="3096344" cy="2846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マルチ</a:t>
            </a:r>
            <a:r>
              <a:rPr lang="en-US" altLang="ja-JP" sz="1600" dirty="0" smtClean="0">
                <a:solidFill>
                  <a:schemeClr val="bg1"/>
                </a:solidFill>
              </a:rPr>
              <a:t>CPU</a:t>
            </a:r>
            <a:r>
              <a:rPr lang="ja-JP" altLang="en-US" sz="1600" dirty="0" smtClean="0">
                <a:solidFill>
                  <a:schemeClr val="bg1"/>
                </a:solidFill>
              </a:rPr>
              <a:t>（大型機、</a:t>
            </a:r>
            <a:r>
              <a:rPr lang="en-US" altLang="ja-JP" sz="1600" dirty="0" smtClean="0">
                <a:solidFill>
                  <a:schemeClr val="bg1"/>
                </a:solidFill>
              </a:rPr>
              <a:t>PC</a:t>
            </a:r>
            <a:r>
              <a:rPr lang="ja-JP" altLang="en-US" sz="1600" dirty="0" smtClean="0">
                <a:solidFill>
                  <a:schemeClr val="bg1"/>
                </a:solidFill>
              </a:rPr>
              <a:t>クラスタ）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5250052" y="5842739"/>
            <a:ext cx="2304256" cy="2846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２</a:t>
            </a:r>
            <a:r>
              <a:rPr lang="en-US" altLang="ja-JP" sz="1600" dirty="0" smtClean="0">
                <a:solidFill>
                  <a:schemeClr val="bg1"/>
                </a:solidFill>
              </a:rPr>
              <a:t>CPU</a:t>
            </a:r>
            <a:r>
              <a:rPr lang="ja-JP" altLang="en-US" sz="1600" dirty="0" smtClean="0">
                <a:solidFill>
                  <a:schemeClr val="bg1"/>
                </a:solidFill>
              </a:rPr>
              <a:t>合計８コア自作</a:t>
            </a:r>
            <a:r>
              <a:rPr lang="en-US" altLang="ja-JP" sz="1600" dirty="0" smtClean="0">
                <a:solidFill>
                  <a:schemeClr val="bg1"/>
                </a:solidFill>
              </a:rPr>
              <a:t>PC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436096" y="2413425"/>
            <a:ext cx="827584" cy="4291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1CPU</a:t>
            </a:r>
            <a:r>
              <a:rPr kumimoji="1" lang="ja-JP" altLang="en-US" sz="1200" dirty="0" err="1" smtClean="0"/>
              <a:t>は誤</a:t>
            </a:r>
            <a:r>
              <a:rPr kumimoji="1" lang="ja-JP" altLang="en-US" sz="1200" dirty="0" smtClean="0"/>
              <a:t>計測</a:t>
            </a:r>
            <a:endParaRPr kumimoji="1" lang="ja-JP" altLang="en-US" sz="1200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932040" y="6258798"/>
            <a:ext cx="324036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ja-JP" altLang="en-US" sz="1600" b="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未計測：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　体感速度向上　</a:t>
            </a:r>
            <a:r>
              <a:rPr lang="ja-JP" altLang="en-US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約５倍</a:t>
            </a:r>
            <a:endParaRPr lang="en-US" altLang="ja-JP" sz="1600" b="0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0" y="1772816"/>
            <a:ext cx="9126908" cy="1656184"/>
          </a:xfrm>
          <a:prstGeom prst="rect">
            <a:avLst/>
          </a:prstGeom>
          <a:solidFill>
            <a:srgbClr val="FFFF99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107504" y="1628800"/>
            <a:ext cx="5005220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MPI</a:t>
            </a:r>
            <a:r>
              <a:rPr kumimoji="1" lang="ja-JP" altLang="en-US" dirty="0" smtClean="0"/>
              <a:t>技術：複数個の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コアで並列演算する技術</a:t>
            </a:r>
            <a:endParaRPr kumimoji="1" lang="ja-JP" altLang="en-US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 l="22146" r="22146"/>
          <a:stretch>
            <a:fillRect/>
          </a:stretch>
        </p:blipFill>
        <p:spPr bwMode="auto">
          <a:xfrm>
            <a:off x="1500166" y="2065784"/>
            <a:ext cx="6791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print"/>
          <a:srcRect l="22146" r="22146"/>
          <a:stretch>
            <a:fillRect/>
          </a:stretch>
        </p:blipFill>
        <p:spPr bwMode="auto">
          <a:xfrm>
            <a:off x="2214546" y="2065784"/>
            <a:ext cx="6791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 cstate="print"/>
          <a:srcRect l="22146" r="22146"/>
          <a:stretch>
            <a:fillRect/>
          </a:stretch>
        </p:blipFill>
        <p:spPr bwMode="auto">
          <a:xfrm>
            <a:off x="3643306" y="2065784"/>
            <a:ext cx="6791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 cstate="print"/>
          <a:srcRect l="22146" r="22146"/>
          <a:stretch>
            <a:fillRect/>
          </a:stretch>
        </p:blipFill>
        <p:spPr bwMode="auto">
          <a:xfrm>
            <a:off x="2928926" y="2065784"/>
            <a:ext cx="6791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9" cstate="print"/>
          <a:srcRect l="22146" r="22146"/>
          <a:stretch>
            <a:fillRect/>
          </a:stretch>
        </p:blipFill>
        <p:spPr bwMode="auto">
          <a:xfrm>
            <a:off x="785786" y="2065784"/>
            <a:ext cx="6791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0" cstate="print"/>
          <a:srcRect l="22146" r="22146"/>
          <a:stretch>
            <a:fillRect/>
          </a:stretch>
        </p:blipFill>
        <p:spPr bwMode="auto">
          <a:xfrm>
            <a:off x="71406" y="2065784"/>
            <a:ext cx="6791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直線コネクタ 33"/>
          <p:cNvCxnSpPr/>
          <p:nvPr/>
        </p:nvCxnSpPr>
        <p:spPr>
          <a:xfrm>
            <a:off x="0" y="2171406"/>
            <a:ext cx="4643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-32" y="2323806"/>
            <a:ext cx="4643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-32" y="2492824"/>
            <a:ext cx="4643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-32" y="2637288"/>
            <a:ext cx="4643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-32" y="2778576"/>
            <a:ext cx="4643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-32" y="2921452"/>
            <a:ext cx="4643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-32" y="3064328"/>
            <a:ext cx="4643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-32" y="3207204"/>
            <a:ext cx="4643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0" descr="C:\Documents and Settings\kureta\Local Settings\Temporary Internet Files\Content.IE5\4HYZGXMB\MCj0398437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143504" y="1994346"/>
            <a:ext cx="571504" cy="578021"/>
          </a:xfrm>
          <a:prstGeom prst="rect">
            <a:avLst/>
          </a:prstGeom>
          <a:noFill/>
        </p:spPr>
      </p:pic>
      <p:pic>
        <p:nvPicPr>
          <p:cNvPr id="43" name="Picture 30" descr="C:\Documents and Settings\kureta\Local Settings\Temporary Internet Files\Content.IE5\4HYZGXMB\MCj0398437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572132" y="1994346"/>
            <a:ext cx="571504" cy="578021"/>
          </a:xfrm>
          <a:prstGeom prst="rect">
            <a:avLst/>
          </a:prstGeom>
          <a:noFill/>
        </p:spPr>
      </p:pic>
      <p:pic>
        <p:nvPicPr>
          <p:cNvPr id="44" name="Picture 30" descr="C:\Documents and Settings\kureta\Local Settings\Temporary Internet Files\Content.IE5\4HYZGXMB\MCj0398437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018690" y="1994346"/>
            <a:ext cx="571504" cy="578021"/>
          </a:xfrm>
          <a:prstGeom prst="rect">
            <a:avLst/>
          </a:prstGeom>
          <a:noFill/>
        </p:spPr>
      </p:pic>
      <p:pic>
        <p:nvPicPr>
          <p:cNvPr id="45" name="Picture 30" descr="C:\Documents and Settings\kureta\Local Settings\Temporary Internet Files\Content.IE5\4HYZGXMB\MCj0398437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464966" y="1994346"/>
            <a:ext cx="571504" cy="578021"/>
          </a:xfrm>
          <a:prstGeom prst="rect">
            <a:avLst/>
          </a:prstGeom>
          <a:noFill/>
        </p:spPr>
      </p:pic>
      <p:pic>
        <p:nvPicPr>
          <p:cNvPr id="46" name="Picture 30" descr="C:\Documents and Settings\kureta\Local Settings\Temporary Internet Files\Content.IE5\4HYZGXMB\MCj0398437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143504" y="2702209"/>
            <a:ext cx="571504" cy="578021"/>
          </a:xfrm>
          <a:prstGeom prst="rect">
            <a:avLst/>
          </a:prstGeom>
          <a:noFill/>
        </p:spPr>
      </p:pic>
      <p:pic>
        <p:nvPicPr>
          <p:cNvPr id="47" name="Picture 30" descr="C:\Documents and Settings\kureta\Local Settings\Temporary Internet Files\Content.IE5\4HYZGXMB\MCj0398437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572132" y="2702209"/>
            <a:ext cx="571504" cy="578021"/>
          </a:xfrm>
          <a:prstGeom prst="rect">
            <a:avLst/>
          </a:prstGeom>
          <a:noFill/>
        </p:spPr>
      </p:pic>
      <p:pic>
        <p:nvPicPr>
          <p:cNvPr id="48" name="Picture 30" descr="C:\Documents and Settings\kureta\Local Settings\Temporary Internet Files\Content.IE5\4HYZGXMB\MCj0398437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018690" y="2702209"/>
            <a:ext cx="571504" cy="578021"/>
          </a:xfrm>
          <a:prstGeom prst="rect">
            <a:avLst/>
          </a:prstGeom>
          <a:noFill/>
        </p:spPr>
      </p:pic>
      <p:pic>
        <p:nvPicPr>
          <p:cNvPr id="49" name="Picture 30" descr="C:\Documents and Settings\kureta\Local Settings\Temporary Internet Files\Content.IE5\4HYZGXMB\MCj0398437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464966" y="2702209"/>
            <a:ext cx="571504" cy="578021"/>
          </a:xfrm>
          <a:prstGeom prst="rect">
            <a:avLst/>
          </a:prstGeom>
          <a:noFill/>
        </p:spPr>
      </p:pic>
      <p:cxnSp>
        <p:nvCxnSpPr>
          <p:cNvPr id="50" name="直線矢印コネクタ 49"/>
          <p:cNvCxnSpPr>
            <a:endCxn id="42" idx="3"/>
          </p:cNvCxnSpPr>
          <p:nvPr/>
        </p:nvCxnSpPr>
        <p:spPr>
          <a:xfrm>
            <a:off x="4643438" y="2208660"/>
            <a:ext cx="500066" cy="74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endCxn id="43" idx="3"/>
          </p:cNvCxnSpPr>
          <p:nvPr/>
        </p:nvCxnSpPr>
        <p:spPr>
          <a:xfrm flipV="1">
            <a:off x="4643438" y="2283357"/>
            <a:ext cx="928694" cy="13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endCxn id="44" idx="3"/>
          </p:cNvCxnSpPr>
          <p:nvPr/>
        </p:nvCxnSpPr>
        <p:spPr>
          <a:xfrm flipV="1">
            <a:off x="4643438" y="2283357"/>
            <a:ext cx="1375252" cy="282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endCxn id="45" idx="3"/>
          </p:cNvCxnSpPr>
          <p:nvPr/>
        </p:nvCxnSpPr>
        <p:spPr>
          <a:xfrm flipV="1">
            <a:off x="4643438" y="2283357"/>
            <a:ext cx="1821528" cy="425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endCxn id="46" idx="3"/>
          </p:cNvCxnSpPr>
          <p:nvPr/>
        </p:nvCxnSpPr>
        <p:spPr>
          <a:xfrm>
            <a:off x="4643438" y="2851602"/>
            <a:ext cx="500066" cy="139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4643438" y="2994478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endCxn id="48" idx="3"/>
          </p:cNvCxnSpPr>
          <p:nvPr/>
        </p:nvCxnSpPr>
        <p:spPr>
          <a:xfrm flipV="1">
            <a:off x="4643438" y="2991220"/>
            <a:ext cx="1375252" cy="146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DNCT20070427_a0001-1300_ms-cram_450x859_16bi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83746" y="1772816"/>
            <a:ext cx="836726" cy="15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右矢印 57"/>
          <p:cNvSpPr/>
          <p:nvPr/>
        </p:nvSpPr>
        <p:spPr>
          <a:xfrm>
            <a:off x="7312294" y="2348880"/>
            <a:ext cx="500066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4860032" y="2492896"/>
            <a:ext cx="2376264" cy="2865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現在：</a:t>
            </a:r>
            <a:r>
              <a:rPr kumimoji="1" lang="en-US" altLang="ja-JP" sz="1400" dirty="0" smtClean="0"/>
              <a:t>256</a:t>
            </a:r>
            <a:r>
              <a:rPr kumimoji="1" lang="ja-JP" altLang="en-US" sz="1400" dirty="0" smtClean="0"/>
              <a:t>並列までテスト済</a:t>
            </a:r>
            <a:endParaRPr kumimoji="1" lang="ja-JP" altLang="en-US" sz="1400" dirty="0"/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4211960" y="4797152"/>
            <a:ext cx="4752528" cy="2846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1600" dirty="0" smtClean="0">
                <a:solidFill>
                  <a:srgbClr val="FFFF00"/>
                </a:solidFill>
              </a:rPr>
              <a:t>課題：　</a:t>
            </a:r>
            <a:r>
              <a:rPr lang="ja-JP" altLang="en-US" sz="1600" dirty="0" smtClean="0">
                <a:solidFill>
                  <a:schemeClr val="bg1"/>
                </a:solidFill>
              </a:rPr>
              <a:t>大型計算機は</a:t>
            </a:r>
            <a:r>
              <a:rPr lang="en-US" altLang="ja-JP" sz="1600" dirty="0" smtClean="0">
                <a:solidFill>
                  <a:schemeClr val="bg1"/>
                </a:solidFill>
              </a:rPr>
              <a:t>JOB</a:t>
            </a:r>
            <a:r>
              <a:rPr lang="ja-JP" altLang="en-US" sz="1600" dirty="0" smtClean="0">
                <a:solidFill>
                  <a:schemeClr val="bg1"/>
                </a:solidFill>
              </a:rPr>
              <a:t>投入までの待ち時間が長い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61" name="右矢印 60"/>
          <p:cNvSpPr/>
          <p:nvPr/>
        </p:nvSpPr>
        <p:spPr>
          <a:xfrm rot="5400000">
            <a:off x="6156176" y="5229200"/>
            <a:ext cx="500066" cy="5000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620688"/>
            <a:ext cx="131288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11" descr="CR_Rati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209" y="4365104"/>
            <a:ext cx="5515454" cy="204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1" descr="C:\Documents and Settings\kureta\My Documents\002_DNCT関連\★★★H20年度事業報告書\倉田さん作業\図2.1-46_GTX295_3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803" y="1484784"/>
            <a:ext cx="24956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6156176" y="3356992"/>
            <a:ext cx="3096344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defTabSz="839788" eaLnBrk="1" hangingPunct="1">
              <a:lnSpc>
                <a:spcPct val="125000"/>
              </a:lnSpc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CT</a:t>
            </a:r>
            <a:r>
              <a:rPr lang="ja-JP" altLang="en-US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専用カスタムスパコン</a:t>
            </a:r>
            <a:endParaRPr lang="en-US" altLang="ja-JP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85725" indent="-85725" defTabSz="839788"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（自作特製マシン）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85725" indent="-85725" defTabSz="839788" eaLnBrk="1" hangingPunct="1">
              <a:defRPr/>
            </a:pPr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NVIDIA </a:t>
            </a:r>
            <a:r>
              <a:rPr lang="en-US" altLang="ja-JP" sz="1600" dirty="0" err="1" smtClean="0">
                <a:latin typeface="HG丸ｺﾞｼｯｸM-PRO" pitchFamily="50" charset="-128"/>
                <a:ea typeface="HG丸ｺﾞｼｯｸM-PRO" pitchFamily="50" charset="-128"/>
              </a:rPr>
              <a:t>GeForce</a:t>
            </a:r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 GTX 295</a:t>
            </a:r>
          </a:p>
          <a:p>
            <a:pPr marL="85725" indent="-85725" defTabSz="839788" eaLnBrk="1" hangingPunct="1">
              <a:defRPr/>
            </a:pP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lang="ja-JP" altLang="en-US" sz="1600" u="sng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３基（</a:t>
            </a:r>
            <a:r>
              <a:rPr lang="ja-JP" altLang="en-US" sz="1600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６ＧＰＵ</a:t>
            </a:r>
            <a:r>
              <a:rPr lang="ja-JP" altLang="en-US" sz="1600" u="sng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搭載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テキスト ボックス 13"/>
          <p:cNvSpPr txBox="1">
            <a:spLocks noChangeArrowheads="1"/>
          </p:cNvSpPr>
          <p:nvPr/>
        </p:nvSpPr>
        <p:spPr bwMode="auto">
          <a:xfrm>
            <a:off x="3203848" y="6413266"/>
            <a:ext cx="469872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indent="-85725" defTabSz="839788" eaLnBrk="1" hangingPunct="1">
              <a:lnSpc>
                <a:spcPct val="125000"/>
              </a:lnSpc>
            </a:pP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汎用大型計算機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（１２８ＣＰＵ）の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約２倍の</a:t>
            </a:r>
            <a:r>
              <a:rPr lang="ja-JP" altLang="en-US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性能</a:t>
            </a:r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" name="下矢印 12"/>
          <p:cNvSpPr/>
          <p:nvPr/>
        </p:nvSpPr>
        <p:spPr bwMode="auto">
          <a:xfrm rot="2289501">
            <a:off x="4371862" y="4726567"/>
            <a:ext cx="94081" cy="1255822"/>
          </a:xfrm>
          <a:prstGeom prst="downArrow">
            <a:avLst>
              <a:gd name="adj1" fmla="val 50000"/>
              <a:gd name="adj2" fmla="val 19219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4716016" y="5661248"/>
            <a:ext cx="262924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indent="-85725" defTabSz="839788" eaLnBrk="1" hangingPunct="1">
              <a:lnSpc>
                <a:spcPct val="125000"/>
              </a:lnSpc>
            </a:pPr>
            <a:r>
              <a:rPr lang="ja-JP" altLang="en-US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１４４０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コア</a:t>
            </a:r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en-US" altLang="ja-JP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6GPU</a:t>
            </a:r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並列</a:t>
            </a:r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テキスト ボックス 13"/>
          <p:cNvSpPr txBox="1">
            <a:spLocks noChangeArrowheads="1"/>
          </p:cNvSpPr>
          <p:nvPr/>
        </p:nvSpPr>
        <p:spPr bwMode="auto">
          <a:xfrm>
            <a:off x="5220072" y="4611108"/>
            <a:ext cx="1588897" cy="35779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indent="-85725" defTabSz="839788" eaLnBrk="1" hangingPunct="1">
              <a:lnSpc>
                <a:spcPct val="125000"/>
              </a:lnSpc>
            </a:pPr>
            <a:r>
              <a:rPr lang="ja-JP" altLang="en-US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１</a:t>
            </a:r>
            <a:r>
              <a:rPr lang="en-US" altLang="ja-JP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28</a:t>
            </a:r>
            <a:r>
              <a:rPr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CPU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並列</a:t>
            </a:r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6" name="タイトル 2"/>
          <p:cNvSpPr txBox="1">
            <a:spLocks/>
          </p:cNvSpPr>
          <p:nvPr/>
        </p:nvSpPr>
        <p:spPr>
          <a:xfrm>
            <a:off x="1259632" y="39234"/>
            <a:ext cx="7741524" cy="72547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高速化：　マルチ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GPU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による加速演算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11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8" name="Picture 7" descr="ロゴマーク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835696" y="836712"/>
            <a:ext cx="5544616" cy="53364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anchor="ctr"/>
          <a:lstStyle/>
          <a:p>
            <a:pPr algn="ctr"/>
            <a:r>
              <a:rPr lang="en-US" altLang="ja-JP" sz="2400" b="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GPGPU</a:t>
            </a:r>
            <a:r>
              <a:rPr lang="ja-JP" altLang="en-US" sz="2400" b="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技術による超高並列</a:t>
            </a:r>
            <a:r>
              <a:rPr lang="en-US" altLang="ja-JP" sz="2400" b="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CT</a:t>
            </a:r>
            <a:r>
              <a:rPr lang="ja-JP" altLang="en-US" sz="2400" b="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演算</a:t>
            </a:r>
            <a:endParaRPr lang="ja-JP" altLang="en-US" sz="2400" b="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97086"/>
            <a:ext cx="3482712" cy="261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79512" y="1556792"/>
            <a:ext cx="3312368" cy="2846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自作</a:t>
            </a:r>
            <a:r>
              <a:rPr lang="en-US" altLang="ja-JP" sz="1600" dirty="0" smtClean="0">
                <a:solidFill>
                  <a:schemeClr val="bg1"/>
                </a:solidFill>
              </a:rPr>
              <a:t>WS</a:t>
            </a:r>
            <a:r>
              <a:rPr lang="ja-JP" altLang="en-US" sz="1600" dirty="0" smtClean="0">
                <a:solidFill>
                  <a:schemeClr val="bg1"/>
                </a:solidFill>
              </a:rPr>
              <a:t>（開発初期）・・・熱暴走対策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6688" y="1901842"/>
            <a:ext cx="2489488" cy="186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3923928" y="1556792"/>
            <a:ext cx="1944216" cy="2846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自作</a:t>
            </a:r>
            <a:r>
              <a:rPr lang="en-US" altLang="ja-JP" sz="1600" dirty="0" smtClean="0">
                <a:solidFill>
                  <a:schemeClr val="bg1"/>
                </a:solidFill>
              </a:rPr>
              <a:t>WS</a:t>
            </a:r>
            <a:r>
              <a:rPr lang="ja-JP" altLang="en-US" sz="1600" dirty="0" smtClean="0">
                <a:solidFill>
                  <a:schemeClr val="bg1"/>
                </a:solidFill>
              </a:rPr>
              <a:t>（開発後期）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1259632" y="39234"/>
            <a:ext cx="7741524" cy="72547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GPGPU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技術による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CT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演算について（感想）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12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6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251520" y="1196752"/>
            <a:ext cx="4464495" cy="2520279"/>
            <a:chOff x="1800" y="3345"/>
            <a:chExt cx="8115" cy="3885"/>
          </a:xfrm>
          <a:noFill/>
        </p:grpSpPr>
        <p:cxnSp>
          <p:nvCxnSpPr>
            <p:cNvPr id="112643" name="AutoShape 3"/>
            <p:cNvCxnSpPr>
              <a:cxnSpLocks noChangeShapeType="1"/>
            </p:cNvCxnSpPr>
            <p:nvPr/>
          </p:nvCxnSpPr>
          <p:spPr bwMode="auto">
            <a:xfrm flipV="1">
              <a:off x="2625" y="4575"/>
              <a:ext cx="0" cy="645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</p:cxnSp>
        <p:sp>
          <p:nvSpPr>
            <p:cNvPr id="112644" name="Rectangle 4"/>
            <p:cNvSpPr>
              <a:spLocks noChangeArrowheads="1"/>
            </p:cNvSpPr>
            <p:nvPr/>
          </p:nvSpPr>
          <p:spPr bwMode="auto">
            <a:xfrm>
              <a:off x="1800" y="3870"/>
              <a:ext cx="1320" cy="3360"/>
            </a:xfrm>
            <a:prstGeom prst="rect">
              <a:avLst/>
            </a:prstGeom>
            <a:grpFill/>
            <a:ln w="381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2355" y="5220"/>
              <a:ext cx="570" cy="1755"/>
            </a:xfrm>
            <a:prstGeom prst="rect">
              <a:avLst/>
            </a:prstGeom>
            <a:grpFill/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メインメモリ</a:t>
              </a:r>
              <a:endParaRPr kumimoji="1" 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646" name="Text Box 6"/>
            <p:cNvSpPr txBox="1">
              <a:spLocks noChangeArrowheads="1"/>
            </p:cNvSpPr>
            <p:nvPr/>
          </p:nvSpPr>
          <p:spPr bwMode="auto">
            <a:xfrm>
              <a:off x="1920" y="3345"/>
              <a:ext cx="1582" cy="4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ホスト側</a:t>
              </a:r>
              <a:endParaRPr kumimoji="1" 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5730" y="3870"/>
              <a:ext cx="4185" cy="3360"/>
            </a:xfrm>
            <a:prstGeom prst="rect">
              <a:avLst/>
            </a:prstGeom>
            <a:grpFill/>
            <a:ln w="381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5925" y="4035"/>
              <a:ext cx="570" cy="2940"/>
            </a:xfrm>
            <a:prstGeom prst="rect">
              <a:avLst/>
            </a:prstGeom>
            <a:grpFill/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デバイスメモリ</a:t>
              </a:r>
              <a:endParaRPr kumimoji="1" 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5730" y="3345"/>
              <a:ext cx="1960" cy="4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デバイス側</a:t>
              </a:r>
              <a:endParaRPr kumimoji="1" 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cxnSp>
          <p:nvCxnSpPr>
            <p:cNvPr id="112650" name="AutoShape 10"/>
            <p:cNvCxnSpPr>
              <a:cxnSpLocks noChangeShapeType="1"/>
            </p:cNvCxnSpPr>
            <p:nvPr/>
          </p:nvCxnSpPr>
          <p:spPr bwMode="auto">
            <a:xfrm>
              <a:off x="2925" y="5985"/>
              <a:ext cx="3000" cy="1"/>
            </a:xfrm>
            <a:prstGeom prst="straightConnector1">
              <a:avLst/>
            </a:prstGeom>
            <a:grpFill/>
            <a:ln w="19050">
              <a:solidFill>
                <a:srgbClr val="76923C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12651" name="Text Box 11"/>
            <p:cNvSpPr txBox="1">
              <a:spLocks noChangeArrowheads="1"/>
            </p:cNvSpPr>
            <p:nvPr/>
          </p:nvSpPr>
          <p:spPr bwMode="auto">
            <a:xfrm>
              <a:off x="3210" y="5454"/>
              <a:ext cx="2517" cy="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PCI Express</a:t>
              </a:r>
              <a:r>
                <a:rPr kumimoji="1" lang="ja-JP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バス経由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でデータ転送</a:t>
              </a:r>
              <a:endParaRPr kumimoji="1" 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652" name="Rectangle 12"/>
            <p:cNvSpPr>
              <a:spLocks noChangeArrowheads="1"/>
            </p:cNvSpPr>
            <p:nvPr/>
          </p:nvSpPr>
          <p:spPr bwMode="auto">
            <a:xfrm>
              <a:off x="1920" y="4035"/>
              <a:ext cx="1065" cy="540"/>
            </a:xfrm>
            <a:prstGeom prst="rect">
              <a:avLst/>
            </a:prstGeom>
            <a:grp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CPU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auto">
            <a:xfrm>
              <a:off x="7215" y="4035"/>
              <a:ext cx="2265" cy="540"/>
            </a:xfrm>
            <a:prstGeom prst="rect">
              <a:avLst/>
            </a:prstGeom>
            <a:grp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Multiprocessor 1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7215" y="4725"/>
              <a:ext cx="2265" cy="540"/>
            </a:xfrm>
            <a:prstGeom prst="rect">
              <a:avLst/>
            </a:prstGeom>
            <a:grp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Multiprocessor 2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655" name="Rectangle 15"/>
            <p:cNvSpPr>
              <a:spLocks noChangeArrowheads="1"/>
            </p:cNvSpPr>
            <p:nvPr/>
          </p:nvSpPr>
          <p:spPr bwMode="auto">
            <a:xfrm>
              <a:off x="7215" y="6390"/>
              <a:ext cx="2265" cy="540"/>
            </a:xfrm>
            <a:prstGeom prst="rect">
              <a:avLst/>
            </a:prstGeom>
            <a:grp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Multiprocessor 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cxnSp>
          <p:nvCxnSpPr>
            <p:cNvPr id="112656" name="AutoShape 16"/>
            <p:cNvCxnSpPr>
              <a:cxnSpLocks noChangeShapeType="1"/>
            </p:cNvCxnSpPr>
            <p:nvPr/>
          </p:nvCxnSpPr>
          <p:spPr bwMode="auto">
            <a:xfrm>
              <a:off x="6495" y="4350"/>
              <a:ext cx="720" cy="0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</p:cxnSp>
        <p:cxnSp>
          <p:nvCxnSpPr>
            <p:cNvPr id="112657" name="AutoShape 17"/>
            <p:cNvCxnSpPr>
              <a:cxnSpLocks noChangeShapeType="1"/>
            </p:cNvCxnSpPr>
            <p:nvPr/>
          </p:nvCxnSpPr>
          <p:spPr bwMode="auto">
            <a:xfrm>
              <a:off x="6510" y="4980"/>
              <a:ext cx="720" cy="0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</p:cxnSp>
        <p:cxnSp>
          <p:nvCxnSpPr>
            <p:cNvPr id="112658" name="AutoShape 18"/>
            <p:cNvCxnSpPr>
              <a:cxnSpLocks noChangeShapeType="1"/>
            </p:cNvCxnSpPr>
            <p:nvPr/>
          </p:nvCxnSpPr>
          <p:spPr bwMode="auto">
            <a:xfrm>
              <a:off x="6510" y="6675"/>
              <a:ext cx="720" cy="0"/>
            </a:xfrm>
            <a:prstGeom prst="straightConnector1">
              <a:avLst/>
            </a:prstGeom>
            <a:grpFill/>
            <a:ln w="158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</p:cxnSp>
        <p:cxnSp>
          <p:nvCxnSpPr>
            <p:cNvPr id="112659" name="AutoShape 19"/>
            <p:cNvCxnSpPr>
              <a:cxnSpLocks noChangeShapeType="1"/>
            </p:cNvCxnSpPr>
            <p:nvPr/>
          </p:nvCxnSpPr>
          <p:spPr bwMode="auto">
            <a:xfrm>
              <a:off x="8250" y="5460"/>
              <a:ext cx="0" cy="810"/>
            </a:xfrm>
            <a:prstGeom prst="straightConnector1">
              <a:avLst/>
            </a:prstGeom>
            <a:grpFill/>
            <a:ln w="38100">
              <a:solidFill>
                <a:srgbClr val="92D050"/>
              </a:solidFill>
              <a:prstDash val="sysDot"/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</p:cxnSp>
      </p:grpSp>
      <p:sp>
        <p:nvSpPr>
          <p:cNvPr id="112705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112660" name="Group 20"/>
          <p:cNvGrpSpPr>
            <a:grpSpLocks/>
          </p:cNvGrpSpPr>
          <p:nvPr/>
        </p:nvGrpSpPr>
        <p:grpSpPr bwMode="auto">
          <a:xfrm>
            <a:off x="4860032" y="1536749"/>
            <a:ext cx="4181872" cy="2252291"/>
            <a:chOff x="1755" y="3060"/>
            <a:chExt cx="8070" cy="3900"/>
          </a:xfrm>
        </p:grpSpPr>
        <p:sp>
          <p:nvSpPr>
            <p:cNvPr id="112704" name="Rectangle 64"/>
            <p:cNvSpPr>
              <a:spLocks noChangeArrowheads="1"/>
            </p:cNvSpPr>
            <p:nvPr/>
          </p:nvSpPr>
          <p:spPr bwMode="auto">
            <a:xfrm>
              <a:off x="1755" y="3060"/>
              <a:ext cx="1320" cy="3900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03" name="Rectangle 63"/>
            <p:cNvSpPr>
              <a:spLocks noChangeArrowheads="1"/>
            </p:cNvSpPr>
            <p:nvPr/>
          </p:nvSpPr>
          <p:spPr bwMode="auto">
            <a:xfrm>
              <a:off x="5640" y="3060"/>
              <a:ext cx="4185" cy="3900"/>
            </a:xfrm>
            <a:prstGeom prst="rect">
              <a:avLst/>
            </a:prstGeom>
            <a:noFill/>
            <a:ln w="381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02" name="Rectangle 62"/>
            <p:cNvSpPr>
              <a:spLocks noChangeArrowheads="1"/>
            </p:cNvSpPr>
            <p:nvPr/>
          </p:nvSpPr>
          <p:spPr bwMode="auto">
            <a:xfrm>
              <a:off x="1830" y="3285"/>
              <a:ext cx="1065" cy="540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>関数</a:t>
              </a:r>
              <a:endParaRPr kumimoji="1" 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701" name="Rectangle 61"/>
            <p:cNvSpPr>
              <a:spLocks noChangeArrowheads="1"/>
            </p:cNvSpPr>
            <p:nvPr/>
          </p:nvSpPr>
          <p:spPr bwMode="auto">
            <a:xfrm>
              <a:off x="5820" y="3285"/>
              <a:ext cx="2265" cy="540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>カーネル関数</a:t>
              </a:r>
              <a:endParaRPr kumimoji="1" 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700" name="AutoShape 60"/>
            <p:cNvSpPr>
              <a:spLocks noChangeShapeType="1"/>
            </p:cNvSpPr>
            <p:nvPr/>
          </p:nvSpPr>
          <p:spPr bwMode="auto">
            <a:xfrm>
              <a:off x="2925" y="3525"/>
              <a:ext cx="2805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12663" name="Group 23"/>
            <p:cNvGrpSpPr>
              <a:grpSpLocks/>
            </p:cNvGrpSpPr>
            <p:nvPr/>
          </p:nvGrpSpPr>
          <p:grpSpPr bwMode="auto">
            <a:xfrm>
              <a:off x="6090" y="4335"/>
              <a:ext cx="2891" cy="2145"/>
              <a:chOff x="6135" y="4065"/>
              <a:chExt cx="2891" cy="2145"/>
            </a:xfrm>
          </p:grpSpPr>
          <p:grpSp>
            <p:nvGrpSpPr>
              <p:cNvPr id="112691" name="Group 51"/>
              <p:cNvGrpSpPr>
                <a:grpSpLocks/>
              </p:cNvGrpSpPr>
              <p:nvPr/>
            </p:nvGrpSpPr>
            <p:grpSpPr bwMode="auto">
              <a:xfrm>
                <a:off x="7575" y="4065"/>
                <a:ext cx="1451" cy="1005"/>
                <a:chOff x="7575" y="12480"/>
                <a:chExt cx="1451" cy="1005"/>
              </a:xfrm>
            </p:grpSpPr>
            <p:sp>
              <p:nvSpPr>
                <p:cNvPr id="112699" name="Rectangle 59"/>
                <p:cNvSpPr>
                  <a:spLocks noChangeArrowheads="1"/>
                </p:cNvSpPr>
                <p:nvPr/>
              </p:nvSpPr>
              <p:spPr bwMode="auto">
                <a:xfrm>
                  <a:off x="7575" y="12480"/>
                  <a:ext cx="1451" cy="1005"/>
                </a:xfrm>
                <a:prstGeom prst="rect">
                  <a:avLst/>
                </a:prstGeom>
                <a:noFill/>
                <a:ln w="38100">
                  <a:solidFill>
                    <a:srgbClr val="FFC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entury" pitchFamily="18" charset="0"/>
                      <a:ea typeface="ＭＳ 明朝" pitchFamily="17" charset="-128"/>
                      <a:cs typeface="Times New Roman" pitchFamily="18" charset="0"/>
                    </a:rPr>
                    <a:t>Block(0,1)</a:t>
                  </a:r>
                  <a:endParaRPr kumimoji="1" lang="en-US" altLang="ja-JP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  <p:sp>
              <p:nvSpPr>
                <p:cNvPr id="112698" name="AutoShape 58"/>
                <p:cNvSpPr>
                  <a:spLocks noChangeShapeType="1"/>
                </p:cNvSpPr>
                <p:nvPr/>
              </p:nvSpPr>
              <p:spPr bwMode="auto">
                <a:xfrm>
                  <a:off x="8250" y="13125"/>
                  <a:ext cx="390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97" name="AutoShape 57"/>
                <p:cNvSpPr>
                  <a:spLocks noChangeShapeType="1"/>
                </p:cNvSpPr>
                <p:nvPr/>
              </p:nvSpPr>
              <p:spPr bwMode="auto">
                <a:xfrm flipV="1">
                  <a:off x="771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96" name="AutoShape 56"/>
                <p:cNvSpPr>
                  <a:spLocks noChangeShapeType="1"/>
                </p:cNvSpPr>
                <p:nvPr/>
              </p:nvSpPr>
              <p:spPr bwMode="auto">
                <a:xfrm flipV="1">
                  <a:off x="7815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95" name="AutoShape 55"/>
                <p:cNvSpPr>
                  <a:spLocks noChangeShapeType="1"/>
                </p:cNvSpPr>
                <p:nvPr/>
              </p:nvSpPr>
              <p:spPr bwMode="auto">
                <a:xfrm flipV="1">
                  <a:off x="792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94" name="AutoShape 54"/>
                <p:cNvSpPr>
                  <a:spLocks noChangeShapeType="1"/>
                </p:cNvSpPr>
                <p:nvPr/>
              </p:nvSpPr>
              <p:spPr bwMode="auto">
                <a:xfrm flipV="1">
                  <a:off x="8025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93" name="AutoShape 53"/>
                <p:cNvSpPr>
                  <a:spLocks noChangeShapeType="1"/>
                </p:cNvSpPr>
                <p:nvPr/>
              </p:nvSpPr>
              <p:spPr bwMode="auto">
                <a:xfrm flipV="1">
                  <a:off x="813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92" name="AutoShape 52"/>
                <p:cNvSpPr>
                  <a:spLocks noChangeShapeType="1"/>
                </p:cNvSpPr>
                <p:nvPr/>
              </p:nvSpPr>
              <p:spPr bwMode="auto">
                <a:xfrm flipV="1">
                  <a:off x="879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2682" name="Group 42"/>
              <p:cNvGrpSpPr>
                <a:grpSpLocks/>
              </p:cNvGrpSpPr>
              <p:nvPr/>
            </p:nvGrpSpPr>
            <p:grpSpPr bwMode="auto">
              <a:xfrm>
                <a:off x="6135" y="4065"/>
                <a:ext cx="1501" cy="1005"/>
                <a:chOff x="7575" y="12480"/>
                <a:chExt cx="1501" cy="1005"/>
              </a:xfrm>
            </p:grpSpPr>
            <p:sp>
              <p:nvSpPr>
                <p:cNvPr id="112690" name="Rectangle 50"/>
                <p:cNvSpPr>
                  <a:spLocks noChangeArrowheads="1"/>
                </p:cNvSpPr>
                <p:nvPr/>
              </p:nvSpPr>
              <p:spPr bwMode="auto">
                <a:xfrm>
                  <a:off x="7575" y="12480"/>
                  <a:ext cx="1501" cy="1005"/>
                </a:xfrm>
                <a:prstGeom prst="rect">
                  <a:avLst/>
                </a:prstGeom>
                <a:noFill/>
                <a:ln w="38100">
                  <a:solidFill>
                    <a:srgbClr val="FFC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entury" pitchFamily="18" charset="0"/>
                      <a:ea typeface="ＭＳ 明朝" pitchFamily="17" charset="-128"/>
                      <a:cs typeface="Times New Roman" pitchFamily="18" charset="0"/>
                    </a:rPr>
                    <a:t>Block(0,0)</a:t>
                  </a:r>
                  <a:endParaRPr kumimoji="1" lang="en-US" altLang="ja-JP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  <p:sp>
              <p:nvSpPr>
                <p:cNvPr id="112689" name="AutoShape 49"/>
                <p:cNvSpPr>
                  <a:spLocks noChangeShapeType="1"/>
                </p:cNvSpPr>
                <p:nvPr/>
              </p:nvSpPr>
              <p:spPr bwMode="auto">
                <a:xfrm>
                  <a:off x="8250" y="13125"/>
                  <a:ext cx="390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88" name="AutoShape 48"/>
                <p:cNvSpPr>
                  <a:spLocks noChangeShapeType="1"/>
                </p:cNvSpPr>
                <p:nvPr/>
              </p:nvSpPr>
              <p:spPr bwMode="auto">
                <a:xfrm flipV="1">
                  <a:off x="771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87" name="AutoShape 47"/>
                <p:cNvSpPr>
                  <a:spLocks noChangeShapeType="1"/>
                </p:cNvSpPr>
                <p:nvPr/>
              </p:nvSpPr>
              <p:spPr bwMode="auto">
                <a:xfrm flipV="1">
                  <a:off x="7815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86" name="AutoShape 46"/>
                <p:cNvSpPr>
                  <a:spLocks noChangeShapeType="1"/>
                </p:cNvSpPr>
                <p:nvPr/>
              </p:nvSpPr>
              <p:spPr bwMode="auto">
                <a:xfrm flipV="1">
                  <a:off x="792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85" name="AutoShape 45"/>
                <p:cNvSpPr>
                  <a:spLocks noChangeShapeType="1"/>
                </p:cNvSpPr>
                <p:nvPr/>
              </p:nvSpPr>
              <p:spPr bwMode="auto">
                <a:xfrm flipV="1">
                  <a:off x="8025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84" name="AutoShape 44"/>
                <p:cNvSpPr>
                  <a:spLocks noChangeShapeType="1"/>
                </p:cNvSpPr>
                <p:nvPr/>
              </p:nvSpPr>
              <p:spPr bwMode="auto">
                <a:xfrm flipV="1">
                  <a:off x="813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83" name="AutoShape 43"/>
                <p:cNvSpPr>
                  <a:spLocks noChangeShapeType="1"/>
                </p:cNvSpPr>
                <p:nvPr/>
              </p:nvSpPr>
              <p:spPr bwMode="auto">
                <a:xfrm flipV="1">
                  <a:off x="879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2673" name="Group 33"/>
              <p:cNvGrpSpPr>
                <a:grpSpLocks/>
              </p:cNvGrpSpPr>
              <p:nvPr/>
            </p:nvGrpSpPr>
            <p:grpSpPr bwMode="auto">
              <a:xfrm>
                <a:off x="7590" y="5205"/>
                <a:ext cx="1436" cy="1005"/>
                <a:chOff x="7575" y="12480"/>
                <a:chExt cx="1436" cy="1005"/>
              </a:xfrm>
            </p:grpSpPr>
            <p:sp>
              <p:nvSpPr>
                <p:cNvPr id="112681" name="Rectangle 41"/>
                <p:cNvSpPr>
                  <a:spLocks noChangeArrowheads="1"/>
                </p:cNvSpPr>
                <p:nvPr/>
              </p:nvSpPr>
              <p:spPr bwMode="auto">
                <a:xfrm>
                  <a:off x="7575" y="12480"/>
                  <a:ext cx="1436" cy="1005"/>
                </a:xfrm>
                <a:prstGeom prst="rect">
                  <a:avLst/>
                </a:prstGeom>
                <a:noFill/>
                <a:ln w="38100">
                  <a:solidFill>
                    <a:srgbClr val="FFC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entury" pitchFamily="18" charset="0"/>
                      <a:ea typeface="ＭＳ 明朝" pitchFamily="17" charset="-128"/>
                      <a:cs typeface="Times New Roman" pitchFamily="18" charset="0"/>
                    </a:rPr>
                    <a:t>Block(1,1)</a:t>
                  </a:r>
                  <a:endParaRPr kumimoji="1" lang="en-US" altLang="ja-JP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  <p:sp>
              <p:nvSpPr>
                <p:cNvPr id="112680" name="AutoShape 40"/>
                <p:cNvSpPr>
                  <a:spLocks noChangeShapeType="1"/>
                </p:cNvSpPr>
                <p:nvPr/>
              </p:nvSpPr>
              <p:spPr bwMode="auto">
                <a:xfrm>
                  <a:off x="8250" y="13125"/>
                  <a:ext cx="390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79" name="AutoShape 39"/>
                <p:cNvSpPr>
                  <a:spLocks noChangeShapeType="1"/>
                </p:cNvSpPr>
                <p:nvPr/>
              </p:nvSpPr>
              <p:spPr bwMode="auto">
                <a:xfrm flipV="1">
                  <a:off x="771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78" name="AutoShape 38"/>
                <p:cNvSpPr>
                  <a:spLocks noChangeShapeType="1"/>
                </p:cNvSpPr>
                <p:nvPr/>
              </p:nvSpPr>
              <p:spPr bwMode="auto">
                <a:xfrm flipV="1">
                  <a:off x="7815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77" name="AutoShape 37"/>
                <p:cNvSpPr>
                  <a:spLocks noChangeShapeType="1"/>
                </p:cNvSpPr>
                <p:nvPr/>
              </p:nvSpPr>
              <p:spPr bwMode="auto">
                <a:xfrm flipV="1">
                  <a:off x="792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76" name="AutoShape 36"/>
                <p:cNvSpPr>
                  <a:spLocks noChangeShapeType="1"/>
                </p:cNvSpPr>
                <p:nvPr/>
              </p:nvSpPr>
              <p:spPr bwMode="auto">
                <a:xfrm flipV="1">
                  <a:off x="8025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75" name="AutoShape 35"/>
                <p:cNvSpPr>
                  <a:spLocks noChangeShapeType="1"/>
                </p:cNvSpPr>
                <p:nvPr/>
              </p:nvSpPr>
              <p:spPr bwMode="auto">
                <a:xfrm flipV="1">
                  <a:off x="813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74" name="AutoShape 34"/>
                <p:cNvSpPr>
                  <a:spLocks noChangeShapeType="1"/>
                </p:cNvSpPr>
                <p:nvPr/>
              </p:nvSpPr>
              <p:spPr bwMode="auto">
                <a:xfrm flipV="1">
                  <a:off x="879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2664" name="Group 24"/>
              <p:cNvGrpSpPr>
                <a:grpSpLocks/>
              </p:cNvGrpSpPr>
              <p:nvPr/>
            </p:nvGrpSpPr>
            <p:grpSpPr bwMode="auto">
              <a:xfrm>
                <a:off x="6150" y="5205"/>
                <a:ext cx="1486" cy="1005"/>
                <a:chOff x="7575" y="12480"/>
                <a:chExt cx="1486" cy="1005"/>
              </a:xfrm>
            </p:grpSpPr>
            <p:sp>
              <p:nvSpPr>
                <p:cNvPr id="112672" name="Rectangle 32"/>
                <p:cNvSpPr>
                  <a:spLocks noChangeArrowheads="1"/>
                </p:cNvSpPr>
                <p:nvPr/>
              </p:nvSpPr>
              <p:spPr bwMode="auto">
                <a:xfrm>
                  <a:off x="7575" y="12480"/>
                  <a:ext cx="1486" cy="1005"/>
                </a:xfrm>
                <a:prstGeom prst="rect">
                  <a:avLst/>
                </a:prstGeom>
                <a:noFill/>
                <a:ln w="38100">
                  <a:solidFill>
                    <a:srgbClr val="FFC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ja-JP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entury" pitchFamily="18" charset="0"/>
                      <a:ea typeface="ＭＳ 明朝" pitchFamily="17" charset="-128"/>
                      <a:cs typeface="Times New Roman" pitchFamily="18" charset="0"/>
                    </a:rPr>
                    <a:t>Block(1,0)</a:t>
                  </a:r>
                  <a:endParaRPr kumimoji="1" lang="en-US" altLang="ja-JP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  <p:sp>
              <p:nvSpPr>
                <p:cNvPr id="112671" name="AutoShape 31"/>
                <p:cNvSpPr>
                  <a:spLocks noChangeShapeType="1"/>
                </p:cNvSpPr>
                <p:nvPr/>
              </p:nvSpPr>
              <p:spPr bwMode="auto">
                <a:xfrm>
                  <a:off x="8250" y="13125"/>
                  <a:ext cx="390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70" name="AutoShape 30"/>
                <p:cNvSpPr>
                  <a:spLocks noChangeShapeType="1"/>
                </p:cNvSpPr>
                <p:nvPr/>
              </p:nvSpPr>
              <p:spPr bwMode="auto">
                <a:xfrm flipV="1">
                  <a:off x="771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69" name="AutoShape 29"/>
                <p:cNvSpPr>
                  <a:spLocks noChangeShapeType="1"/>
                </p:cNvSpPr>
                <p:nvPr/>
              </p:nvSpPr>
              <p:spPr bwMode="auto">
                <a:xfrm flipV="1">
                  <a:off x="7815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68" name="AutoShape 28"/>
                <p:cNvSpPr>
                  <a:spLocks noChangeShapeType="1"/>
                </p:cNvSpPr>
                <p:nvPr/>
              </p:nvSpPr>
              <p:spPr bwMode="auto">
                <a:xfrm flipV="1">
                  <a:off x="792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67" name="AutoShape 27"/>
                <p:cNvSpPr>
                  <a:spLocks noChangeShapeType="1"/>
                </p:cNvSpPr>
                <p:nvPr/>
              </p:nvSpPr>
              <p:spPr bwMode="auto">
                <a:xfrm flipV="1">
                  <a:off x="8025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66" name="AutoShape 26"/>
                <p:cNvSpPr>
                  <a:spLocks noChangeShapeType="1"/>
                </p:cNvSpPr>
                <p:nvPr/>
              </p:nvSpPr>
              <p:spPr bwMode="auto">
                <a:xfrm flipV="1">
                  <a:off x="813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665" name="AutoShape 25"/>
                <p:cNvSpPr>
                  <a:spLocks noChangeShapeType="1"/>
                </p:cNvSpPr>
                <p:nvPr/>
              </p:nvSpPr>
              <p:spPr bwMode="auto">
                <a:xfrm flipV="1">
                  <a:off x="8790" y="1291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12662" name="Rectangle 22"/>
            <p:cNvSpPr>
              <a:spLocks noChangeArrowheads="1"/>
            </p:cNvSpPr>
            <p:nvPr/>
          </p:nvSpPr>
          <p:spPr bwMode="auto">
            <a:xfrm>
              <a:off x="5820" y="3900"/>
              <a:ext cx="3717" cy="283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>Grid</a:t>
              </a:r>
              <a:endParaRPr kumimoji="1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661" name="Text Box 21"/>
            <p:cNvSpPr txBox="1">
              <a:spLocks noChangeArrowheads="1"/>
            </p:cNvSpPr>
            <p:nvPr/>
          </p:nvSpPr>
          <p:spPr bwMode="auto">
            <a:xfrm>
              <a:off x="3180" y="3060"/>
              <a:ext cx="2188" cy="4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Times New Roman" pitchFamily="18" charset="0"/>
                </a:rPr>
                <a:t>関数の呼び出し</a:t>
              </a:r>
              <a:endParaRPr kumimoji="1" 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1259632" y="764704"/>
            <a:ext cx="247375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GPGPU</a:t>
            </a:r>
            <a:r>
              <a:rPr lang="ja-JP" altLang="ja-JP" dirty="0" smtClean="0"/>
              <a:t>システム構成図</a:t>
            </a:r>
            <a:endParaRPr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5580112" y="764704"/>
            <a:ext cx="346280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プログラムの視点からみた関係</a:t>
            </a:r>
            <a:r>
              <a:rPr lang="ja-JP" altLang="ja-JP" dirty="0" smtClean="0"/>
              <a:t>図</a:t>
            </a:r>
            <a:endParaRPr lang="ja-JP" altLang="en-US" dirty="0"/>
          </a:p>
        </p:txBody>
      </p:sp>
      <p:pic>
        <p:nvPicPr>
          <p:cNvPr id="112714" name="オブジェクト 1"/>
          <p:cNvPicPr>
            <a:picLocks noChangeArrowheads="1"/>
          </p:cNvPicPr>
          <p:nvPr/>
        </p:nvPicPr>
        <p:blipFill>
          <a:blip r:embed="rId4" cstate="print"/>
          <a:srcRect t="-7887" r="-1947" b="-6833"/>
          <a:stretch>
            <a:fillRect/>
          </a:stretch>
        </p:blipFill>
        <p:spPr bwMode="auto">
          <a:xfrm>
            <a:off x="323528" y="4941168"/>
            <a:ext cx="48965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正方形/長方形 73"/>
          <p:cNvSpPr/>
          <p:nvPr/>
        </p:nvSpPr>
        <p:spPr>
          <a:xfrm>
            <a:off x="35496" y="4077072"/>
            <a:ext cx="198964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苦労する点（代表）</a:t>
            </a:r>
            <a:endParaRPr lang="ja-JP" altLang="en-US" dirty="0"/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4860032" y="1196752"/>
            <a:ext cx="870343" cy="2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ホスト側</a:t>
            </a:r>
            <a:endParaRPr kumimoji="1" 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6876256" y="1196752"/>
            <a:ext cx="1078301" cy="2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デバイス側</a:t>
            </a:r>
            <a:endParaRPr kumimoji="1" 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107504" y="4509120"/>
            <a:ext cx="5868144" cy="2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デバイスメモリへの同時アクセスをしなければ高速化できない</a:t>
            </a:r>
            <a:endParaRPr kumimoji="1" 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12721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2726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12725" name="Object 85"/>
          <p:cNvGraphicFramePr>
            <a:graphicFrameLocks noChangeAspect="1"/>
          </p:cNvGraphicFramePr>
          <p:nvPr/>
        </p:nvGraphicFramePr>
        <p:xfrm>
          <a:off x="5246151" y="4437112"/>
          <a:ext cx="3910053" cy="2529230"/>
        </p:xfrm>
        <a:graphic>
          <a:graphicData uri="http://schemas.openxmlformats.org/presentationml/2006/ole">
            <p:oleObj spid="_x0000_s112725" name="グラフ" r:id="rId5" imgW="5448412" imgH="3524138" progId="MSGraph.Chart.8">
              <p:embed/>
            </p:oleObj>
          </a:graphicData>
        </a:graphic>
      </p:graphicFrame>
      <p:sp>
        <p:nvSpPr>
          <p:cNvPr id="87" name="正方形/長方形 86"/>
          <p:cNvSpPr/>
          <p:nvPr/>
        </p:nvSpPr>
        <p:spPr>
          <a:xfrm>
            <a:off x="5940152" y="4221088"/>
            <a:ext cx="288032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/>
              <a:t>苦労するだけの価値は有る</a:t>
            </a:r>
            <a:endParaRPr lang="ja-JP" altLang="en-US" dirty="0"/>
          </a:p>
        </p:txBody>
      </p:sp>
      <p:sp>
        <p:nvSpPr>
          <p:cNvPr id="88" name="右矢印 87"/>
          <p:cNvSpPr/>
          <p:nvPr/>
        </p:nvSpPr>
        <p:spPr>
          <a:xfrm rot="3371506">
            <a:off x="6583917" y="5618100"/>
            <a:ext cx="1398061" cy="216024"/>
          </a:xfrm>
          <a:prstGeom prst="rightArrow">
            <a:avLst>
              <a:gd name="adj1" fmla="val 50000"/>
              <a:gd name="adj2" fmla="val 8940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727" name="Picture 87"/>
          <p:cNvPicPr>
            <a:picLocks noChangeAspect="1" noChangeArrowheads="1"/>
          </p:cNvPicPr>
          <p:nvPr/>
        </p:nvPicPr>
        <p:blipFill>
          <a:blip r:embed="rId6" cstate="print"/>
          <a:srcRect l="34704" t="6027" r="17206" b="45883"/>
          <a:stretch>
            <a:fillRect/>
          </a:stretch>
        </p:blipFill>
        <p:spPr bwMode="auto">
          <a:xfrm rot="5400000">
            <a:off x="679133" y="1541684"/>
            <a:ext cx="1187360" cy="89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7"/>
          <p:cNvPicPr>
            <a:picLocks noChangeAspect="1" noChangeArrowheads="1"/>
          </p:cNvPicPr>
          <p:nvPr/>
        </p:nvPicPr>
        <p:blipFill>
          <a:blip r:embed="rId7" cstate="print"/>
          <a:srcRect l="12248" t="77379" r="1312" b="2527"/>
          <a:stretch>
            <a:fillRect/>
          </a:stretch>
        </p:blipFill>
        <p:spPr bwMode="auto">
          <a:xfrm>
            <a:off x="2483768" y="3645024"/>
            <a:ext cx="2134140" cy="37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正方形/長方形 82"/>
          <p:cNvSpPr/>
          <p:nvPr/>
        </p:nvSpPr>
        <p:spPr>
          <a:xfrm>
            <a:off x="5724128" y="1916832"/>
            <a:ext cx="1008112" cy="12311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u="sng" dirty="0" smtClean="0"/>
              <a:t>ポイント</a:t>
            </a:r>
            <a:endParaRPr lang="en-US" altLang="ja-JP" u="sng" dirty="0" smtClean="0"/>
          </a:p>
          <a:p>
            <a:r>
              <a:rPr lang="ja-JP" altLang="en-US" sz="1400" dirty="0" smtClean="0"/>
              <a:t>この通信は少ない方が良い</a:t>
            </a:r>
            <a:endParaRPr lang="en-US" altLang="ja-JP" sz="1400" dirty="0" smtClean="0"/>
          </a:p>
          <a:p>
            <a:r>
              <a:rPr lang="ja-JP" altLang="en-US" sz="1400" dirty="0" smtClean="0"/>
              <a:t>→</a:t>
            </a:r>
            <a:r>
              <a:rPr lang="en-US" altLang="ja-JP" sz="1400" dirty="0" smtClean="0"/>
              <a:t>CT</a:t>
            </a:r>
            <a:r>
              <a:rPr lang="ja-JP" altLang="en-US" sz="1400" dirty="0" smtClean="0"/>
              <a:t>向き</a:t>
            </a:r>
            <a:endParaRPr lang="ja-JP" alt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5"/>
          <p:cNvSpPr txBox="1">
            <a:spLocks noChangeArrowheads="1"/>
          </p:cNvSpPr>
          <p:nvPr/>
        </p:nvSpPr>
        <p:spPr bwMode="auto">
          <a:xfrm>
            <a:off x="104147" y="2808424"/>
            <a:ext cx="8353425" cy="405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0" dirty="0"/>
              <a:t>（１）</a:t>
            </a:r>
            <a:r>
              <a:rPr lang="ja-JP" altLang="en-US" sz="2000" b="0" dirty="0">
                <a:solidFill>
                  <a:srgbClr val="FF0000"/>
                </a:solidFill>
              </a:rPr>
              <a:t>超高速撮像　　</a:t>
            </a:r>
            <a:r>
              <a:rPr lang="ja-JP" altLang="en-US" sz="2000" b="0" dirty="0"/>
              <a:t> </a:t>
            </a:r>
            <a:r>
              <a:rPr lang="en-US" altLang="ja-JP" sz="2000" b="0" dirty="0"/>
              <a:t>1/10</a:t>
            </a:r>
            <a:r>
              <a:rPr lang="en-US" altLang="ja-JP" sz="2000" b="0" baseline="30000" dirty="0"/>
              <a:t>6</a:t>
            </a:r>
            <a:r>
              <a:rPr lang="ja-JP" altLang="en-US" sz="2000" b="0" dirty="0"/>
              <a:t>秒以下</a:t>
            </a:r>
          </a:p>
          <a:p>
            <a:r>
              <a:rPr lang="ja-JP" altLang="en-US" sz="2000" b="0" dirty="0"/>
              <a:t>（２）</a:t>
            </a:r>
            <a:r>
              <a:rPr lang="ja-JP" altLang="en-US" sz="2000" b="0" dirty="0">
                <a:solidFill>
                  <a:srgbClr val="FF0000"/>
                </a:solidFill>
              </a:rPr>
              <a:t>画素数  一定  　</a:t>
            </a:r>
            <a:r>
              <a:rPr lang="ja-JP" altLang="en-US" sz="2000" b="0" dirty="0"/>
              <a:t>記録速度に依存しない      　</a:t>
            </a:r>
            <a:br>
              <a:rPr lang="ja-JP" altLang="en-US" sz="2000" b="0" dirty="0"/>
            </a:br>
            <a:r>
              <a:rPr lang="ja-JP" altLang="en-US" sz="2000" b="0" dirty="0"/>
              <a:t>　　　　　　　　　　　</a:t>
            </a:r>
            <a:r>
              <a:rPr lang="ja-JP" altLang="en-US" b="0" dirty="0"/>
              <a:t>～</a:t>
            </a:r>
            <a:r>
              <a:rPr lang="en-US" altLang="ja-JP" b="0" dirty="0"/>
              <a:t>2012</a:t>
            </a:r>
            <a:r>
              <a:rPr lang="ja-JP" altLang="en-US" b="0" dirty="0"/>
              <a:t>年度 ： </a:t>
            </a:r>
            <a:r>
              <a:rPr lang="en-US" altLang="ja-JP" b="0" dirty="0"/>
              <a:t>640x480</a:t>
            </a:r>
            <a:r>
              <a:rPr lang="ja-JP" altLang="en-US" b="0" dirty="0"/>
              <a:t>画素</a:t>
            </a:r>
          </a:p>
          <a:p>
            <a:r>
              <a:rPr lang="ja-JP" altLang="en-US" b="0" dirty="0"/>
              <a:t>　　　　　　　　　　　</a:t>
            </a:r>
            <a:r>
              <a:rPr lang="ja-JP" altLang="en-US" b="0" dirty="0" smtClean="0"/>
              <a:t>　～</a:t>
            </a:r>
            <a:r>
              <a:rPr lang="en-US" altLang="ja-JP" b="0" dirty="0"/>
              <a:t>2014</a:t>
            </a:r>
            <a:r>
              <a:rPr lang="ja-JP" altLang="en-US" b="0" dirty="0"/>
              <a:t>年度 ： </a:t>
            </a:r>
            <a:r>
              <a:rPr lang="en-US" altLang="ja-JP" b="0" dirty="0"/>
              <a:t>640x960</a:t>
            </a:r>
            <a:r>
              <a:rPr lang="ja-JP" altLang="en-US" b="0" dirty="0"/>
              <a:t>画素</a:t>
            </a:r>
            <a:r>
              <a:rPr lang="ja-JP" altLang="en-US" sz="2000" b="0" dirty="0"/>
              <a:t/>
            </a:r>
            <a:br>
              <a:rPr lang="ja-JP" altLang="en-US" sz="2000" b="0" dirty="0"/>
            </a:br>
            <a:r>
              <a:rPr lang="ja-JP" altLang="en-US" sz="2000" b="0" dirty="0"/>
              <a:t>（３）</a:t>
            </a:r>
            <a:r>
              <a:rPr lang="ja-JP" altLang="en-US" sz="2000" b="0" dirty="0">
                <a:solidFill>
                  <a:srgbClr val="FF0000"/>
                </a:solidFill>
              </a:rPr>
              <a:t>超低ノイズ</a:t>
            </a:r>
            <a:r>
              <a:rPr lang="ja-JP" altLang="en-US" sz="2000" b="0" dirty="0"/>
              <a:t>　　　</a:t>
            </a:r>
            <a:r>
              <a:rPr lang="ja-JP" altLang="en-US" sz="2000" b="0" dirty="0">
                <a:solidFill>
                  <a:srgbClr val="0000FF"/>
                </a:solidFill>
              </a:rPr>
              <a:t>高コントラスト画像</a:t>
            </a:r>
            <a:r>
              <a:rPr lang="ja-JP" altLang="en-US" sz="2000" b="0" dirty="0"/>
              <a:t/>
            </a:r>
            <a:br>
              <a:rPr lang="ja-JP" altLang="en-US" sz="2000" b="0" dirty="0"/>
            </a:br>
            <a:r>
              <a:rPr lang="ja-JP" altLang="en-US" sz="2000" b="0" dirty="0"/>
              <a:t/>
            </a:r>
            <a:br>
              <a:rPr lang="ja-JP" altLang="en-US" sz="2000" b="0" dirty="0"/>
            </a:br>
            <a:r>
              <a:rPr lang="ja-JP" altLang="en-US" sz="2000" b="0" dirty="0"/>
              <a:t>（４）</a:t>
            </a:r>
            <a:r>
              <a:rPr lang="ja-JP" altLang="en-US" sz="2000" b="0" dirty="0">
                <a:solidFill>
                  <a:srgbClr val="FF0000"/>
                </a:solidFill>
              </a:rPr>
              <a:t>超高感度</a:t>
            </a:r>
            <a:r>
              <a:rPr lang="ja-JP" altLang="en-US" sz="2000" b="0" dirty="0"/>
              <a:t>　　再現性のある現象　</a:t>
            </a:r>
            <a:r>
              <a:rPr lang="en-US" altLang="ja-JP" sz="2000" b="0" u="sng" dirty="0"/>
              <a:t>CCD</a:t>
            </a:r>
            <a:r>
              <a:rPr lang="ja-JP" altLang="en-US" sz="2000" b="0" u="sng" dirty="0"/>
              <a:t>上で</a:t>
            </a:r>
            <a:r>
              <a:rPr lang="ja-JP" altLang="en-US" sz="2000" b="0" dirty="0">
                <a:solidFill>
                  <a:srgbClr val="FF0000"/>
                </a:solidFill>
              </a:rPr>
              <a:t>信号積算</a:t>
            </a:r>
            <a:r>
              <a:rPr lang="ja-JP" altLang="en-US" sz="2000" b="0" dirty="0"/>
              <a:t>可能（</a:t>
            </a:r>
            <a:r>
              <a:rPr lang="en-US" altLang="ja-JP" sz="2000" b="0" dirty="0"/>
              <a:t>ISAS</a:t>
            </a:r>
            <a:r>
              <a:rPr lang="ja-JP" altLang="en-US" sz="2000" b="0" dirty="0"/>
              <a:t>モード）</a:t>
            </a:r>
            <a:br>
              <a:rPr lang="ja-JP" altLang="en-US" sz="2000" b="0" dirty="0"/>
            </a:br>
            <a:r>
              <a:rPr lang="ja-JP" altLang="en-US" sz="2000" b="0" dirty="0"/>
              <a:t/>
            </a:r>
            <a:br>
              <a:rPr lang="ja-JP" altLang="en-US" sz="2000" b="0" dirty="0"/>
            </a:br>
            <a:r>
              <a:rPr lang="ja-JP" altLang="en-US" sz="2000" b="0" dirty="0"/>
              <a:t>（５）</a:t>
            </a:r>
            <a:r>
              <a:rPr lang="ja-JP" altLang="en-US" sz="2000" b="0" dirty="0">
                <a:solidFill>
                  <a:srgbClr val="FF0000"/>
                </a:solidFill>
              </a:rPr>
              <a:t>信号積算モード</a:t>
            </a:r>
            <a:r>
              <a:rPr lang="ja-JP" altLang="en-US" sz="2000" b="0" dirty="0"/>
              <a:t>と </a:t>
            </a:r>
            <a:r>
              <a:rPr lang="ja-JP" altLang="en-US" sz="2000" b="0" dirty="0">
                <a:solidFill>
                  <a:srgbClr val="FF0000"/>
                </a:solidFill>
              </a:rPr>
              <a:t>連続読み出しモード </a:t>
            </a:r>
            <a:r>
              <a:rPr lang="ja-JP" altLang="en-US" sz="2000" b="0" dirty="0"/>
              <a:t>対応</a:t>
            </a:r>
          </a:p>
          <a:p>
            <a:r>
              <a:rPr lang="ja-JP" altLang="en-US" sz="2000" b="0" dirty="0"/>
              <a:t/>
            </a:r>
            <a:br>
              <a:rPr lang="ja-JP" altLang="en-US" sz="2000" b="0" dirty="0"/>
            </a:br>
            <a:r>
              <a:rPr lang="ja-JP" altLang="en-US" sz="2000" b="0" dirty="0"/>
              <a:t>（６）積算モードでの連続記録枚数：　</a:t>
            </a:r>
            <a:r>
              <a:rPr lang="en-US" altLang="ja-JP" sz="2000" b="0" dirty="0"/>
              <a:t>100</a:t>
            </a:r>
            <a:r>
              <a:rPr lang="ja-JP" altLang="en-US" sz="2000" b="0" dirty="0"/>
              <a:t>フレーム程度</a:t>
            </a:r>
            <a:br>
              <a:rPr lang="ja-JP" altLang="en-US" sz="2000" b="0" dirty="0"/>
            </a:br>
            <a:r>
              <a:rPr lang="ja-JP" altLang="en-US" sz="2000" b="0" dirty="0"/>
              <a:t>　　　　　　　　　　　　　　　　　　　　　　　（</a:t>
            </a:r>
            <a:r>
              <a:rPr lang="en-US" altLang="ja-JP" sz="2000" b="0" dirty="0"/>
              <a:t>2012</a:t>
            </a:r>
            <a:r>
              <a:rPr lang="ja-JP" altLang="en-US" sz="2000" b="0" dirty="0"/>
              <a:t>年度版　２倍化対応）</a:t>
            </a:r>
            <a:br>
              <a:rPr lang="ja-JP" altLang="en-US" sz="2000" b="0" dirty="0"/>
            </a:br>
            <a:r>
              <a:rPr lang="ja-JP" altLang="en-US" sz="2000" b="0" dirty="0"/>
              <a:t>　　　　　</a:t>
            </a:r>
            <a:r>
              <a:rPr lang="en-US" altLang="ja-JP" sz="2000" b="0" u="sng" dirty="0">
                <a:solidFill>
                  <a:srgbClr val="FF0000"/>
                </a:solidFill>
              </a:rPr>
              <a:t>200</a:t>
            </a:r>
            <a:r>
              <a:rPr lang="en-US" altLang="ja-JP" sz="2000" b="0" u="sng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000" b="0" u="sng" dirty="0">
                <a:solidFill>
                  <a:srgbClr val="FF0000"/>
                </a:solidFill>
              </a:rPr>
              <a:t>s – </a:t>
            </a:r>
            <a:r>
              <a:rPr lang="ja-JP" altLang="en-US" sz="2000" b="0" u="sng" dirty="0">
                <a:solidFill>
                  <a:srgbClr val="FF0000"/>
                </a:solidFill>
              </a:rPr>
              <a:t>積算モード、</a:t>
            </a:r>
            <a:r>
              <a:rPr lang="en-US" altLang="ja-JP" sz="2000" b="0" u="sng" dirty="0">
                <a:solidFill>
                  <a:srgbClr val="FF0000"/>
                </a:solidFill>
              </a:rPr>
              <a:t>200</a:t>
            </a:r>
            <a:r>
              <a:rPr lang="en-US" altLang="ja-JP" b="0" u="sng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000" b="0" u="sng" dirty="0">
                <a:solidFill>
                  <a:srgbClr val="FF0000"/>
                </a:solidFill>
              </a:rPr>
              <a:t>s</a:t>
            </a:r>
            <a:r>
              <a:rPr lang="ja-JP" altLang="en-US" sz="2000" b="0" u="sng" dirty="0">
                <a:solidFill>
                  <a:srgbClr val="FF0000"/>
                </a:solidFill>
              </a:rPr>
              <a:t>以上　必要なだけ連続読み出し可能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13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6" name="Picture 7" descr="ロゴマー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12705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2721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2726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2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584" y="413792"/>
            <a:ext cx="8424044" cy="1287016"/>
          </a:xfrm>
        </p:spPr>
        <p:txBody>
          <a:bodyPr>
            <a:normAutofit fontScale="90000"/>
          </a:bodyPr>
          <a:lstStyle/>
          <a:p>
            <a:r>
              <a:rPr lang="ja-JP" altLang="en-US" sz="2800" dirty="0">
                <a:latin typeface="Arial" charset="0"/>
              </a:rPr>
              <a:t>新型高速度ビデオカメラ（</a:t>
            </a:r>
            <a:r>
              <a:rPr lang="en-US" altLang="ja-JP" sz="2800" dirty="0">
                <a:latin typeface="Arial" charset="0"/>
              </a:rPr>
              <a:t>ISAS</a:t>
            </a:r>
            <a:r>
              <a:rPr lang="ja-JP" altLang="en-US" sz="2800" dirty="0">
                <a:latin typeface="Arial" charset="0"/>
              </a:rPr>
              <a:t>）の開発・</a:t>
            </a:r>
            <a:r>
              <a:rPr lang="ja-JP" altLang="en-US" sz="2800" dirty="0" smtClean="0">
                <a:latin typeface="Arial" charset="0"/>
              </a:rPr>
              <a:t>整備</a:t>
            </a:r>
            <a:r>
              <a:rPr lang="ja-JP" altLang="en-US" sz="2400" dirty="0">
                <a:latin typeface="Arial" charset="0"/>
              </a:rPr>
              <a:t/>
            </a:r>
            <a:br>
              <a:rPr lang="ja-JP" altLang="en-US" sz="2400" dirty="0">
                <a:latin typeface="Arial" charset="0"/>
              </a:rPr>
            </a:br>
            <a:r>
              <a:rPr lang="ja-JP" altLang="en-US" sz="2000" dirty="0">
                <a:latin typeface="Arial" charset="0"/>
              </a:rPr>
              <a:t> </a:t>
            </a:r>
            <a:r>
              <a:rPr lang="en-US" altLang="ja-JP" sz="2400" dirty="0">
                <a:latin typeface="Arial" charset="0"/>
              </a:rPr>
              <a:t>ISAS: Image Signal Accumulation Sensor</a:t>
            </a:r>
            <a:r>
              <a:rPr lang="en-US" altLang="ja-JP" sz="2000" dirty="0">
                <a:latin typeface="Arial" charset="0"/>
              </a:rPr>
              <a:t>(</a:t>
            </a:r>
            <a:r>
              <a:rPr lang="ja-JP" altLang="en-US" sz="2000" dirty="0">
                <a:latin typeface="Arial" charset="0"/>
              </a:rPr>
              <a:t>画像信号積算撮像素子</a:t>
            </a:r>
            <a:r>
              <a:rPr lang="ja-JP" altLang="en-US" sz="2000" dirty="0" smtClean="0">
                <a:latin typeface="Arial" charset="0"/>
              </a:rPr>
              <a:t>）</a:t>
            </a:r>
            <a:r>
              <a:rPr lang="ja-JP" altLang="en-US" sz="2400" dirty="0">
                <a:latin typeface="Arial" charset="0"/>
              </a:rPr>
              <a:t/>
            </a:r>
            <a:br>
              <a:rPr lang="ja-JP" altLang="en-US" sz="2400" dirty="0">
                <a:latin typeface="Arial" charset="0"/>
              </a:rPr>
            </a:br>
            <a:r>
              <a:rPr lang="ja-JP" altLang="en-US" sz="2000" dirty="0">
                <a:latin typeface="Arial" charset="0"/>
              </a:rPr>
              <a:t>共同研究：</a:t>
            </a:r>
            <a:r>
              <a:rPr lang="ja-JP" altLang="en-US" sz="2000" b="1" dirty="0">
                <a:latin typeface="Arial" charset="0"/>
              </a:rPr>
              <a:t>　</a:t>
            </a:r>
            <a:r>
              <a:rPr lang="ja-JP" altLang="en-US" sz="2000" dirty="0">
                <a:latin typeface="Arial" charset="0"/>
              </a:rPr>
              <a:t>江藤剛治</a:t>
            </a:r>
            <a:r>
              <a:rPr lang="en-US" altLang="ja-JP" sz="2000" dirty="0">
                <a:latin typeface="Arial" charset="0"/>
              </a:rPr>
              <a:t>(</a:t>
            </a:r>
            <a:r>
              <a:rPr lang="ja-JP" altLang="en-US" sz="2000" dirty="0">
                <a:latin typeface="Arial" charset="0"/>
              </a:rPr>
              <a:t>近大</a:t>
            </a:r>
            <a:r>
              <a:rPr lang="en-US" altLang="ja-JP" sz="2000" dirty="0">
                <a:latin typeface="Arial" charset="0"/>
              </a:rPr>
              <a:t>),</a:t>
            </a:r>
            <a:r>
              <a:rPr lang="ja-JP" altLang="en-US" sz="2000" dirty="0">
                <a:latin typeface="Arial" charset="0"/>
              </a:rPr>
              <a:t>　新井正敏</a:t>
            </a:r>
            <a:r>
              <a:rPr lang="en-US" altLang="ja-JP" sz="2000" dirty="0">
                <a:latin typeface="Arial" charset="0"/>
              </a:rPr>
              <a:t>,</a:t>
            </a:r>
            <a:r>
              <a:rPr lang="ja-JP" altLang="en-US" sz="2000" dirty="0">
                <a:latin typeface="Arial" charset="0"/>
              </a:rPr>
              <a:t>　篠原武尚</a:t>
            </a:r>
            <a:r>
              <a:rPr lang="en-US" altLang="ja-JP" sz="2000" dirty="0">
                <a:latin typeface="Arial" charset="0"/>
              </a:rPr>
              <a:t>(J-PARC</a:t>
            </a:r>
            <a:r>
              <a:rPr lang="ja-JP" altLang="en-US" sz="2000" dirty="0">
                <a:latin typeface="Arial" charset="0"/>
              </a:rPr>
              <a:t>センター</a:t>
            </a:r>
            <a:r>
              <a:rPr lang="en-US" altLang="ja-JP" sz="2000" dirty="0">
                <a:latin typeface="Arial" charset="0"/>
              </a:rPr>
              <a:t>), </a:t>
            </a:r>
            <a:r>
              <a:rPr lang="ja-JP" altLang="en-US" sz="2000" dirty="0">
                <a:latin typeface="Arial" charset="0"/>
              </a:rPr>
              <a:t>メーカー</a:t>
            </a:r>
          </a:p>
        </p:txBody>
      </p:sp>
      <p:sp>
        <p:nvSpPr>
          <p:cNvPr id="35" name="テキスト ボックス 13"/>
          <p:cNvSpPr txBox="1">
            <a:spLocks noChangeArrowheads="1"/>
          </p:cNvSpPr>
          <p:nvPr/>
        </p:nvSpPr>
        <p:spPr bwMode="auto">
          <a:xfrm>
            <a:off x="2411387" y="1695388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0" dirty="0">
                <a:solidFill>
                  <a:srgbClr val="FF0000"/>
                </a:solidFill>
                <a:latin typeface="Calibri" pitchFamily="34" charset="0"/>
              </a:rPr>
              <a:t>連続記録・信号積算機構</a:t>
            </a:r>
            <a:r>
              <a:rPr lang="ja-JP" altLang="en-US" sz="1200" dirty="0">
                <a:solidFill>
                  <a:srgbClr val="FF0000"/>
                </a:solidFill>
                <a:latin typeface="Calibri" pitchFamily="34" charset="0"/>
              </a:rPr>
              <a:t>（ループ状</a:t>
            </a:r>
            <a:r>
              <a:rPr lang="en-US" altLang="ja-JP" sz="1200" dirty="0">
                <a:solidFill>
                  <a:srgbClr val="FF0000"/>
                </a:solidFill>
                <a:latin typeface="Calibri" pitchFamily="34" charset="0"/>
              </a:rPr>
              <a:t>CCD</a:t>
            </a:r>
            <a:r>
              <a:rPr lang="ja-JP" altLang="en-US" sz="1200" dirty="0">
                <a:solidFill>
                  <a:srgbClr val="FF0000"/>
                </a:solidFill>
                <a:latin typeface="Calibri" pitchFamily="34" charset="0"/>
              </a:rPr>
              <a:t>メモリ）</a:t>
            </a:r>
            <a:endParaRPr lang="ja-JP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テキスト ボックス 47"/>
          <p:cNvSpPr txBox="1">
            <a:spLocks noChangeArrowheads="1"/>
          </p:cNvSpPr>
          <p:nvPr/>
        </p:nvSpPr>
        <p:spPr bwMode="auto">
          <a:xfrm>
            <a:off x="6300192" y="4378499"/>
            <a:ext cx="280799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Calibri" pitchFamily="34" charset="0"/>
              </a:rPr>
              <a:t>基本特許出願：　原子力機構と近畿大学</a:t>
            </a: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251520" y="2127387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ja-JP" altLang="en-US" sz="3000" b="0"/>
              <a:t>特長</a:t>
            </a:r>
          </a:p>
        </p:txBody>
      </p:sp>
      <p:sp>
        <p:nvSpPr>
          <p:cNvPr id="44" name="角丸四角形吹き出し 43"/>
          <p:cNvSpPr/>
          <p:nvPr/>
        </p:nvSpPr>
        <p:spPr>
          <a:xfrm>
            <a:off x="1331640" y="116632"/>
            <a:ext cx="6840760" cy="360040"/>
          </a:xfrm>
          <a:prstGeom prst="wedgeRoundRectCallout">
            <a:avLst>
              <a:gd name="adj1" fmla="val -20833"/>
              <a:gd name="adj2" fmla="val 79154"/>
              <a:gd name="adj3" fmla="val 16667"/>
            </a:avLst>
          </a:prstGeom>
          <a:solidFill>
            <a:srgbClr val="FFFF00"/>
          </a:solidFill>
          <a:ln w="34925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J-PARC</a:t>
            </a:r>
            <a:r>
              <a:rPr kumimoji="1" lang="ja-JP" altLang="en-US" dirty="0" err="1" smtClean="0">
                <a:solidFill>
                  <a:srgbClr val="0070C0"/>
                </a:solidFill>
              </a:rPr>
              <a:t>での</a:t>
            </a:r>
            <a:r>
              <a:rPr kumimoji="1" lang="ja-JP" altLang="en-US" dirty="0" smtClean="0">
                <a:solidFill>
                  <a:srgbClr val="0070C0"/>
                </a:solidFill>
              </a:rPr>
              <a:t>パルス中性子イメージングに最適な高速度カメラとして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 cstate="print"/>
          <a:srcRect t="16091" r="14145" b="9812"/>
          <a:stretch>
            <a:fillRect/>
          </a:stretch>
        </p:blipFill>
        <p:spPr bwMode="auto">
          <a:xfrm>
            <a:off x="5075932" y="2276872"/>
            <a:ext cx="3783013" cy="21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正方形/長方形 36"/>
          <p:cNvSpPr/>
          <p:nvPr/>
        </p:nvSpPr>
        <p:spPr>
          <a:xfrm>
            <a:off x="5803007" y="2276872"/>
            <a:ext cx="1008063" cy="9360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0"/>
          </a:p>
        </p:txBody>
      </p:sp>
      <p:cxnSp>
        <p:nvCxnSpPr>
          <p:cNvPr id="36" name="直線矢印コネクタ 35"/>
          <p:cNvCxnSpPr>
            <a:cxnSpLocks noChangeShapeType="1"/>
            <a:stCxn id="35" idx="2"/>
            <a:endCxn id="37" idx="1"/>
          </p:cNvCxnSpPr>
          <p:nvPr/>
        </p:nvCxnSpPr>
        <p:spPr bwMode="auto">
          <a:xfrm rot="16200000" flipH="1">
            <a:off x="4756001" y="1697893"/>
            <a:ext cx="682798" cy="14112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1366980" y="111242"/>
            <a:ext cx="7741524" cy="72547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まとめ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14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6" name="Picture 7" descr="ロゴマー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12705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2721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2726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836712"/>
            <a:ext cx="7992888" cy="59554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　</a:t>
            </a:r>
            <a:r>
              <a:rPr lang="ja-JP" altLang="en-US" sz="2400" dirty="0" smtClean="0"/>
              <a:t>中性子</a:t>
            </a:r>
            <a:r>
              <a:rPr lang="ja-JP" altLang="en-US" sz="2400" dirty="0" smtClean="0"/>
              <a:t>３次元</a:t>
            </a:r>
            <a:r>
              <a:rPr lang="en-US" altLang="ja-JP" sz="2400" dirty="0" smtClean="0"/>
              <a:t>CT</a:t>
            </a:r>
            <a:r>
              <a:rPr lang="ja-JP" altLang="en-US" sz="2400" dirty="0" smtClean="0"/>
              <a:t>の実用化に係わる課題を検討した。</a:t>
            </a: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endParaRPr kumimoji="1"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①　</a:t>
            </a:r>
            <a:r>
              <a:rPr lang="en-US" altLang="ja-JP" sz="2400" dirty="0" smtClean="0"/>
              <a:t>CT</a:t>
            </a:r>
            <a:r>
              <a:rPr lang="ja-JP" altLang="en-US" sz="2400" dirty="0" smtClean="0"/>
              <a:t>品質向上テクニックとして；</a:t>
            </a: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　　　・</a:t>
            </a:r>
            <a:r>
              <a:rPr lang="ja-JP" altLang="en-US" sz="2400" dirty="0" smtClean="0"/>
              <a:t>統計ノイズ</a:t>
            </a:r>
            <a:r>
              <a:rPr lang="ja-JP" altLang="en-US" sz="2400" dirty="0" smtClean="0"/>
              <a:t>低減に</a:t>
            </a:r>
            <a:r>
              <a:rPr lang="ja-JP" altLang="en-US" sz="2400" u="sng" dirty="0" smtClean="0"/>
              <a:t>多重</a:t>
            </a:r>
            <a:r>
              <a:rPr lang="ja-JP" altLang="en-US" sz="2400" dirty="0" smtClean="0"/>
              <a:t>・高速スキャン法は有効</a:t>
            </a:r>
            <a:endParaRPr lang="en-US" altLang="ja-JP" sz="2400" dirty="0" smtClean="0"/>
          </a:p>
          <a:p>
            <a:pPr marL="809625" indent="-809625"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　　　・</a:t>
            </a:r>
            <a:r>
              <a:rPr lang="en-US" altLang="ja-JP" sz="2400" dirty="0" smtClean="0"/>
              <a:t>ML</a:t>
            </a:r>
            <a:r>
              <a:rPr lang="ja-JP" altLang="en-US" sz="2400" dirty="0" smtClean="0"/>
              <a:t>法は、</a:t>
            </a:r>
            <a:r>
              <a:rPr lang="en-US" altLang="ja-JP" sz="2400" dirty="0" smtClean="0"/>
              <a:t>FBP</a:t>
            </a:r>
            <a:r>
              <a:rPr lang="ja-JP" altLang="en-US" sz="2400" dirty="0" smtClean="0"/>
              <a:t>法が苦手とする不完全データ、少数投影データに対して優位性が高い。また、補正を組み込みやすく柔軟性が高い特長がある。条件によっては、</a:t>
            </a:r>
            <a:r>
              <a:rPr lang="en-US" altLang="ja-JP" sz="2400" dirty="0" smtClean="0"/>
              <a:t>FBP</a:t>
            </a:r>
            <a:r>
              <a:rPr lang="ja-JP" altLang="en-US" sz="2400" dirty="0" smtClean="0"/>
              <a:t>法よりノイズが少ない</a:t>
            </a:r>
            <a:r>
              <a:rPr lang="en-US" altLang="ja-JP" sz="2400" dirty="0" smtClean="0"/>
              <a:t>CT</a:t>
            </a:r>
            <a:r>
              <a:rPr lang="ja-JP" altLang="en-US" sz="2400" dirty="0" smtClean="0"/>
              <a:t>像が得られる。</a:t>
            </a:r>
            <a:endParaRPr lang="en-US" altLang="ja-JP" sz="2400" dirty="0" smtClean="0"/>
          </a:p>
          <a:p>
            <a:pPr marL="809625" indent="-809625"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②　</a:t>
            </a:r>
            <a:r>
              <a:rPr lang="en-US" altLang="ja-JP" sz="2400" dirty="0" smtClean="0"/>
              <a:t>CT</a:t>
            </a:r>
            <a:r>
              <a:rPr lang="ja-JP" altLang="en-US" sz="2400" dirty="0" smtClean="0"/>
              <a:t>演算時間の</a:t>
            </a:r>
            <a:r>
              <a:rPr lang="ja-JP" altLang="en-US" sz="2400" dirty="0" smtClean="0"/>
              <a:t>短縮テクニックとして；</a:t>
            </a: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　</a:t>
            </a:r>
            <a:r>
              <a:rPr lang="ja-JP" altLang="en-US" sz="2400" dirty="0" smtClean="0"/>
              <a:t>　</a:t>
            </a:r>
            <a:r>
              <a:rPr lang="ja-JP" altLang="en-US" sz="2400" dirty="0" smtClean="0"/>
              <a:t>　・</a:t>
            </a:r>
            <a:r>
              <a:rPr lang="en-US" altLang="ja-JP" sz="2400" dirty="0" smtClean="0"/>
              <a:t>GPGPU</a:t>
            </a:r>
            <a:r>
              <a:rPr lang="ja-JP" altLang="en-US" sz="2400" dirty="0" smtClean="0"/>
              <a:t>技術は計算時間の短縮化に極めて有効である。</a:t>
            </a: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endParaRPr lang="en-US" altLang="ja-JP" sz="2400" dirty="0" smtClean="0"/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　また、</a:t>
            </a:r>
            <a:r>
              <a:rPr lang="en-US" altLang="ja-JP" sz="2400" dirty="0" smtClean="0"/>
              <a:t>J-PARC</a:t>
            </a:r>
            <a:r>
              <a:rPr lang="ja-JP" altLang="en-US" sz="2400" dirty="0" smtClean="0"/>
              <a:t>用</a:t>
            </a:r>
            <a:r>
              <a:rPr lang="ja-JP" altLang="en-US" sz="2400" dirty="0" smtClean="0"/>
              <a:t>新型</a:t>
            </a:r>
            <a:r>
              <a:rPr lang="en-US" altLang="ja-JP" sz="2400" dirty="0" smtClean="0"/>
              <a:t>CCD</a:t>
            </a:r>
            <a:r>
              <a:rPr lang="ja-JP" altLang="en-US" sz="2400" dirty="0" smtClean="0"/>
              <a:t>信号積算型高速度ビデオカメラとして開発に着手した</a:t>
            </a:r>
            <a:r>
              <a:rPr lang="en-US" altLang="ja-JP" sz="2400" dirty="0" smtClean="0"/>
              <a:t>ISAS</a:t>
            </a:r>
            <a:r>
              <a:rPr lang="ja-JP" altLang="en-US" sz="2400" dirty="0" smtClean="0"/>
              <a:t>素子の特長について紹介した。</a:t>
            </a:r>
            <a:endParaRPr lang="en-US" altLang="ja-JP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63688" y="44624"/>
            <a:ext cx="6923112" cy="1143000"/>
          </a:xfrm>
        </p:spPr>
        <p:txBody>
          <a:bodyPr/>
          <a:lstStyle/>
          <a:p>
            <a:r>
              <a:rPr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1979712" y="1052736"/>
            <a:ext cx="7164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中性子３次元</a:t>
            </a:r>
            <a:r>
              <a:rPr lang="en-US" altLang="ja-JP" sz="2400" dirty="0" smtClean="0"/>
              <a:t>CT</a:t>
            </a:r>
            <a:r>
              <a:rPr lang="ja-JP" altLang="en-US" sz="2400" dirty="0" smtClean="0"/>
              <a:t>について（概要）</a:t>
            </a:r>
            <a:endParaRPr kumimoji="1"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endParaRPr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r>
              <a:rPr kumimoji="1" lang="ja-JP" altLang="en-US" sz="2400" dirty="0" smtClean="0"/>
              <a:t>　実用化に関する課題</a:t>
            </a:r>
            <a:endParaRPr kumimoji="1"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kumimoji="1" lang="en-US" altLang="ja-JP" sz="2400" dirty="0" smtClean="0"/>
              <a:t>	</a:t>
            </a:r>
            <a:r>
              <a:rPr kumimoji="1" lang="ja-JP" altLang="en-US" sz="2400" dirty="0" smtClean="0"/>
              <a:t>①　品質に係わる課題</a:t>
            </a:r>
            <a:endParaRPr kumimoji="1"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②　処理時間に係わる課題</a:t>
            </a:r>
            <a:endParaRPr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kumimoji="1" lang="en-US" altLang="ja-JP" sz="2400" dirty="0" smtClean="0"/>
              <a:t>	</a:t>
            </a:r>
            <a:r>
              <a:rPr kumimoji="1" lang="ja-JP" altLang="en-US" sz="2400" dirty="0" smtClean="0"/>
              <a:t>③　効率化に係わる課題</a:t>
            </a:r>
            <a:endParaRPr kumimoji="1"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④　可視化に係わる課題</a:t>
            </a:r>
            <a:endParaRPr kumimoji="1"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endParaRPr kumimoji="1"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①　</a:t>
            </a:r>
            <a:r>
              <a:rPr lang="en-US" altLang="ja-JP" sz="2400" dirty="0" smtClean="0">
                <a:solidFill>
                  <a:srgbClr val="FF0000"/>
                </a:solidFill>
              </a:rPr>
              <a:t>CT</a:t>
            </a:r>
            <a:r>
              <a:rPr lang="ja-JP" altLang="en-US" sz="2400" dirty="0" smtClean="0">
                <a:solidFill>
                  <a:srgbClr val="FF0000"/>
                </a:solidFill>
              </a:rPr>
              <a:t>品質の向上</a:t>
            </a:r>
            <a:r>
              <a:rPr lang="ja-JP" altLang="en-US" sz="2400" dirty="0" smtClean="0"/>
              <a:t>を目指した研究開発</a:t>
            </a:r>
            <a:endParaRPr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ja-JP" altLang="en-US" sz="2400" dirty="0" smtClean="0"/>
              <a:t>②　</a:t>
            </a:r>
            <a:r>
              <a:rPr lang="en-US" altLang="ja-JP" sz="2400" dirty="0" smtClean="0">
                <a:solidFill>
                  <a:srgbClr val="FF0000"/>
                </a:solidFill>
              </a:rPr>
              <a:t>CT</a:t>
            </a:r>
            <a:r>
              <a:rPr lang="ja-JP" altLang="en-US" sz="2400" dirty="0" smtClean="0">
                <a:solidFill>
                  <a:srgbClr val="FF0000"/>
                </a:solidFill>
              </a:rPr>
              <a:t>演算時間の短縮</a:t>
            </a:r>
            <a:r>
              <a:rPr lang="ja-JP" altLang="en-US" sz="2400" dirty="0" smtClean="0"/>
              <a:t>を目指した研究開発</a:t>
            </a:r>
            <a:endParaRPr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endParaRPr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J-PARC</a:t>
            </a:r>
            <a:r>
              <a:rPr lang="ja-JP" altLang="en-US" sz="2400" dirty="0" smtClean="0"/>
              <a:t>用新型高速度ビデオカメラの開発</a:t>
            </a:r>
            <a:endParaRPr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endParaRPr lang="en-US" altLang="ja-JP" sz="2400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l"/>
            </a:pPr>
            <a:r>
              <a:rPr lang="ja-JP" altLang="en-US" sz="2400" dirty="0" smtClean="0"/>
              <a:t>　まとめ</a:t>
            </a:r>
            <a:endParaRPr lang="en-US" altLang="ja-JP" sz="24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2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5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>
            <a:spLocks noGrp="1"/>
          </p:cNvSpPr>
          <p:nvPr>
            <p:ph type="title"/>
          </p:nvPr>
        </p:nvSpPr>
        <p:spPr>
          <a:xfrm>
            <a:off x="1115616" y="-142900"/>
            <a:ext cx="7571184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中性子３次元</a:t>
            </a:r>
            <a:r>
              <a:rPr kumimoji="1" lang="en-US" altLang="ja-JP" sz="4000" dirty="0" smtClean="0"/>
              <a:t>CT</a:t>
            </a:r>
            <a:r>
              <a:rPr kumimoji="1" lang="ja-JP" altLang="en-US" sz="4000" dirty="0" smtClean="0"/>
              <a:t>について（概要）</a:t>
            </a:r>
            <a:endParaRPr kumimoji="1" lang="ja-JP" altLang="en-US" sz="4000" dirty="0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3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53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251520" y="836712"/>
            <a:ext cx="2448272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中性子</a:t>
            </a:r>
            <a:r>
              <a:rPr lang="en-US" altLang="ja-JP" sz="2400" dirty="0" smtClean="0">
                <a:solidFill>
                  <a:schemeClr val="bg1"/>
                </a:solidFill>
              </a:rPr>
              <a:t>CT</a:t>
            </a:r>
            <a:r>
              <a:rPr lang="ja-JP" altLang="en-US" sz="2400" dirty="0" smtClean="0">
                <a:solidFill>
                  <a:schemeClr val="bg1"/>
                </a:solidFill>
              </a:rPr>
              <a:t>の特長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251520" y="3501008"/>
            <a:ext cx="1728192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開発の動機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5436096" y="840132"/>
            <a:ext cx="3168352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JRR-3</a:t>
            </a:r>
            <a:r>
              <a:rPr lang="ja-JP" altLang="en-US" sz="2000" dirty="0" smtClean="0">
                <a:solidFill>
                  <a:schemeClr val="bg1"/>
                </a:solidFill>
              </a:rPr>
              <a:t>　沸騰流計測実験例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63" name="Text Box 47"/>
          <p:cNvSpPr txBox="1">
            <a:spLocks noChangeArrowheads="1"/>
          </p:cNvSpPr>
          <p:nvPr/>
        </p:nvSpPr>
        <p:spPr bwMode="auto">
          <a:xfrm>
            <a:off x="251520" y="1268760"/>
            <a:ext cx="4824536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l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水など軽元素の</a:t>
            </a:r>
            <a:r>
              <a:rPr lang="en-US" altLang="ja-JP" dirty="0" smtClean="0"/>
              <a:t>3</a:t>
            </a:r>
            <a:r>
              <a:rPr lang="ja-JP" altLang="en-US" dirty="0" smtClean="0"/>
              <a:t>次元分布情報が取得可能</a:t>
            </a:r>
            <a:endParaRPr lang="en-US" altLang="ja-JP" dirty="0"/>
          </a:p>
          <a:p>
            <a:pPr marL="361950" indent="-361950" algn="l">
              <a:spcBef>
                <a:spcPts val="600"/>
              </a:spcBef>
              <a:buClr>
                <a:srgbClr val="3399FF"/>
              </a:buClr>
            </a:pPr>
            <a:r>
              <a:rPr lang="en-US" altLang="ja-JP" dirty="0" smtClean="0"/>
              <a:t>	</a:t>
            </a: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（</a:t>
            </a:r>
            <a:r>
              <a:rPr lang="en-US" altLang="ja-JP" dirty="0" smtClean="0">
                <a:solidFill>
                  <a:srgbClr val="0070C0"/>
                </a:solidFill>
              </a:rPr>
              <a:t>X</a:t>
            </a:r>
            <a:r>
              <a:rPr lang="ja-JP" altLang="en-US" dirty="0" smtClean="0">
                <a:solidFill>
                  <a:srgbClr val="0070C0"/>
                </a:solidFill>
              </a:rPr>
              <a:t>線</a:t>
            </a:r>
            <a:r>
              <a:rPr lang="en-US" altLang="ja-JP" dirty="0" smtClean="0">
                <a:solidFill>
                  <a:srgbClr val="0070C0"/>
                </a:solidFill>
              </a:rPr>
              <a:t>CT</a:t>
            </a:r>
            <a:r>
              <a:rPr lang="ja-JP" altLang="en-US" dirty="0" smtClean="0">
                <a:solidFill>
                  <a:srgbClr val="0070C0"/>
                </a:solidFill>
              </a:rPr>
              <a:t>と相補的関係）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361950" indent="-361950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電気加熱実験が可能</a:t>
            </a:r>
            <a:endParaRPr lang="en-US" altLang="ja-JP" dirty="0" smtClean="0"/>
          </a:p>
          <a:p>
            <a:pPr marL="361950" indent="-361950">
              <a:spcBef>
                <a:spcPts val="600"/>
              </a:spcBef>
              <a:buClr>
                <a:srgbClr val="3399FF"/>
              </a:buClr>
            </a:pPr>
            <a:r>
              <a:rPr lang="ja-JP" altLang="en-US" dirty="0" smtClean="0"/>
              <a:t>　　　</a:t>
            </a:r>
            <a:r>
              <a:rPr lang="ja-JP" altLang="en-US" dirty="0" smtClean="0">
                <a:solidFill>
                  <a:srgbClr val="0070C0"/>
                </a:solidFill>
              </a:rPr>
              <a:t>（</a:t>
            </a:r>
            <a:r>
              <a:rPr lang="en-US" altLang="ja-JP" dirty="0" smtClean="0">
                <a:solidFill>
                  <a:srgbClr val="0070C0"/>
                </a:solidFill>
              </a:rPr>
              <a:t>MRI</a:t>
            </a:r>
            <a:r>
              <a:rPr lang="ja-JP" altLang="en-US" dirty="0" err="1" smtClean="0">
                <a:solidFill>
                  <a:srgbClr val="0070C0"/>
                </a:solidFill>
              </a:rPr>
              <a:t>は強</a:t>
            </a:r>
            <a:r>
              <a:rPr lang="ja-JP" altLang="en-US" dirty="0" smtClean="0">
                <a:solidFill>
                  <a:srgbClr val="0070C0"/>
                </a:solidFill>
              </a:rPr>
              <a:t>磁場を用いるため困難）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361950" indent="-361950">
              <a:spcBef>
                <a:spcPts val="6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パルス中性子を用いると元素等の</a:t>
            </a:r>
            <a:endParaRPr lang="en-US" altLang="ja-JP" dirty="0" smtClean="0"/>
          </a:p>
          <a:p>
            <a:pPr marL="361950" indent="-361950">
              <a:spcBef>
                <a:spcPts val="600"/>
              </a:spcBef>
              <a:buClr>
                <a:srgbClr val="3399FF"/>
              </a:buClr>
            </a:pPr>
            <a:r>
              <a:rPr lang="ja-JP" altLang="en-US" dirty="0" smtClean="0"/>
              <a:t>　　　選択的立体情報が得られる</a:t>
            </a:r>
            <a:endParaRPr lang="en-US" altLang="ja-JP" dirty="0" smtClean="0"/>
          </a:p>
          <a:p>
            <a:pPr marL="361950" indent="-361950" algn="l">
              <a:spcBef>
                <a:spcPct val="30000"/>
              </a:spcBef>
              <a:buClr>
                <a:srgbClr val="3399FF"/>
              </a:buClr>
            </a:pPr>
            <a:endParaRPr lang="en-US" altLang="ja-JP" sz="2000" dirty="0"/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251520" y="4007448"/>
            <a:ext cx="46805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低減速軽水炉開発プロジェクトでは、</a:t>
            </a:r>
            <a:endParaRPr lang="en-US" altLang="ja-JP" dirty="0" smtClean="0"/>
          </a:p>
          <a:p>
            <a:pPr marL="449263" lvl="1" indent="7938">
              <a:buClr>
                <a:srgbClr val="3399FF"/>
              </a:buClr>
            </a:pPr>
            <a:r>
              <a:rPr lang="ja-JP" altLang="en-US" dirty="0" smtClean="0"/>
              <a:t>燃料集合体設計用ボイド率検証データが必要　（２０００年当時）</a:t>
            </a:r>
            <a:endParaRPr lang="en-US" altLang="ja-JP" dirty="0" smtClean="0"/>
          </a:p>
          <a:p>
            <a:pPr marL="449263" lvl="1" indent="7938">
              <a:buClr>
                <a:srgbClr val="3399FF"/>
              </a:buClr>
            </a:pPr>
            <a:endParaRPr lang="en-US" altLang="ja-JP" dirty="0" smtClean="0">
              <a:solidFill>
                <a:srgbClr val="0070C0"/>
              </a:solidFill>
            </a:endParaRPr>
          </a:p>
          <a:p>
            <a:pPr marL="361950" indent="-361950"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中性子３次元</a:t>
            </a:r>
            <a:r>
              <a:rPr lang="en-US" altLang="ja-JP" dirty="0" smtClean="0"/>
              <a:t>CT</a:t>
            </a:r>
            <a:r>
              <a:rPr lang="ja-JP" altLang="en-US" dirty="0" smtClean="0"/>
              <a:t>技術を開発して、</a:t>
            </a:r>
            <a:endParaRPr lang="en-US" altLang="ja-JP" dirty="0" smtClean="0"/>
          </a:p>
          <a:p>
            <a:pPr marL="361950" indent="-361950">
              <a:buClr>
                <a:srgbClr val="3399FF"/>
              </a:buClr>
            </a:pPr>
            <a:r>
              <a:rPr lang="ja-JP" altLang="en-US" dirty="0" smtClean="0"/>
              <a:t>　　　沸騰流中のボイド率の</a:t>
            </a:r>
            <a:r>
              <a:rPr lang="en-US" altLang="ja-JP" dirty="0" smtClean="0"/>
              <a:t>3</a:t>
            </a:r>
            <a:r>
              <a:rPr lang="ja-JP" altLang="en-US" dirty="0" smtClean="0"/>
              <a:t>次元分布データを　　</a:t>
            </a:r>
            <a:endParaRPr lang="en-US" altLang="ja-JP" dirty="0" smtClean="0"/>
          </a:p>
          <a:p>
            <a:pPr marL="361950" indent="-361950">
              <a:buClr>
                <a:srgbClr val="3399FF"/>
              </a:buClr>
            </a:pPr>
            <a:r>
              <a:rPr lang="ja-JP" altLang="en-US" dirty="0" smtClean="0"/>
              <a:t>　　　整備する</a:t>
            </a:r>
            <a:endParaRPr lang="en-US" altLang="ja-JP" dirty="0" smtClean="0"/>
          </a:p>
          <a:p>
            <a:pPr marL="361950" indent="-361950" algn="l">
              <a:spcBef>
                <a:spcPct val="30000"/>
              </a:spcBef>
              <a:buClr>
                <a:srgbClr val="3399FF"/>
              </a:buClr>
            </a:pPr>
            <a:endParaRPr lang="en-US" altLang="ja-JP" sz="2000" dirty="0"/>
          </a:p>
        </p:txBody>
      </p:sp>
      <p:sp>
        <p:nvSpPr>
          <p:cNvPr id="68" name="下矢印 67"/>
          <p:cNvSpPr/>
          <p:nvPr/>
        </p:nvSpPr>
        <p:spPr>
          <a:xfrm>
            <a:off x="1691680" y="4869160"/>
            <a:ext cx="864096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334" y="4207023"/>
            <a:ext cx="3466541" cy="26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グループ化 26"/>
          <p:cNvGrpSpPr>
            <a:grpSpLocks/>
          </p:cNvGrpSpPr>
          <p:nvPr/>
        </p:nvGrpSpPr>
        <p:grpSpPr bwMode="auto">
          <a:xfrm>
            <a:off x="5435922" y="1398736"/>
            <a:ext cx="3384550" cy="2736850"/>
            <a:chOff x="3175" y="836613"/>
            <a:chExt cx="3889375" cy="3168650"/>
          </a:xfrm>
        </p:grpSpPr>
        <p:sp>
          <p:nvSpPr>
            <p:cNvPr id="71" name="Rectangle 4"/>
            <p:cNvSpPr>
              <a:spLocks noChangeArrowheads="1"/>
            </p:cNvSpPr>
            <p:nvPr/>
          </p:nvSpPr>
          <p:spPr bwMode="auto">
            <a:xfrm>
              <a:off x="900723" y="1483576"/>
              <a:ext cx="2231100" cy="29039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8000">
                  <a:gamma/>
                  <a:shade val="60000"/>
                  <a:invGamma/>
                </a:srgbClr>
              </a:prst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cap="all" dirty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  <a:cs typeface="+mj-cs"/>
                </a:rPr>
                <a:t>炉室内実験装置の写真　</a:t>
              </a:r>
            </a:p>
          </p:txBody>
        </p:sp>
        <p:pic>
          <p:nvPicPr>
            <p:cNvPr id="72" name="Picture 7" descr="炉内試験風景のコピー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75" y="1089025"/>
              <a:ext cx="3889375" cy="291623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73" name="Picture 8" descr="core_329x4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4438" y="836613"/>
              <a:ext cx="1082675" cy="1314450"/>
            </a:xfrm>
            <a:prstGeom prst="rect">
              <a:avLst/>
            </a:prstGeom>
            <a:noFill/>
            <a:ln w="12700">
              <a:solidFill>
                <a:srgbClr val="3366FF"/>
              </a:solidFill>
              <a:miter lim="800000"/>
              <a:headEnd/>
              <a:tailEnd/>
            </a:ln>
          </p:spPr>
        </p:pic>
        <p:sp>
          <p:nvSpPr>
            <p:cNvPr id="74" name="Text Box 9"/>
            <p:cNvSpPr txBox="1">
              <a:spLocks noChangeArrowheads="1"/>
            </p:cNvSpPr>
            <p:nvPr/>
          </p:nvSpPr>
          <p:spPr bwMode="auto">
            <a:xfrm>
              <a:off x="107950" y="836613"/>
              <a:ext cx="2087562" cy="320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200" dirty="0" smtClean="0"/>
                <a:t>JRR-3(TNRF) </a:t>
              </a:r>
              <a:r>
                <a:rPr lang="ja-JP" altLang="en-US" sz="1000" dirty="0"/>
                <a:t>を</a:t>
              </a:r>
              <a:r>
                <a:rPr lang="ja-JP" altLang="en-US" sz="1200" dirty="0"/>
                <a:t>使用</a:t>
              </a:r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971550" y="2133600"/>
              <a:ext cx="215900" cy="7191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Text Box 11"/>
            <p:cNvSpPr txBox="1">
              <a:spLocks noChangeArrowheads="1"/>
            </p:cNvSpPr>
            <p:nvPr/>
          </p:nvSpPr>
          <p:spPr bwMode="auto">
            <a:xfrm>
              <a:off x="2835275" y="3586162"/>
              <a:ext cx="873125" cy="2589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800"/>
                <a:t>加熱用電源</a:t>
              </a:r>
            </a:p>
          </p:txBody>
        </p:sp>
        <p:sp>
          <p:nvSpPr>
            <p:cNvPr id="77" name="Text Box 12"/>
            <p:cNvSpPr txBox="1">
              <a:spLocks noChangeArrowheads="1"/>
            </p:cNvSpPr>
            <p:nvPr/>
          </p:nvSpPr>
          <p:spPr bwMode="auto">
            <a:xfrm>
              <a:off x="323850" y="3328988"/>
              <a:ext cx="873125" cy="2589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800"/>
                <a:t>水循環装置</a:t>
              </a:r>
            </a:p>
          </p:txBody>
        </p:sp>
        <p:sp>
          <p:nvSpPr>
            <p:cNvPr id="78" name="Text Box 13"/>
            <p:cNvSpPr txBox="1">
              <a:spLocks noChangeArrowheads="1"/>
            </p:cNvSpPr>
            <p:nvPr/>
          </p:nvSpPr>
          <p:spPr bwMode="auto">
            <a:xfrm>
              <a:off x="1042988" y="1700212"/>
              <a:ext cx="946151" cy="3983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800"/>
                <a:t>中性子ラジオグラフィ装置</a:t>
              </a:r>
            </a:p>
          </p:txBody>
        </p: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1116012" y="1268414"/>
              <a:ext cx="873125" cy="3919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800" dirty="0" smtClean="0"/>
                <a:t>３次元</a:t>
              </a:r>
              <a:r>
                <a:rPr lang="en-US" altLang="ja-JP" sz="800" dirty="0" smtClean="0"/>
                <a:t>CT</a:t>
              </a:r>
            </a:p>
            <a:p>
              <a:pPr algn="ctr"/>
              <a:r>
                <a:rPr lang="ja-JP" altLang="en-US" sz="800" dirty="0" smtClean="0"/>
                <a:t>装置</a:t>
              </a:r>
              <a:r>
                <a:rPr lang="ja-JP" altLang="en-US" sz="700" dirty="0"/>
                <a:t>等</a:t>
              </a:r>
            </a:p>
          </p:txBody>
        </p:sp>
      </p:grpSp>
      <p:sp>
        <p:nvSpPr>
          <p:cNvPr id="80" name="上カーブ矢印 79"/>
          <p:cNvSpPr/>
          <p:nvPr/>
        </p:nvSpPr>
        <p:spPr>
          <a:xfrm>
            <a:off x="7452320" y="6381328"/>
            <a:ext cx="864096" cy="288032"/>
          </a:xfrm>
          <a:prstGeom prst="curvedUpArrow">
            <a:avLst>
              <a:gd name="adj1" fmla="val 25000"/>
              <a:gd name="adj2" fmla="val 117510"/>
              <a:gd name="adj3" fmla="val 423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4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6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9" name="タイトル 2"/>
          <p:cNvSpPr txBox="1">
            <a:spLocks/>
          </p:cNvSpPr>
          <p:nvPr/>
        </p:nvSpPr>
        <p:spPr>
          <a:xfrm>
            <a:off x="1475656" y="-142900"/>
            <a:ext cx="721114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中性子３次元</a:t>
            </a: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CT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実験結果の一例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4" descr="F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" y="1484784"/>
            <a:ext cx="547260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1475656" y="836712"/>
            <a:ext cx="2736304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ボイド率分布データ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5148064" y="840132"/>
            <a:ext cx="3995936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原子炉熱設計解析コードの開発に利用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67544" y="5805264"/>
            <a:ext cx="8208912" cy="9807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（</a:t>
            </a:r>
            <a:r>
              <a:rPr lang="ja-JP" altLang="en-US" sz="16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１）　模擬燃料集合体内沸騰流</a:t>
            </a:r>
            <a:r>
              <a:rPr lang="ja-JP" altLang="en-US" sz="1600" b="1" cap="all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現象を解明</a:t>
            </a:r>
            <a:r>
              <a:rPr lang="ja-JP" altLang="en-US" sz="16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し、</a:t>
            </a:r>
            <a:endParaRPr lang="en-US" altLang="ja-JP" sz="1600" cap="all" dirty="0">
              <a:latin typeface="ＭＳ ゴシック" pitchFamily="49" charset="-128"/>
              <a:ea typeface="ＭＳ ゴシック" pitchFamily="49" charset="-128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（２）　詳細過渡３次元熱流動設計・安全解析</a:t>
            </a:r>
            <a:r>
              <a:rPr lang="ja-JP" altLang="en-US" sz="1600" b="1" cap="all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コード開発</a:t>
            </a:r>
            <a:r>
              <a:rPr lang="en-US" altLang="ja-JP" sz="1600" b="1" cap="all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/</a:t>
            </a:r>
            <a:r>
              <a:rPr lang="ja-JP" altLang="en-US" sz="1600" b="1" cap="all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検証用</a:t>
            </a:r>
            <a:r>
              <a:rPr lang="ja-JP" altLang="en-US" sz="1600" b="1" cap="all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データを取得</a:t>
            </a:r>
            <a:r>
              <a:rPr lang="ja-JP" altLang="en-US" sz="16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できた。</a:t>
            </a:r>
            <a:endParaRPr lang="en-US" altLang="ja-JP" sz="1600" cap="all" dirty="0">
              <a:latin typeface="ＭＳ ゴシック" pitchFamily="49" charset="-128"/>
              <a:ea typeface="ＭＳ ゴシック" pitchFamily="49" charset="-128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本データは、他に類のない沸騰流詳細ボイド率データベースとしてコード開発に役立てられた。</a:t>
            </a:r>
            <a:r>
              <a:rPr lang="ja-JP" altLang="en-US" sz="1400" cap="all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　</a:t>
            </a:r>
          </a:p>
        </p:txBody>
      </p:sp>
      <p:pic>
        <p:nvPicPr>
          <p:cNvPr id="17" name="Picture 5" descr="spacerES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448542"/>
            <a:ext cx="1571029" cy="1571029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8" name="Picture 6" descr="exp2-sei-white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5826508" y="3448542"/>
            <a:ext cx="1623453" cy="1584176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675757" y="59674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ja-JP" sz="120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endParaRPr lang="en-US" altLang="ja-JP"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21" name="Picture 13" descr="bundle14-a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5405" y="1704574"/>
            <a:ext cx="1599952" cy="1599952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22" name="Picture 14" descr="14_Bm09_Z-Sli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0086" y="1700808"/>
            <a:ext cx="1603718" cy="1603718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24" name="Picture 4"/>
          <p:cNvPicPr>
            <a:picLocks noChangeArrowheads="1"/>
          </p:cNvPicPr>
          <p:nvPr/>
        </p:nvPicPr>
        <p:blipFill>
          <a:blip r:embed="rId9" cstate="print"/>
          <a:srcRect l="50090" r="4553"/>
          <a:stretch>
            <a:fillRect/>
          </a:stretch>
        </p:blipFill>
        <p:spPr bwMode="auto">
          <a:xfrm>
            <a:off x="5560569" y="4180706"/>
            <a:ext cx="204536" cy="1093787"/>
          </a:xfrm>
          <a:prstGeom prst="rect">
            <a:avLst/>
          </a:prstGeom>
          <a:noFill/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511046" y="3861048"/>
            <a:ext cx="35695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l"/>
            <a:endParaRPr lang="en-US" altLang="ja-JP" sz="10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algn="l" eaLnBrk="0" hangingPunct="0"/>
            <a:r>
              <a:rPr lang="en-US" altLang="ja-JP" sz="1600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endParaRPr lang="en-US" altLang="ja-JP" sz="2800" dirty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704585" y="5080631"/>
            <a:ext cx="35695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l"/>
            <a:r>
              <a:rPr lang="en-US" altLang="ja-JP" sz="1600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0</a:t>
            </a:r>
            <a:endParaRPr lang="en-US" altLang="ja-JP" sz="2800" dirty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446533" y="5233218"/>
            <a:ext cx="17702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200"/>
              <a:t>Void Fraction</a:t>
            </a:r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6372200" y="1340768"/>
            <a:ext cx="720080" cy="28803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</a:rPr>
              <a:t>実験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7740352" y="1340768"/>
            <a:ext cx="1152128" cy="28803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解析コード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タイトル 2"/>
          <p:cNvSpPr txBox="1">
            <a:spLocks/>
          </p:cNvSpPr>
          <p:nvPr/>
        </p:nvSpPr>
        <p:spPr>
          <a:xfrm>
            <a:off x="1547664" y="142852"/>
            <a:ext cx="5616624" cy="6218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応用・実用化に関する課題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8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5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299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300" name="正方形/長方形 299"/>
          <p:cNvSpPr/>
          <p:nvPr/>
        </p:nvSpPr>
        <p:spPr>
          <a:xfrm>
            <a:off x="251520" y="913938"/>
            <a:ext cx="849694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ja-JP" altLang="en-US" sz="2000" dirty="0" smtClean="0"/>
              <a:t>①　</a:t>
            </a:r>
            <a:r>
              <a:rPr lang="ja-JP" altLang="en-US" sz="2000" dirty="0" smtClean="0">
                <a:solidFill>
                  <a:srgbClr val="FF0000"/>
                </a:solidFill>
              </a:rPr>
              <a:t>品質</a:t>
            </a:r>
            <a:r>
              <a:rPr lang="ja-JP" altLang="en-US" sz="2000" dirty="0" smtClean="0"/>
              <a:t>向上を目指して</a:t>
            </a:r>
            <a:endParaRPr lang="en-US" altLang="ja-JP" sz="20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0070C0"/>
                </a:solidFill>
              </a:rPr>
              <a:t>	</a:t>
            </a:r>
            <a:r>
              <a:rPr lang="ja-JP" altLang="en-US" dirty="0" smtClean="0">
                <a:solidFill>
                  <a:srgbClr val="0070C0"/>
                </a:solidFill>
              </a:rPr>
              <a:t>・（統計、ガンマ線）ノイズの低減化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0070C0"/>
                </a:solidFill>
              </a:rPr>
              <a:t>	</a:t>
            </a:r>
            <a:r>
              <a:rPr lang="ja-JP" altLang="en-US" dirty="0" smtClean="0">
                <a:solidFill>
                  <a:srgbClr val="0070C0"/>
                </a:solidFill>
              </a:rPr>
              <a:t>・中性子束の時間変化への対応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7030A0"/>
                </a:solidFill>
              </a:rPr>
              <a:t>	</a:t>
            </a:r>
            <a:r>
              <a:rPr lang="ja-JP" altLang="en-US" dirty="0" smtClean="0">
                <a:solidFill>
                  <a:srgbClr val="7030A0"/>
                </a:solidFill>
              </a:rPr>
              <a:t>●投影数を増やす　→　高速スキャン法を開発</a:t>
            </a:r>
            <a:endParaRPr lang="en-US" altLang="ja-JP" dirty="0" smtClean="0">
              <a:solidFill>
                <a:srgbClr val="7030A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7030A0"/>
                </a:solidFill>
              </a:rPr>
              <a:t>	</a:t>
            </a:r>
            <a:r>
              <a:rPr lang="ja-JP" altLang="en-US" dirty="0" smtClean="0">
                <a:solidFill>
                  <a:srgbClr val="7030A0"/>
                </a:solidFill>
              </a:rPr>
              <a:t>●逆投影法（</a:t>
            </a:r>
            <a:r>
              <a:rPr lang="en-US" altLang="ja-JP" dirty="0" smtClean="0">
                <a:solidFill>
                  <a:srgbClr val="7030A0"/>
                </a:solidFill>
              </a:rPr>
              <a:t>FBP</a:t>
            </a:r>
            <a:r>
              <a:rPr lang="ja-JP" altLang="en-US" dirty="0" smtClean="0">
                <a:solidFill>
                  <a:srgbClr val="7030A0"/>
                </a:solidFill>
              </a:rPr>
              <a:t>法）から逐次近似法（</a:t>
            </a:r>
            <a:r>
              <a:rPr lang="en-US" altLang="ja-JP" dirty="0" smtClean="0">
                <a:solidFill>
                  <a:srgbClr val="7030A0"/>
                </a:solidFill>
              </a:rPr>
              <a:t>ML-EM</a:t>
            </a:r>
            <a:r>
              <a:rPr lang="ja-JP" altLang="en-US" dirty="0" smtClean="0">
                <a:solidFill>
                  <a:srgbClr val="7030A0"/>
                </a:solidFill>
              </a:rPr>
              <a:t>法</a:t>
            </a:r>
            <a:r>
              <a:rPr lang="en-US" altLang="ja-JP" dirty="0" smtClean="0">
                <a:solidFill>
                  <a:srgbClr val="7030A0"/>
                </a:solidFill>
              </a:rPr>
              <a:t>/MAP-EM</a:t>
            </a:r>
            <a:r>
              <a:rPr lang="ja-JP" altLang="en-US" dirty="0" smtClean="0">
                <a:solidFill>
                  <a:srgbClr val="7030A0"/>
                </a:solidFill>
              </a:rPr>
              <a:t>法）に</a:t>
            </a:r>
            <a:endParaRPr lang="en-US" altLang="ja-JP" dirty="0" smtClean="0">
              <a:solidFill>
                <a:srgbClr val="7030A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0070C0"/>
                </a:solidFill>
              </a:rPr>
              <a:t>	</a:t>
            </a:r>
            <a:r>
              <a:rPr lang="ja-JP" altLang="en-US" dirty="0" smtClean="0">
                <a:solidFill>
                  <a:srgbClr val="0070C0"/>
                </a:solidFill>
              </a:rPr>
              <a:t>・逐次近似法用</a:t>
            </a:r>
            <a:r>
              <a:rPr lang="en-US" altLang="ja-JP" dirty="0" smtClean="0">
                <a:solidFill>
                  <a:srgbClr val="0070C0"/>
                </a:solidFill>
              </a:rPr>
              <a:t>CT</a:t>
            </a:r>
            <a:r>
              <a:rPr lang="ja-JP" altLang="en-US" dirty="0" smtClean="0">
                <a:solidFill>
                  <a:srgbClr val="0070C0"/>
                </a:solidFill>
              </a:rPr>
              <a:t>補正（ビーム平行度補正、ボケ補正）アルゴリズム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0070C0"/>
                </a:solidFill>
              </a:rPr>
              <a:t>	</a:t>
            </a:r>
            <a:r>
              <a:rPr lang="ja-JP" altLang="en-US" dirty="0" smtClean="0">
                <a:solidFill>
                  <a:srgbClr val="0070C0"/>
                </a:solidFill>
              </a:rPr>
              <a:t>　を開発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ja-JP" altLang="en-US" sz="2000" dirty="0" smtClean="0"/>
              <a:t>②　</a:t>
            </a:r>
            <a:r>
              <a:rPr lang="ja-JP" altLang="en-US" sz="2000" dirty="0" smtClean="0">
                <a:solidFill>
                  <a:srgbClr val="FF0000"/>
                </a:solidFill>
              </a:rPr>
              <a:t>処理時間</a:t>
            </a:r>
            <a:r>
              <a:rPr lang="ja-JP" altLang="en-US" sz="2000" dirty="0" smtClean="0"/>
              <a:t>の短縮を目指して</a:t>
            </a:r>
            <a:endParaRPr lang="en-US" altLang="ja-JP" sz="20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sz="2000" dirty="0" smtClean="0"/>
              <a:t>	</a:t>
            </a:r>
            <a:r>
              <a:rPr lang="ja-JP" altLang="en-US" dirty="0" smtClean="0">
                <a:solidFill>
                  <a:srgbClr val="0070C0"/>
                </a:solidFill>
              </a:rPr>
              <a:t>・</a:t>
            </a:r>
            <a:r>
              <a:rPr lang="en-US" altLang="ja-JP" dirty="0" smtClean="0">
                <a:solidFill>
                  <a:srgbClr val="0070C0"/>
                </a:solidFill>
              </a:rPr>
              <a:t>EM</a:t>
            </a:r>
            <a:r>
              <a:rPr lang="ja-JP" altLang="en-US" dirty="0" smtClean="0">
                <a:solidFill>
                  <a:srgbClr val="0070C0"/>
                </a:solidFill>
              </a:rPr>
              <a:t>法アルゴリズムの高速化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7030A0"/>
                </a:solidFill>
              </a:rPr>
              <a:t>	</a:t>
            </a:r>
            <a:r>
              <a:rPr lang="ja-JP" altLang="en-US" dirty="0" smtClean="0">
                <a:solidFill>
                  <a:srgbClr val="7030A0"/>
                </a:solidFill>
              </a:rPr>
              <a:t>●マルチ</a:t>
            </a:r>
            <a:r>
              <a:rPr lang="en-US" altLang="ja-JP" dirty="0" smtClean="0">
                <a:solidFill>
                  <a:srgbClr val="7030A0"/>
                </a:solidFill>
              </a:rPr>
              <a:t>CPU,</a:t>
            </a:r>
            <a:r>
              <a:rPr lang="ja-JP" altLang="en-US" dirty="0" smtClean="0">
                <a:solidFill>
                  <a:srgbClr val="7030A0"/>
                </a:solidFill>
              </a:rPr>
              <a:t>マルチコア</a:t>
            </a:r>
            <a:r>
              <a:rPr lang="en-US" altLang="ja-JP" dirty="0" smtClean="0">
                <a:solidFill>
                  <a:srgbClr val="7030A0"/>
                </a:solidFill>
              </a:rPr>
              <a:t>CPU</a:t>
            </a:r>
            <a:r>
              <a:rPr lang="ja-JP" altLang="en-US" dirty="0" smtClean="0">
                <a:solidFill>
                  <a:srgbClr val="7030A0"/>
                </a:solidFill>
              </a:rPr>
              <a:t>へ対応（</a:t>
            </a:r>
            <a:r>
              <a:rPr lang="en-US" altLang="ja-JP" dirty="0" smtClean="0">
                <a:solidFill>
                  <a:srgbClr val="7030A0"/>
                </a:solidFill>
              </a:rPr>
              <a:t>MPI</a:t>
            </a:r>
            <a:r>
              <a:rPr lang="ja-JP" altLang="en-US" dirty="0" smtClean="0">
                <a:solidFill>
                  <a:srgbClr val="7030A0"/>
                </a:solidFill>
              </a:rPr>
              <a:t>技術）</a:t>
            </a:r>
            <a:endParaRPr lang="en-US" altLang="ja-JP" dirty="0" smtClean="0">
              <a:solidFill>
                <a:srgbClr val="7030A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7030A0"/>
                </a:solidFill>
              </a:rPr>
              <a:t>	</a:t>
            </a:r>
            <a:r>
              <a:rPr lang="ja-JP" altLang="en-US" dirty="0" smtClean="0">
                <a:solidFill>
                  <a:srgbClr val="7030A0"/>
                </a:solidFill>
              </a:rPr>
              <a:t>●</a:t>
            </a:r>
            <a:r>
              <a:rPr lang="en-US" altLang="ja-JP" dirty="0" smtClean="0">
                <a:solidFill>
                  <a:srgbClr val="7030A0"/>
                </a:solidFill>
              </a:rPr>
              <a:t>GPGPU</a:t>
            </a:r>
            <a:r>
              <a:rPr lang="ja-JP" altLang="en-US" dirty="0" smtClean="0">
                <a:solidFill>
                  <a:srgbClr val="7030A0"/>
                </a:solidFill>
              </a:rPr>
              <a:t>（</a:t>
            </a:r>
            <a:r>
              <a:rPr lang="en-US" altLang="ja-JP" dirty="0" smtClean="0">
                <a:solidFill>
                  <a:srgbClr val="7030A0"/>
                </a:solidFill>
              </a:rPr>
              <a:t>GPU</a:t>
            </a:r>
            <a:r>
              <a:rPr lang="ja-JP" altLang="en-US" dirty="0" smtClean="0">
                <a:solidFill>
                  <a:srgbClr val="7030A0"/>
                </a:solidFill>
              </a:rPr>
              <a:t>を使用した科学技術計算）へ対応</a:t>
            </a:r>
            <a:endParaRPr lang="en-US" altLang="ja-JP" dirty="0" smtClean="0">
              <a:solidFill>
                <a:srgbClr val="7030A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7030A0"/>
                </a:solidFill>
              </a:rPr>
              <a:t>	</a:t>
            </a:r>
            <a:r>
              <a:rPr lang="ja-JP" altLang="en-US" dirty="0" smtClean="0">
                <a:solidFill>
                  <a:srgbClr val="7030A0"/>
                </a:solidFill>
              </a:rPr>
              <a:t>●データ処理専用</a:t>
            </a:r>
            <a:r>
              <a:rPr lang="en-US" altLang="ja-JP" dirty="0" smtClean="0">
                <a:solidFill>
                  <a:srgbClr val="7030A0"/>
                </a:solidFill>
              </a:rPr>
              <a:t>WS</a:t>
            </a:r>
            <a:r>
              <a:rPr lang="ja-JP" altLang="en-US" dirty="0" smtClean="0">
                <a:solidFill>
                  <a:srgbClr val="7030A0"/>
                </a:solidFill>
              </a:rPr>
              <a:t>の試作（２</a:t>
            </a:r>
            <a:r>
              <a:rPr lang="en-US" altLang="ja-JP" dirty="0" smtClean="0">
                <a:solidFill>
                  <a:srgbClr val="7030A0"/>
                </a:solidFill>
              </a:rPr>
              <a:t>CPU</a:t>
            </a:r>
            <a:r>
              <a:rPr lang="ja-JP" altLang="en-US" dirty="0" smtClean="0">
                <a:solidFill>
                  <a:srgbClr val="7030A0"/>
                </a:solidFill>
              </a:rPr>
              <a:t>８コア</a:t>
            </a:r>
            <a:r>
              <a:rPr lang="en-US" altLang="ja-JP" dirty="0" smtClean="0">
                <a:solidFill>
                  <a:srgbClr val="7030A0"/>
                </a:solidFill>
              </a:rPr>
              <a:t>WS</a:t>
            </a:r>
            <a:r>
              <a:rPr lang="ja-JP" altLang="en-US" dirty="0" err="1" smtClean="0">
                <a:solidFill>
                  <a:srgbClr val="7030A0"/>
                </a:solidFill>
              </a:rPr>
              <a:t>、</a:t>
            </a:r>
            <a:r>
              <a:rPr lang="ja-JP" altLang="en-US" dirty="0" smtClean="0">
                <a:solidFill>
                  <a:srgbClr val="7030A0"/>
                </a:solidFill>
              </a:rPr>
              <a:t>６</a:t>
            </a:r>
            <a:r>
              <a:rPr lang="en-US" altLang="ja-JP" dirty="0" smtClean="0">
                <a:solidFill>
                  <a:srgbClr val="7030A0"/>
                </a:solidFill>
              </a:rPr>
              <a:t>GPU</a:t>
            </a:r>
            <a:r>
              <a:rPr lang="ja-JP" altLang="en-US" dirty="0" smtClean="0">
                <a:solidFill>
                  <a:srgbClr val="7030A0"/>
                </a:solidFill>
              </a:rPr>
              <a:t>搭載</a:t>
            </a:r>
            <a:r>
              <a:rPr lang="en-US" altLang="ja-JP" dirty="0" smtClean="0">
                <a:solidFill>
                  <a:srgbClr val="7030A0"/>
                </a:solidFill>
              </a:rPr>
              <a:t>WS</a:t>
            </a:r>
            <a:r>
              <a:rPr lang="ja-JP" altLang="en-US" dirty="0" smtClean="0">
                <a:solidFill>
                  <a:srgbClr val="7030A0"/>
                </a:solidFill>
              </a:rPr>
              <a:t>）</a:t>
            </a:r>
            <a:endParaRPr lang="en-US" altLang="ja-JP" dirty="0" smtClean="0">
              <a:solidFill>
                <a:srgbClr val="7030A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altLang="ja-JP" sz="20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ja-JP" altLang="en-US" sz="2000" dirty="0" smtClean="0"/>
              <a:t>③　</a:t>
            </a:r>
            <a:r>
              <a:rPr lang="ja-JP" altLang="en-US" sz="2000" dirty="0" smtClean="0">
                <a:solidFill>
                  <a:srgbClr val="FF0000"/>
                </a:solidFill>
              </a:rPr>
              <a:t>効率</a:t>
            </a:r>
            <a:r>
              <a:rPr lang="ja-JP" altLang="en-US" sz="2000" dirty="0" smtClean="0"/>
              <a:t>の向上を目指して</a:t>
            </a:r>
            <a:endParaRPr lang="en-US" altLang="ja-JP" sz="20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>
                <a:solidFill>
                  <a:srgbClr val="0070C0"/>
                </a:solidFill>
              </a:rPr>
              <a:t>	</a:t>
            </a:r>
            <a:r>
              <a:rPr lang="ja-JP" altLang="en-US" dirty="0" smtClean="0">
                <a:solidFill>
                  <a:srgbClr val="0070C0"/>
                </a:solidFill>
              </a:rPr>
              <a:t>・</a:t>
            </a:r>
            <a:r>
              <a:rPr lang="en-US" altLang="ja-JP" dirty="0" smtClean="0">
                <a:solidFill>
                  <a:srgbClr val="0070C0"/>
                </a:solidFill>
              </a:rPr>
              <a:t>XML</a:t>
            </a:r>
            <a:r>
              <a:rPr lang="ja-JP" altLang="en-US" dirty="0" smtClean="0">
                <a:solidFill>
                  <a:srgbClr val="0070C0"/>
                </a:solidFill>
              </a:rPr>
              <a:t>による自動バッチ処理に対応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altLang="ja-JP" sz="20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ja-JP" altLang="en-US" sz="2000" dirty="0" smtClean="0"/>
              <a:t>④　</a:t>
            </a:r>
            <a:r>
              <a:rPr lang="ja-JP" altLang="en-US" sz="2000" dirty="0" smtClean="0">
                <a:solidFill>
                  <a:srgbClr val="FF0000"/>
                </a:solidFill>
              </a:rPr>
              <a:t>使い勝手</a:t>
            </a:r>
            <a:r>
              <a:rPr lang="ja-JP" altLang="en-US" sz="2000" dirty="0" smtClean="0"/>
              <a:t>が良く、</a:t>
            </a:r>
            <a:r>
              <a:rPr lang="ja-JP" altLang="en-US" sz="2000" dirty="0" smtClean="0">
                <a:solidFill>
                  <a:srgbClr val="FF0000"/>
                </a:solidFill>
              </a:rPr>
              <a:t>高度な可視化</a:t>
            </a:r>
            <a:r>
              <a:rPr lang="ja-JP" altLang="en-US" sz="2000" dirty="0" smtClean="0"/>
              <a:t>を目指して</a:t>
            </a:r>
            <a:endParaRPr lang="en-US" altLang="ja-JP" sz="2000" dirty="0" smtClean="0"/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altLang="ja-JP" dirty="0" smtClean="0"/>
              <a:t>	</a:t>
            </a:r>
            <a:r>
              <a:rPr lang="ja-JP" altLang="en-US" dirty="0" smtClean="0">
                <a:solidFill>
                  <a:srgbClr val="0070C0"/>
                </a:solidFill>
              </a:rPr>
              <a:t> ・専用</a:t>
            </a:r>
            <a:r>
              <a:rPr lang="en-US" altLang="ja-JP" dirty="0" smtClean="0">
                <a:solidFill>
                  <a:srgbClr val="0070C0"/>
                </a:solidFill>
              </a:rPr>
              <a:t>2/3/4</a:t>
            </a:r>
            <a:r>
              <a:rPr lang="ja-JP" altLang="en-US" dirty="0" smtClean="0">
                <a:solidFill>
                  <a:srgbClr val="0070C0"/>
                </a:solidFill>
              </a:rPr>
              <a:t>次元可視化ビューアを開発（</a:t>
            </a:r>
            <a:r>
              <a:rPr lang="en-US" altLang="ja-JP" dirty="0" smtClean="0">
                <a:solidFill>
                  <a:srgbClr val="0070C0"/>
                </a:solidFill>
              </a:rPr>
              <a:t>AVS</a:t>
            </a:r>
            <a:r>
              <a:rPr lang="ja-JP" altLang="en-US" dirty="0" smtClean="0">
                <a:solidFill>
                  <a:srgbClr val="0070C0"/>
                </a:solidFill>
              </a:rPr>
              <a:t>可視化ライブラリ使用）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47664" y="39234"/>
            <a:ext cx="7453492" cy="725470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投影数を増やす：　高速スキャン法</a:t>
            </a:r>
            <a:endParaRPr kumimoji="1" lang="ja-JP" altLang="en-US" sz="3200" dirty="0"/>
          </a:p>
        </p:txBody>
      </p:sp>
      <p:pic>
        <p:nvPicPr>
          <p:cNvPr id="4" name="Picture 22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59"/>
            <a:ext cx="3672408" cy="4895625"/>
          </a:xfrm>
          <a:prstGeom prst="rect">
            <a:avLst/>
          </a:prstGeom>
          <a:noFill/>
        </p:spPr>
      </p:pic>
      <p:graphicFrame>
        <p:nvGraphicFramePr>
          <p:cNvPr id="6" name="Group 64"/>
          <p:cNvGraphicFramePr>
            <a:graphicFrameLocks noGrp="1"/>
          </p:cNvGraphicFramePr>
          <p:nvPr/>
        </p:nvGraphicFramePr>
        <p:xfrm>
          <a:off x="4427984" y="2060848"/>
          <a:ext cx="4608513" cy="1378080"/>
        </p:xfrm>
        <a:graphic>
          <a:graphicData uri="http://schemas.openxmlformats.org/drawingml/2006/table">
            <a:tbl>
              <a:tblPr/>
              <a:tblGrid>
                <a:gridCol w="865188"/>
                <a:gridCol w="1122362"/>
                <a:gridCol w="1173163"/>
                <a:gridCol w="14478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CCD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カメラ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（従来法）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高速</a:t>
                      </a:r>
                      <a:endParaRPr kumimoji="1" lang="en-US" altLang="ja-JP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スキャン法</a:t>
                      </a:r>
                      <a:endParaRPr kumimoji="1" lang="en-US" altLang="ja-JP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パフォーマンス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高速法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/ 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従来法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スキャン時間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40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分～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時間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(180°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スキャン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0.1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(360°</a:t>
                      </a:r>
                      <a:r>
                        <a:rPr kumimoji="1" lang="ja-JP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スキャン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~ 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5,000 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倍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高速化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投影数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180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1,080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2,000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8,000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~ 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 </a:t>
                      </a:r>
                      <a:r>
                        <a:rPr kumimoji="1" lang="ja-JP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倍多い</a:t>
                      </a:r>
                      <a:r>
                        <a:rPr kumimoji="1" lang="en-US" altLang="ja-JP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3779912" y="980728"/>
            <a:ext cx="857255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特徴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644009" y="980728"/>
            <a:ext cx="432048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l">
              <a:spcBef>
                <a:spcPct val="300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高感度撮像系</a:t>
            </a:r>
            <a:r>
              <a:rPr lang="en-US" altLang="ja-JP" dirty="0" smtClean="0"/>
              <a:t>=&gt; </a:t>
            </a:r>
            <a:r>
              <a:rPr lang="en-US" altLang="ja-JP" dirty="0"/>
              <a:t>(C-MOS + I.I.)</a:t>
            </a:r>
          </a:p>
          <a:p>
            <a:pPr marL="361950" indent="-361950" algn="l">
              <a:spcBef>
                <a:spcPct val="30000"/>
              </a:spcBef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dirty="0" smtClean="0"/>
              <a:t>高速度記録</a:t>
            </a:r>
            <a:r>
              <a:rPr lang="en-US" altLang="ja-JP" dirty="0" smtClean="0"/>
              <a:t>=&gt; (</a:t>
            </a:r>
            <a:r>
              <a:rPr lang="ja-JP" altLang="en-US" dirty="0" smtClean="0"/>
              <a:t>高速ターンテーブルと高速度ビデオ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4283968" y="1916832"/>
            <a:ext cx="844563" cy="41592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比較</a:t>
            </a:r>
            <a:r>
              <a:rPr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3131840" y="2492896"/>
            <a:ext cx="1143007" cy="71438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JRR-3</a:t>
            </a:r>
            <a:r>
              <a:rPr lang="ja-JP" altLang="en-US" sz="2000" dirty="0" smtClean="0">
                <a:solidFill>
                  <a:schemeClr val="bg1"/>
                </a:solidFill>
              </a:rPr>
              <a:t>　</a:t>
            </a:r>
            <a:r>
              <a:rPr lang="en-US" altLang="ja-JP" sz="2000" dirty="0" smtClean="0">
                <a:solidFill>
                  <a:schemeClr val="bg1"/>
                </a:solidFill>
              </a:rPr>
              <a:t>TNRF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6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4" name="Picture 7" descr="ロゴマーク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5" name="角丸四角形 14"/>
          <p:cNvSpPr/>
          <p:nvPr/>
        </p:nvSpPr>
        <p:spPr>
          <a:xfrm>
            <a:off x="395536" y="2060848"/>
            <a:ext cx="1512168" cy="1152128"/>
          </a:xfrm>
          <a:prstGeom prst="roundRect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539552" y="624108"/>
            <a:ext cx="1080120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ねらい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1619672" y="580618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l"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sz="2000" dirty="0" smtClean="0"/>
              <a:t>投影数が増えると</a:t>
            </a:r>
            <a:r>
              <a:rPr lang="en-US" altLang="ja-JP" sz="2000" dirty="0" smtClean="0"/>
              <a:t>CT</a:t>
            </a:r>
            <a:r>
              <a:rPr lang="ja-JP" altLang="en-US" sz="2000" dirty="0" smtClean="0"/>
              <a:t>品質が向上する。４次元可視化が実現。</a:t>
            </a:r>
            <a:endParaRPr lang="en-US" altLang="ja-JP" sz="2000" dirty="0" smtClean="0"/>
          </a:p>
          <a:p>
            <a:pPr marL="361950" indent="-361950" algn="l">
              <a:buClr>
                <a:srgbClr val="3399FF"/>
              </a:buClr>
              <a:buFont typeface="Wingdings" pitchFamily="2" charset="2"/>
              <a:buChar char="u"/>
            </a:pPr>
            <a:r>
              <a:rPr lang="ja-JP" altLang="en-US" sz="2000" dirty="0" smtClean="0"/>
              <a:t>低放射化</a:t>
            </a:r>
            <a:endParaRPr lang="en-US" altLang="ja-JP" sz="2000" dirty="0"/>
          </a:p>
        </p:txBody>
      </p:sp>
      <p:pic>
        <p:nvPicPr>
          <p:cNvPr id="18" name="Picture 18" descr="Valve_07_color_cut"/>
          <p:cNvPicPr>
            <a:picLocks noChangeAspect="1" noChangeArrowheads="1"/>
          </p:cNvPicPr>
          <p:nvPr/>
        </p:nvPicPr>
        <p:blipFill>
          <a:blip r:embed="rId5" cstate="print"/>
          <a:srcRect l="18454" t="44292" r="20300" b="3691"/>
          <a:stretch>
            <a:fillRect/>
          </a:stretch>
        </p:blipFill>
        <p:spPr bwMode="auto">
          <a:xfrm>
            <a:off x="6376863" y="4076601"/>
            <a:ext cx="22987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5" descr="D1000059"/>
          <p:cNvPicPr>
            <a:picLocks noChangeAspect="1" noChangeArrowheads="1"/>
          </p:cNvPicPr>
          <p:nvPr/>
        </p:nvPicPr>
        <p:blipFill>
          <a:blip r:embed="rId6" cstate="print">
            <a:lum bright="36000" contrast="40000"/>
          </a:blip>
          <a:srcRect l="4724" t="6422" r="4724" b="8636"/>
          <a:stretch>
            <a:fillRect/>
          </a:stretch>
        </p:blipFill>
        <p:spPr bwMode="auto">
          <a:xfrm>
            <a:off x="4719513" y="3757513"/>
            <a:ext cx="171926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4355976" y="3636863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800" u="sng"/>
              <a:t>バルブ</a:t>
            </a:r>
            <a:endParaRPr lang="ja-JP" altLang="en-US" sz="1400"/>
          </a:p>
        </p:txBody>
      </p:sp>
      <p:sp>
        <p:nvSpPr>
          <p:cNvPr id="21" name="AutoShape 154"/>
          <p:cNvSpPr>
            <a:spLocks noChangeArrowheads="1"/>
          </p:cNvSpPr>
          <p:nvPr/>
        </p:nvSpPr>
        <p:spPr bwMode="auto">
          <a:xfrm>
            <a:off x="6294313" y="5197376"/>
            <a:ext cx="358775" cy="431800"/>
          </a:xfrm>
          <a:prstGeom prst="rightArrow">
            <a:avLst>
              <a:gd name="adj1" fmla="val 45593"/>
              <a:gd name="adj2" fmla="val 74778"/>
            </a:avLst>
          </a:prstGeom>
          <a:solidFill>
            <a:srgbClr val="00CC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Text Box 184"/>
          <p:cNvSpPr txBox="1">
            <a:spLocks noChangeArrowheads="1"/>
          </p:cNvSpPr>
          <p:nvPr/>
        </p:nvSpPr>
        <p:spPr bwMode="auto">
          <a:xfrm>
            <a:off x="6011738" y="4649688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>
            <a:spAutoFit/>
          </a:bodyPr>
          <a:lstStyle/>
          <a:p>
            <a:pPr marL="358775" indent="-358775"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</a:rPr>
              <a:t>3D</a:t>
            </a:r>
          </a:p>
        </p:txBody>
      </p:sp>
      <p:sp>
        <p:nvSpPr>
          <p:cNvPr id="23" name="Text Box 79"/>
          <p:cNvSpPr txBox="1">
            <a:spLocks noChangeArrowheads="1"/>
          </p:cNvSpPr>
          <p:nvPr/>
        </p:nvSpPr>
        <p:spPr bwMode="auto">
          <a:xfrm>
            <a:off x="6300192" y="3655460"/>
            <a:ext cx="2564367" cy="5232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1400" b="0" dirty="0">
                <a:solidFill>
                  <a:schemeClr val="bg1"/>
                </a:solidFill>
                <a:ea typeface="ＭＳ ゴシック" pitchFamily="49" charset="-128"/>
              </a:rPr>
              <a:t>高品質の立体像</a:t>
            </a:r>
            <a:r>
              <a:rPr lang="ja-JP" altLang="en-US" sz="1400" b="0" dirty="0" smtClean="0">
                <a:solidFill>
                  <a:schemeClr val="bg1"/>
                </a:solidFill>
                <a:ea typeface="ＭＳ ゴシック" pitchFamily="49" charset="-128"/>
              </a:rPr>
              <a:t>を</a:t>
            </a:r>
            <a:endParaRPr lang="en-US" altLang="ja-JP" sz="1400" b="0" dirty="0" smtClean="0">
              <a:solidFill>
                <a:schemeClr val="bg1"/>
              </a:solidFill>
              <a:ea typeface="ＭＳ ゴシック" pitchFamily="49" charset="-128"/>
            </a:endParaRPr>
          </a:p>
          <a:p>
            <a:pPr algn="ctr"/>
            <a:r>
              <a:rPr lang="ja-JP" altLang="en-US" sz="1400" b="0" dirty="0" smtClean="0">
                <a:solidFill>
                  <a:schemeClr val="bg1"/>
                </a:solidFill>
                <a:ea typeface="ＭＳ ゴシック" pitchFamily="49" charset="-128"/>
              </a:rPr>
              <a:t>１秒間のスキャン時間で取得</a:t>
            </a:r>
            <a:endParaRPr lang="ja-JP" altLang="en-US" sz="1400" b="0" dirty="0">
              <a:solidFill>
                <a:schemeClr val="bg1"/>
              </a:solidFill>
              <a:ea typeface="ＭＳ ゴシック" pitchFamily="49" charset="-128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7544" y="6112839"/>
            <a:ext cx="7344816" cy="69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（</a:t>
            </a:r>
            <a:r>
              <a:rPr lang="ja-JP" altLang="en-US" sz="16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１）　</a:t>
            </a:r>
            <a:r>
              <a:rPr lang="en-US" altLang="ja-JP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CT</a:t>
            </a: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品質が向上した</a:t>
            </a:r>
            <a:endParaRPr lang="en-US" altLang="ja-JP" sz="1600" cap="all" dirty="0">
              <a:latin typeface="ＭＳ ゴシック" pitchFamily="49" charset="-128"/>
              <a:ea typeface="ＭＳ ゴシック" pitchFamily="49" charset="-128"/>
              <a:cs typeface="+mj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（２）　</a:t>
            </a: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データ量が増大し、データ処理時間が長くかかる　→　高速化が必要</a:t>
            </a:r>
            <a:r>
              <a:rPr lang="ja-JP" altLang="en-US" sz="1400" cap="all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　</a:t>
            </a: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467544" y="6021288"/>
            <a:ext cx="864096" cy="41592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ご利益</a:t>
            </a:r>
            <a:r>
              <a:rPr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67544" y="6446976"/>
            <a:ext cx="864096" cy="41592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新課題</a:t>
            </a:r>
            <a:endParaRPr lang="en-US" altLang="ja-JP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820" y="2708919"/>
            <a:ext cx="2253388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9632" y="39234"/>
            <a:ext cx="7741524" cy="725470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多重</a:t>
            </a:r>
            <a:r>
              <a:rPr lang="ja-JP" altLang="en-US" sz="3200" dirty="0" smtClean="0">
                <a:solidFill>
                  <a:schemeClr val="tx1"/>
                </a:solidFill>
              </a:rPr>
              <a:t>・</a:t>
            </a:r>
            <a:r>
              <a:rPr lang="ja-JP" altLang="en-US" sz="3200" dirty="0" smtClean="0"/>
              <a:t>高速スキャン法</a:t>
            </a:r>
            <a:endParaRPr kumimoji="1" lang="ja-JP" alt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7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4" name="Picture 7" descr="ロゴマーク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539552" y="964404"/>
            <a:ext cx="1080120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ねらい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1619672" y="920914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3399FF"/>
              </a:buClr>
            </a:pPr>
            <a:r>
              <a:rPr lang="ja-JP" altLang="en-US" sz="2000" dirty="0" smtClean="0"/>
              <a:t>同じ投影角度から複数のデータを記録し、平均化処理することで、投影像の統計的誤差（ノイズ）を低減化</a:t>
            </a:r>
            <a:endParaRPr lang="en-US" altLang="ja-JP" sz="2000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7544" y="5877272"/>
            <a:ext cx="5472608" cy="98072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（</a:t>
            </a:r>
            <a:r>
              <a:rPr lang="ja-JP" altLang="en-US" sz="16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１）　</a:t>
            </a:r>
            <a:r>
              <a:rPr lang="en-US" altLang="ja-JP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CT</a:t>
            </a: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品質が向上した</a:t>
            </a:r>
            <a:endParaRPr lang="en-US" altLang="ja-JP" sz="1600" cap="all" dirty="0">
              <a:latin typeface="ＭＳ ゴシック" pitchFamily="49" charset="-128"/>
              <a:ea typeface="ＭＳ ゴシック" pitchFamily="49" charset="-128"/>
              <a:cs typeface="+mj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（２）　</a:t>
            </a: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データ量が増大し、データ処理時間が長く</a:t>
            </a: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かかる</a:t>
            </a:r>
            <a:endParaRPr lang="en-US" altLang="ja-JP" sz="1600" cap="all" dirty="0" smtClean="0">
              <a:latin typeface="ＭＳ ゴシック" pitchFamily="49" charset="-128"/>
              <a:ea typeface="ＭＳ ゴシック" pitchFamily="49" charset="-128"/>
              <a:cs typeface="+mj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　</a:t>
            </a: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　　</a:t>
            </a:r>
            <a:r>
              <a:rPr lang="ja-JP" altLang="en-US" sz="1600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　→　高速化が必要</a:t>
            </a:r>
            <a:r>
              <a:rPr lang="ja-JP" altLang="en-US" sz="1400" cap="all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　</a:t>
            </a: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467544" y="5877272"/>
            <a:ext cx="864096" cy="41592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ご利益</a:t>
            </a:r>
            <a:r>
              <a:rPr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67544" y="6302960"/>
            <a:ext cx="864096" cy="41592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1600" dirty="0" smtClean="0">
                <a:solidFill>
                  <a:schemeClr val="bg1"/>
                </a:solidFill>
              </a:rPr>
              <a:t>新課題</a:t>
            </a:r>
            <a:endParaRPr lang="en-US" altLang="ja-JP" sz="2000" dirty="0">
              <a:solidFill>
                <a:schemeClr val="tx2"/>
              </a:solidFill>
            </a:endParaRPr>
          </a:p>
        </p:txBody>
      </p:sp>
      <p:sp>
        <p:nvSpPr>
          <p:cNvPr id="27" name="円柱 26"/>
          <p:cNvSpPr/>
          <p:nvPr/>
        </p:nvSpPr>
        <p:spPr>
          <a:xfrm>
            <a:off x="323528" y="3028890"/>
            <a:ext cx="720080" cy="1944216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柱 27"/>
          <p:cNvSpPr/>
          <p:nvPr/>
        </p:nvSpPr>
        <p:spPr>
          <a:xfrm>
            <a:off x="1331640" y="3028890"/>
            <a:ext cx="720080" cy="1944216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柱 28"/>
          <p:cNvSpPr/>
          <p:nvPr/>
        </p:nvSpPr>
        <p:spPr>
          <a:xfrm>
            <a:off x="2339752" y="3025948"/>
            <a:ext cx="720080" cy="1944216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柱 29"/>
          <p:cNvSpPr/>
          <p:nvPr/>
        </p:nvSpPr>
        <p:spPr>
          <a:xfrm>
            <a:off x="3347864" y="3028890"/>
            <a:ext cx="720080" cy="1944216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上カーブ矢印 30"/>
          <p:cNvSpPr/>
          <p:nvPr/>
        </p:nvSpPr>
        <p:spPr>
          <a:xfrm>
            <a:off x="323528" y="5045114"/>
            <a:ext cx="864096" cy="288032"/>
          </a:xfrm>
          <a:prstGeom prst="curvedUpArrow">
            <a:avLst>
              <a:gd name="adj1" fmla="val 25000"/>
              <a:gd name="adj2" fmla="val 117510"/>
              <a:gd name="adj3" fmla="val 423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上カーブ矢印 31"/>
          <p:cNvSpPr/>
          <p:nvPr/>
        </p:nvSpPr>
        <p:spPr>
          <a:xfrm>
            <a:off x="1331640" y="5045114"/>
            <a:ext cx="864096" cy="288032"/>
          </a:xfrm>
          <a:prstGeom prst="curvedUpArrow">
            <a:avLst>
              <a:gd name="adj1" fmla="val 25000"/>
              <a:gd name="adj2" fmla="val 117510"/>
              <a:gd name="adj3" fmla="val 423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上カーブ矢印 32"/>
          <p:cNvSpPr/>
          <p:nvPr/>
        </p:nvSpPr>
        <p:spPr>
          <a:xfrm>
            <a:off x="2339752" y="5045114"/>
            <a:ext cx="864096" cy="288032"/>
          </a:xfrm>
          <a:prstGeom prst="curvedUpArrow">
            <a:avLst>
              <a:gd name="adj1" fmla="val 25000"/>
              <a:gd name="adj2" fmla="val 117510"/>
              <a:gd name="adj3" fmla="val 423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上カーブ矢印 33"/>
          <p:cNvSpPr/>
          <p:nvPr/>
        </p:nvSpPr>
        <p:spPr>
          <a:xfrm>
            <a:off x="3347864" y="5045114"/>
            <a:ext cx="864096" cy="288032"/>
          </a:xfrm>
          <a:prstGeom prst="curvedUpArrow">
            <a:avLst>
              <a:gd name="adj1" fmla="val 25000"/>
              <a:gd name="adj2" fmla="val 117510"/>
              <a:gd name="adj3" fmla="val 423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rot="5400000" flipH="1" flipV="1">
            <a:off x="-37983" y="2632846"/>
            <a:ext cx="1224136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 flipH="1" flipV="1">
            <a:off x="1007604" y="2632846"/>
            <a:ext cx="1224136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5400000" flipH="1" flipV="1">
            <a:off x="1943708" y="2632846"/>
            <a:ext cx="1224136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 flipH="1" flipV="1">
            <a:off x="2951820" y="2632846"/>
            <a:ext cx="1224136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1403648" y="5405154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l">
              <a:buClr>
                <a:srgbClr val="3399FF"/>
              </a:buClr>
            </a:pPr>
            <a:r>
              <a:rPr lang="ja-JP" altLang="en-US" sz="2000" dirty="0" smtClean="0"/>
              <a:t>連続定常回転</a:t>
            </a:r>
            <a:endParaRPr lang="en-US" altLang="ja-JP" sz="2000" dirty="0"/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899592" y="2236802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l">
              <a:buClr>
                <a:srgbClr val="3399FF"/>
              </a:buClr>
            </a:pPr>
            <a:r>
              <a:rPr lang="ja-JP" altLang="en-US" sz="2000" dirty="0" smtClean="0"/>
              <a:t>同一投影角度データを平均化処理</a:t>
            </a:r>
            <a:endParaRPr lang="en-US" altLang="ja-JP" sz="2000" dirty="0"/>
          </a:p>
        </p:txBody>
      </p:sp>
      <p:cxnSp>
        <p:nvCxnSpPr>
          <p:cNvPr id="42" name="直線矢印コネクタ 41"/>
          <p:cNvCxnSpPr/>
          <p:nvPr/>
        </p:nvCxnSpPr>
        <p:spPr>
          <a:xfrm rot="10800000" flipH="1">
            <a:off x="338518" y="2502349"/>
            <a:ext cx="576064" cy="147616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rot="10800000" flipH="1">
            <a:off x="1316650" y="2569804"/>
            <a:ext cx="576064" cy="147616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rot="10800000" flipH="1">
            <a:off x="2324762" y="2524834"/>
            <a:ext cx="576064" cy="147616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0800000" flipH="1">
            <a:off x="3325379" y="2524834"/>
            <a:ext cx="576064" cy="147616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51520" y="1848244"/>
            <a:ext cx="864096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原理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4932040" y="1700808"/>
            <a:ext cx="1224136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CT</a:t>
            </a:r>
            <a:r>
              <a:rPr lang="ja-JP" altLang="en-US" sz="2400" dirty="0" smtClean="0">
                <a:solidFill>
                  <a:schemeClr val="bg1"/>
                </a:solidFill>
              </a:rPr>
              <a:t>結果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6444208" y="1268760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ctr">
              <a:buClr>
                <a:srgbClr val="3399FF"/>
              </a:buClr>
            </a:pPr>
            <a:r>
              <a:rPr lang="ja-JP" altLang="en-US" dirty="0" smtClean="0">
                <a:solidFill>
                  <a:srgbClr val="0070C0"/>
                </a:solidFill>
              </a:rPr>
              <a:t>１回転分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6444208" y="3993016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ctr">
              <a:buClr>
                <a:srgbClr val="3399FF"/>
              </a:buClr>
            </a:pPr>
            <a:r>
              <a:rPr lang="ja-JP" altLang="en-US" sz="2000" dirty="0" smtClean="0">
                <a:solidFill>
                  <a:srgbClr val="0070C0"/>
                </a:solidFill>
              </a:rPr>
              <a:t>４回転分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 l="1890" t="12934" r="1260" b="13413"/>
          <a:stretch>
            <a:fillRect/>
          </a:stretch>
        </p:blipFill>
        <p:spPr bwMode="auto">
          <a:xfrm flipH="1">
            <a:off x="6444208" y="1556792"/>
            <a:ext cx="23762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 l="1890" t="13413" r="1260" b="13413"/>
          <a:stretch>
            <a:fillRect/>
          </a:stretch>
        </p:blipFill>
        <p:spPr bwMode="auto">
          <a:xfrm flipH="1">
            <a:off x="6444208" y="4293096"/>
            <a:ext cx="239178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4860032" y="209082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l">
              <a:buClr>
                <a:srgbClr val="3399FF"/>
              </a:buClr>
            </a:pPr>
            <a:r>
              <a:rPr lang="en-US" altLang="ja-JP" sz="1400" dirty="0" smtClean="0"/>
              <a:t>ML-EM</a:t>
            </a:r>
            <a:r>
              <a:rPr lang="ja-JP" altLang="en-US" sz="1400" dirty="0" smtClean="0"/>
              <a:t>法（補正無）</a:t>
            </a:r>
            <a:endParaRPr lang="en-US" altLang="ja-JP" sz="1400" dirty="0" smtClean="0"/>
          </a:p>
          <a:p>
            <a:pPr marL="361950" indent="-361950" algn="l">
              <a:buClr>
                <a:srgbClr val="3399FF"/>
              </a:buClr>
            </a:pPr>
            <a:r>
              <a:rPr lang="ja-JP" altLang="en-US" sz="1000" dirty="0" smtClean="0">
                <a:latin typeface="+mj-ea"/>
                <a:ea typeface="+mj-ea"/>
              </a:rPr>
              <a:t>□</a:t>
            </a:r>
            <a:r>
              <a:rPr lang="en-US" altLang="ja-JP" sz="1000" dirty="0" smtClean="0">
                <a:latin typeface="+mj-ea"/>
                <a:ea typeface="+mj-ea"/>
              </a:rPr>
              <a:t>480</a:t>
            </a:r>
            <a:r>
              <a:rPr lang="ja-JP" altLang="en-US" sz="1000" dirty="0" smtClean="0">
                <a:latin typeface="+mj-ea"/>
                <a:ea typeface="+mj-ea"/>
              </a:rPr>
              <a:t>画素、</a:t>
            </a:r>
            <a:r>
              <a:rPr lang="en-US" altLang="ja-JP" sz="1000" dirty="0" smtClean="0">
                <a:latin typeface="+mj-ea"/>
                <a:ea typeface="+mj-ea"/>
              </a:rPr>
              <a:t>500</a:t>
            </a:r>
            <a:r>
              <a:rPr lang="ja-JP" altLang="en-US" sz="1000" dirty="0" smtClean="0">
                <a:latin typeface="+mj-ea"/>
                <a:ea typeface="+mj-ea"/>
              </a:rPr>
              <a:t>投影</a:t>
            </a:r>
            <a:r>
              <a:rPr lang="en-US" altLang="ja-JP" sz="1000" dirty="0" smtClean="0">
                <a:latin typeface="+mj-ea"/>
                <a:ea typeface="+mj-ea"/>
              </a:rPr>
              <a:t>/360°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9632" y="39234"/>
            <a:ext cx="7741524" cy="72547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CT</a:t>
            </a:r>
            <a:r>
              <a:rPr kumimoji="1" lang="ja-JP" altLang="en-US" sz="3200" dirty="0" smtClean="0"/>
              <a:t>再構成アルゴリズムの検討</a:t>
            </a:r>
            <a:endParaRPr kumimoji="1" lang="ja-JP" alt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8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4" name="Picture 7" descr="ロゴマー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539552" y="748960"/>
            <a:ext cx="864096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背景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1403648" y="705470"/>
            <a:ext cx="547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3399FF"/>
              </a:buClr>
            </a:pPr>
            <a:r>
              <a:rPr lang="ja-JP" altLang="en-US" dirty="0" smtClean="0"/>
              <a:t>フィルター補正逆投影法（</a:t>
            </a:r>
            <a:r>
              <a:rPr lang="en-US" altLang="ja-JP" dirty="0" smtClean="0"/>
              <a:t>FBP</a:t>
            </a:r>
            <a:r>
              <a:rPr lang="ja-JP" altLang="en-US" dirty="0" smtClean="0"/>
              <a:t>法）は、計算時間が短い長所があるが、アーチファクトノイズが生じやすく、各種補正の組み込みが難しい。</a:t>
            </a:r>
            <a:endParaRPr lang="en-US" altLang="ja-JP" dirty="0" smtClean="0"/>
          </a:p>
          <a:p>
            <a:pPr algn="l">
              <a:buClr>
                <a:srgbClr val="3399FF"/>
              </a:buClr>
            </a:pPr>
            <a:r>
              <a:rPr lang="ja-JP" altLang="en-US" dirty="0" smtClean="0"/>
              <a:t>不完全データであると破綻する。</a:t>
            </a:r>
            <a:endParaRPr lang="en-US" altLang="ja-JP" dirty="0"/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755576" y="2420888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buClr>
                <a:srgbClr val="3399FF"/>
              </a:buClr>
            </a:pPr>
            <a:r>
              <a:rPr lang="ja-JP" altLang="en-US" sz="2000" dirty="0" smtClean="0"/>
              <a:t>（長所）　不完全データでも致命的なアーチファクトノイズが発生しない。　　</a:t>
            </a:r>
            <a:endParaRPr lang="en-US" altLang="ja-JP" sz="2000" dirty="0" smtClean="0"/>
          </a:p>
          <a:p>
            <a:pPr marL="361950" indent="-361950">
              <a:buClr>
                <a:srgbClr val="3399FF"/>
              </a:buClr>
            </a:pPr>
            <a:r>
              <a:rPr lang="ja-JP" altLang="en-US" sz="2000" dirty="0" smtClean="0"/>
              <a:t>　　　　　　各種補正の組み込みが容易。少数投影でも動作。ノイズに強い。</a:t>
            </a:r>
            <a:endParaRPr lang="en-US" altLang="ja-JP" sz="2000" dirty="0" smtClean="0"/>
          </a:p>
          <a:p>
            <a:pPr marL="361950" indent="-361950" algn="l">
              <a:buClr>
                <a:srgbClr val="3399FF"/>
              </a:buClr>
            </a:pPr>
            <a:r>
              <a:rPr lang="ja-JP" altLang="en-US" sz="2000" dirty="0" smtClean="0"/>
              <a:t>（短所）　計算量が膨大となる。　→　高性能並列計算機が必須。</a:t>
            </a:r>
            <a:endParaRPr lang="en-US" altLang="ja-JP" sz="2000" dirty="0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539552" y="1988840"/>
            <a:ext cx="5760640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逐次近似法（反復的画像再構成法）の検討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899592" y="3573016"/>
            <a:ext cx="5832648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ML-EM</a:t>
            </a:r>
            <a:r>
              <a:rPr lang="ja-JP" altLang="en-US" sz="2400" dirty="0" smtClean="0">
                <a:solidFill>
                  <a:schemeClr val="bg1"/>
                </a:solidFill>
              </a:rPr>
              <a:t>（</a:t>
            </a:r>
            <a:r>
              <a:rPr lang="ja-JP" altLang="en-US" sz="2400" dirty="0" smtClean="0">
                <a:solidFill>
                  <a:srgbClr val="FF0000"/>
                </a:solidFill>
              </a:rPr>
              <a:t>最尤推定</a:t>
            </a:r>
            <a:r>
              <a:rPr lang="ja-JP" altLang="en-US" sz="2400" dirty="0" smtClean="0">
                <a:solidFill>
                  <a:schemeClr val="bg1"/>
                </a:solidFill>
              </a:rPr>
              <a:t>による期待値最大化）法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1043608" y="4005064"/>
            <a:ext cx="58326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3399FF"/>
              </a:buClr>
            </a:pPr>
            <a:r>
              <a:rPr lang="ja-JP" altLang="en-US" sz="2000" dirty="0" smtClean="0"/>
              <a:t>　再構成画像から実測投影データと同じものが得られる確率を最大にするように、画素値の更新がなされてゆく確率論に基づく再構成法。</a:t>
            </a:r>
            <a:endParaRPr lang="en-US" altLang="ja-JP" sz="2000" dirty="0" smtClean="0"/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899592" y="5293657"/>
            <a:ext cx="7200800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MAP-EM</a:t>
            </a:r>
            <a:r>
              <a:rPr lang="ja-JP" altLang="en-US" sz="2400" dirty="0" smtClean="0">
                <a:solidFill>
                  <a:schemeClr val="bg1"/>
                </a:solidFill>
              </a:rPr>
              <a:t>（</a:t>
            </a:r>
            <a:r>
              <a:rPr lang="ja-JP" altLang="en-US" sz="2400" dirty="0" smtClean="0">
                <a:solidFill>
                  <a:srgbClr val="FF0000"/>
                </a:solidFill>
              </a:rPr>
              <a:t>最大事後確率推定</a:t>
            </a:r>
            <a:r>
              <a:rPr lang="ja-JP" altLang="en-US" sz="2400" dirty="0" smtClean="0">
                <a:solidFill>
                  <a:schemeClr val="bg1"/>
                </a:solidFill>
              </a:rPr>
              <a:t>による期待値最大化）法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1043608" y="5725705"/>
            <a:ext cx="792088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3399FF"/>
              </a:buClr>
            </a:pPr>
            <a:r>
              <a:rPr lang="ja-JP" altLang="en-US" sz="2000" dirty="0" smtClean="0"/>
              <a:t>　再構成の対象となる画像について先験的な知識（事前確率）があれば、これを組み込んだ形で尤度を最大にすることができる。この事後確率を推定する再構成法。</a:t>
            </a:r>
            <a:endParaRPr lang="en-US" altLang="ja-JP" sz="2000" dirty="0" smtClean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 cstate="print">
            <a:lum bright="40000" contrast="40000"/>
          </a:blip>
          <a:srcRect/>
          <a:stretch>
            <a:fillRect/>
          </a:stretch>
        </p:blipFill>
        <p:spPr bwMode="auto">
          <a:xfrm>
            <a:off x="6820668" y="281914"/>
            <a:ext cx="2195736" cy="21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曲線コネクタ 53"/>
          <p:cNvCxnSpPr/>
          <p:nvPr/>
        </p:nvCxnSpPr>
        <p:spPr>
          <a:xfrm flipV="1">
            <a:off x="4644008" y="1124744"/>
            <a:ext cx="3744416" cy="216024"/>
          </a:xfrm>
          <a:prstGeom prst="curvedConnector3">
            <a:avLst>
              <a:gd name="adj1" fmla="val 85779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7478" t="16313" r="17478" b="18061"/>
          <a:stretch>
            <a:fillRect/>
          </a:stretch>
        </p:blipFill>
        <p:spPr bwMode="auto">
          <a:xfrm>
            <a:off x="6949448" y="3356992"/>
            <a:ext cx="1871024" cy="18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9632" y="39234"/>
            <a:ext cx="7741524" cy="72547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CT</a:t>
            </a:r>
            <a:r>
              <a:rPr kumimoji="1" lang="ja-JP" altLang="en-US" sz="3200" dirty="0" smtClean="0"/>
              <a:t>再構成アルゴリズムの相互比較</a:t>
            </a:r>
            <a:endParaRPr kumimoji="1" lang="ja-JP" alt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713788" y="-4763"/>
            <a:ext cx="52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2A69927-B993-4D7C-BF77-3C7553C9BD8A}" type="slidenum">
              <a:rPr lang="en-US" altLang="ja-JP" sz="1800">
                <a:solidFill>
                  <a:srgbClr val="0000FF"/>
                </a:solidFill>
              </a:rPr>
              <a:pPr>
                <a:spcBef>
                  <a:spcPct val="50000"/>
                </a:spcBef>
              </a:pPr>
              <a:t>9</a:t>
            </a:fld>
            <a:endParaRPr lang="en-US" altLang="ja-JP" sz="1800" dirty="0">
              <a:solidFill>
                <a:srgbClr val="0000FF"/>
              </a:solidFill>
            </a:endParaRPr>
          </a:p>
        </p:txBody>
      </p:sp>
      <p:pic>
        <p:nvPicPr>
          <p:cNvPr id="14" name="Picture 7" descr="ロゴマーク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06" y="29634"/>
            <a:ext cx="1090613" cy="525462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1043608" y="748960"/>
            <a:ext cx="1008112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FBP</a:t>
            </a:r>
            <a:r>
              <a:rPr lang="ja-JP" altLang="en-US" sz="2400" dirty="0" smtClean="0">
                <a:solidFill>
                  <a:schemeClr val="bg1"/>
                </a:solidFill>
              </a:rPr>
              <a:t>法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3635896" y="768124"/>
            <a:ext cx="1584176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ML-EM</a:t>
            </a:r>
            <a:r>
              <a:rPr lang="ja-JP" altLang="en-US" sz="2400" dirty="0" smtClean="0">
                <a:solidFill>
                  <a:schemeClr val="bg1"/>
                </a:solidFill>
              </a:rPr>
              <a:t>法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6732240" y="764704"/>
            <a:ext cx="1800200" cy="42862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MAP-EM</a:t>
            </a:r>
            <a:r>
              <a:rPr lang="ja-JP" altLang="en-US" sz="2400" dirty="0" smtClean="0">
                <a:solidFill>
                  <a:schemeClr val="bg1"/>
                </a:solidFill>
              </a:rPr>
              <a:t>法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6192688" y="2492896"/>
          <a:ext cx="2843808" cy="860703"/>
        </p:xfrm>
        <a:graphic>
          <a:graphicData uri="http://schemas.openxmlformats.org/presentationml/2006/ole">
            <p:oleObj spid="_x0000_s106499" name="数式" r:id="rId5" imgW="2501900" imgH="749300" progId="Equation.3">
              <p:embed/>
            </p:oleObj>
          </a:graphicData>
        </a:graphic>
      </p:graphicFrame>
      <p:pic>
        <p:nvPicPr>
          <p:cNvPr id="20" name="図 19" descr="FBPとMLEM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221088"/>
            <a:ext cx="2966308" cy="256490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7092280" y="2780928"/>
            <a:ext cx="1080120" cy="57606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/>
          <a:srcRect t="17850" b="58206"/>
          <a:stretch>
            <a:fillRect/>
          </a:stretch>
        </p:blipFill>
        <p:spPr bwMode="auto">
          <a:xfrm>
            <a:off x="395536" y="2636912"/>
            <a:ext cx="2182723" cy="5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847" y="1268760"/>
            <a:ext cx="300271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4440" y="1268760"/>
            <a:ext cx="30027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8672" y="1245475"/>
            <a:ext cx="3059832" cy="12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角丸四角形 26"/>
          <p:cNvSpPr/>
          <p:nvPr/>
        </p:nvSpPr>
        <p:spPr>
          <a:xfrm>
            <a:off x="8028384" y="332656"/>
            <a:ext cx="1055522" cy="3793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６</a:t>
            </a:r>
            <a:r>
              <a:rPr lang="ja-JP" altLang="en-US" dirty="0" smtClean="0">
                <a:solidFill>
                  <a:srgbClr val="FF0000"/>
                </a:solidFill>
              </a:rPr>
              <a:t>投影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7236296" y="3645024"/>
            <a:ext cx="971600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1/</a:t>
            </a:r>
            <a:r>
              <a:rPr lang="en-US" altLang="ja-JP" sz="1400" dirty="0" smtClean="0">
                <a:latin typeface="Symbol" pitchFamily="18" charset="2"/>
              </a:rPr>
              <a:t></a:t>
            </a:r>
            <a:r>
              <a:rPr lang="en-US" altLang="ja-JP" sz="1400" dirty="0" smtClean="0"/>
              <a:t>=0.1</a:t>
            </a:r>
            <a:endParaRPr kumimoji="1" lang="ja-JP" altLang="en-US" sz="1400" dirty="0"/>
          </a:p>
        </p:txBody>
      </p:sp>
      <p:sp>
        <p:nvSpPr>
          <p:cNvPr id="30" name="角丸四角形 29"/>
          <p:cNvSpPr/>
          <p:nvPr/>
        </p:nvSpPr>
        <p:spPr>
          <a:xfrm>
            <a:off x="0" y="3090302"/>
            <a:ext cx="1692852" cy="438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（金＋カドミ）粒子</a:t>
            </a:r>
            <a:endParaRPr kumimoji="1" lang="ja-JP" altLang="en-US" sz="1600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395536" y="2852936"/>
            <a:ext cx="720080" cy="21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5364088" y="3625760"/>
            <a:ext cx="1512168" cy="3793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鮮明度調整可能</a:t>
            </a:r>
            <a:endParaRPr kumimoji="1" lang="ja-JP" altLang="en-US" sz="1400" dirty="0"/>
          </a:p>
        </p:txBody>
      </p:sp>
      <p:sp>
        <p:nvSpPr>
          <p:cNvPr id="37" name="角丸四角形 36"/>
          <p:cNvSpPr/>
          <p:nvPr/>
        </p:nvSpPr>
        <p:spPr>
          <a:xfrm>
            <a:off x="107504" y="3625760"/>
            <a:ext cx="2592288" cy="5233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強いアーチファクトノイズ発生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 smtClean="0"/>
              <a:t>（虚像発生）</a:t>
            </a:r>
            <a:endParaRPr kumimoji="1" lang="ja-JP" altLang="en-US" sz="1400" dirty="0"/>
          </a:p>
        </p:txBody>
      </p:sp>
      <p:sp>
        <p:nvSpPr>
          <p:cNvPr id="39" name="左右矢印 38"/>
          <p:cNvSpPr/>
          <p:nvPr/>
        </p:nvSpPr>
        <p:spPr>
          <a:xfrm>
            <a:off x="4427984" y="3429000"/>
            <a:ext cx="3384376" cy="144016"/>
          </a:xfrm>
          <a:prstGeom prst="leftRightArrow">
            <a:avLst>
              <a:gd name="adj1" fmla="val 50000"/>
              <a:gd name="adj2" fmla="val 18531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179512" y="4365104"/>
            <a:ext cx="864096" cy="72008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計算時間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547664" y="5229200"/>
            <a:ext cx="1368152" cy="47667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約３～４倍</a:t>
            </a:r>
            <a:r>
              <a:rPr lang="ja-JP" altLang="en-US" sz="12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　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3923928" y="5805264"/>
            <a:ext cx="1872208" cy="83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MAP-EM</a:t>
            </a:r>
            <a:r>
              <a:rPr lang="ja-JP" altLang="en-US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は</a:t>
            </a:r>
            <a:r>
              <a:rPr lang="en-US" altLang="ja-JP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ML-EM</a:t>
            </a:r>
            <a:r>
              <a:rPr lang="ja-JP" altLang="en-US" cap="all" dirty="0" smtClean="0">
                <a:latin typeface="ＭＳ ゴシック" pitchFamily="49" charset="-128"/>
                <a:ea typeface="ＭＳ ゴシック" pitchFamily="49" charset="-128"/>
                <a:cs typeface="+mj-cs"/>
              </a:rPr>
              <a:t>の約５～１０倍</a:t>
            </a:r>
            <a:r>
              <a:rPr lang="ja-JP" altLang="en-US" sz="1200" cap="all" dirty="0">
                <a:latin typeface="ＭＳ ゴシック" pitchFamily="49" charset="-128"/>
                <a:ea typeface="ＭＳ ゴシック" pitchFamily="49" charset="-128"/>
                <a:cs typeface="+mj-cs"/>
              </a:rPr>
              <a:t>　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3923928" y="4077072"/>
            <a:ext cx="208823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 smtClean="0"/>
              <a:t>計算時間は、</a:t>
            </a:r>
            <a:endParaRPr lang="en-US" altLang="ja-JP" sz="1600" dirty="0" smtClean="0"/>
          </a:p>
          <a:p>
            <a:r>
              <a:rPr lang="ja-JP" altLang="en-US" sz="1600" dirty="0" smtClean="0"/>
              <a:t>・投影数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・試料の複雑さ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・パラメータの大きさ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に大きく依存</a:t>
            </a:r>
            <a:endParaRPr kumimoji="1" lang="ja-JP" altLang="en-US" sz="1600" dirty="0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3707904" y="3645024"/>
            <a:ext cx="1475656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1/</a:t>
            </a:r>
            <a:r>
              <a:rPr lang="en-US" altLang="ja-JP" sz="1400" dirty="0" smtClean="0">
                <a:latin typeface="Symbol" pitchFamily="18" charset="2"/>
              </a:rPr>
              <a:t></a:t>
            </a:r>
            <a:r>
              <a:rPr lang="en-US" altLang="ja-JP" sz="1400" dirty="0" smtClean="0"/>
              <a:t>=0.0</a:t>
            </a:r>
            <a:r>
              <a:rPr lang="ja-JP" altLang="en-US" sz="1400" dirty="0" smtClean="0"/>
              <a:t>に対応</a:t>
            </a:r>
            <a:endParaRPr kumimoji="1" lang="ja-JP" altLang="en-US" sz="1400" dirty="0"/>
          </a:p>
        </p:txBody>
      </p:sp>
      <p:sp>
        <p:nvSpPr>
          <p:cNvPr id="48" name="正方形/長方形 47"/>
          <p:cNvSpPr/>
          <p:nvPr/>
        </p:nvSpPr>
        <p:spPr>
          <a:xfrm>
            <a:off x="4644008" y="2492896"/>
            <a:ext cx="936104" cy="576064"/>
          </a:xfrm>
          <a:prstGeom prst="rect">
            <a:avLst/>
          </a:prstGeom>
          <a:noFill/>
          <a:ln w="2540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803902" y="2895853"/>
            <a:ext cx="848217" cy="389131"/>
          </a:xfrm>
          <a:prstGeom prst="rect">
            <a:avLst/>
          </a:prstGeom>
          <a:noFill/>
          <a:ln w="254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067944" y="2897906"/>
            <a:ext cx="504056" cy="394573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508104" y="256490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solidFill>
                  <a:srgbClr val="00B0F0"/>
                </a:solidFill>
              </a:rPr>
              <a:t>BP</a:t>
            </a:r>
            <a:endParaRPr kumimoji="1" lang="ja-JP" altLang="en-US" sz="1400" i="1" dirty="0">
              <a:solidFill>
                <a:srgbClr val="00B0F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580112" y="297720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</a:t>
            </a:r>
            <a:r>
              <a:rPr kumimoji="1" lang="en-US" altLang="ja-JP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endParaRPr kumimoji="1" lang="ja-JP" altLang="en-US" sz="14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707904" y="306896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00B050"/>
                </a:solidFill>
              </a:rPr>
              <a:t>T</a:t>
            </a:r>
            <a:r>
              <a:rPr kumimoji="1" lang="en-US" altLang="ja-JP" sz="1400" i="1" dirty="0" smtClean="0">
                <a:solidFill>
                  <a:srgbClr val="00B050"/>
                </a:solidFill>
              </a:rPr>
              <a:t>P</a:t>
            </a:r>
            <a:endParaRPr kumimoji="1" lang="ja-JP" altLang="en-US" sz="1400" i="1" dirty="0">
              <a:solidFill>
                <a:srgbClr val="00B05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085402" y="3185938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i="1" dirty="0" smtClean="0">
                <a:solidFill>
                  <a:srgbClr val="FF0000"/>
                </a:solidFill>
              </a:rPr>
              <a:t>エネルギー関数</a:t>
            </a:r>
            <a:endParaRPr kumimoji="1" lang="ja-JP" altLang="en-US" sz="1100" i="1" dirty="0">
              <a:solidFill>
                <a:srgbClr val="FF0000"/>
              </a:solidFill>
            </a:endParaRPr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3491880" y="2492896"/>
          <a:ext cx="2088232" cy="826884"/>
        </p:xfrm>
        <a:graphic>
          <a:graphicData uri="http://schemas.openxmlformats.org/presentationml/2006/ole">
            <p:oleObj spid="_x0000_s106497" name="数式" r:id="rId11" imgW="2463800" imgH="965200" progId="Equation.3">
              <p:embed/>
            </p:oleObj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5817472" y="4797152"/>
          <a:ext cx="3312368" cy="1944216"/>
        </p:xfrm>
        <a:graphic>
          <a:graphicData uri="http://schemas.openxmlformats.org/presentationml/2006/ole">
            <p:oleObj spid="_x0000_s106503" name="グラフ" r:id="rId12" imgW="6058001" imgH="3486285" progId="Excel.Sheet.8">
              <p:embed/>
            </p:oleObj>
          </a:graphicData>
        </a:graphic>
      </p:graphicFrame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6156176" y="4437112"/>
            <a:ext cx="2880320" cy="28803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CT</a:t>
            </a:r>
            <a:r>
              <a:rPr lang="ja-JP" altLang="en-US" sz="1400" dirty="0" smtClean="0">
                <a:solidFill>
                  <a:schemeClr val="bg1"/>
                </a:solidFill>
              </a:rPr>
              <a:t>値時間差分値と逐次計算回数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7379</TotalTime>
  <Words>746</Words>
  <Application>Microsoft Office PowerPoint</Application>
  <PresentationFormat>画面に合わせる (4:3)</PresentationFormat>
  <Paragraphs>260</Paragraphs>
  <Slides>14</Slides>
  <Notes>9</Notes>
  <HiddenSlides>0</HiddenSlides>
  <MMClips>1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17" baseType="lpstr">
      <vt:lpstr>ビジネス</vt:lpstr>
      <vt:lpstr>数式</vt:lpstr>
      <vt:lpstr>グラフ</vt:lpstr>
      <vt:lpstr>中性子３次元CTに関する 実用化テクニックの研究開発</vt:lpstr>
      <vt:lpstr>内容</vt:lpstr>
      <vt:lpstr>中性子３次元CTについて（概要）</vt:lpstr>
      <vt:lpstr>スライド 4</vt:lpstr>
      <vt:lpstr>スライド 5</vt:lpstr>
      <vt:lpstr>投影数を増やす：　高速スキャン法</vt:lpstr>
      <vt:lpstr>多重・高速スキャン法</vt:lpstr>
      <vt:lpstr>CT再構成アルゴリズムの検討</vt:lpstr>
      <vt:lpstr>CT再構成アルゴリズムの相互比較</vt:lpstr>
      <vt:lpstr>スライド 10</vt:lpstr>
      <vt:lpstr>スライド 11</vt:lpstr>
      <vt:lpstr>スライド 12</vt:lpstr>
      <vt:lpstr>新型高速度ビデオカメラ（ISAS）の開発・整備  ISAS: Image Signal Accumulation Sensor(画像信号積算撮像素子） 共同研究：　江藤剛治(近大),　新井正敏,　篠原武尚(J-PARCセンター), メーカー</vt:lpstr>
      <vt:lpstr>スライド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新流体計測技術 “ダイナミック中性子トモグラフィ” の開発</dc:title>
  <dc:creator>kureta</dc:creator>
  <cp:lastModifiedBy>kureta</cp:lastModifiedBy>
  <cp:revision>276</cp:revision>
  <dcterms:created xsi:type="dcterms:W3CDTF">2008-11-14T23:58:48Z</dcterms:created>
  <dcterms:modified xsi:type="dcterms:W3CDTF">2010-12-27T07:50:01Z</dcterms:modified>
</cp:coreProperties>
</file>