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79" r:id="rId3"/>
    <p:sldId id="290" r:id="rId4"/>
    <p:sldId id="291" r:id="rId5"/>
    <p:sldId id="262" r:id="rId6"/>
    <p:sldId id="284" r:id="rId7"/>
    <p:sldId id="286" r:id="rId8"/>
    <p:sldId id="272" r:id="rId9"/>
    <p:sldId id="267" r:id="rId10"/>
    <p:sldId id="278" r:id="rId11"/>
    <p:sldId id="276" r:id="rId12"/>
    <p:sldId id="281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6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2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plotArea>
      <c:layout>
        <c:manualLayout>
          <c:layoutTarget val="inner"/>
          <c:xMode val="edge"/>
          <c:yMode val="edge"/>
          <c:x val="0.1353936683840446"/>
          <c:y val="5.1400554097404488E-2"/>
          <c:w val="0.77219429052850086"/>
          <c:h val="0.8326195683872849"/>
        </c:manualLayout>
      </c:layout>
      <c:scatterChart>
        <c:scatterStyle val="smoothMarker"/>
        <c:ser>
          <c:idx val="0"/>
          <c:order val="0"/>
          <c:tx>
            <c:strRef>
              <c:f>比較!$E$5</c:f>
              <c:strCache>
                <c:ptCount val="1"/>
                <c:pt idx="0">
                  <c:v>Red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7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比較!$D$6:$D$10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</c:numCache>
            </c:numRef>
          </c:xVal>
          <c:yVal>
            <c:numRef>
              <c:f>比較!$E$6:$E$10</c:f>
              <c:numCache>
                <c:formatCode>General</c:formatCode>
                <c:ptCount val="5"/>
                <c:pt idx="0">
                  <c:v>18856.509999999969</c:v>
                </c:pt>
                <c:pt idx="1">
                  <c:v>13308.08</c:v>
                </c:pt>
                <c:pt idx="2">
                  <c:v>11405.6</c:v>
                </c:pt>
                <c:pt idx="3">
                  <c:v>8403.1400000000049</c:v>
                </c:pt>
                <c:pt idx="4">
                  <c:v>6625.3910000000014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比較!$G$5</c:f>
              <c:strCache>
                <c:ptCount val="1"/>
                <c:pt idx="0">
                  <c:v>Green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7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比較!$D$6:$D$10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</c:numCache>
            </c:numRef>
          </c:xVal>
          <c:yVal>
            <c:numRef>
              <c:f>比較!$G$6:$G$10</c:f>
              <c:numCache>
                <c:formatCode>General</c:formatCode>
                <c:ptCount val="5"/>
                <c:pt idx="0">
                  <c:v>4677.6710000000003</c:v>
                </c:pt>
                <c:pt idx="1">
                  <c:v>2883.4630000000002</c:v>
                </c:pt>
                <c:pt idx="2">
                  <c:v>2249.7079999999987</c:v>
                </c:pt>
                <c:pt idx="3">
                  <c:v>1890.5539999999999</c:v>
                </c:pt>
                <c:pt idx="4">
                  <c:v>1117.097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比較!$I$5</c:f>
              <c:strCache>
                <c:ptCount val="1"/>
                <c:pt idx="0">
                  <c:v>Blue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比較!$D$6:$D$10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</c:numCache>
            </c:numRef>
          </c:xVal>
          <c:yVal>
            <c:numRef>
              <c:f>比較!$I$6:$I$10</c:f>
              <c:numCache>
                <c:formatCode>General</c:formatCode>
                <c:ptCount val="5"/>
                <c:pt idx="0">
                  <c:v>1882.9880000000001</c:v>
                </c:pt>
                <c:pt idx="1">
                  <c:v>1179.404</c:v>
                </c:pt>
                <c:pt idx="2">
                  <c:v>1079.241</c:v>
                </c:pt>
                <c:pt idx="3">
                  <c:v>833.00009999999997</c:v>
                </c:pt>
                <c:pt idx="4">
                  <c:v>716.1309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比較!$L$5</c:f>
              <c:strCache>
                <c:ptCount val="1"/>
                <c:pt idx="0">
                  <c:v>Neutron_1</c:v>
                </c:pt>
              </c:strCache>
            </c:strRef>
          </c:tx>
          <c:spPr>
            <a:ln>
              <a:solidFill>
                <a:schemeClr val="tx2">
                  <a:lumMod val="50000"/>
                </a:schemeClr>
              </a:solidFill>
            </a:ln>
          </c:spPr>
          <c:marker>
            <c:symbol val="triangle"/>
            <c:size val="5"/>
            <c:spPr>
              <a:solidFill>
                <a:srgbClr val="FF0000"/>
              </a:solidFill>
            </c:spPr>
          </c:marker>
          <c:xVal>
            <c:numRef>
              <c:f>比較!$D$6:$D$10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</c:numCache>
            </c:numRef>
          </c:xVal>
          <c:yVal>
            <c:numRef>
              <c:f>比較!$L$6:$L$10</c:f>
              <c:numCache>
                <c:formatCode>General</c:formatCode>
                <c:ptCount val="5"/>
                <c:pt idx="0">
                  <c:v>18856.509999999969</c:v>
                </c:pt>
                <c:pt idx="1">
                  <c:v>16266.766448605678</c:v>
                </c:pt>
                <c:pt idx="2">
                  <c:v>13033.501450126321</c:v>
                </c:pt>
                <c:pt idx="3">
                  <c:v>9008.6744604618998</c:v>
                </c:pt>
                <c:pt idx="4">
                  <c:v>6226.7392876065605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比較!$M$5</c:f>
              <c:strCache>
                <c:ptCount val="1"/>
                <c:pt idx="0">
                  <c:v>Neutron_2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triangle"/>
            <c:size val="7"/>
            <c:spPr>
              <a:solidFill>
                <a:srgbClr val="00B050"/>
              </a:solidFill>
            </c:spPr>
          </c:marker>
          <c:xVal>
            <c:numRef>
              <c:f>比較!$D$6:$D$10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</c:numCache>
            </c:numRef>
          </c:xVal>
          <c:yVal>
            <c:numRef>
              <c:f>比較!$M$6:$M$10</c:f>
              <c:numCache>
                <c:formatCode>General</c:formatCode>
                <c:ptCount val="5"/>
                <c:pt idx="0">
                  <c:v>4677.6710000000003</c:v>
                </c:pt>
                <c:pt idx="1">
                  <c:v>4035.2420294325807</c:v>
                </c:pt>
                <c:pt idx="2">
                  <c:v>3233.1768583748399</c:v>
                </c:pt>
                <c:pt idx="3">
                  <c:v>2234.7515670791322</c:v>
                </c:pt>
                <c:pt idx="4">
                  <c:v>1544.6462675329558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比較!$N$5</c:f>
              <c:strCache>
                <c:ptCount val="1"/>
                <c:pt idx="0">
                  <c:v>Neutron_3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triangle"/>
            <c:size val="7"/>
            <c:spPr>
              <a:solidFill>
                <a:schemeClr val="tx2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比較!$D$6:$D$10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</c:numCache>
            </c:numRef>
          </c:xVal>
          <c:yVal>
            <c:numRef>
              <c:f>比較!$N$6:$N$10</c:f>
              <c:numCache>
                <c:formatCode>General</c:formatCode>
                <c:ptCount val="5"/>
                <c:pt idx="0">
                  <c:v>1882.9880000000001</c:v>
                </c:pt>
                <c:pt idx="1">
                  <c:v>1624.3793799344148</c:v>
                </c:pt>
                <c:pt idx="2">
                  <c:v>1301.5094961140958</c:v>
                </c:pt>
                <c:pt idx="3">
                  <c:v>899.59520107147262</c:v>
                </c:pt>
                <c:pt idx="4">
                  <c:v>621.7945610132366</c:v>
                </c:pt>
              </c:numCache>
            </c:numRef>
          </c:yVal>
          <c:smooth val="1"/>
        </c:ser>
        <c:axId val="179086848"/>
        <c:axId val="179088768"/>
      </c:scatterChart>
      <c:valAx>
        <c:axId val="1790868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79088768"/>
        <c:crosses val="autoZero"/>
        <c:crossBetween val="midCat"/>
      </c:valAx>
      <c:valAx>
        <c:axId val="179088768"/>
        <c:scaling>
          <c:orientation val="minMax"/>
          <c:max val="20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79086848"/>
        <c:crosses val="autoZero"/>
        <c:crossBetween val="midCat"/>
        <c:majorUnit val="5000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ja-JP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ja-JP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ja-JP"/>
          </a:p>
        </c:txPr>
      </c:legendEntry>
      <c:layout>
        <c:manualLayout>
          <c:xMode val="edge"/>
          <c:yMode val="edge"/>
          <c:x val="0.62979466952105945"/>
          <c:y val="6.4443911270094023E-2"/>
          <c:w val="0.29882109708353538"/>
          <c:h val="0.50789975352804029"/>
        </c:manualLayout>
      </c:layout>
    </c:legend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plotArea>
      <c:layout>
        <c:manualLayout>
          <c:layoutTarget val="inner"/>
          <c:xMode val="edge"/>
          <c:yMode val="edge"/>
          <c:x val="0.1353936683840446"/>
          <c:y val="5.1400554097404488E-2"/>
          <c:w val="0.77219429052850119"/>
          <c:h val="0.8326195683872849"/>
        </c:manualLayout>
      </c:layout>
      <c:scatterChart>
        <c:scatterStyle val="smoothMarker"/>
        <c:ser>
          <c:idx val="0"/>
          <c:order val="0"/>
          <c:tx>
            <c:strRef>
              <c:f>比較_Pbfilter_dark!$E$5</c:f>
              <c:strCache>
                <c:ptCount val="1"/>
                <c:pt idx="0">
                  <c:v>Red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7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比較_Pbfilter_dark!$D$6:$D$10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</c:numCache>
            </c:numRef>
          </c:xVal>
          <c:yVal>
            <c:numRef>
              <c:f>比較_Pbfilter_dark!$E$6:$E$10</c:f>
              <c:numCache>
                <c:formatCode>General</c:formatCode>
                <c:ptCount val="5"/>
                <c:pt idx="0">
                  <c:v>15728.07</c:v>
                </c:pt>
                <c:pt idx="1">
                  <c:v>11940.76</c:v>
                </c:pt>
                <c:pt idx="2">
                  <c:v>10529.59</c:v>
                </c:pt>
                <c:pt idx="3">
                  <c:v>7936.1150000000034</c:v>
                </c:pt>
                <c:pt idx="4">
                  <c:v>6376.8020000000024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比較_Pbfilter_dark!$G$5</c:f>
              <c:strCache>
                <c:ptCount val="1"/>
                <c:pt idx="0">
                  <c:v>Green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7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比較_Pbfilter_dark!$D$6:$D$10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</c:numCache>
            </c:numRef>
          </c:xVal>
          <c:yVal>
            <c:numRef>
              <c:f>比較_Pbfilter_dark!$G$6:$G$10</c:f>
              <c:numCache>
                <c:formatCode>General</c:formatCode>
                <c:ptCount val="5"/>
                <c:pt idx="0">
                  <c:v>4042.15</c:v>
                </c:pt>
                <c:pt idx="1">
                  <c:v>2597.174</c:v>
                </c:pt>
                <c:pt idx="2">
                  <c:v>2065.0110000000022</c:v>
                </c:pt>
                <c:pt idx="3">
                  <c:v>1800.665</c:v>
                </c:pt>
                <c:pt idx="4">
                  <c:v>1071.1809999999998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比較_Pbfilter_dark!$I$5</c:f>
              <c:strCache>
                <c:ptCount val="1"/>
                <c:pt idx="0">
                  <c:v>Blue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比較_Pbfilter_dark!$D$6:$D$10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</c:numCache>
            </c:numRef>
          </c:xVal>
          <c:yVal>
            <c:numRef>
              <c:f>比較_Pbfilter_dark!$I$6:$I$10</c:f>
              <c:numCache>
                <c:formatCode>General</c:formatCode>
                <c:ptCount val="5"/>
                <c:pt idx="0">
                  <c:v>1478.1989999999998</c:v>
                </c:pt>
                <c:pt idx="1">
                  <c:v>1064.7080000000001</c:v>
                </c:pt>
                <c:pt idx="2">
                  <c:v>989.22659999999996</c:v>
                </c:pt>
                <c:pt idx="3">
                  <c:v>757.31169999999872</c:v>
                </c:pt>
                <c:pt idx="4">
                  <c:v>664.58249999999998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比較_Pbfilter_dark!$L$5</c:f>
              <c:strCache>
                <c:ptCount val="1"/>
                <c:pt idx="0">
                  <c:v>Neutron_1</c:v>
                </c:pt>
              </c:strCache>
            </c:strRef>
          </c:tx>
          <c:spPr>
            <a:ln>
              <a:solidFill>
                <a:schemeClr val="tx2">
                  <a:lumMod val="50000"/>
                </a:schemeClr>
              </a:solidFill>
            </a:ln>
          </c:spPr>
          <c:marker>
            <c:symbol val="triangle"/>
            <c:size val="5"/>
            <c:spPr>
              <a:solidFill>
                <a:srgbClr val="FF0000"/>
              </a:solidFill>
            </c:spPr>
          </c:marker>
          <c:xVal>
            <c:numRef>
              <c:f>比較_Pbfilter_dark!$D$6:$D$10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</c:numCache>
            </c:numRef>
          </c:xVal>
          <c:yVal>
            <c:numRef>
              <c:f>比較_Pbfilter_dark!$L$6:$L$10</c:f>
              <c:numCache>
                <c:formatCode>General</c:formatCode>
                <c:ptCount val="5"/>
                <c:pt idx="0">
                  <c:v>15728.07</c:v>
                </c:pt>
                <c:pt idx="1">
                  <c:v>13567.98481677265</c:v>
                </c:pt>
                <c:pt idx="2">
                  <c:v>10871.143342680492</c:v>
                </c:pt>
                <c:pt idx="3">
                  <c:v>7514.0660981993524</c:v>
                </c:pt>
                <c:pt idx="4">
                  <c:v>5193.6753613063138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比較_Pbfilter_dark!$M$5</c:f>
              <c:strCache>
                <c:ptCount val="1"/>
                <c:pt idx="0">
                  <c:v>Neutron_2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triangle"/>
            <c:size val="7"/>
            <c:spPr>
              <a:solidFill>
                <a:srgbClr val="00B050"/>
              </a:solidFill>
            </c:spPr>
          </c:marker>
          <c:xVal>
            <c:numRef>
              <c:f>比較_Pbfilter_dark!$D$6:$D$10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</c:numCache>
            </c:numRef>
          </c:xVal>
          <c:yVal>
            <c:numRef>
              <c:f>比較_Pbfilter_dark!$M$6:$M$10</c:f>
              <c:numCache>
                <c:formatCode>General</c:formatCode>
                <c:ptCount val="5"/>
                <c:pt idx="0">
                  <c:v>4042.15</c:v>
                </c:pt>
                <c:pt idx="1">
                  <c:v>3487.0031623153764</c:v>
                </c:pt>
                <c:pt idx="2">
                  <c:v>2793.9087289550407</c:v>
                </c:pt>
                <c:pt idx="3">
                  <c:v>1931.1321909704413</c:v>
                </c:pt>
                <c:pt idx="4">
                  <c:v>1334.7864589682217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比較_Pbfilter_dark!$N$5</c:f>
              <c:strCache>
                <c:ptCount val="1"/>
                <c:pt idx="0">
                  <c:v>Neutron_3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triangle"/>
            <c:size val="7"/>
            <c:spPr>
              <a:solidFill>
                <a:schemeClr val="tx2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比較_Pbfilter_dark!$D$6:$D$10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</c:numCache>
            </c:numRef>
          </c:xVal>
          <c:yVal>
            <c:numRef>
              <c:f>比較_Pbfilter_dark!$N$6:$N$10</c:f>
              <c:numCache>
                <c:formatCode>General</c:formatCode>
                <c:ptCount val="5"/>
                <c:pt idx="0">
                  <c:v>1478.1989999999998</c:v>
                </c:pt>
                <c:pt idx="1">
                  <c:v>1275.1838965727186</c:v>
                </c:pt>
                <c:pt idx="2">
                  <c:v>1021.7218780185335</c:v>
                </c:pt>
                <c:pt idx="3">
                  <c:v>706.20775418040296</c:v>
                </c:pt>
                <c:pt idx="4">
                  <c:v>488.12637058505157</c:v>
                </c:pt>
              </c:numCache>
            </c:numRef>
          </c:yVal>
          <c:smooth val="1"/>
        </c:ser>
        <c:axId val="179158400"/>
        <c:axId val="179176960"/>
      </c:scatterChart>
      <c:valAx>
        <c:axId val="1791584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79176960"/>
        <c:crosses val="autoZero"/>
        <c:crossBetween val="midCat"/>
      </c:valAx>
      <c:valAx>
        <c:axId val="179176960"/>
        <c:scaling>
          <c:orientation val="minMax"/>
          <c:max val="20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79158400"/>
        <c:crosses val="autoZero"/>
        <c:crossBetween val="midCat"/>
        <c:majorUnit val="5000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ja-JP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ja-JP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ja-JP"/>
          </a:p>
        </c:txPr>
      </c:legendEntry>
      <c:layout>
        <c:manualLayout>
          <c:xMode val="edge"/>
          <c:yMode val="edge"/>
          <c:x val="0.70117890291646501"/>
          <c:y val="6.4443911270094009E-2"/>
          <c:w val="0.24605883761736524"/>
          <c:h val="0.50789975352804029"/>
        </c:manualLayout>
      </c:layout>
    </c:legend>
    <c:plotVisOnly val="1"/>
    <c:dispBlanksAs val="gap"/>
  </c:chart>
  <c:spPr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4F7D4-8006-4489-B499-289BF93D88E4}" type="datetimeFigureOut">
              <a:rPr kumimoji="1" lang="ja-JP" altLang="en-US" smtClean="0"/>
              <a:pPr/>
              <a:t>2011/1/7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15636-645D-4647-AA8E-378C6E89142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13128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5636-645D-4647-AA8E-378C6E891424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5636-645D-4647-AA8E-378C6E891424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149726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5636-645D-4647-AA8E-378C6E891424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5636-645D-4647-AA8E-378C6E891424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5636-645D-4647-AA8E-378C6E891424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5636-645D-4647-AA8E-378C6E891424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5636-645D-4647-AA8E-378C6E891424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5636-645D-4647-AA8E-378C6E891424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5636-645D-4647-AA8E-378C6E891424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5636-645D-4647-AA8E-378C6E891424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5636-645D-4647-AA8E-378C6E891424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15636-645D-4647-AA8E-378C6E891424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0B4F-7EC4-46BD-9FC5-2E393CE1877F}" type="datetimeFigureOut">
              <a:rPr kumimoji="1" lang="ja-JP" altLang="en-US" smtClean="0"/>
              <a:pPr/>
              <a:t>2011/1/7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67B-92E9-4903-BE87-A5B15A77C2F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07519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0B4F-7EC4-46BD-9FC5-2E393CE1877F}" type="datetimeFigureOut">
              <a:rPr kumimoji="1" lang="ja-JP" altLang="en-US" smtClean="0"/>
              <a:pPr/>
              <a:t>2011/1/7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67B-92E9-4903-BE87-A5B15A77C2F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44975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0B4F-7EC4-46BD-9FC5-2E393CE1877F}" type="datetimeFigureOut">
              <a:rPr kumimoji="1" lang="ja-JP" altLang="en-US" smtClean="0"/>
              <a:pPr/>
              <a:t>2011/1/7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67B-92E9-4903-BE87-A5B15A77C2F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01654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0B4F-7EC4-46BD-9FC5-2E393CE1877F}" type="datetimeFigureOut">
              <a:rPr kumimoji="1" lang="ja-JP" altLang="en-US" smtClean="0"/>
              <a:pPr/>
              <a:t>2011/1/7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67B-92E9-4903-BE87-A5B15A77C2F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83654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0B4F-7EC4-46BD-9FC5-2E393CE1877F}" type="datetimeFigureOut">
              <a:rPr kumimoji="1" lang="ja-JP" altLang="en-US" smtClean="0"/>
              <a:pPr/>
              <a:t>2011/1/7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67B-92E9-4903-BE87-A5B15A77C2F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57401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0B4F-7EC4-46BD-9FC5-2E393CE1877F}" type="datetimeFigureOut">
              <a:rPr kumimoji="1" lang="ja-JP" altLang="en-US" smtClean="0"/>
              <a:pPr/>
              <a:t>2011/1/7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67B-92E9-4903-BE87-A5B15A77C2F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542400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0B4F-7EC4-46BD-9FC5-2E393CE1877F}" type="datetimeFigureOut">
              <a:rPr kumimoji="1" lang="ja-JP" altLang="en-US" smtClean="0"/>
              <a:pPr/>
              <a:t>2011/1/7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67B-92E9-4903-BE87-A5B15A77C2F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911170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0B4F-7EC4-46BD-9FC5-2E393CE1877F}" type="datetimeFigureOut">
              <a:rPr kumimoji="1" lang="ja-JP" altLang="en-US" smtClean="0"/>
              <a:pPr/>
              <a:t>2011/1/7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67B-92E9-4903-BE87-A5B15A77C2F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82146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0B4F-7EC4-46BD-9FC5-2E393CE1877F}" type="datetimeFigureOut">
              <a:rPr kumimoji="1" lang="ja-JP" altLang="en-US" smtClean="0"/>
              <a:pPr/>
              <a:t>2011/1/7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67B-92E9-4903-BE87-A5B15A77C2F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06487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0B4F-7EC4-46BD-9FC5-2E393CE1877F}" type="datetimeFigureOut">
              <a:rPr kumimoji="1" lang="ja-JP" altLang="en-US" smtClean="0"/>
              <a:pPr/>
              <a:t>2011/1/7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67B-92E9-4903-BE87-A5B15A77C2F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6685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30B4F-7EC4-46BD-9FC5-2E393CE1877F}" type="datetimeFigureOut">
              <a:rPr kumimoji="1" lang="ja-JP" altLang="en-US" smtClean="0"/>
              <a:pPr/>
              <a:t>2011/1/7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867B-92E9-4903-BE87-A5B15A77C2F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11362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30B4F-7EC4-46BD-9FC5-2E393CE1877F}" type="datetimeFigureOut">
              <a:rPr kumimoji="1" lang="ja-JP" altLang="en-US" smtClean="0"/>
              <a:pPr/>
              <a:t>2011/1/7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1867B-92E9-4903-BE87-A5B15A77C2F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19083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17.emf"/><Relationship Id="rId7" Type="http://schemas.openxmlformats.org/officeDocument/2006/relationships/image" Target="../media/image2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tiff"/><Relationship Id="rId9" Type="http://schemas.openxmlformats.org/officeDocument/2006/relationships/image" Target="../media/image2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jpeg"/><Relationship Id="rId4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67544" y="2060848"/>
            <a:ext cx="83503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000" dirty="0" smtClean="0"/>
              <a:t>TNRF</a:t>
            </a:r>
            <a:r>
              <a:rPr kumimoji="1" lang="ja-JP" altLang="en-US" sz="4000" dirty="0" smtClean="0"/>
              <a:t>におけるボロン型中性子イメージ</a:t>
            </a:r>
            <a:endParaRPr kumimoji="1" lang="en-US" altLang="ja-JP" sz="4000" dirty="0" smtClean="0"/>
          </a:p>
          <a:p>
            <a:pPr algn="ctr"/>
            <a:r>
              <a:rPr kumimoji="1" lang="ja-JP" altLang="en-US" sz="4000" dirty="0" smtClean="0"/>
              <a:t>インテンシファイアの特性評価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59632" y="4581128"/>
            <a:ext cx="7008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安田　良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原子力機構　中性子イメージング・分析研究グループ</a:t>
            </a:r>
            <a:endParaRPr kumimoji="1" lang="en-US" altLang="ja-JP" sz="24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188640"/>
            <a:ext cx="3692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京大炉中性子ラジオグラフィ研究会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平成</a:t>
            </a:r>
            <a:r>
              <a:rPr lang="en-US" altLang="ja-JP" sz="1400" dirty="0" smtClean="0"/>
              <a:t>22</a:t>
            </a:r>
            <a:r>
              <a:rPr lang="ja-JP" altLang="en-US" sz="1400" dirty="0" smtClean="0"/>
              <a:t>年</a:t>
            </a:r>
            <a:r>
              <a:rPr lang="en-US" altLang="ja-JP" sz="1400" dirty="0" smtClean="0"/>
              <a:t>1</a:t>
            </a:r>
            <a:r>
              <a:rPr lang="ja-JP" altLang="en-US" sz="1400" dirty="0" smtClean="0"/>
              <a:t>月</a:t>
            </a:r>
            <a:r>
              <a:rPr lang="en-US" altLang="ja-JP" sz="1400" dirty="0" smtClean="0"/>
              <a:t>6</a:t>
            </a:r>
            <a:r>
              <a:rPr lang="ja-JP" altLang="en-US" sz="1400" dirty="0" smtClean="0"/>
              <a:t>日　於　京都大学原子炉実験所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361100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9275" y="2185796"/>
            <a:ext cx="3002540" cy="284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17928"/>
            <a:ext cx="9144000" cy="547688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ja-JP" altLang="ja-JP" sz="2800" b="1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01495" y="233176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開</a:t>
            </a:r>
            <a:endParaRPr kumimoji="1" lang="en-US" altLang="ja-JP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01495" y="492405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開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26660" y="153072"/>
            <a:ext cx="4868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鉛</a:t>
            </a:r>
            <a:r>
              <a:rPr lang="ja-JP" altLang="en-US" sz="2400" dirty="0" smtClean="0"/>
              <a:t>フィルタ及びスリットの開閉の効果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48623" y="1107630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Pb</a:t>
            </a:r>
            <a:r>
              <a:rPr lang="ja-JP" altLang="en-US" dirty="0" smtClean="0"/>
              <a:t>フィルタ無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23" y="3987950"/>
            <a:ext cx="2056153" cy="205615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121400" y="1107630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Pb</a:t>
            </a:r>
            <a:r>
              <a:rPr lang="ja-JP" altLang="en-US" dirty="0" smtClean="0"/>
              <a:t>フィルタ</a:t>
            </a:r>
            <a:r>
              <a:rPr lang="en-US" altLang="ja-JP" dirty="0" smtClean="0"/>
              <a:t>4mm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181071" y="1107630"/>
            <a:ext cx="177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Pb</a:t>
            </a:r>
            <a:r>
              <a:rPr lang="ja-JP" altLang="en-US" dirty="0" smtClean="0"/>
              <a:t>フィルタ</a:t>
            </a:r>
            <a:r>
              <a:rPr lang="en-US" altLang="ja-JP" dirty="0" smtClean="0"/>
              <a:t>10mm</a:t>
            </a:r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055" y="3987950"/>
            <a:ext cx="2056153" cy="205615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591" y="3987950"/>
            <a:ext cx="2056153" cy="2056153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591" y="1467670"/>
            <a:ext cx="2056153" cy="2056153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23" y="1467670"/>
            <a:ext cx="2056153" cy="2056153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055" y="1467670"/>
            <a:ext cx="2056153" cy="20561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56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8963"/>
            <a:ext cx="9144000" cy="547688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ja-JP" altLang="ja-JP" sz="2800" b="1"/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-631064" y="283708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Signal counts 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47664" y="4941168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Arial" pitchFamily="34" charset="0"/>
                <a:cs typeface="Arial" pitchFamily="34" charset="0"/>
              </a:rPr>
              <a:t>Pb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 thickness, mm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99792" y="116632"/>
            <a:ext cx="3969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鉛厚さと輝度の減衰との関係</a:t>
            </a:r>
            <a:endParaRPr kumimoji="1" lang="ja-JP" altLang="en-US" sz="2400" dirty="0"/>
          </a:p>
        </p:txBody>
      </p:sp>
      <p:graphicFrame>
        <p:nvGraphicFramePr>
          <p:cNvPr id="11" name="グラフ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10464910"/>
              </p:ext>
            </p:extLst>
          </p:nvPr>
        </p:nvGraphicFramePr>
        <p:xfrm>
          <a:off x="323528" y="1556792"/>
          <a:ext cx="4091940" cy="343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63518446"/>
              </p:ext>
            </p:extLst>
          </p:nvPr>
        </p:nvGraphicFramePr>
        <p:xfrm>
          <a:off x="4716016" y="1556792"/>
          <a:ext cx="4091940" cy="343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テキスト ボックス 12"/>
          <p:cNvSpPr txBox="1"/>
          <p:nvPr/>
        </p:nvSpPr>
        <p:spPr>
          <a:xfrm rot="16200000">
            <a:off x="3795760" y="2931499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Signal counts 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56176" y="4941168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Arial" pitchFamily="34" charset="0"/>
                <a:cs typeface="Arial" pitchFamily="34" charset="0"/>
              </a:rPr>
              <a:t>Pb</a:t>
            </a:r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 thickness, mm</a:t>
            </a:r>
            <a:endParaRPr kumimoji="1"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19672" y="1124744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鉛フィルターのみ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02174" y="1124744"/>
            <a:ext cx="3618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鉛フィルター</a:t>
            </a:r>
            <a:r>
              <a:rPr lang="ja-JP" altLang="en-US" dirty="0" smtClean="0"/>
              <a:t>＋スリット閉による補正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84611" y="5692588"/>
            <a:ext cx="420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鉛フィルタの厚さは</a:t>
            </a:r>
            <a:r>
              <a:rPr kumimoji="1" lang="en-US" altLang="ja-JP" dirty="0" smtClean="0"/>
              <a:t>10</a:t>
            </a:r>
            <a:r>
              <a:rPr lang="ja-JP" altLang="en-US" dirty="0" smtClean="0"/>
              <a:t>～</a:t>
            </a:r>
            <a:r>
              <a:rPr lang="en-US" altLang="ja-JP" dirty="0" smtClean="0"/>
              <a:t>20mm</a:t>
            </a:r>
            <a:r>
              <a:rPr lang="ja-JP" altLang="en-US" dirty="0" smtClean="0"/>
              <a:t>程度がよい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4005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547688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ja-JP" altLang="ja-JP" sz="2800" b="1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10000" y="125506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まとめ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51907" y="2002794"/>
            <a:ext cx="565892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○空間分解能の評価</a:t>
            </a:r>
            <a:endParaRPr kumimoji="1"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en-US" altLang="ja-JP" sz="2000" dirty="0" smtClean="0"/>
              <a:t>50</a:t>
            </a:r>
            <a:r>
              <a:rPr lang="en-US" altLang="ja-JP" sz="2000" dirty="0" smtClean="0">
                <a:latin typeface="Symbol" pitchFamily="18" charset="2"/>
              </a:rPr>
              <a:t>m</a:t>
            </a:r>
            <a:r>
              <a:rPr lang="en-US" altLang="ja-JP" sz="2000" dirty="0" smtClean="0"/>
              <a:t>m</a:t>
            </a:r>
            <a:r>
              <a:rPr lang="ja-JP" altLang="en-US" sz="2000" dirty="0" smtClean="0"/>
              <a:t>のラインペアを確認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en-US" altLang="ja-JP" sz="2000" dirty="0" smtClean="0"/>
              <a:t>30</a:t>
            </a:r>
            <a:r>
              <a:rPr lang="en-US" altLang="ja-JP" sz="2000" dirty="0" smtClean="0">
                <a:latin typeface="Symbol" pitchFamily="18" charset="2"/>
              </a:rPr>
              <a:t>m</a:t>
            </a:r>
            <a:r>
              <a:rPr lang="en-US" altLang="ja-JP" sz="2000" dirty="0" smtClean="0"/>
              <a:t>m</a:t>
            </a:r>
            <a:r>
              <a:rPr lang="ja-JP" altLang="en-US" sz="2000" dirty="0" smtClean="0"/>
              <a:t>以下については再度実験により確認が必要</a:t>
            </a:r>
            <a:endParaRPr lang="en-US" altLang="ja-JP" sz="2000" dirty="0" smtClean="0"/>
          </a:p>
          <a:p>
            <a:endParaRPr lang="en-US" altLang="ja-JP" sz="2000" dirty="0"/>
          </a:p>
          <a:p>
            <a:r>
              <a:rPr kumimoji="1" lang="ja-JP" altLang="en-US" sz="2000" dirty="0" smtClean="0"/>
              <a:t>○</a:t>
            </a:r>
            <a:r>
              <a:rPr kumimoji="1" lang="en-US" altLang="ja-JP" sz="2000" dirty="0" smtClean="0"/>
              <a:t>γ</a:t>
            </a:r>
            <a:r>
              <a:rPr kumimoji="1" lang="ja-JP" altLang="en-US" sz="2000" dirty="0" smtClean="0"/>
              <a:t>線の影響</a:t>
            </a:r>
            <a:endParaRPr kumimoji="1"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鉛フィルタ、駆動スリットにより補正が可能</a:t>
            </a:r>
            <a:endParaRPr lang="en-US" altLang="ja-JP" sz="2000" dirty="0" smtClean="0"/>
          </a:p>
          <a:p>
            <a:r>
              <a:rPr kumimoji="1" lang="ja-JP" altLang="en-US" sz="2000" dirty="0"/>
              <a:t>　</a:t>
            </a:r>
            <a:r>
              <a:rPr kumimoji="1" lang="ja-JP" altLang="en-US" sz="2000" dirty="0" smtClean="0"/>
              <a:t>鉛フィルタの厚みは、</a:t>
            </a:r>
            <a:r>
              <a:rPr kumimoji="1" lang="en-US" altLang="ja-JP" sz="2000" dirty="0" smtClean="0"/>
              <a:t>10</a:t>
            </a:r>
            <a:r>
              <a:rPr kumimoji="1" lang="ja-JP" altLang="en-US" sz="2000" dirty="0" smtClean="0"/>
              <a:t>～</a:t>
            </a:r>
            <a:r>
              <a:rPr kumimoji="1" lang="en-US" altLang="ja-JP" sz="2000" dirty="0" smtClean="0"/>
              <a:t>20mm</a:t>
            </a:r>
            <a:r>
              <a:rPr lang="ja-JP" altLang="en-US" sz="2000" dirty="0" smtClean="0"/>
              <a:t>程度</a:t>
            </a:r>
            <a:endParaRPr kumimoji="1" lang="en-US" altLang="ja-JP" sz="2000" dirty="0" smtClean="0"/>
          </a:p>
          <a:p>
            <a:r>
              <a:rPr lang="ja-JP" altLang="en-US" sz="2000" dirty="0"/>
              <a:t>　</a:t>
            </a:r>
            <a:endParaRPr lang="en-US" altLang="ja-JP" sz="2000" dirty="0"/>
          </a:p>
        </p:txBody>
      </p:sp>
    </p:spTree>
    <p:extLst>
      <p:ext uri="{BB962C8B-B14F-4D97-AF65-F5344CB8AC3E}">
        <p14:creationId xmlns="" xmlns:p14="http://schemas.microsoft.com/office/powerpoint/2010/main" val="354436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7938"/>
            <a:ext cx="9144000" cy="573087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400" dirty="0" smtClean="0"/>
              <a:t>ボロン型中性子イメージインテンシファイア</a:t>
            </a:r>
            <a:endParaRPr lang="ja-JP" altLang="ja-JP" sz="2400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755576" y="1484784"/>
            <a:ext cx="35845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000" b="1" dirty="0" smtClean="0">
                <a:solidFill>
                  <a:srgbClr val="FF0000"/>
                </a:solidFill>
              </a:rPr>
              <a:t>○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高空間分解能</a:t>
            </a:r>
            <a:endParaRPr lang="en-US" altLang="ja-JP" sz="2000" b="1" dirty="0" smtClean="0">
              <a:solidFill>
                <a:srgbClr val="FF0000"/>
              </a:solidFill>
            </a:endParaRPr>
          </a:p>
          <a:p>
            <a:r>
              <a:rPr lang="ja-JP" altLang="en-US" sz="2000" b="1" dirty="0" smtClean="0"/>
              <a:t>○高輝度</a:t>
            </a:r>
            <a:endParaRPr lang="en-US" altLang="ja-JP" sz="2000" b="1" dirty="0"/>
          </a:p>
          <a:p>
            <a:r>
              <a:rPr lang="en-US" altLang="ja-JP" sz="2000" b="1" dirty="0" smtClean="0"/>
              <a:t>○</a:t>
            </a:r>
            <a:r>
              <a:rPr lang="ja-JP" altLang="en-US" sz="2000" b="1" dirty="0" smtClean="0"/>
              <a:t>広いダイナミックレンジ</a:t>
            </a:r>
            <a:r>
              <a:rPr lang="en-US" altLang="ja-JP" sz="2000" b="1" dirty="0" smtClean="0"/>
              <a:t> </a:t>
            </a:r>
            <a:endParaRPr lang="en-US" altLang="ja-JP" sz="2000" b="1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9821"/>
          <a:stretch>
            <a:fillRect/>
          </a:stretch>
        </p:blipFill>
        <p:spPr bwMode="auto">
          <a:xfrm>
            <a:off x="5126883" y="692696"/>
            <a:ext cx="381635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6457208" y="984796"/>
            <a:ext cx="1190625" cy="258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684221" y="803821"/>
            <a:ext cx="24320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dirty="0" err="1">
                <a:solidFill>
                  <a:srgbClr val="FF0000"/>
                </a:solidFill>
              </a:rPr>
              <a:t>CsI</a:t>
            </a:r>
            <a:endParaRPr lang="en-US" altLang="ja-JP" dirty="0">
              <a:solidFill>
                <a:srgbClr val="FF0000"/>
              </a:solidFill>
            </a:endParaRPr>
          </a:p>
          <a:p>
            <a:pPr algn="ctr"/>
            <a:r>
              <a:rPr lang="ja-JP" altLang="en-US" dirty="0">
                <a:solidFill>
                  <a:srgbClr val="FF0000"/>
                </a:solidFill>
              </a:rPr>
              <a:t>（</a:t>
            </a:r>
            <a:r>
              <a:rPr lang="en-US" altLang="ja-JP" dirty="0">
                <a:solidFill>
                  <a:srgbClr val="FF0000"/>
                </a:solidFill>
              </a:rPr>
              <a:t>acicular microstructure </a:t>
            </a:r>
            <a:r>
              <a:rPr lang="ja-JP" altLang="en-US" dirty="0">
                <a:solidFill>
                  <a:srgbClr val="FF0000"/>
                </a:solidFill>
              </a:rPr>
              <a:t>）</a:t>
            </a: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18047728"/>
              </p:ext>
            </p:extLst>
          </p:nvPr>
        </p:nvGraphicFramePr>
        <p:xfrm>
          <a:off x="107504" y="2996952"/>
          <a:ext cx="4716714" cy="3549004"/>
        </p:xfrm>
        <a:graphic>
          <a:graphicData uri="http://schemas.openxmlformats.org/presentationml/2006/ole">
            <p:oleObj spid="_x0000_s2078" name="Image" r:id="rId5" imgW="6920635" imgH="5206349" progId="">
              <p:embed/>
            </p:oleObj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79712" y="6381328"/>
            <a:ext cx="6921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200" b="1" i="1" dirty="0"/>
              <a:t>K. </a:t>
            </a:r>
            <a:r>
              <a:rPr lang="en-US" altLang="ja-JP" sz="1200" b="1" i="1" dirty="0" err="1"/>
              <a:t>Nittoh</a:t>
            </a:r>
            <a:r>
              <a:rPr lang="en-US" altLang="ja-JP" sz="1200" b="1" i="1"/>
              <a:t> et al. / Nuclear Instruments and Methods in Physics Research A 605 (2009) 107–110 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105273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u="sng" dirty="0"/>
              <a:t>特長</a:t>
            </a:r>
            <a:endParaRPr kumimoji="1" lang="ja-JP" altLang="en-US" b="1" u="sng" dirty="0"/>
          </a:p>
        </p:txBody>
      </p:sp>
    </p:spTree>
    <p:extLst>
      <p:ext uri="{BB962C8B-B14F-4D97-AF65-F5344CB8AC3E}">
        <p14:creationId xmlns="" xmlns:p14="http://schemas.microsoft.com/office/powerpoint/2010/main" val="19017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nrf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819" y="817419"/>
            <a:ext cx="5447290" cy="312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4404132"/>
            <a:ext cx="509847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b="1" dirty="0" smtClean="0"/>
              <a:t>○定常中性子を用いた中性子ラジオグラフィ装置</a:t>
            </a:r>
            <a:endParaRPr lang="en-US" altLang="ja-JP" b="1" dirty="0" smtClean="0"/>
          </a:p>
          <a:p>
            <a:r>
              <a:rPr lang="ja-JP" altLang="en-US" b="1" dirty="0" smtClean="0"/>
              <a:t>　　高フラックス　：～</a:t>
            </a:r>
            <a:r>
              <a:rPr lang="en-US" altLang="ja-JP" b="1" dirty="0" smtClean="0"/>
              <a:t>10</a:t>
            </a:r>
            <a:r>
              <a:rPr lang="en-US" altLang="ja-JP" b="1" baseline="30000" dirty="0" smtClean="0"/>
              <a:t>8</a:t>
            </a:r>
            <a:r>
              <a:rPr lang="en-US" altLang="ja-JP" b="1" dirty="0" smtClean="0"/>
              <a:t>n/cm</a:t>
            </a:r>
            <a:r>
              <a:rPr lang="en-US" altLang="ja-JP" b="1" baseline="30000" dirty="0" smtClean="0"/>
              <a:t>2</a:t>
            </a:r>
            <a:r>
              <a:rPr lang="en-US" altLang="ja-JP" b="1" dirty="0" smtClean="0"/>
              <a:t>/s</a:t>
            </a:r>
          </a:p>
          <a:p>
            <a:r>
              <a:rPr lang="ja-JP" altLang="en-US" b="1" dirty="0" smtClean="0"/>
              <a:t>　　高</a:t>
            </a:r>
            <a:r>
              <a:rPr lang="en-US" altLang="ja-JP" b="1" dirty="0" smtClean="0"/>
              <a:t>L/D</a:t>
            </a:r>
            <a:r>
              <a:rPr lang="ja-JP" altLang="en-US" b="1" dirty="0" smtClean="0"/>
              <a:t>　（ピンホールコリメータにより～</a:t>
            </a:r>
            <a:r>
              <a:rPr lang="en-US" altLang="ja-JP" b="1" dirty="0" smtClean="0"/>
              <a:t>1000</a:t>
            </a:r>
            <a:r>
              <a:rPr lang="ja-JP" altLang="en-US" b="1" dirty="0" smtClean="0"/>
              <a:t>）</a:t>
            </a:r>
            <a:endParaRPr lang="en-US" altLang="ja-JP" b="1" dirty="0" smtClean="0"/>
          </a:p>
          <a:p>
            <a:r>
              <a:rPr lang="ja-JP" altLang="en-US" b="1" dirty="0" smtClean="0"/>
              <a:t>　　高</a:t>
            </a:r>
            <a:r>
              <a:rPr lang="en-US" altLang="ja-JP" b="1" dirty="0" smtClean="0"/>
              <a:t>N/γ</a:t>
            </a:r>
          </a:p>
          <a:p>
            <a:endParaRPr lang="en-US" altLang="ja-JP" b="1" dirty="0" smtClean="0"/>
          </a:p>
          <a:p>
            <a:r>
              <a:rPr lang="ja-JP" altLang="en-US" b="1" dirty="0" smtClean="0"/>
              <a:t>○供用装置として国内の大学・企業などの研究者　</a:t>
            </a:r>
            <a:endParaRPr lang="en-US" altLang="ja-JP" b="1" dirty="0" smtClean="0"/>
          </a:p>
          <a:p>
            <a:r>
              <a:rPr lang="ja-JP" altLang="en-US" b="1" dirty="0" smtClean="0"/>
              <a:t>　に開放</a:t>
            </a:r>
            <a:endParaRPr lang="en-US" altLang="ja-JP" b="1" dirty="0" smtClean="0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7938"/>
            <a:ext cx="9144000" cy="573087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400" dirty="0" smtClean="0"/>
              <a:t>熱中性子ラジオグラフィ装置（</a:t>
            </a:r>
            <a:r>
              <a:rPr lang="en-US" altLang="ja-JP" sz="2400" dirty="0" smtClean="0"/>
              <a:t>TNRF</a:t>
            </a:r>
            <a:r>
              <a:rPr lang="ja-JP" altLang="en-US" sz="2400" dirty="0" smtClean="0"/>
              <a:t>）</a:t>
            </a:r>
            <a:endParaRPr lang="ja-JP" altLang="ja-JP" sz="2400" dirty="0"/>
          </a:p>
        </p:txBody>
      </p:sp>
      <p:pic>
        <p:nvPicPr>
          <p:cNvPr id="5" name="Picture 7" descr="NR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8834" y="1343891"/>
            <a:ext cx="331203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右中かっこ 9"/>
          <p:cNvSpPr/>
          <p:nvPr/>
        </p:nvSpPr>
        <p:spPr>
          <a:xfrm>
            <a:off x="4973783" y="4419601"/>
            <a:ext cx="512618" cy="1731818"/>
          </a:xfrm>
          <a:prstGeom prst="rightBrace">
            <a:avLst/>
          </a:prstGeom>
          <a:ln cmpd="thickThin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83177" y="4852557"/>
            <a:ext cx="3449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TNRF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におけるボロン型中性子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II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の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r>
              <a:rPr kumimoji="1" lang="ja-JP" altLang="en-US" b="1" dirty="0" smtClean="0">
                <a:solidFill>
                  <a:srgbClr val="FF0000"/>
                </a:solidFill>
              </a:rPr>
              <a:t>特性試験を</a:t>
            </a:r>
            <a:r>
              <a:rPr lang="ja-JP" altLang="en-US" b="1" dirty="0" smtClean="0">
                <a:solidFill>
                  <a:srgbClr val="FF0000"/>
                </a:solidFill>
              </a:rPr>
              <a:t>実施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0" y="0"/>
            <a:ext cx="9144000" cy="547688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ja-JP" altLang="ja-JP" sz="2800" b="1"/>
          </a:p>
        </p:txBody>
      </p:sp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543379" y="80772"/>
            <a:ext cx="23503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400" b="1" dirty="0" smtClean="0"/>
              <a:t>特性試験の内容</a:t>
            </a:r>
            <a:endParaRPr lang="en-US" altLang="ja-JP" sz="2400" b="1" dirty="0" smtClean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967543" y="1939229"/>
            <a:ext cx="450475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○空間分解能の評価</a:t>
            </a:r>
            <a:endParaRPr kumimoji="1"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　ラインペアインジケータ</a:t>
            </a:r>
            <a:endParaRPr lang="en-US" altLang="ja-JP" sz="2400" dirty="0" smtClean="0"/>
          </a:p>
          <a:p>
            <a:endParaRPr lang="en-US" altLang="ja-JP" sz="2400" dirty="0"/>
          </a:p>
          <a:p>
            <a:r>
              <a:rPr kumimoji="1" lang="ja-JP" altLang="en-US" sz="2400" dirty="0" smtClean="0"/>
              <a:t>○</a:t>
            </a:r>
            <a:r>
              <a:rPr kumimoji="1" lang="en-US" altLang="ja-JP" sz="2400" dirty="0" smtClean="0"/>
              <a:t>γ</a:t>
            </a:r>
            <a:r>
              <a:rPr kumimoji="1" lang="ja-JP" altLang="en-US" sz="2400" dirty="0" smtClean="0"/>
              <a:t>線の影響</a:t>
            </a:r>
            <a:endParaRPr kumimoji="1"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SI</a:t>
            </a:r>
          </a:p>
          <a:p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　鉛板フィルタによる補正</a:t>
            </a:r>
            <a:endParaRPr lang="en-US" altLang="ja-JP" sz="2400" dirty="0" smtClean="0"/>
          </a:p>
          <a:p>
            <a:r>
              <a:rPr lang="ja-JP" altLang="en-US" sz="2400" dirty="0" smtClean="0"/>
              <a:t>　　駆動スリットの開閉による補正</a:t>
            </a:r>
            <a:endParaRPr kumimoji="1" lang="en-US" altLang="ja-JP" sz="2400" dirty="0" smtClean="0"/>
          </a:p>
          <a:p>
            <a:r>
              <a:rPr lang="ja-JP" altLang="en-US" sz="2400" dirty="0"/>
              <a:t>　</a:t>
            </a:r>
            <a:endParaRPr lang="en-US" altLang="ja-JP" sz="2400" dirty="0"/>
          </a:p>
        </p:txBody>
      </p:sp>
    </p:spTree>
    <p:extLst>
      <p:ext uri="{BB962C8B-B14F-4D97-AF65-F5344CB8AC3E}">
        <p14:creationId xmlns="" xmlns:p14="http://schemas.microsoft.com/office/powerpoint/2010/main" val="353898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547688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ja-JP" altLang="ja-JP" sz="2800" b="1"/>
          </a:p>
        </p:txBody>
      </p:sp>
      <p:pic>
        <p:nvPicPr>
          <p:cNvPr id="20522" name="Picture 42" descr="IMG_00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45" t="9256" r="33195"/>
          <a:stretch>
            <a:fillRect/>
          </a:stretch>
        </p:blipFill>
        <p:spPr bwMode="auto">
          <a:xfrm>
            <a:off x="5710518" y="686806"/>
            <a:ext cx="1900804" cy="2055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3" name="Text Box 43"/>
          <p:cNvSpPr txBox="1">
            <a:spLocks noChangeArrowheads="1"/>
          </p:cNvSpPr>
          <p:nvPr/>
        </p:nvSpPr>
        <p:spPr bwMode="auto">
          <a:xfrm>
            <a:off x="3507363" y="87015"/>
            <a:ext cx="19287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400" dirty="0" smtClean="0"/>
              <a:t>撮像システム</a:t>
            </a:r>
            <a:endParaRPr lang="en-US" altLang="ja-JP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79251" y="5662989"/>
            <a:ext cx="3188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視野：</a:t>
            </a:r>
            <a:r>
              <a:rPr kumimoji="1" lang="en-US" altLang="ja-JP" dirty="0" smtClean="0"/>
              <a:t>2</a:t>
            </a:r>
            <a:r>
              <a:rPr lang="ja-JP" altLang="en-US" dirty="0" err="1"/>
              <a:t>，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インチ　</a:t>
            </a:r>
            <a:endParaRPr kumimoji="1" lang="en-US" altLang="ja-JP" dirty="0" smtClean="0"/>
          </a:p>
          <a:p>
            <a:r>
              <a:rPr lang="ja-JP" altLang="en-US" dirty="0" smtClean="0"/>
              <a:t>ピクセルサイズ：</a:t>
            </a:r>
            <a:r>
              <a:rPr lang="en-US" altLang="ja-JP" dirty="0" smtClean="0"/>
              <a:t>3.6μm,</a:t>
            </a:r>
            <a:r>
              <a:rPr lang="ja-JP" altLang="en-US" dirty="0" smtClean="0"/>
              <a:t>　</a:t>
            </a:r>
            <a:r>
              <a:rPr lang="en-US" altLang="ja-JP" dirty="0" smtClean="0"/>
              <a:t>7.2μm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27" y="1422322"/>
            <a:ext cx="3485274" cy="306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線矢印コネクタ 3"/>
          <p:cNvCxnSpPr/>
          <p:nvPr/>
        </p:nvCxnSpPr>
        <p:spPr>
          <a:xfrm>
            <a:off x="1826731" y="1134290"/>
            <a:ext cx="0" cy="864096"/>
          </a:xfrm>
          <a:prstGeom prst="straightConnector1">
            <a:avLst/>
          </a:prstGeom>
          <a:ln cmpd="thickThin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466691" y="836966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ミラー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2690827" y="1134290"/>
            <a:ext cx="0" cy="648072"/>
          </a:xfrm>
          <a:prstGeom prst="straightConnector1">
            <a:avLst/>
          </a:prstGeom>
          <a:ln cmpd="thickThin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183364" y="836966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集光</a:t>
            </a:r>
            <a:r>
              <a:rPr kumimoji="1" lang="ja-JP" altLang="en-US" dirty="0" smtClean="0"/>
              <a:t>レンズ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3986971" y="1206298"/>
            <a:ext cx="0" cy="432048"/>
          </a:xfrm>
          <a:prstGeom prst="straightConnector1">
            <a:avLst/>
          </a:prstGeom>
          <a:ln cmpd="thickThin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698939" y="91826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本体</a:t>
            </a:r>
            <a:endParaRPr kumimoji="1" lang="ja-JP" altLang="en-US" dirty="0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4058979" y="2142402"/>
            <a:ext cx="0" cy="936104"/>
          </a:xfrm>
          <a:prstGeom prst="straightConnector1">
            <a:avLst/>
          </a:prstGeom>
          <a:ln cmpd="thickThin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410907" y="3069214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電子ビーム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1898739" y="3798586"/>
            <a:ext cx="0" cy="718340"/>
          </a:xfrm>
          <a:prstGeom prst="straightConnector1">
            <a:avLst/>
          </a:prstGeom>
          <a:ln cmpd="thickThin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602595" y="4518666"/>
            <a:ext cx="364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CMOS</a:t>
            </a:r>
            <a:r>
              <a:rPr kumimoji="1" lang="ja-JP" altLang="en-US" dirty="0" smtClean="0"/>
              <a:t>カメラ（</a:t>
            </a:r>
            <a:r>
              <a:rPr kumimoji="1" lang="en-US" altLang="ja-JP" dirty="0" smtClean="0"/>
              <a:t>Canon</a:t>
            </a:r>
            <a:r>
              <a:rPr lang="ja-JP" altLang="en-US" dirty="0"/>
              <a:t> </a:t>
            </a:r>
            <a:r>
              <a:rPr kumimoji="1" lang="en-US" altLang="ja-JP" dirty="0" smtClean="0"/>
              <a:t>EOS</a:t>
            </a:r>
            <a:r>
              <a:rPr lang="ja-JP" altLang="en-US" dirty="0" smtClean="0"/>
              <a:t> </a:t>
            </a:r>
            <a:r>
              <a:rPr kumimoji="1" lang="en-US" altLang="ja-JP" dirty="0" smtClean="0"/>
              <a:t>5D </a:t>
            </a:r>
            <a:r>
              <a:rPr kumimoji="1" lang="en-US" altLang="ja-JP" dirty="0" err="1" smtClean="0"/>
              <a:t>MarkⅡ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</p:txBody>
      </p:sp>
      <p:cxnSp>
        <p:nvCxnSpPr>
          <p:cNvPr id="20" name="直線矢印コネクタ 19"/>
          <p:cNvCxnSpPr/>
          <p:nvPr/>
        </p:nvCxnSpPr>
        <p:spPr>
          <a:xfrm flipH="1">
            <a:off x="2762835" y="4086618"/>
            <a:ext cx="648072" cy="0"/>
          </a:xfrm>
          <a:prstGeom prst="straightConnector1">
            <a:avLst/>
          </a:prstGeom>
          <a:ln cmpd="thickThin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2958489" y="3510554"/>
            <a:ext cx="138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ボロン入り</a:t>
            </a:r>
            <a:endParaRPr kumimoji="1" lang="en-US" altLang="ja-JP" dirty="0" smtClean="0"/>
          </a:p>
          <a:p>
            <a:r>
              <a:rPr kumimoji="1" lang="ja-JP" altLang="en-US" dirty="0" smtClean="0"/>
              <a:t>ポリエチレン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146902" y="2773162"/>
            <a:ext cx="34083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u="sng" dirty="0" smtClean="0"/>
              <a:t>Canon EOS 5D </a:t>
            </a:r>
            <a:r>
              <a:rPr lang="en-US" altLang="ja-JP" sz="1600" u="sng" dirty="0" err="1" smtClean="0"/>
              <a:t>MARKⅡ</a:t>
            </a:r>
            <a:endParaRPr lang="en-US" altLang="ja-JP" sz="1600" u="sng" dirty="0" smtClean="0"/>
          </a:p>
          <a:p>
            <a:r>
              <a:rPr kumimoji="1" lang="ja-JP" altLang="en-US" sz="1600" dirty="0" smtClean="0"/>
              <a:t>　画素数：</a:t>
            </a:r>
            <a:r>
              <a:rPr lang="en-US" altLang="ja-JP" sz="1600" dirty="0" smtClean="0"/>
              <a:t>5616 </a:t>
            </a:r>
            <a:r>
              <a:rPr lang="en-US" altLang="ja-JP" sz="1600" dirty="0"/>
              <a:t>×</a:t>
            </a:r>
            <a:r>
              <a:rPr lang="en-US" altLang="ja-JP" sz="1600" dirty="0" smtClean="0"/>
              <a:t> 3744</a:t>
            </a:r>
            <a:r>
              <a:rPr lang="ja-JP" altLang="en-US" sz="1600" dirty="0" smtClean="0"/>
              <a:t>（</a:t>
            </a:r>
            <a:r>
              <a:rPr lang="en-US" altLang="ja-JP" sz="1600" dirty="0" smtClean="0"/>
              <a:t>2100</a:t>
            </a:r>
            <a:r>
              <a:rPr lang="ja-JP" altLang="en-US" sz="1600" dirty="0" smtClean="0"/>
              <a:t>万画素）</a:t>
            </a:r>
            <a:endParaRPr lang="en-US" altLang="ja-JP" sz="1600" dirty="0" smtClean="0"/>
          </a:p>
          <a:p>
            <a:r>
              <a:rPr kumimoji="1" lang="ja-JP" altLang="en-US" sz="1600" dirty="0" smtClean="0"/>
              <a:t>　</a:t>
            </a:r>
            <a:r>
              <a:rPr kumimoji="1" lang="en-US" altLang="ja-JP" sz="1600" dirty="0" smtClean="0"/>
              <a:t>ISO</a:t>
            </a:r>
            <a:r>
              <a:rPr kumimoji="1" lang="ja-JP" altLang="en-US" sz="1600" dirty="0" smtClean="0"/>
              <a:t>：</a:t>
            </a:r>
            <a:r>
              <a:rPr kumimoji="1" lang="en-US" altLang="ja-JP" sz="1600" dirty="0" smtClean="0"/>
              <a:t>Low, 100-6400,</a:t>
            </a:r>
            <a:r>
              <a:rPr kumimoji="1" lang="ja-JP" altLang="en-US" sz="1600" dirty="0" smtClean="0"/>
              <a:t>　</a:t>
            </a:r>
            <a:r>
              <a:rPr kumimoji="1" lang="en-US" altLang="ja-JP" sz="1600" dirty="0" smtClean="0"/>
              <a:t>12800,</a:t>
            </a:r>
            <a:r>
              <a:rPr kumimoji="1" lang="ja-JP" altLang="en-US" sz="1600" dirty="0" smtClean="0"/>
              <a:t>　</a:t>
            </a:r>
            <a:r>
              <a:rPr kumimoji="1" lang="en-US" altLang="ja-JP" sz="1600" dirty="0" smtClean="0"/>
              <a:t>25600</a:t>
            </a:r>
          </a:p>
          <a:p>
            <a:r>
              <a:rPr lang="ja-JP" altLang="en-US" sz="1600" dirty="0" smtClean="0"/>
              <a:t>　シャッタースピード：</a:t>
            </a:r>
            <a:r>
              <a:rPr lang="en-US" altLang="ja-JP" sz="1600" dirty="0" smtClean="0"/>
              <a:t>1/8000</a:t>
            </a:r>
            <a:r>
              <a:rPr lang="ja-JP" altLang="en-US" sz="1600" dirty="0" smtClean="0"/>
              <a:t>～</a:t>
            </a:r>
            <a:r>
              <a:rPr lang="en-US" altLang="ja-JP" sz="1600" dirty="0" smtClean="0"/>
              <a:t>30sec.</a:t>
            </a:r>
          </a:p>
          <a:p>
            <a:r>
              <a:rPr kumimoji="1" lang="en-US" altLang="ja-JP" sz="1600" dirty="0"/>
              <a:t> </a:t>
            </a:r>
            <a:r>
              <a:rPr kumimoji="1" lang="en-US" altLang="ja-JP" sz="1600" dirty="0" smtClean="0"/>
              <a:t>  Color Camera</a:t>
            </a:r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11560" y="530120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u="sng" dirty="0" smtClean="0"/>
              <a:t>中性子</a:t>
            </a:r>
            <a:r>
              <a:rPr kumimoji="1" lang="en-US" altLang="ja-JP" u="sng" dirty="0" smtClean="0"/>
              <a:t>Ⅱ</a:t>
            </a:r>
            <a:endParaRPr kumimoji="1" lang="ja-JP" altLang="en-US" u="sng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144" y="4159627"/>
            <a:ext cx="3223146" cy="244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6490452" y="6452813"/>
            <a:ext cx="1416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Signal counts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320993" y="5074027"/>
            <a:ext cx="178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Number of pixels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7905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0" y="0"/>
            <a:ext cx="9144000" cy="547688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ja-JP" altLang="ja-JP" sz="2800" b="1"/>
          </a:p>
        </p:txBody>
      </p:sp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390974" y="80772"/>
            <a:ext cx="25506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400" b="1" dirty="0" smtClean="0"/>
              <a:t>コリメータシステム</a:t>
            </a:r>
            <a:endParaRPr lang="ja-JP" altLang="en-US" sz="24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35310" y="2834464"/>
            <a:ext cx="819547" cy="144002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54856" y="2834464"/>
            <a:ext cx="2454402" cy="1440029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35310" y="3025056"/>
            <a:ext cx="3439129" cy="10567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1525209" y="3012349"/>
            <a:ext cx="180003" cy="1056727"/>
            <a:chOff x="534" y="1207"/>
            <a:chExt cx="96" cy="499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67" y="1207"/>
              <a:ext cx="45" cy="49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534" y="1397"/>
              <a:ext cx="96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4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ctangle 10"/>
          <p:cNvSpPr>
            <a:spLocks noChangeArrowheads="1"/>
          </p:cNvSpPr>
          <p:nvPr/>
        </p:nvSpPr>
        <p:spPr bwMode="auto">
          <a:xfrm flipV="1">
            <a:off x="2164751" y="3675186"/>
            <a:ext cx="59295" cy="160944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 flipV="1">
            <a:off x="2164751" y="3264354"/>
            <a:ext cx="59295" cy="160944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 flipV="1">
            <a:off x="2020748" y="3011620"/>
            <a:ext cx="117531" cy="1056627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940276" y="3450711"/>
            <a:ext cx="228711" cy="216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567112" y="3035643"/>
            <a:ext cx="137649" cy="10397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2706880" y="3035643"/>
            <a:ext cx="137649" cy="10397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2842412" y="3035643"/>
            <a:ext cx="137649" cy="10397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2982179" y="3035643"/>
            <a:ext cx="137649" cy="10397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3121947" y="3035643"/>
            <a:ext cx="137649" cy="10397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3257479" y="3035643"/>
            <a:ext cx="137649" cy="10397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3397247" y="3035643"/>
            <a:ext cx="137649" cy="10397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3537014" y="3035643"/>
            <a:ext cx="137649" cy="10397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3672546" y="3035643"/>
            <a:ext cx="137649" cy="10397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3805960" y="3035643"/>
            <a:ext cx="137651" cy="10397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2514169" y="3399886"/>
            <a:ext cx="1471795" cy="31130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AutoShape 25"/>
          <p:cNvSpPr>
            <a:spLocks noChangeArrowheads="1"/>
          </p:cNvSpPr>
          <p:nvPr/>
        </p:nvSpPr>
        <p:spPr bwMode="auto">
          <a:xfrm rot="5400000">
            <a:off x="3214066" y="874542"/>
            <a:ext cx="309183" cy="5321755"/>
          </a:xfrm>
          <a:custGeom>
            <a:avLst/>
            <a:gdLst>
              <a:gd name="T0" fmla="*/ 202803 w 21600"/>
              <a:gd name="T1" fmla="*/ 1994694 h 21600"/>
              <a:gd name="T2" fmla="*/ 115888 w 21600"/>
              <a:gd name="T3" fmla="*/ 3989387 h 21600"/>
              <a:gd name="T4" fmla="*/ 28972 w 21600"/>
              <a:gd name="T5" fmla="*/ 1994694 h 21600"/>
              <a:gd name="T6" fmla="*/ 11588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400" smtClean="0">
              <a:solidFill>
                <a:srgbClr val="000000"/>
              </a:solidFill>
            </a:endParaRP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2620054" y="3374834"/>
            <a:ext cx="13756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中性子ビーム</a:t>
            </a:r>
          </a:p>
        </p:txBody>
      </p:sp>
      <p:sp>
        <p:nvSpPr>
          <p:cNvPr id="34" name="Line 64"/>
          <p:cNvSpPr>
            <a:spLocks noChangeShapeType="1"/>
          </p:cNvSpPr>
          <p:nvPr/>
        </p:nvSpPr>
        <p:spPr bwMode="auto">
          <a:xfrm>
            <a:off x="3510113" y="2546458"/>
            <a:ext cx="0" cy="60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65"/>
          <p:cNvSpPr txBox="1">
            <a:spLocks noChangeArrowheads="1"/>
          </p:cNvSpPr>
          <p:nvPr/>
        </p:nvSpPr>
        <p:spPr bwMode="auto">
          <a:xfrm>
            <a:off x="2880501" y="2254727"/>
            <a:ext cx="24288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鉛板（厚さ：</a:t>
            </a:r>
            <a:r>
              <a:rPr lang="en-US" altLang="ja-JP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100mm</a:t>
            </a:r>
            <a:r>
              <a:rPr lang="ja-JP" alt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）</a:t>
            </a:r>
          </a:p>
        </p:txBody>
      </p:sp>
      <p:sp>
        <p:nvSpPr>
          <p:cNvPr id="36" name="Line 66"/>
          <p:cNvSpPr>
            <a:spLocks noChangeShapeType="1"/>
          </p:cNvSpPr>
          <p:nvPr/>
        </p:nvSpPr>
        <p:spPr bwMode="auto">
          <a:xfrm>
            <a:off x="2203338" y="2327575"/>
            <a:ext cx="0" cy="9219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67"/>
          <p:cNvSpPr txBox="1">
            <a:spLocks noChangeArrowheads="1"/>
          </p:cNvSpPr>
          <p:nvPr/>
        </p:nvSpPr>
        <p:spPr bwMode="auto">
          <a:xfrm>
            <a:off x="1017361" y="1596800"/>
            <a:ext cx="29311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ja-JP" alt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駆動スリット</a:t>
            </a:r>
            <a:endParaRPr lang="en-US" altLang="ja-JP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ja-JP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5mm×5mm</a:t>
            </a:r>
            <a:r>
              <a:rPr lang="ja-JP" alt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：</a:t>
            </a:r>
            <a:r>
              <a:rPr lang="en-US" altLang="ja-JP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L/D460)</a:t>
            </a:r>
            <a:endParaRPr lang="ja-JP" altLang="en-US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48235" y="2996003"/>
            <a:ext cx="2497484" cy="219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5" name="直線矢印コネクタ 44"/>
          <p:cNvCxnSpPr/>
          <p:nvPr/>
        </p:nvCxnSpPr>
        <p:spPr>
          <a:xfrm rot="5400000">
            <a:off x="3809996" y="3560630"/>
            <a:ext cx="304800" cy="1588"/>
          </a:xfrm>
          <a:prstGeom prst="straightConnector1">
            <a:avLst/>
          </a:prstGeom>
          <a:ln cmpd="thickThin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3948541" y="3588340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Arial" pitchFamily="34" charset="0"/>
                <a:cs typeface="Arial" pitchFamily="34" charset="0"/>
              </a:rPr>
              <a:t>8mmΦ</a:t>
            </a:r>
            <a:endParaRPr kumimoji="1" lang="ja-JP" alt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898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61" y="1152432"/>
            <a:ext cx="2227262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547688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ja-JP" altLang="ja-JP" sz="2800" b="1"/>
          </a:p>
        </p:txBody>
      </p:sp>
      <p:sp>
        <p:nvSpPr>
          <p:cNvPr id="3078" name="テキスト ボックス 10"/>
          <p:cNvSpPr txBox="1">
            <a:spLocks noChangeArrowheads="1"/>
          </p:cNvSpPr>
          <p:nvPr/>
        </p:nvSpPr>
        <p:spPr bwMode="auto">
          <a:xfrm>
            <a:off x="6233265" y="6098988"/>
            <a:ext cx="29883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dirty="0" smtClean="0">
                <a:solidFill>
                  <a:srgbClr val="000000"/>
                </a:solidFill>
                <a:latin typeface="Calibri" pitchFamily="34" charset="0"/>
              </a:rPr>
              <a:t>（</a:t>
            </a: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</a:rPr>
              <a:t>NR</a:t>
            </a:r>
            <a:r>
              <a:rPr lang="ja-JP" altLang="en-US" dirty="0" smtClean="0">
                <a:solidFill>
                  <a:srgbClr val="000000"/>
                </a:solidFill>
                <a:latin typeface="Calibri" pitchFamily="34" charset="0"/>
              </a:rPr>
              <a:t>コンバータ</a:t>
            </a: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</a:rPr>
              <a:t>/EM-CCD</a:t>
            </a:r>
            <a:r>
              <a:rPr lang="ja-JP" altLang="en-US" dirty="0" smtClean="0">
                <a:solidFill>
                  <a:srgbClr val="000000"/>
                </a:solidFill>
                <a:latin typeface="Calibri" pitchFamily="34" charset="0"/>
              </a:rPr>
              <a:t>カメラ</a:t>
            </a:r>
            <a:endParaRPr lang="en-US" altLang="ja-JP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ja-JP" altLang="en-US" dirty="0" smtClean="0">
                <a:solidFill>
                  <a:srgbClr val="000000"/>
                </a:solidFill>
                <a:latin typeface="Calibri" pitchFamily="34" charset="0"/>
              </a:rPr>
              <a:t>　</a:t>
            </a:r>
            <a:r>
              <a:rPr lang="ja-JP" altLang="en-US" dirty="0" err="1" smtClean="0">
                <a:solidFill>
                  <a:srgbClr val="000000"/>
                </a:solidFill>
                <a:latin typeface="Calibri" pitchFamily="34" charset="0"/>
              </a:rPr>
              <a:t>、</a:t>
            </a: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</a:rPr>
              <a:t>80μm/pixel</a:t>
            </a:r>
            <a:r>
              <a:rPr lang="ja-JP" altLang="en-US" dirty="0" smtClean="0">
                <a:solidFill>
                  <a:srgbClr val="000000"/>
                </a:solidFill>
                <a:latin typeface="Calibri" pitchFamily="34" charset="0"/>
              </a:rPr>
              <a:t>）</a:t>
            </a:r>
            <a:endParaRPr lang="ja-JP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079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3902074"/>
            <a:ext cx="2227262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テキスト ボックス 15"/>
          <p:cNvSpPr txBox="1">
            <a:spLocks noChangeArrowheads="1"/>
          </p:cNvSpPr>
          <p:nvPr/>
        </p:nvSpPr>
        <p:spPr bwMode="auto">
          <a:xfrm>
            <a:off x="1832417" y="89741"/>
            <a:ext cx="5445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ja-JP" altLang="en-US" sz="2400" dirty="0" smtClean="0">
                <a:latin typeface="Calibri" pitchFamily="34" charset="0"/>
              </a:rPr>
              <a:t>空間分解能評価：ラインペアインジケータ</a:t>
            </a:r>
            <a:endParaRPr lang="ja-JP" altLang="en-US" sz="2400" dirty="0">
              <a:latin typeface="Calibri" pitchFamily="34" charset="0"/>
            </a:endParaRPr>
          </a:p>
        </p:txBody>
      </p:sp>
      <p:pic>
        <p:nvPicPr>
          <p:cNvPr id="3087" name="Picture 15" descr="画像２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864" y="1443317"/>
            <a:ext cx="2271638" cy="1703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7079689" y="3117851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/>
              <a:t>外観写真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970440" y="2939395"/>
            <a:ext cx="187220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/>
          <p:cNvCxnSpPr/>
          <p:nvPr/>
        </p:nvCxnSpPr>
        <p:spPr>
          <a:xfrm>
            <a:off x="2842648" y="2939395"/>
            <a:ext cx="288032" cy="0"/>
          </a:xfrm>
          <a:prstGeom prst="line">
            <a:avLst/>
          </a:prstGeom>
          <a:ln cmpd="thickThin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2842648" y="3227427"/>
            <a:ext cx="288032" cy="0"/>
          </a:xfrm>
          <a:prstGeom prst="line">
            <a:avLst/>
          </a:prstGeom>
          <a:ln cmpd="thickThin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flipV="1">
            <a:off x="2986664" y="3227427"/>
            <a:ext cx="0" cy="288032"/>
          </a:xfrm>
          <a:prstGeom prst="straightConnector1">
            <a:avLst/>
          </a:prstGeom>
          <a:ln cmpd="thickThin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2986664" y="2651363"/>
            <a:ext cx="0" cy="288032"/>
          </a:xfrm>
          <a:prstGeom prst="straightConnector1">
            <a:avLst/>
          </a:prstGeom>
          <a:ln cmpd="thickThin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2986664" y="2939395"/>
            <a:ext cx="0" cy="288032"/>
          </a:xfrm>
          <a:prstGeom prst="line">
            <a:avLst/>
          </a:prstGeom>
          <a:ln cmpd="thickThin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914656" y="2894282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2mm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25391" y="2904571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ガラス板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968189" y="2788029"/>
            <a:ext cx="1873624" cy="1344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 flipH="1">
            <a:off x="654426" y="2779065"/>
            <a:ext cx="304800" cy="0"/>
          </a:xfrm>
          <a:prstGeom prst="line">
            <a:avLst/>
          </a:prstGeom>
          <a:ln cmpd="thickThin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H="1">
            <a:off x="654421" y="2922500"/>
            <a:ext cx="304800" cy="0"/>
          </a:xfrm>
          <a:prstGeom prst="line">
            <a:avLst/>
          </a:prstGeom>
          <a:ln cmpd="thickThin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790311" y="2922627"/>
            <a:ext cx="0" cy="288032"/>
          </a:xfrm>
          <a:prstGeom prst="straightConnector1">
            <a:avLst/>
          </a:prstGeom>
          <a:ln cmpd="thickThin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V="1">
            <a:off x="790311" y="2472073"/>
            <a:ext cx="0" cy="288032"/>
          </a:xfrm>
          <a:prstGeom prst="straightConnector1">
            <a:avLst/>
          </a:prstGeom>
          <a:ln cmpd="thickThin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790311" y="2770101"/>
            <a:ext cx="0" cy="152527"/>
          </a:xfrm>
          <a:prstGeom prst="line">
            <a:avLst/>
          </a:prstGeom>
          <a:ln cmpd="thickThin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0" y="265355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50</a:t>
            </a:r>
            <a:r>
              <a:rPr kumimoji="1" lang="en-US" altLang="ja-JP" dirty="0" smtClean="0">
                <a:latin typeface="Symbol" pitchFamily="18" charset="2"/>
              </a:rPr>
              <a:t>m</a:t>
            </a:r>
            <a:r>
              <a:rPr kumimoji="1" lang="en-US" altLang="ja-JP" dirty="0" smtClean="0"/>
              <a:t>m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595718" y="2483232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Gd</a:t>
            </a:r>
            <a:r>
              <a:rPr kumimoji="1" lang="ja-JP" altLang="en-US" dirty="0" smtClean="0"/>
              <a:t>層</a:t>
            </a:r>
            <a:endParaRPr kumimoji="1" lang="ja-JP" altLang="en-US" dirty="0"/>
          </a:p>
        </p:txBody>
      </p:sp>
      <p:cxnSp>
        <p:nvCxnSpPr>
          <p:cNvPr id="41" name="直線コネクタ 40"/>
          <p:cNvCxnSpPr/>
          <p:nvPr/>
        </p:nvCxnSpPr>
        <p:spPr>
          <a:xfrm flipH="1">
            <a:off x="3836900" y="1326764"/>
            <a:ext cx="304800" cy="0"/>
          </a:xfrm>
          <a:prstGeom prst="line">
            <a:avLst/>
          </a:prstGeom>
          <a:ln cmpd="thickThin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H="1">
            <a:off x="3836895" y="3137634"/>
            <a:ext cx="304800" cy="0"/>
          </a:xfrm>
          <a:prstGeom prst="line">
            <a:avLst/>
          </a:prstGeom>
          <a:ln cmpd="thickThin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3989298" y="1371588"/>
            <a:ext cx="0" cy="1730189"/>
          </a:xfrm>
          <a:prstGeom prst="straightConnector1">
            <a:avLst/>
          </a:prstGeom>
          <a:ln cmpd="thickThin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グループ化 29"/>
          <p:cNvGrpSpPr/>
          <p:nvPr/>
        </p:nvGrpSpPr>
        <p:grpSpPr>
          <a:xfrm rot="5400000">
            <a:off x="4948520" y="2447355"/>
            <a:ext cx="304805" cy="1810870"/>
            <a:chOff x="797856" y="2017058"/>
            <a:chExt cx="304805" cy="1810870"/>
          </a:xfrm>
        </p:grpSpPr>
        <p:cxnSp>
          <p:nvCxnSpPr>
            <p:cNvPr id="45" name="直線コネクタ 44"/>
            <p:cNvCxnSpPr/>
            <p:nvPr/>
          </p:nvCxnSpPr>
          <p:spPr>
            <a:xfrm flipH="1">
              <a:off x="797861" y="2017058"/>
              <a:ext cx="304800" cy="0"/>
            </a:xfrm>
            <a:prstGeom prst="line">
              <a:avLst/>
            </a:prstGeom>
            <a:ln cmpd="thickThin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flipH="1">
              <a:off x="797856" y="3827928"/>
              <a:ext cx="304800" cy="0"/>
            </a:xfrm>
            <a:prstGeom prst="line">
              <a:avLst/>
            </a:prstGeom>
            <a:ln cmpd="thickThin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/>
            <p:cNvCxnSpPr/>
            <p:nvPr/>
          </p:nvCxnSpPr>
          <p:spPr>
            <a:xfrm>
              <a:off x="950259" y="2061882"/>
              <a:ext cx="0" cy="1730189"/>
            </a:xfrm>
            <a:prstGeom prst="straightConnector1">
              <a:avLst/>
            </a:prstGeom>
            <a:ln cmpd="thickThin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テキスト ボックス 34"/>
          <p:cNvSpPr txBox="1"/>
          <p:nvPr/>
        </p:nvSpPr>
        <p:spPr>
          <a:xfrm rot="16200000">
            <a:off x="3397625" y="200809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50mm</a:t>
            </a:r>
            <a:endParaRPr kumimoji="1"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688546" y="3299011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50mm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1272093" y="1425396"/>
            <a:ext cx="90542" cy="12371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爆発 2 36"/>
          <p:cNvSpPr/>
          <p:nvPr/>
        </p:nvSpPr>
        <p:spPr>
          <a:xfrm rot="648944">
            <a:off x="1147482" y="2581844"/>
            <a:ext cx="439271" cy="28687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88894" y="1084738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レーザー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595718" y="1488150"/>
            <a:ext cx="910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スキャン</a:t>
            </a:r>
            <a:endParaRPr kumimoji="1" lang="ja-JP" altLang="en-US" sz="1600" dirty="0"/>
          </a:p>
        </p:txBody>
      </p:sp>
      <p:sp>
        <p:nvSpPr>
          <p:cNvPr id="48" name="右矢印 47"/>
          <p:cNvSpPr/>
          <p:nvPr/>
        </p:nvSpPr>
        <p:spPr>
          <a:xfrm flipV="1">
            <a:off x="1461247" y="1388641"/>
            <a:ext cx="1165412" cy="189155"/>
          </a:xfrm>
          <a:prstGeom prst="righ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70329" y="654424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u="sng" dirty="0"/>
              <a:t>ラインペアゲージ</a:t>
            </a:r>
            <a:endParaRPr kumimoji="1" lang="ja-JP" altLang="en-US" b="1" u="sng" dirty="0"/>
          </a:p>
        </p:txBody>
      </p:sp>
      <p:pic>
        <p:nvPicPr>
          <p:cNvPr id="60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69" y="3687041"/>
            <a:ext cx="273367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384" y="3921151"/>
            <a:ext cx="2376487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2506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17928"/>
            <a:ext cx="9144000" cy="547688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ja-JP" altLang="ja-JP" sz="2800" b="1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12776"/>
            <a:ext cx="2258153" cy="20574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64" y="1412776"/>
            <a:ext cx="2258153" cy="20574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846124" y="3501008"/>
            <a:ext cx="66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BLUE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861048"/>
            <a:ext cx="2258153" cy="205740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355976" y="5985284"/>
            <a:ext cx="76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Green</a:t>
            </a:r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64" y="3861048"/>
            <a:ext cx="2258153" cy="205740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6905787" y="5985284"/>
            <a:ext cx="54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Red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339752" y="143815"/>
            <a:ext cx="4469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中性子</a:t>
            </a:r>
            <a:r>
              <a:rPr lang="en-US" altLang="ja-JP" sz="2400" dirty="0" smtClean="0"/>
              <a:t>I.I.</a:t>
            </a:r>
            <a:r>
              <a:rPr lang="ja-JP" altLang="en-US" sz="2400" dirty="0" smtClean="0"/>
              <a:t>によるインジケータ画像</a:t>
            </a:r>
            <a:endParaRPr kumimoji="1" lang="ja-JP" altLang="en-US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74603" y="1322549"/>
            <a:ext cx="201529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B-Type NCII</a:t>
            </a:r>
          </a:p>
          <a:p>
            <a:r>
              <a:rPr kumimoji="1" lang="en-US" altLang="ja-JP" sz="2000" b="1" dirty="0" smtClean="0"/>
              <a:t>TNRF</a:t>
            </a:r>
          </a:p>
          <a:p>
            <a:r>
              <a:rPr lang="en-US" altLang="ja-JP" sz="2000" b="1" dirty="0" smtClean="0"/>
              <a:t>L/D</a:t>
            </a:r>
            <a:r>
              <a:rPr lang="ja-JP" altLang="en-US" sz="2000" b="1" dirty="0" smtClean="0"/>
              <a:t>：</a:t>
            </a:r>
            <a:r>
              <a:rPr lang="en-US" altLang="ja-JP" sz="2000" b="1" dirty="0" smtClean="0"/>
              <a:t>460</a:t>
            </a:r>
          </a:p>
          <a:p>
            <a:r>
              <a:rPr kumimoji="1" lang="ja-JP" altLang="en-US" sz="2000" b="1" dirty="0"/>
              <a:t>撮像</a:t>
            </a:r>
            <a:r>
              <a:rPr kumimoji="1" lang="ja-JP" altLang="en-US" sz="2000" b="1" dirty="0" smtClean="0"/>
              <a:t>時間：</a:t>
            </a:r>
            <a:r>
              <a:rPr kumimoji="1" lang="en-US" altLang="ja-JP" sz="2000" b="1" dirty="0" smtClean="0"/>
              <a:t>30sec.</a:t>
            </a:r>
          </a:p>
          <a:p>
            <a:r>
              <a:rPr lang="ja-JP" altLang="en-US" sz="2000" b="1" dirty="0"/>
              <a:t>積層</a:t>
            </a:r>
            <a:r>
              <a:rPr lang="ja-JP" altLang="en-US" sz="2000" b="1" dirty="0" smtClean="0"/>
              <a:t>枚数：</a:t>
            </a:r>
            <a:r>
              <a:rPr lang="en-US" altLang="ja-JP" sz="2000" b="1" dirty="0" smtClean="0"/>
              <a:t>32</a:t>
            </a:r>
            <a:r>
              <a:rPr lang="ja-JP" altLang="en-US" sz="2000" b="1" dirty="0" smtClean="0"/>
              <a:t>枚</a:t>
            </a:r>
            <a:endParaRPr kumimoji="1" lang="en-US" altLang="ja-JP" sz="2000" b="1" dirty="0" smtClean="0"/>
          </a:p>
          <a:p>
            <a:r>
              <a:rPr lang="en-US" altLang="ja-JP" sz="2000" b="1" dirty="0" smtClean="0"/>
              <a:t>ISO:800</a:t>
            </a:r>
          </a:p>
          <a:p>
            <a:r>
              <a:rPr lang="en-US" altLang="ja-JP" sz="2000" b="1" dirty="0" smtClean="0"/>
              <a:t>Pixel size: 3.6</a:t>
            </a:r>
            <a:r>
              <a:rPr lang="en-US" altLang="ja-JP" sz="2000" b="1" dirty="0" smtClean="0">
                <a:latin typeface="Symbol" pitchFamily="18" charset="2"/>
              </a:rPr>
              <a:t>m</a:t>
            </a:r>
            <a:r>
              <a:rPr lang="en-US" altLang="ja-JP" sz="2000" b="1" dirty="0" smtClean="0"/>
              <a:t>m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76514" y="106680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u="sng" dirty="0" smtClean="0"/>
              <a:t>実験条件</a:t>
            </a:r>
            <a:endParaRPr kumimoji="1" lang="ja-JP" altLang="en-US" b="1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85103" y="6479703"/>
            <a:ext cx="1912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 smtClean="0"/>
              <a:t>協力</a:t>
            </a:r>
            <a:r>
              <a:rPr kumimoji="1" lang="ja-JP" altLang="en-US" sz="1400" b="1" dirty="0" smtClean="0"/>
              <a:t>：</a:t>
            </a:r>
            <a:r>
              <a:rPr lang="ja-JP" altLang="en-US" sz="1400" b="1" dirty="0" smtClean="0"/>
              <a:t>東芝</a:t>
            </a:r>
            <a:r>
              <a:rPr lang="en-US" altLang="ja-JP" sz="1400" b="1" dirty="0" smtClean="0"/>
              <a:t>(</a:t>
            </a:r>
            <a:r>
              <a:rPr lang="ja-JP" altLang="en-US" sz="1400" b="1" dirty="0" smtClean="0"/>
              <a:t>株</a:t>
            </a:r>
            <a:r>
              <a:rPr lang="en-US" altLang="ja-JP" sz="1400" b="1" dirty="0" smtClean="0"/>
              <a:t>)</a:t>
            </a:r>
            <a:r>
              <a:rPr lang="ja-JP" altLang="en-US" sz="1400" b="1" dirty="0" smtClean="0"/>
              <a:t>・日塔氏</a:t>
            </a:r>
            <a:endParaRPr kumimoji="1" lang="ja-JP" altLang="en-US" sz="14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9711" y="4035747"/>
            <a:ext cx="27927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50mm</a:t>
            </a:r>
            <a:r>
              <a:rPr kumimoji="1" lang="ja-JP" altLang="en-US" dirty="0" smtClean="0"/>
              <a:t>のラインペアを認識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30μm</a:t>
            </a:r>
            <a:r>
              <a:rPr lang="ja-JP" altLang="en-US" dirty="0" smtClean="0"/>
              <a:t>以下は分離できず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⇒</a:t>
            </a:r>
            <a:r>
              <a:rPr kumimoji="1" lang="en-US" altLang="ja-JP" dirty="0" smtClean="0"/>
              <a:t>L/D</a:t>
            </a:r>
            <a:r>
              <a:rPr kumimoji="1" lang="ja-JP" altLang="en-US" dirty="0" smtClean="0"/>
              <a:t>によるぼけが</a:t>
            </a:r>
            <a:r>
              <a:rPr kumimoji="1" lang="en-US" altLang="ja-JP" dirty="0" smtClean="0"/>
              <a:t>28</a:t>
            </a:r>
            <a:r>
              <a:rPr kumimoji="1" lang="en-US" altLang="ja-JP" dirty="0" smtClean="0">
                <a:latin typeface="Symbol" pitchFamily="18" charset="2"/>
              </a:rPr>
              <a:t>m</a:t>
            </a:r>
            <a:r>
              <a:rPr kumimoji="1" lang="en-US" altLang="ja-JP" dirty="0" smtClean="0"/>
              <a:t>m</a:t>
            </a:r>
          </a:p>
          <a:p>
            <a:r>
              <a:rPr lang="ja-JP" altLang="en-US" dirty="0" smtClean="0"/>
              <a:t>　　  レンズ系の色収差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10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/>
              <a:t>m</a:t>
            </a:r>
            <a:r>
              <a:rPr lang="ja-JP" altLang="en-US" dirty="0" smtClean="0"/>
              <a:t>低コントラスト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6800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正方形/長方形 50"/>
          <p:cNvSpPr/>
          <p:nvPr/>
        </p:nvSpPr>
        <p:spPr>
          <a:xfrm>
            <a:off x="2686046" y="3995328"/>
            <a:ext cx="155770" cy="6813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17928"/>
            <a:ext cx="9144000" cy="547688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ja-JP" altLang="ja-JP" sz="2800" b="1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02898" y="116920"/>
            <a:ext cx="2706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γ</a:t>
            </a:r>
            <a:r>
              <a:rPr lang="ja-JP" altLang="en-US" sz="2400" dirty="0" smtClean="0"/>
              <a:t>線の影響について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420492" y="2241175"/>
            <a:ext cx="21836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○コントラストの低下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○定量評価が困難</a:t>
            </a:r>
            <a:endParaRPr kumimoji="1" lang="en-US" altLang="ja-JP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02562" y="1246093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蛍光体：</a:t>
            </a:r>
            <a:r>
              <a:rPr kumimoji="1" lang="en-US" altLang="ja-JP" dirty="0" err="1" smtClean="0"/>
              <a:t>CsI</a:t>
            </a:r>
            <a:endParaRPr kumimoji="1" lang="ja-JP" altLang="en-US" dirty="0"/>
          </a:p>
        </p:txBody>
      </p:sp>
      <p:sp>
        <p:nvSpPr>
          <p:cNvPr id="20" name="右矢印 19"/>
          <p:cNvSpPr/>
          <p:nvPr/>
        </p:nvSpPr>
        <p:spPr>
          <a:xfrm>
            <a:off x="2859762" y="1694329"/>
            <a:ext cx="349623" cy="268941"/>
          </a:xfrm>
          <a:prstGeom prst="righ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99003" y="1649501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γ</a:t>
            </a:r>
            <a:r>
              <a:rPr kumimoji="1" lang="ja-JP" altLang="en-US" dirty="0" smtClean="0"/>
              <a:t>線に対して有感</a:t>
            </a:r>
            <a:endParaRPr kumimoji="1" lang="ja-JP" altLang="en-US" dirty="0"/>
          </a:p>
        </p:txBody>
      </p:sp>
      <p:sp>
        <p:nvSpPr>
          <p:cNvPr id="22" name="右中かっこ 21"/>
          <p:cNvSpPr/>
          <p:nvPr/>
        </p:nvSpPr>
        <p:spPr>
          <a:xfrm>
            <a:off x="5235408" y="1380565"/>
            <a:ext cx="475130" cy="1775012"/>
          </a:xfrm>
          <a:prstGeom prst="rightBrace">
            <a:avLst/>
          </a:prstGeom>
          <a:ln cmpd="thickThin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809130" y="1909483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○鉛フィルタ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○駆動スリット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6213041" y="3520351"/>
            <a:ext cx="2156589" cy="2061873"/>
            <a:chOff x="5750284" y="726141"/>
            <a:chExt cx="2156589" cy="2061873"/>
          </a:xfrm>
        </p:grpSpPr>
        <p:sp>
          <p:nvSpPr>
            <p:cNvPr id="36" name="AutoShape 25"/>
            <p:cNvSpPr>
              <a:spLocks noChangeArrowheads="1"/>
            </p:cNvSpPr>
            <p:nvPr/>
          </p:nvSpPr>
          <p:spPr bwMode="auto">
            <a:xfrm rot="5400000">
              <a:off x="6142047" y="1381800"/>
              <a:ext cx="333153" cy="1116679"/>
            </a:xfrm>
            <a:custGeom>
              <a:avLst/>
              <a:gdLst>
                <a:gd name="T0" fmla="*/ 202803 w 21600"/>
                <a:gd name="T1" fmla="*/ 1994694 h 21600"/>
                <a:gd name="T2" fmla="*/ 115888 w 21600"/>
                <a:gd name="T3" fmla="*/ 3989387 h 21600"/>
                <a:gd name="T4" fmla="*/ 28972 w 21600"/>
                <a:gd name="T5" fmla="*/ 1994694 h 21600"/>
                <a:gd name="T6" fmla="*/ 11588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6849052" y="1425398"/>
              <a:ext cx="358588" cy="681318"/>
            </a:xfrm>
            <a:prstGeom prst="rect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6849052" y="2106696"/>
              <a:ext cx="358588" cy="681318"/>
            </a:xfrm>
            <a:prstGeom prst="rect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6813194" y="726141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開</a:t>
              </a:r>
              <a:endParaRPr kumimoji="1" lang="ja-JP" altLang="en-US" dirty="0"/>
            </a:p>
          </p:txBody>
        </p:sp>
        <p:sp>
          <p:nvSpPr>
            <p:cNvPr id="37" name="AutoShape 25"/>
            <p:cNvSpPr>
              <a:spLocks noChangeArrowheads="1"/>
            </p:cNvSpPr>
            <p:nvPr/>
          </p:nvSpPr>
          <p:spPr bwMode="auto">
            <a:xfrm rot="5400000">
              <a:off x="6662003" y="1166644"/>
              <a:ext cx="333153" cy="2156586"/>
            </a:xfrm>
            <a:custGeom>
              <a:avLst/>
              <a:gdLst>
                <a:gd name="T0" fmla="*/ 202803 w 21600"/>
                <a:gd name="T1" fmla="*/ 1994694 h 21600"/>
                <a:gd name="T2" fmla="*/ 115888 w 21600"/>
                <a:gd name="T3" fmla="*/ 3989387 h 21600"/>
                <a:gd name="T4" fmla="*/ 28972 w 21600"/>
                <a:gd name="T5" fmla="*/ 1994694 h 21600"/>
                <a:gd name="T6" fmla="*/ 11588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5881548" y="176605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中性子</a:t>
              </a:r>
              <a:endParaRPr kumimoji="1" lang="ja-JP" altLang="en-US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6061084" y="2052926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γ</a:t>
              </a:r>
              <a:r>
                <a:rPr kumimoji="1" lang="ja-JP" altLang="en-US" dirty="0" smtClean="0"/>
                <a:t>線</a:t>
              </a:r>
              <a:endParaRPr kumimoji="1" lang="ja-JP" altLang="en-US" dirty="0"/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6213060" y="3506752"/>
            <a:ext cx="2156590" cy="2339788"/>
            <a:chOff x="4620730" y="197224"/>
            <a:chExt cx="2156590" cy="2339788"/>
          </a:xfrm>
        </p:grpSpPr>
        <p:grpSp>
          <p:nvGrpSpPr>
            <p:cNvPr id="31" name="グループ化 30"/>
            <p:cNvGrpSpPr/>
            <p:nvPr/>
          </p:nvGrpSpPr>
          <p:grpSpPr>
            <a:xfrm>
              <a:off x="4620734" y="197224"/>
              <a:ext cx="2156586" cy="2339788"/>
              <a:chOff x="5929580" y="645459"/>
              <a:chExt cx="2156586" cy="2339788"/>
            </a:xfrm>
          </p:grpSpPr>
          <p:sp>
            <p:nvSpPr>
              <p:cNvPr id="24" name="正方形/長方形 23"/>
              <p:cNvSpPr/>
              <p:nvPr/>
            </p:nvSpPr>
            <p:spPr>
              <a:xfrm>
                <a:off x="7028346" y="1030941"/>
                <a:ext cx="358588" cy="681318"/>
              </a:xfrm>
              <a:prstGeom prst="rect">
                <a:avLst/>
              </a:prstGeom>
              <a:solidFill>
                <a:srgbClr val="92D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正方形/長方形 24"/>
              <p:cNvSpPr/>
              <p:nvPr/>
            </p:nvSpPr>
            <p:spPr>
              <a:xfrm>
                <a:off x="7037311" y="2303929"/>
                <a:ext cx="358588" cy="681318"/>
              </a:xfrm>
              <a:prstGeom prst="rect">
                <a:avLst/>
              </a:prstGeom>
              <a:solidFill>
                <a:srgbClr val="92D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6992488" y="645459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/>
                  <a:t>開</a:t>
                </a:r>
                <a:endParaRPr kumimoji="1" lang="ja-JP" altLang="en-US" dirty="0"/>
              </a:p>
            </p:txBody>
          </p:sp>
          <p:sp>
            <p:nvSpPr>
              <p:cNvPr id="27" name="AutoShape 25"/>
              <p:cNvSpPr>
                <a:spLocks noChangeArrowheads="1"/>
              </p:cNvSpPr>
              <p:nvPr/>
            </p:nvSpPr>
            <p:spPr bwMode="auto">
              <a:xfrm rot="5400000">
                <a:off x="6841296" y="781162"/>
                <a:ext cx="333153" cy="2156586"/>
              </a:xfrm>
              <a:custGeom>
                <a:avLst/>
                <a:gdLst>
                  <a:gd name="T0" fmla="*/ 202803 w 21600"/>
                  <a:gd name="T1" fmla="*/ 1994694 h 21600"/>
                  <a:gd name="T2" fmla="*/ 115888 w 21600"/>
                  <a:gd name="T3" fmla="*/ 3989387 h 21600"/>
                  <a:gd name="T4" fmla="*/ 28972 w 21600"/>
                  <a:gd name="T5" fmla="*/ 1994694 h 21600"/>
                  <a:gd name="T6" fmla="*/ 115888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6060842" y="1685374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/>
                  <a:t>中性子</a:t>
                </a:r>
                <a:endParaRPr kumimoji="1" lang="ja-JP" altLang="en-US" dirty="0"/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6240378" y="1972244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γ</a:t>
                </a:r>
                <a:r>
                  <a:rPr kumimoji="1" lang="ja-JP" altLang="en-US" dirty="0" smtClean="0"/>
                  <a:t>線</a:t>
                </a:r>
                <a:endParaRPr kumimoji="1" lang="ja-JP" altLang="en-US" dirty="0"/>
              </a:p>
            </p:txBody>
          </p:sp>
        </p:grpSp>
        <p:sp>
          <p:nvSpPr>
            <p:cNvPr id="40" name="AutoShape 25"/>
            <p:cNvSpPr>
              <a:spLocks noChangeArrowheads="1"/>
            </p:cNvSpPr>
            <p:nvPr/>
          </p:nvSpPr>
          <p:spPr bwMode="auto">
            <a:xfrm rot="5400000">
              <a:off x="5532446" y="646694"/>
              <a:ext cx="333153" cy="2156586"/>
            </a:xfrm>
            <a:custGeom>
              <a:avLst/>
              <a:gdLst>
                <a:gd name="T0" fmla="*/ 202803 w 21600"/>
                <a:gd name="T1" fmla="*/ 1994694 h 21600"/>
                <a:gd name="T2" fmla="*/ 115888 w 21600"/>
                <a:gd name="T3" fmla="*/ 3989387 h 21600"/>
                <a:gd name="T4" fmla="*/ 28972 w 21600"/>
                <a:gd name="T5" fmla="*/ 1994694 h 21600"/>
                <a:gd name="T6" fmla="*/ 11588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40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5538" y="3836895"/>
            <a:ext cx="2455646" cy="216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正方形/長方形 45"/>
          <p:cNvSpPr/>
          <p:nvPr/>
        </p:nvSpPr>
        <p:spPr>
          <a:xfrm>
            <a:off x="2506752" y="3995328"/>
            <a:ext cx="155770" cy="6813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AutoShape 25"/>
          <p:cNvSpPr>
            <a:spLocks noChangeArrowheads="1"/>
          </p:cNvSpPr>
          <p:nvPr/>
        </p:nvSpPr>
        <p:spPr bwMode="auto">
          <a:xfrm rot="5400000">
            <a:off x="1644292" y="3151926"/>
            <a:ext cx="333153" cy="2653553"/>
          </a:xfrm>
          <a:custGeom>
            <a:avLst/>
            <a:gdLst>
              <a:gd name="T0" fmla="*/ 202803 w 21600"/>
              <a:gd name="T1" fmla="*/ 1994694 h 21600"/>
              <a:gd name="T2" fmla="*/ 115888 w 21600"/>
              <a:gd name="T3" fmla="*/ 3989387 h 21600"/>
              <a:gd name="T4" fmla="*/ 28972 w 21600"/>
              <a:gd name="T5" fmla="*/ 1994694 h 21600"/>
              <a:gd name="T6" fmla="*/ 11588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80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400" smtClean="0">
              <a:solidFill>
                <a:srgbClr val="00000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45603" y="4304621"/>
            <a:ext cx="1079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中性子</a:t>
            </a:r>
            <a:endParaRPr kumimoji="1" lang="ja-JP" altLang="en-US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484094" y="3946031"/>
            <a:ext cx="2156586" cy="369332"/>
            <a:chOff x="179813" y="2673043"/>
            <a:chExt cx="2156586" cy="369332"/>
          </a:xfrm>
        </p:grpSpPr>
        <p:sp>
          <p:nvSpPr>
            <p:cNvPr id="44" name="AutoShape 25"/>
            <p:cNvSpPr>
              <a:spLocks noChangeArrowheads="1"/>
            </p:cNvSpPr>
            <p:nvPr/>
          </p:nvSpPr>
          <p:spPr bwMode="auto">
            <a:xfrm rot="5400000">
              <a:off x="1091529" y="1795728"/>
              <a:ext cx="333153" cy="2156586"/>
            </a:xfrm>
            <a:custGeom>
              <a:avLst/>
              <a:gdLst>
                <a:gd name="T0" fmla="*/ 202803 w 21600"/>
                <a:gd name="T1" fmla="*/ 1994694 h 21600"/>
                <a:gd name="T2" fmla="*/ 115888 w 21600"/>
                <a:gd name="T3" fmla="*/ 3989387 h 21600"/>
                <a:gd name="T4" fmla="*/ 28972 w 21600"/>
                <a:gd name="T5" fmla="*/ 1994694 h 21600"/>
                <a:gd name="T6" fmla="*/ 11588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490615" y="2673043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γ</a:t>
              </a:r>
              <a:r>
                <a:rPr kumimoji="1" lang="ja-JP" altLang="en-US" dirty="0" smtClean="0"/>
                <a:t>線</a:t>
              </a:r>
              <a:endParaRPr kumimoji="1" lang="ja-JP" altLang="en-US" dirty="0"/>
            </a:p>
          </p:txBody>
        </p:sp>
      </p:grpSp>
      <p:sp>
        <p:nvSpPr>
          <p:cNvPr id="28" name="テキスト ボックス 27"/>
          <p:cNvSpPr txBox="1"/>
          <p:nvPr/>
        </p:nvSpPr>
        <p:spPr>
          <a:xfrm>
            <a:off x="1954296" y="4814032"/>
            <a:ext cx="1545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鉛板</a:t>
            </a:r>
            <a:endParaRPr kumimoji="1" lang="en-US" altLang="ja-JP" dirty="0" smtClean="0"/>
          </a:p>
          <a:p>
            <a:r>
              <a:rPr lang="en-US" altLang="ja-JP" dirty="0" smtClean="0"/>
              <a:t>4,10,20,30</a:t>
            </a:r>
            <a:r>
              <a:rPr lang="en-US" altLang="ja-JP" dirty="0"/>
              <a:t>mm</a:t>
            </a:r>
            <a:endParaRPr kumimoji="1" lang="ja-JP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9638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cmpd="thickThin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348</Words>
  <Application>Microsoft Office PowerPoint</Application>
  <PresentationFormat>画面に合わせる (4:3)</PresentationFormat>
  <Paragraphs>143</Paragraphs>
  <Slides>12</Slides>
  <Notes>12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4" baseType="lpstr">
      <vt:lpstr>Office ​​テーマ</vt:lpstr>
      <vt:lpstr>Image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yasudaryo</dc:creator>
  <cp:lastModifiedBy>yasudaryo</cp:lastModifiedBy>
  <cp:revision>79</cp:revision>
  <dcterms:created xsi:type="dcterms:W3CDTF">2010-12-04T10:35:37Z</dcterms:created>
  <dcterms:modified xsi:type="dcterms:W3CDTF">2011-01-07T00:04:25Z</dcterms:modified>
</cp:coreProperties>
</file>