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embeddings/oleObject1.bin" ContentType="application/vnd.openxmlformats-officedocument.oleObject"/>
  <Override PartName="/ppt/notesSlides/notesSlide2.xml" ContentType="application/vnd.openxmlformats-officedocument.presentationml.notesSlide+xml"/>
  <Override PartName="/ppt/embeddings/oleObject2.bin" ContentType="application/vnd.openxmlformats-officedocument.oleObject"/>
  <Override PartName="/ppt/charts/chart2.xml" ContentType="application/vnd.openxmlformats-officedocument.drawingml.chart+xml"/>
  <Override PartName="/ppt/embeddings/oleObject3.bin" ContentType="application/vnd.openxmlformats-officedocument.oleObject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12"/>
  </p:notesMasterIdLst>
  <p:sldIdLst>
    <p:sldId id="256" r:id="rId2"/>
    <p:sldId id="301" r:id="rId3"/>
    <p:sldId id="288" r:id="rId4"/>
    <p:sldId id="322" r:id="rId5"/>
    <p:sldId id="323" r:id="rId6"/>
    <p:sldId id="325" r:id="rId7"/>
    <p:sldId id="326" r:id="rId8"/>
    <p:sldId id="324" r:id="rId9"/>
    <p:sldId id="328" r:id="rId10"/>
    <p:sldId id="329" r:id="rId11"/>
  </p:sldIdLst>
  <p:sldSz cx="9144000" cy="6858000" type="screen4x3"/>
  <p:notesSz cx="6796088" cy="9926638"/>
  <p:defaultTextStyle>
    <a:defPPr>
      <a:defRPr lang="ja-JP"/>
    </a:defPPr>
    <a:lvl1pPr algn="r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ahoma" pitchFamily="34" charset="0"/>
        <a:ea typeface="ＭＳ Ｐゴシック" charset="-128"/>
        <a:cs typeface="+mn-cs"/>
      </a:defRPr>
    </a:lvl1pPr>
    <a:lvl2pPr marL="457200" algn="r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ahoma" pitchFamily="34" charset="0"/>
        <a:ea typeface="ＭＳ Ｐゴシック" charset="-128"/>
        <a:cs typeface="+mn-cs"/>
      </a:defRPr>
    </a:lvl2pPr>
    <a:lvl3pPr marL="914400" algn="r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ahoma" pitchFamily="34" charset="0"/>
        <a:ea typeface="ＭＳ Ｐゴシック" charset="-128"/>
        <a:cs typeface="+mn-cs"/>
      </a:defRPr>
    </a:lvl3pPr>
    <a:lvl4pPr marL="1371600" algn="r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ahoma" pitchFamily="34" charset="0"/>
        <a:ea typeface="ＭＳ Ｐゴシック" charset="-128"/>
        <a:cs typeface="+mn-cs"/>
      </a:defRPr>
    </a:lvl4pPr>
    <a:lvl5pPr marL="1828800" algn="r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ahoma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Tahoma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Tahoma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Tahoma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Tahoma" pitchFamily="34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  <a:srgbClr val="CC0066"/>
    <a:srgbClr val="FFFFFF"/>
    <a:srgbClr val="0000FF"/>
    <a:srgbClr val="003366"/>
    <a:srgbClr val="FFFF99"/>
    <a:srgbClr val="FFFF00"/>
    <a:srgbClr val="FFFFCC"/>
    <a:srgbClr val="CC0000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304" autoAdjust="0"/>
    <p:restoredTop sz="96831" autoAdjust="0"/>
  </p:normalViewPr>
  <p:slideViewPr>
    <p:cSldViewPr>
      <p:cViewPr>
        <p:scale>
          <a:sx n="94" d="100"/>
          <a:sy n="94" d="100"/>
        </p:scale>
        <p:origin x="-1576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Relationship Id="rId2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TakehiroNOJIMA:Documents:Works:KUR:&#37329;&#31636;&#28204;&#23450;:20100419:04&#37329;&#31636;&#28204;&#23450;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dministrator\&#12487;&#12473;&#12463;&#12488;&#12483;&#12503;\&#37329;&#31636;&#28204;&#23450;\&#12414;&#12392;&#12417;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9350852780773"/>
          <c:y val="0.0837216654736343"/>
          <c:w val="0.768391820793523"/>
          <c:h val="0.763348842758293"/>
        </c:manualLayout>
      </c:layout>
      <c:barChart>
        <c:barDir val="col"/>
        <c:grouping val="clustered"/>
        <c:varyColors val="0"/>
        <c:ser>
          <c:idx val="0"/>
          <c:order val="0"/>
          <c:tx>
            <c:v>サンプル無</c:v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-0.00473653137467194"/>
                  <c:y val="0.0265151515151515"/>
                </c:manualLayout>
              </c:layout>
              <c:tx>
                <c:rich>
                  <a:bodyPr/>
                  <a:lstStyle/>
                  <a:p>
                    <a:r>
                      <a:rPr lang="en-US" altLang="en-US" sz="1200"/>
                      <a:t>8.7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00761630515494985"/>
                  <c:y val="0.022727272727272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0189461254986878"/>
                  <c:y val="0.0227272727272728"/>
                </c:manualLayout>
              </c:layout>
              <c:tx>
                <c:rich>
                  <a:bodyPr/>
                  <a:lstStyle/>
                  <a:p>
                    <a:r>
                      <a:rPr lang="en-US" altLang="en-US" sz="1200"/>
                      <a:t>12.0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00287976961843058"/>
                  <c:y val="0.018939393939393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0.00287977378027791"/>
                  <c:y val="0.0189393939393939"/>
                </c:manualLayout>
              </c:layout>
              <c:tx>
                <c:rich>
                  <a:bodyPr/>
                  <a:lstStyle/>
                  <a:p>
                    <a:r>
                      <a:rPr lang="en-US" altLang="en-US" sz="1200"/>
                      <a:t>3.5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0.00710479706200791"/>
                  <c:y val="0.022727272727272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0.0"/>
                  <c:y val="0.0151515151515152"/>
                </c:manualLayout>
              </c:layout>
              <c:tx>
                <c:rich>
                  <a:bodyPr/>
                  <a:lstStyle/>
                  <a:p>
                    <a:r>
                      <a:rPr lang="en-US" altLang="en-US" sz="1200"/>
                      <a:t>3.4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>
                    <a:latin typeface="HGPｺﾞｼｯｸE" pitchFamily="50" charset="-128"/>
                    <a:ea typeface="HGPｺﾞｼｯｸE" pitchFamily="50" charset="-128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Sheet1!$A$8:$A$14</c:f>
              <c:strCache>
                <c:ptCount val="7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  <c:pt idx="5">
                  <c:v>F</c:v>
                </c:pt>
                <c:pt idx="6">
                  <c:v>G</c:v>
                </c:pt>
              </c:strCache>
            </c:strRef>
          </c:cat>
          <c:val>
            <c:numRef>
              <c:f>Sheet1!$B$8:$B$14</c:f>
              <c:numCache>
                <c:formatCode>General</c:formatCode>
                <c:ptCount val="7"/>
                <c:pt idx="0">
                  <c:v>8.75</c:v>
                </c:pt>
                <c:pt idx="1">
                  <c:v>1.43</c:v>
                </c:pt>
                <c:pt idx="2">
                  <c:v>12.0</c:v>
                </c:pt>
                <c:pt idx="3">
                  <c:v>13.8</c:v>
                </c:pt>
                <c:pt idx="4">
                  <c:v>3.55</c:v>
                </c:pt>
                <c:pt idx="5">
                  <c:v>0.6</c:v>
                </c:pt>
                <c:pt idx="6">
                  <c:v>3.48</c:v>
                </c:pt>
              </c:numCache>
            </c:numRef>
          </c:val>
        </c:ser>
        <c:ser>
          <c:idx val="1"/>
          <c:order val="1"/>
          <c:tx>
            <c:v>パラフィンブロック</c:v>
          </c:tx>
          <c:spPr>
            <a:solidFill>
              <a:srgbClr val="0000FF"/>
            </a:solidFill>
          </c:spPr>
          <c:invertIfNegative val="0"/>
          <c:dLbls>
            <c:dLbl>
              <c:idx val="0"/>
              <c:layout>
                <c:manualLayout>
                  <c:x val="0.0"/>
                  <c:y val="0.022727272727272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0"/>
                  <c:y val="0.022727272727272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0"/>
                  <c:y val="0.016736121200208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0170893679042937"/>
                  <c:y val="0.018939393939393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.0"/>
                  <c:y val="0.015151515151515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.0"/>
                  <c:y val="0.018939393939393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_);[Red]\(0.0\)" sourceLinked="0"/>
            <c:txPr>
              <a:bodyPr/>
              <a:lstStyle/>
              <a:p>
                <a:pPr>
                  <a:defRPr sz="1200">
                    <a:latin typeface="HGPｺﾞｼｯｸE" pitchFamily="50" charset="-128"/>
                    <a:ea typeface="HGPｺﾞｼｯｸE" pitchFamily="50" charset="-128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Sheet1!$A$8:$A$14</c:f>
              <c:strCache>
                <c:ptCount val="7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  <c:pt idx="5">
                  <c:v>F</c:v>
                </c:pt>
                <c:pt idx="6">
                  <c:v>G</c:v>
                </c:pt>
              </c:strCache>
            </c:strRef>
          </c:cat>
          <c:val>
            <c:numRef>
              <c:f>Sheet1!$C$8:$C$14</c:f>
              <c:numCache>
                <c:formatCode>General</c:formatCode>
                <c:ptCount val="7"/>
                <c:pt idx="0">
                  <c:v>12.8</c:v>
                </c:pt>
                <c:pt idx="1">
                  <c:v>0.95</c:v>
                </c:pt>
                <c:pt idx="2">
                  <c:v>14.0</c:v>
                </c:pt>
                <c:pt idx="3">
                  <c:v>11.3</c:v>
                </c:pt>
                <c:pt idx="4">
                  <c:v>5.6</c:v>
                </c:pt>
                <c:pt idx="5">
                  <c:v>0.46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2"/>
        <c:axId val="622481512"/>
        <c:axId val="622484552"/>
      </c:barChart>
      <c:catAx>
        <c:axId val="62248151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HGPｺﾞｼｯｸE" pitchFamily="50" charset="-128"/>
                <a:ea typeface="HGPｺﾞｼｯｸE" pitchFamily="50" charset="-128"/>
              </a:defRPr>
            </a:pPr>
            <a:endParaRPr lang="ja-JP"/>
          </a:p>
        </c:txPr>
        <c:crossAx val="622484552"/>
        <c:crosses val="autoZero"/>
        <c:auto val="1"/>
        <c:lblAlgn val="ctr"/>
        <c:lblOffset val="100"/>
        <c:noMultiLvlLbl val="0"/>
      </c:catAx>
      <c:valAx>
        <c:axId val="622484552"/>
        <c:scaling>
          <c:orientation val="minMax"/>
          <c:max val="15.0"/>
          <c:min val="0.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HGPｺﾞｼｯｸE" pitchFamily="50" charset="-128"/>
                <a:ea typeface="HGPｺﾞｼｯｸE" pitchFamily="50" charset="-128"/>
              </a:defRPr>
            </a:pPr>
            <a:endParaRPr lang="ja-JP"/>
          </a:p>
        </c:txPr>
        <c:crossAx val="622481512"/>
        <c:crosses val="autoZero"/>
        <c:crossBetween val="between"/>
        <c:majorUnit val="5.0"/>
      </c:valAx>
    </c:plotArea>
    <c:legend>
      <c:legendPos val="r"/>
      <c:layout>
        <c:manualLayout>
          <c:xMode val="edge"/>
          <c:yMode val="edge"/>
          <c:x val="0.69060970626616"/>
          <c:y val="0.115555536564313"/>
          <c:w val="0.284220303205482"/>
          <c:h val="0.34521564911591"/>
        </c:manualLayout>
      </c:layout>
      <c:overlay val="0"/>
      <c:spPr>
        <a:solidFill>
          <a:sysClr val="window" lastClr="FFFFFF"/>
        </a:solidFill>
        <a:ln>
          <a:solidFill>
            <a:schemeClr val="tx1"/>
          </a:solidFill>
        </a:ln>
      </c:spPr>
      <c:txPr>
        <a:bodyPr/>
        <a:lstStyle/>
        <a:p>
          <a:pPr>
            <a:defRPr sz="1600">
              <a:latin typeface="HGPｺﾞｼｯｸE" pitchFamily="50" charset="-128"/>
              <a:ea typeface="HGPｺﾞｼｯｸE" pitchFamily="50" charset="-128"/>
            </a:defRPr>
          </a:pPr>
          <a:endParaRPr lang="ja-JP"/>
        </a:p>
      </c:txPr>
    </c:legend>
    <c:plotVisOnly val="1"/>
    <c:dispBlanksAs val="gap"/>
    <c:showDLblsOverMax val="0"/>
  </c:chart>
  <c:spPr>
    <a:solidFill>
      <a:sysClr val="window" lastClr="FFFFFF"/>
    </a:solidFill>
    <a:ln w="28575">
      <a:solidFill>
        <a:schemeClr val="tx1"/>
      </a:solidFill>
    </a:ln>
  </c:sp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5795781632554"/>
          <c:y val="0.157894736842105"/>
          <c:w val="0.588068997565526"/>
          <c:h val="0.7116704805492"/>
        </c:manualLayout>
      </c:layout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circle"/>
            <c:size val="5"/>
            <c:spPr>
              <a:solidFill>
                <a:srgbClr val="FF99CC"/>
              </a:solidFill>
              <a:ln>
                <a:solidFill>
                  <a:srgbClr val="DD0806"/>
                </a:solidFill>
                <a:prstDash val="solid"/>
              </a:ln>
            </c:spPr>
          </c:marker>
          <c:trendline>
            <c:spPr>
              <a:ln w="3175">
                <a:solidFill>
                  <a:srgbClr val="DD0806"/>
                </a:solidFill>
                <a:prstDash val="solid"/>
              </a:ln>
            </c:spPr>
            <c:trendlineType val="power"/>
            <c:dispRSqr val="1"/>
            <c:dispEq val="1"/>
            <c:trendlineLbl>
              <c:layout>
                <c:manualLayout>
                  <c:x val="0.13662447999605"/>
                  <c:y val="-0.369996863011271"/>
                </c:manualLayout>
              </c:layout>
              <c:tx>
                <c:rich>
                  <a:bodyPr/>
                  <a:lstStyle/>
                  <a:p>
                    <a:pPr>
                      <a:defRPr sz="1200" b="0" i="0" u="none" strike="noStrike" baseline="0">
                        <a:solidFill>
                          <a:srgbClr val="000000"/>
                        </a:solidFill>
                        <a:latin typeface="ＭＳ Ｐゴシック"/>
                        <a:ea typeface="ＭＳ Ｐゴシック"/>
                        <a:cs typeface="ＭＳ Ｐゴシック"/>
                      </a:defRPr>
                    </a:pPr>
                    <a:r>
                      <a:rPr lang="en-US" altLang="ja-JP" sz="1200" b="0" i="0" u="none" strike="noStrike" baseline="0">
                        <a:solidFill>
                          <a:srgbClr val="DD0806"/>
                        </a:solidFill>
                        <a:latin typeface="ＭＳ Ｐゴシック"/>
                        <a:ea typeface="ＭＳ Ｐゴシック"/>
                        <a:cs typeface="ＭＳ Ｐゴシック"/>
                      </a:rPr>
                      <a:t>y = 5.4435x</a:t>
                    </a:r>
                    <a:r>
                      <a:rPr lang="en-US" altLang="ja-JP" sz="1200" b="0" i="0" u="none" strike="noStrike" baseline="30000">
                        <a:solidFill>
                          <a:srgbClr val="DD0806"/>
                        </a:solidFill>
                        <a:latin typeface="ＭＳ Ｐゴシック"/>
                        <a:ea typeface="ＭＳ Ｐゴシック"/>
                        <a:cs typeface="ＭＳ Ｐゴシック"/>
                      </a:rPr>
                      <a:t>-0.9622</a:t>
                    </a:r>
                  </a:p>
                </c:rich>
              </c:tx>
              <c:numFmt formatCode="General" sourceLinked="0"/>
              <c:spPr>
                <a:noFill/>
                <a:ln w="25400">
                  <a:noFill/>
                </a:ln>
              </c:spPr>
            </c:trendlineLbl>
          </c:trendline>
          <c:xVal>
            <c:numRef>
              <c:f>(効率測定!$B$16:$B$20,効率測定!$B$22:$B$23)</c:f>
              <c:numCache>
                <c:formatCode>General</c:formatCode>
                <c:ptCount val="7"/>
                <c:pt idx="0">
                  <c:v>121.78</c:v>
                </c:pt>
                <c:pt idx="1">
                  <c:v>244.7</c:v>
                </c:pt>
                <c:pt idx="2">
                  <c:v>344.28</c:v>
                </c:pt>
                <c:pt idx="3">
                  <c:v>778.91</c:v>
                </c:pt>
                <c:pt idx="4">
                  <c:v>964.13</c:v>
                </c:pt>
                <c:pt idx="5">
                  <c:v>1112.12</c:v>
                </c:pt>
                <c:pt idx="6">
                  <c:v>1408.01</c:v>
                </c:pt>
              </c:numCache>
            </c:numRef>
          </c:xVal>
          <c:yVal>
            <c:numRef>
              <c:f>(効率測定!$G$16:$G$20,効率測定!$G$22:$G$23)</c:f>
              <c:numCache>
                <c:formatCode>0.000E+00</c:formatCode>
                <c:ptCount val="7"/>
                <c:pt idx="0">
                  <c:v>0.0513509416022463</c:v>
                </c:pt>
                <c:pt idx="1">
                  <c:v>0.0273020419220434</c:v>
                </c:pt>
                <c:pt idx="2">
                  <c:v>0.0212966766516905</c:v>
                </c:pt>
                <c:pt idx="3">
                  <c:v>0.00918017024408559</c:v>
                </c:pt>
                <c:pt idx="4">
                  <c:v>0.00710808357606394</c:v>
                </c:pt>
                <c:pt idx="5">
                  <c:v>0.00640667317944601</c:v>
                </c:pt>
                <c:pt idx="6">
                  <c:v>0.00495349538672573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15605048"/>
        <c:axId val="515596264"/>
      </c:scatterChart>
      <c:valAx>
        <c:axId val="515605048"/>
        <c:scaling>
          <c:logBase val="10.0"/>
          <c:orientation val="minMax"/>
          <c:max val="2000.0"/>
          <c:min val="100.0"/>
        </c:scaling>
        <c:delete val="0"/>
        <c:axPos val="b"/>
        <c:majorGridlines>
          <c:spPr>
            <a:ln w="12700">
              <a:solidFill>
                <a:srgbClr val="99CCFF"/>
              </a:solidFill>
              <a:prstDash val="solid"/>
            </a:ln>
          </c:spPr>
        </c:majorGridlines>
        <c:minorGridlines>
          <c:spPr>
            <a:ln w="3175">
              <a:solidFill>
                <a:srgbClr val="99CCFF"/>
              </a:solidFill>
              <a:prstDash val="solid"/>
            </a:ln>
          </c:spPr>
        </c:minorGridlines>
        <c:title>
          <c:tx>
            <c:rich>
              <a:bodyPr/>
              <a:lstStyle/>
              <a:p>
                <a:pPr>
                  <a:defRPr sz="1100" b="0" i="0" u="none" strike="noStrike" baseline="0">
                    <a:solidFill>
                      <a:srgbClr val="000000"/>
                    </a:solidFill>
                    <a:latin typeface="ＭＳ Ｐゴシック"/>
                    <a:ea typeface="ＭＳ Ｐゴシック"/>
                    <a:cs typeface="ＭＳ Ｐゴシック"/>
                  </a:defRPr>
                </a:pPr>
                <a:r>
                  <a:rPr lang="hu-HU" altLang="ja-JP" sz="10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rPr>
                  <a:t>γ-Ray Energy (keV)</a:t>
                </a:r>
              </a:p>
            </c:rich>
          </c:tx>
          <c:layout>
            <c:manualLayout>
              <c:xMode val="edge"/>
              <c:yMode val="edge"/>
              <c:x val="0.360796051061799"/>
              <c:y val="0.894736842105263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none"/>
        <c:minorTickMark val="none"/>
        <c:tickLblPos val="high"/>
        <c:spPr>
          <a:ln w="12700">
            <a:solidFill>
              <a:srgbClr val="99CCFF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ja-JP"/>
          </a:p>
        </c:txPr>
        <c:crossAx val="515596264"/>
        <c:crosses val="autoZero"/>
        <c:crossBetween val="midCat"/>
        <c:majorUnit val="10.0"/>
        <c:minorUnit val="10.0"/>
      </c:valAx>
      <c:valAx>
        <c:axId val="515596264"/>
        <c:scaling>
          <c:logBase val="10.0"/>
          <c:orientation val="minMax"/>
          <c:max val="1.0"/>
        </c:scaling>
        <c:delete val="0"/>
        <c:axPos val="l"/>
        <c:majorGridlines>
          <c:spPr>
            <a:ln w="12700">
              <a:solidFill>
                <a:srgbClr val="99CCFF"/>
              </a:solidFill>
              <a:prstDash val="solid"/>
            </a:ln>
          </c:spPr>
        </c:majorGridlines>
        <c:minorGridlines>
          <c:spPr>
            <a:ln w="3175">
              <a:solidFill>
                <a:srgbClr val="99CCFF"/>
              </a:solidFill>
              <a:prstDash val="solid"/>
            </a:ln>
          </c:spPr>
        </c:min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altLang="ja-JP" dirty="0"/>
                  <a:t>Efficiency</a:t>
                </a:r>
              </a:p>
            </c:rich>
          </c:tx>
          <c:layout>
            <c:manualLayout>
              <c:xMode val="edge"/>
              <c:yMode val="edge"/>
              <c:x val="0.0"/>
              <c:y val="0.364415402426814"/>
            </c:manualLayout>
          </c:layout>
          <c:overlay val="0"/>
          <c:spPr>
            <a:noFill/>
            <a:ln w="25400">
              <a:noFill/>
            </a:ln>
          </c:spPr>
        </c:title>
        <c:numFmt formatCode="0.000_ " sourceLinked="0"/>
        <c:majorTickMark val="in"/>
        <c:minorTickMark val="none"/>
        <c:tickLblPos val="nextTo"/>
        <c:spPr>
          <a:ln w="12700">
            <a:solidFill>
              <a:srgbClr val="99CCFF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ja-JP"/>
          </a:p>
        </c:txPr>
        <c:crossAx val="515605048"/>
        <c:crosses val="autoZero"/>
        <c:crossBetween val="midCat"/>
        <c:majorUnit val="10.0"/>
      </c:valAx>
      <c:spPr>
        <a:solidFill>
          <a:srgbClr val="CCFFFF"/>
        </a:solidFill>
        <a:ln w="12700">
          <a:solidFill>
            <a:srgbClr val="99CCFF"/>
          </a:solidFill>
          <a:prstDash val="solid"/>
        </a:ln>
      </c:spPr>
    </c:plotArea>
    <c:plotVisOnly val="1"/>
    <c:dispBlanksAs val="gap"/>
    <c:showDLblsOverMax val="0"/>
  </c:chart>
  <c:spPr>
    <a:noFill/>
    <a:ln w="3175">
      <a:solidFill>
        <a:schemeClr val="tx1"/>
      </a:solidFill>
      <a:prstDash val="solid"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ＭＳ Ｐゴシック"/>
          <a:ea typeface="ＭＳ Ｐゴシック"/>
          <a:cs typeface="ＭＳ Ｐゴシック"/>
        </a:defRPr>
      </a:pPr>
      <a:endParaRPr lang="ja-JP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Sheet2!$M$12:$Q$12</c:f>
              <c:strCache>
                <c:ptCount val="5"/>
                <c:pt idx="0">
                  <c:v>01
Au
</c:v>
                </c:pt>
                <c:pt idx="1">
                  <c:v>07
Au
</c:v>
                </c:pt>
                <c:pt idx="2">
                  <c:v>07
Au
Cd</c:v>
                </c:pt>
                <c:pt idx="3">
                  <c:v>07
Cd
Au
Cd</c:v>
                </c:pt>
                <c:pt idx="4">
                  <c:v>07
Cd
Au
</c:v>
                </c:pt>
              </c:strCache>
            </c:strRef>
          </c:cat>
          <c:val>
            <c:numRef>
              <c:f>Sheet2!$M$13:$Q$13</c:f>
              <c:numCache>
                <c:formatCode>General</c:formatCode>
                <c:ptCount val="5"/>
                <c:pt idx="0">
                  <c:v>7.69219676942121E7</c:v>
                </c:pt>
                <c:pt idx="1">
                  <c:v>8.03985877739815E7</c:v>
                </c:pt>
                <c:pt idx="2">
                  <c:v>7.90637733570721E7</c:v>
                </c:pt>
                <c:pt idx="3">
                  <c:v>606151.9914473614</c:v>
                </c:pt>
                <c:pt idx="4">
                  <c:v>1.38305033754955E6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41"/>
        <c:axId val="490043624"/>
        <c:axId val="490046648"/>
      </c:barChart>
      <c:catAx>
        <c:axId val="49004362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400"/>
            </a:pPr>
            <a:endParaRPr lang="ja-JP"/>
          </a:p>
        </c:txPr>
        <c:crossAx val="490046648"/>
        <c:crosses val="autoZero"/>
        <c:auto val="1"/>
        <c:lblAlgn val="ctr"/>
        <c:lblOffset val="100"/>
        <c:noMultiLvlLbl val="0"/>
      </c:catAx>
      <c:valAx>
        <c:axId val="490046648"/>
        <c:scaling>
          <c:logBase val="10.0"/>
          <c:orientation val="minMax"/>
          <c:max val="1.0E9"/>
          <c:min val="100.0"/>
        </c:scaling>
        <c:delete val="0"/>
        <c:axPos val="l"/>
        <c:majorGridlines/>
        <c:numFmt formatCode="0.E+00" sourceLinked="0"/>
        <c:majorTickMark val="out"/>
        <c:minorTickMark val="none"/>
        <c:tickLblPos val="nextTo"/>
        <c:crossAx val="490043624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0.17308</cdr:y>
    </cdr:from>
    <cdr:to>
      <cdr:x>0.08703</cdr:x>
      <cdr:y>0.74126</cdr:y>
    </cdr:to>
    <cdr:sp macro="" textlink="">
      <cdr:nvSpPr>
        <cdr:cNvPr id="2" name="テキスト ボックス 1"/>
        <cdr:cNvSpPr txBox="1"/>
      </cdr:nvSpPr>
      <cdr:spPr>
        <a:xfrm xmlns:a="http://schemas.openxmlformats.org/drawingml/2006/main" rot="16200000">
          <a:off x="-950887" y="1526951"/>
          <a:ext cx="2127503" cy="3697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ja-JP" altLang="en-US" sz="1400" dirty="0">
              <a:latin typeface="HGPｺﾞｼｯｸE" pitchFamily="50" charset="-128"/>
              <a:ea typeface="HGPｺﾞｼｯｸE" pitchFamily="50" charset="-128"/>
            </a:rPr>
            <a:t>線量（</a:t>
          </a:r>
          <a:r>
            <a:rPr lang="en-US" altLang="ja-JP" sz="1400" dirty="0" err="1">
              <a:latin typeface="HGPｺﾞｼｯｸE" pitchFamily="50" charset="-128"/>
              <a:ea typeface="HGPｺﾞｼｯｸE" pitchFamily="50" charset="-128"/>
            </a:rPr>
            <a:t>n,γ</a:t>
          </a:r>
          <a:r>
            <a:rPr lang="ja-JP" altLang="en-US" sz="1400" dirty="0">
              <a:latin typeface="HGPｺﾞｼｯｸE" pitchFamily="50" charset="-128"/>
              <a:ea typeface="HGPｺﾞｼｯｸE" pitchFamily="50" charset="-128"/>
            </a:rPr>
            <a:t>合計） </a:t>
          </a:r>
          <a:r>
            <a:rPr lang="en-US" altLang="ja-JP" sz="1400" dirty="0" err="1">
              <a:latin typeface="HGPｺﾞｼｯｸE" pitchFamily="50" charset="-128"/>
              <a:ea typeface="HGPｺﾞｼｯｸE" pitchFamily="50" charset="-128"/>
            </a:rPr>
            <a:t>μSv</a:t>
          </a:r>
          <a:r>
            <a:rPr lang="en-US" altLang="ja-JP" sz="1400" dirty="0">
              <a:latin typeface="HGPｺﾞｼｯｸE" pitchFamily="50" charset="-128"/>
              <a:ea typeface="HGPｺﾞｼｯｸE" pitchFamily="50" charset="-128"/>
            </a:rPr>
            <a:t>/h</a:t>
          </a:r>
          <a:endParaRPr lang="ja-JP" altLang="en-US" sz="1400" dirty="0">
            <a:latin typeface="HGPｺﾞｼｯｸE" pitchFamily="50" charset="-128"/>
            <a:ea typeface="HGPｺﾞｼｯｸE" pitchFamily="50" charset="-128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7188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1085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85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481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D80D94F0-363A-405F-861C-1B4F2C4FF3F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393114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 smtClean="0">
              <a:ea typeface="ＭＳ Ｐ明朝" charset="-128"/>
            </a:endParaRPr>
          </a:p>
        </p:txBody>
      </p:sp>
      <p:sp>
        <p:nvSpPr>
          <p:cNvPr id="31748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539FBF-9DFE-4326-8BC7-6AC995CAA492}" type="slidenum">
              <a:rPr lang="en-US" altLang="ja-JP" smtClean="0">
                <a:ea typeface="ＭＳ Ｐゴシック" charset="-128"/>
              </a:rPr>
              <a:pPr/>
              <a:t>2</a:t>
            </a:fld>
            <a:endParaRPr lang="en-US" altLang="ja-JP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0D94F0-363A-405F-861C-1B4F2C4FF3FC}" type="slidenum">
              <a:rPr lang="en-US" altLang="ja-JP" smtClean="0"/>
              <a:pPr>
                <a:defRPr/>
              </a:pPr>
              <a:t>7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0D94F0-363A-405F-861C-1B4F2C4FF3FC}" type="slidenum">
              <a:rPr lang="en-US" altLang="ja-JP" smtClean="0"/>
              <a:pPr>
                <a:defRPr/>
              </a:pPr>
              <a:t>9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90618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0D94F0-363A-405F-861C-1B4F2C4FF3FC}" type="slidenum">
              <a:rPr lang="en-US" altLang="ja-JP" smtClean="0"/>
              <a:pPr>
                <a:defRPr/>
              </a:pPr>
              <a:t>10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9061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C:\Documents and Settings\Administrator\My Documents\N_Desk\遮へい体工事\写真\1222\DSCN12112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30175"/>
            <a:ext cx="9144000" cy="761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0" y="1773238"/>
            <a:ext cx="9009063" cy="1052512"/>
            <a:chOff x="0" y="1536"/>
            <a:chExt cx="5675" cy="663"/>
          </a:xfrm>
        </p:grpSpPr>
        <p:grpSp>
          <p:nvGrpSpPr>
            <p:cNvPr id="6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3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>
                  <a:ea typeface="ＭＳ Ｐゴシック" pitchFamily="50" charset="-128"/>
                </a:endParaRPr>
              </a:p>
            </p:txBody>
          </p:sp>
          <p:sp>
            <p:nvSpPr>
              <p:cNvPr id="14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>
                  <a:ea typeface="ＭＳ Ｐゴシック" pitchFamily="50" charset="-128"/>
                </a:endParaRPr>
              </a:p>
            </p:txBody>
          </p:sp>
        </p:grpSp>
        <p:grpSp>
          <p:nvGrpSpPr>
            <p:cNvPr id="7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1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>
                  <a:ea typeface="ＭＳ Ｐゴシック" pitchFamily="50" charset="-128"/>
                </a:endParaRPr>
              </a:p>
            </p:txBody>
          </p:sp>
          <p:sp>
            <p:nvSpPr>
              <p:cNvPr id="12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>
                  <a:ea typeface="ＭＳ Ｐゴシック" pitchFamily="50" charset="-128"/>
                </a:endParaRPr>
              </a:p>
            </p:txBody>
          </p:sp>
        </p:grpSp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ea typeface="ＭＳ Ｐゴシック" pitchFamily="50" charset="-128"/>
              </a:endParaRPr>
            </a:p>
          </p:txBody>
        </p:sp>
        <p:sp>
          <p:nvSpPr>
            <p:cNvPr id="9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ea typeface="ＭＳ Ｐゴシック" pitchFamily="50" charset="-128"/>
              </a:endParaRP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ea typeface="ＭＳ Ｐゴシック" pitchFamily="50" charset="-128"/>
              </a:endParaRPr>
            </a:p>
          </p:txBody>
        </p:sp>
      </p:grpSp>
      <p:sp>
        <p:nvSpPr>
          <p:cNvPr id="36876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6877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15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6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7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58083B14-64E9-4DA6-BC65-82E080E84A8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F5784B-E379-4417-A101-432C23D618C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110413" y="239713"/>
            <a:ext cx="2141537" cy="6142037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84213" y="239713"/>
            <a:ext cx="6273800" cy="6142037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3DD707-7682-4C42-898D-AC8B487FD58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2D8222-6EEF-499B-8525-3F97E834C7C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AA2217-D1E8-4A6C-815D-3ED45B86026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84213" y="1196975"/>
            <a:ext cx="3884612" cy="5184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721225" y="1196975"/>
            <a:ext cx="3884613" cy="5184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6CFF9C-E808-4790-8BF8-49729B50B78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F76532-643B-45C0-B775-04E413B33D5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BC09B5-6EBB-4270-B482-1BD6A7A6807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FC0311-3021-4A65-A934-30004ABC049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554F2F-B6A4-4BDF-A45F-BC078A0A7F3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A621D5-1DD9-49DB-8494-347F0CB3D35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ltGray">
          <a:xfrm>
            <a:off x="352425" y="39008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ja-JP" altLang="ja-JP" sz="2400">
              <a:ea typeface="ＭＳ Ｐゴシック" pitchFamily="50" charset="-128"/>
            </a:endParaRPr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ltGray">
          <a:xfrm>
            <a:off x="735013" y="39008"/>
            <a:ext cx="328612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ja-JP" altLang="ja-JP" sz="2400">
              <a:ea typeface="ＭＳ Ｐゴシック" pitchFamily="50" charset="-128"/>
            </a:endParaRP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ltGray">
          <a:xfrm>
            <a:off x="467858" y="130859"/>
            <a:ext cx="422275" cy="474662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ja-JP" altLang="ja-JP" sz="2400">
              <a:ea typeface="ＭＳ Ｐゴシック" pitchFamily="50" charset="-128"/>
            </a:endParaRPr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ltGray">
          <a:xfrm>
            <a:off x="837745" y="130859"/>
            <a:ext cx="368300" cy="474662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ja-JP" altLang="ja-JP" sz="2400">
              <a:ea typeface="ＭＳ Ｐゴシック" pitchFamily="50" charset="-128"/>
            </a:endParaRPr>
          </a:p>
        </p:txBody>
      </p:sp>
      <p:sp>
        <p:nvSpPr>
          <p:cNvPr id="35846" name="Rectangle 6"/>
          <p:cNvSpPr>
            <a:spLocks noChangeArrowheads="1"/>
          </p:cNvSpPr>
          <p:nvPr/>
        </p:nvSpPr>
        <p:spPr bwMode="ltGray">
          <a:xfrm>
            <a:off x="107950" y="188913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ja-JP" altLang="ja-JP" sz="2400">
              <a:ea typeface="ＭＳ Ｐゴシック" pitchFamily="50" charset="-128"/>
            </a:endParaRPr>
          </a:p>
        </p:txBody>
      </p:sp>
      <p:sp>
        <p:nvSpPr>
          <p:cNvPr id="35848" name="Rectangle 8"/>
          <p:cNvSpPr>
            <a:spLocks noChangeArrowheads="1"/>
          </p:cNvSpPr>
          <p:nvPr/>
        </p:nvSpPr>
        <p:spPr bwMode="gray">
          <a:xfrm>
            <a:off x="377825" y="5492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ja-JP" altLang="ja-JP" sz="2400">
              <a:ea typeface="ＭＳ Ｐゴシック" pitchFamily="50" charset="-128"/>
            </a:endParaRPr>
          </a:p>
        </p:txBody>
      </p:sp>
      <p:sp>
        <p:nvSpPr>
          <p:cNvPr id="1032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458913" y="239713"/>
            <a:ext cx="7793037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33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196975"/>
            <a:ext cx="7921625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35851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kumimoji="0" sz="14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585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4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585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400">
                <a:ea typeface="ＭＳ Ｐゴシック" pitchFamily="50" charset="-128"/>
              </a:defRPr>
            </a:lvl1pPr>
          </a:lstStyle>
          <a:p>
            <a:pPr>
              <a:defRPr/>
            </a:pPr>
            <a:fld id="{2A9AE01F-098E-4A2D-92FF-D42E9F52C57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35855" name="Text Box 15"/>
          <p:cNvSpPr txBox="1">
            <a:spLocks noChangeArrowheads="1"/>
          </p:cNvSpPr>
          <p:nvPr/>
        </p:nvSpPr>
        <p:spPr bwMode="auto">
          <a:xfrm>
            <a:off x="7667625" y="261938"/>
            <a:ext cx="11525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endParaRPr lang="ja-JP" altLang="ja-JP">
              <a:ea typeface="ＭＳ Ｐゴシック" pitchFamily="50" charset="-128"/>
            </a:endParaRPr>
          </a:p>
        </p:txBody>
      </p:sp>
      <p:sp>
        <p:nvSpPr>
          <p:cNvPr id="35847" name="Rectangle 7"/>
          <p:cNvSpPr>
            <a:spLocks noChangeArrowheads="1"/>
          </p:cNvSpPr>
          <p:nvPr/>
        </p:nvSpPr>
        <p:spPr bwMode="gray">
          <a:xfrm>
            <a:off x="468313" y="29259"/>
            <a:ext cx="31750" cy="576262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ja-JP" altLang="ja-JP" sz="2400">
              <a:ea typeface="ＭＳ Ｐゴシック" pitchFamily="50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4" r:id="rId1"/>
    <p:sldLayoutId id="2147483894" r:id="rId2"/>
    <p:sldLayoutId id="2147483895" r:id="rId3"/>
    <p:sldLayoutId id="2147483896" r:id="rId4"/>
    <p:sldLayoutId id="2147483897" r:id="rId5"/>
    <p:sldLayoutId id="2147483898" r:id="rId6"/>
    <p:sldLayoutId id="2147483899" r:id="rId7"/>
    <p:sldLayoutId id="2147483900" r:id="rId8"/>
    <p:sldLayoutId id="2147483901" r:id="rId9"/>
    <p:sldLayoutId id="2147483902" r:id="rId10"/>
    <p:sldLayoutId id="2147483903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oleObject" Target="../embeddings/oleObject1.bin"/><Relationship Id="rId5" Type="http://schemas.openxmlformats.org/officeDocument/2006/relationships/image" Target="../media/image6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8.png"/><Relationship Id="rId6" Type="http://schemas.openxmlformats.org/officeDocument/2006/relationships/image" Target="../media/image10.png"/><Relationship Id="rId7" Type="http://schemas.openxmlformats.org/officeDocument/2006/relationships/chart" Target="../charts/chart2.xml"/><Relationship Id="rId8" Type="http://schemas.openxmlformats.org/officeDocument/2006/relationships/oleObject" Target="../embeddings/oleObject3.bin"/><Relationship Id="rId9" Type="http://schemas.openxmlformats.org/officeDocument/2006/relationships/image" Target="../media/image9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64555" y="4806900"/>
            <a:ext cx="8419281" cy="1400175"/>
          </a:xfrm>
        </p:spPr>
        <p:txBody>
          <a:bodyPr/>
          <a:lstStyle/>
          <a:p>
            <a:pPr algn="l" eaLnBrk="1" hangingPunct="1"/>
            <a:r>
              <a:rPr lang="ja-JP" altLang="en-US" sz="4400" smtClean="0">
                <a:solidFill>
                  <a:schemeClr val="bg1"/>
                </a:solidFill>
                <a:latin typeface="HGP明朝B" pitchFamily="18" charset="-128"/>
                <a:ea typeface="HGP明朝B" pitchFamily="18" charset="-128"/>
              </a:rPr>
              <a:t>日本原子力研究開発機構</a:t>
            </a:r>
            <a:endParaRPr lang="en-US" altLang="ja-JP" sz="4400" smtClean="0">
              <a:solidFill>
                <a:schemeClr val="bg1"/>
              </a:solidFill>
              <a:latin typeface="HGP明朝B" pitchFamily="18" charset="-128"/>
              <a:ea typeface="HGP明朝B" pitchFamily="18" charset="-128"/>
            </a:endParaRPr>
          </a:p>
          <a:p>
            <a:pPr algn="l" eaLnBrk="1" hangingPunct="1"/>
            <a:r>
              <a:rPr lang="ja-JP" altLang="en-US" smtClean="0">
                <a:solidFill>
                  <a:schemeClr val="bg1"/>
                </a:solidFill>
                <a:latin typeface="HGP明朝B" pitchFamily="18" charset="-128"/>
                <a:ea typeface="HGP明朝B" pitchFamily="18" charset="-128"/>
              </a:rPr>
              <a:t>　　　　中性子イメージング・分析研究</a:t>
            </a:r>
            <a:r>
              <a:rPr lang="en-US" altLang="ja-JP" smtClean="0">
                <a:solidFill>
                  <a:schemeClr val="bg1"/>
                </a:solidFill>
                <a:latin typeface="HGP明朝B" pitchFamily="18" charset="-128"/>
                <a:ea typeface="HGP明朝B" pitchFamily="18" charset="-128"/>
              </a:rPr>
              <a:t>Gr.</a:t>
            </a:r>
            <a:endParaRPr lang="ja-JP" altLang="en-US" smtClean="0">
              <a:solidFill>
                <a:schemeClr val="bg1"/>
              </a:solidFill>
              <a:latin typeface="HGP明朝B" pitchFamily="18" charset="-128"/>
              <a:ea typeface="HGP明朝B" pitchFamily="18" charset="-128"/>
            </a:endParaRPr>
          </a:p>
          <a:p>
            <a:pPr algn="l" eaLnBrk="1" hangingPunct="1"/>
            <a:r>
              <a:rPr lang="ja-JP" altLang="en-US" smtClean="0">
                <a:solidFill>
                  <a:schemeClr val="bg1"/>
                </a:solidFill>
                <a:latin typeface="HGP明朝B" pitchFamily="18" charset="-128"/>
                <a:ea typeface="HGP明朝B" pitchFamily="18" charset="-128"/>
              </a:rPr>
              <a:t>　　　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977255" y="4819600"/>
            <a:ext cx="8419281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  <a:defRPr/>
            </a:pPr>
            <a:r>
              <a:rPr lang="ja-JP" altLang="en-US" sz="4400" kern="0" dirty="0">
                <a:latin typeface="HGP明朝B" pitchFamily="18" charset="-128"/>
                <a:ea typeface="HGP明朝B" pitchFamily="18" charset="-128"/>
              </a:rPr>
              <a:t>日本原子力研究開発機構</a:t>
            </a:r>
            <a:endParaRPr lang="en-US" altLang="ja-JP" sz="4400" kern="0" dirty="0">
              <a:latin typeface="HGP明朝B" pitchFamily="18" charset="-128"/>
              <a:ea typeface="HGP明朝B" pitchFamily="18" charset="-128"/>
            </a:endParaRPr>
          </a:p>
          <a:p>
            <a:pPr algn="l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  <a:defRPr/>
            </a:pPr>
            <a:r>
              <a:rPr lang="ja-JP" altLang="en-US" sz="3200" kern="0" dirty="0">
                <a:latin typeface="HGP明朝B" pitchFamily="18" charset="-128"/>
                <a:ea typeface="HGP明朝B" pitchFamily="18" charset="-128"/>
              </a:rPr>
              <a:t>　　　　中性子イメージング・分析研究</a:t>
            </a:r>
            <a:r>
              <a:rPr lang="en-US" altLang="ja-JP" sz="3200" kern="0" dirty="0">
                <a:latin typeface="HGP明朝B" pitchFamily="18" charset="-128"/>
                <a:ea typeface="HGP明朝B" pitchFamily="18" charset="-128"/>
              </a:rPr>
              <a:t>Gr.</a:t>
            </a:r>
            <a:endParaRPr lang="ja-JP" altLang="en-US" sz="3200" kern="0" dirty="0">
              <a:latin typeface="HGP明朝B" pitchFamily="18" charset="-128"/>
              <a:ea typeface="HGP明朝B" pitchFamily="18" charset="-128"/>
            </a:endParaRPr>
          </a:p>
          <a:p>
            <a:pPr algn="l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  <a:defRPr/>
            </a:pPr>
            <a:r>
              <a:rPr lang="ja-JP" altLang="en-US" sz="3200" kern="0" dirty="0">
                <a:latin typeface="HGP明朝B" pitchFamily="18" charset="-128"/>
                <a:ea typeface="HGP明朝B" pitchFamily="18" charset="-128"/>
              </a:rPr>
              <a:t>　　　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353516" y="6235650"/>
            <a:ext cx="4800133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  <a:defRPr/>
            </a:pPr>
            <a:r>
              <a:rPr lang="ja-JP" altLang="en-US" sz="2800" kern="0" dirty="0">
                <a:solidFill>
                  <a:schemeClr val="bg1"/>
                </a:solidFill>
                <a:latin typeface="HGP明朝B" pitchFamily="18" charset="-128"/>
                <a:ea typeface="HGP明朝B" pitchFamily="18" charset="-128"/>
              </a:rPr>
              <a:t>発表者：野島　健大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361453" y="6243588"/>
            <a:ext cx="4800133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  <a:defRPr/>
            </a:pPr>
            <a:r>
              <a:rPr lang="ja-JP" altLang="en-US" sz="2800" kern="0" dirty="0">
                <a:latin typeface="HGP明朝B" pitchFamily="18" charset="-128"/>
                <a:ea typeface="HGP明朝B" pitchFamily="18" charset="-128"/>
              </a:rPr>
              <a:t>発表者：野島　健大</a:t>
            </a:r>
          </a:p>
        </p:txBody>
      </p:sp>
      <p:sp>
        <p:nvSpPr>
          <p:cNvPr id="9" name="角丸四角形 8"/>
          <p:cNvSpPr/>
          <p:nvPr/>
        </p:nvSpPr>
        <p:spPr bwMode="auto">
          <a:xfrm>
            <a:off x="827584" y="1816522"/>
            <a:ext cx="6552728" cy="720080"/>
          </a:xfrm>
          <a:prstGeom prst="roundRect">
            <a:avLst/>
          </a:prstGeom>
          <a:solidFill>
            <a:schemeClr val="bg1">
              <a:alpha val="44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50" charset="-128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87313" y="1196752"/>
            <a:ext cx="8153400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defRPr/>
            </a:pPr>
            <a:r>
              <a:rPr lang="en-US" altLang="ja-JP" sz="6600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B" pitchFamily="18" charset="-128"/>
                <a:ea typeface="HGP明朝B" pitchFamily="18" charset="-128"/>
                <a:cs typeface="+mj-cs"/>
              </a:rPr>
              <a:t>TNRF</a:t>
            </a:r>
            <a:r>
              <a:rPr lang="ja-JP" altLang="en-US" sz="6600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B" pitchFamily="18" charset="-128"/>
                <a:ea typeface="HGP明朝B" pitchFamily="18" charset="-128"/>
                <a:cs typeface="+mj-cs"/>
              </a:rPr>
              <a:t>の線量評価</a:t>
            </a:r>
            <a:endParaRPr lang="ja-JP" altLang="en-US" sz="6600" kern="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明朝B" pitchFamily="18" charset="-128"/>
              <a:ea typeface="HGP明朝B" pitchFamily="18" charset="-128"/>
              <a:cs typeface="+mj-cs"/>
            </a:endParaRPr>
          </a:p>
        </p:txBody>
      </p:sp>
      <p:sp>
        <p:nvSpPr>
          <p:cNvPr id="8" name="角丸四角形 7"/>
          <p:cNvSpPr/>
          <p:nvPr/>
        </p:nvSpPr>
        <p:spPr bwMode="auto">
          <a:xfrm>
            <a:off x="251520" y="3767112"/>
            <a:ext cx="8784976" cy="864096"/>
          </a:xfrm>
          <a:prstGeom prst="roundRect">
            <a:avLst/>
          </a:prstGeom>
          <a:solidFill>
            <a:schemeClr val="bg1">
              <a:alpha val="44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50" charset="-128"/>
            </a:endParaRPr>
          </a:p>
        </p:txBody>
      </p:sp>
      <p:sp>
        <p:nvSpPr>
          <p:cNvPr id="10" name="角丸四角形 9"/>
          <p:cNvSpPr/>
          <p:nvPr/>
        </p:nvSpPr>
        <p:spPr bwMode="auto">
          <a:xfrm>
            <a:off x="1619672" y="2759000"/>
            <a:ext cx="5688632" cy="1030040"/>
          </a:xfrm>
          <a:prstGeom prst="roundRect">
            <a:avLst/>
          </a:prstGeom>
          <a:solidFill>
            <a:schemeClr val="bg1">
              <a:alpha val="44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50" charset="-128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0" y="3263056"/>
            <a:ext cx="9144000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defRPr/>
            </a:pPr>
            <a:r>
              <a:rPr lang="en-US" altLang="ja-JP" sz="6600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B" pitchFamily="18" charset="-128"/>
                <a:ea typeface="HGP明朝B" pitchFamily="18" charset="-128"/>
                <a:cs typeface="+mj-cs"/>
              </a:rPr>
              <a:t>TNRF</a:t>
            </a:r>
            <a:r>
              <a:rPr lang="ja-JP" altLang="en-US" sz="66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B" pitchFamily="18" charset="-128"/>
                <a:ea typeface="HGP明朝B" pitchFamily="18" charset="-128"/>
                <a:cs typeface="+mj-cs"/>
              </a:rPr>
              <a:t>に</a:t>
            </a:r>
            <a:r>
              <a:rPr lang="ja-JP" altLang="en-US" sz="6600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B" pitchFamily="18" charset="-128"/>
                <a:ea typeface="HGP明朝B" pitchFamily="18" charset="-128"/>
                <a:cs typeface="+mj-cs"/>
              </a:rPr>
              <a:t>おける</a:t>
            </a:r>
            <a:endParaRPr lang="en-US" altLang="ja-JP" sz="6600" kern="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明朝B" pitchFamily="18" charset="-128"/>
              <a:ea typeface="HGP明朝B" pitchFamily="18" charset="-128"/>
              <a:cs typeface="+mj-cs"/>
            </a:endParaRPr>
          </a:p>
          <a:p>
            <a:pPr algn="ctr">
              <a:defRPr/>
            </a:pPr>
            <a:r>
              <a:rPr lang="ja-JP" altLang="en-US" sz="66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B" pitchFamily="18" charset="-128"/>
                <a:ea typeface="HGP明朝B" pitchFamily="18" charset="-128"/>
                <a:cs typeface="+mj-cs"/>
              </a:rPr>
              <a:t>中性子</a:t>
            </a:r>
            <a:r>
              <a:rPr lang="ja-JP" altLang="en-US" sz="6600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B" pitchFamily="18" charset="-128"/>
                <a:ea typeface="HGP明朝B" pitchFamily="18" charset="-128"/>
                <a:cs typeface="+mj-cs"/>
              </a:rPr>
              <a:t>フラックス測定</a:t>
            </a:r>
            <a:endParaRPr lang="ja-JP" altLang="en-US" sz="6600" kern="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明朝B" pitchFamily="18" charset="-128"/>
              <a:ea typeface="HGP明朝B" pitchFamily="18" charset="-128"/>
              <a:cs typeface="+mj-cs"/>
            </a:endParaRPr>
          </a:p>
        </p:txBody>
      </p:sp>
    </p:spTree>
  </p:cSld>
  <p:clrMapOvr>
    <a:masterClrMapping/>
  </p:clrMapOvr>
  <p:transition xmlns:p14="http://schemas.microsoft.com/office/powerpoint/2010/main" advTm="6940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7" name="Rectangle 3"/>
          <p:cNvSpPr>
            <a:spLocks noGrp="1" noChangeArrowheads="1"/>
          </p:cNvSpPr>
          <p:nvPr>
            <p:ph type="title"/>
          </p:nvPr>
        </p:nvSpPr>
        <p:spPr>
          <a:xfrm>
            <a:off x="1042988" y="-265113"/>
            <a:ext cx="8101012" cy="885826"/>
          </a:xfrm>
        </p:spPr>
        <p:txBody>
          <a:bodyPr/>
          <a:lstStyle/>
          <a:p>
            <a:pPr eaLnBrk="1" hangingPunct="1">
              <a:defRPr/>
            </a:pPr>
            <a:r>
              <a:rPr lang="ja-JP" altLang="en-US" sz="4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HG明朝E"/>
                <a:ea typeface="HG明朝E"/>
                <a:cs typeface="HG明朝E"/>
              </a:rPr>
              <a:t>まとめ</a:t>
            </a:r>
          </a:p>
        </p:txBody>
      </p:sp>
      <p:sp>
        <p:nvSpPr>
          <p:cNvPr id="7172" name="テキスト ボックス 17"/>
          <p:cNvSpPr txBox="1">
            <a:spLocks noChangeArrowheads="1"/>
          </p:cNvSpPr>
          <p:nvPr/>
        </p:nvSpPr>
        <p:spPr bwMode="auto">
          <a:xfrm>
            <a:off x="8100392" y="0"/>
            <a:ext cx="122413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altLang="ja-JP" sz="2400" dirty="0" smtClean="0">
                <a:latin typeface="HG明朝E"/>
                <a:ea typeface="HG明朝E"/>
                <a:cs typeface="HG明朝E"/>
              </a:rPr>
              <a:t>10/10</a:t>
            </a:r>
            <a:endParaRPr lang="en-US" altLang="ja-JP" sz="2400" dirty="0">
              <a:latin typeface="HG明朝E"/>
              <a:ea typeface="HG明朝E"/>
              <a:cs typeface="HG明朝E"/>
            </a:endParaRPr>
          </a:p>
        </p:txBody>
      </p:sp>
      <p:sp>
        <p:nvSpPr>
          <p:cNvPr id="18" name="テキスト ボックス 17"/>
          <p:cNvSpPr txBox="1">
            <a:spLocks noChangeArrowheads="1"/>
          </p:cNvSpPr>
          <p:nvPr/>
        </p:nvSpPr>
        <p:spPr bwMode="auto">
          <a:xfrm>
            <a:off x="0" y="1004535"/>
            <a:ext cx="59766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altLang="ja-JP" sz="2400" dirty="0" smtClean="0">
                <a:latin typeface="HG明朝E"/>
                <a:ea typeface="HG明朝E"/>
                <a:cs typeface="HG明朝E"/>
              </a:rPr>
              <a:t>TNRF</a:t>
            </a:r>
            <a:r>
              <a:rPr lang="ja-JP" altLang="en-US" sz="2400" dirty="0" smtClean="0">
                <a:latin typeface="HG明朝E"/>
                <a:ea typeface="HG明朝E"/>
                <a:cs typeface="HG明朝E"/>
              </a:rPr>
              <a:t>改造後の周辺線量評価について</a:t>
            </a:r>
            <a:endParaRPr lang="en-US" altLang="ja-JP" sz="2400" baseline="30000" dirty="0">
              <a:latin typeface="HG明朝E"/>
              <a:ea typeface="HG明朝E"/>
              <a:cs typeface="HG明朝E"/>
            </a:endParaRPr>
          </a:p>
        </p:txBody>
      </p:sp>
      <p:sp>
        <p:nvSpPr>
          <p:cNvPr id="19" name="テキスト ボックス 18"/>
          <p:cNvSpPr txBox="1">
            <a:spLocks noChangeArrowheads="1"/>
          </p:cNvSpPr>
          <p:nvPr/>
        </p:nvSpPr>
        <p:spPr bwMode="auto">
          <a:xfrm>
            <a:off x="0" y="1508591"/>
            <a:ext cx="889248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ja-JP" altLang="en-US" dirty="0" smtClean="0">
                <a:latin typeface="HG明朝E"/>
                <a:ea typeface="HG明朝E"/>
                <a:cs typeface="HG明朝E"/>
              </a:rPr>
              <a:t>実験中に立ち入る可能性のある箇所において、最大で</a:t>
            </a:r>
            <a:r>
              <a:rPr lang="en-US" altLang="ja-JP" dirty="0" smtClean="0">
                <a:latin typeface="HG明朝E"/>
                <a:ea typeface="HG明朝E"/>
                <a:cs typeface="HG明朝E"/>
              </a:rPr>
              <a:t>12.8μSv/h </a:t>
            </a:r>
            <a:r>
              <a:rPr lang="ja-JP" altLang="en-US" dirty="0" smtClean="0">
                <a:latin typeface="HG明朝E"/>
                <a:ea typeface="HG明朝E"/>
                <a:cs typeface="HG明朝E"/>
              </a:rPr>
              <a:t>（遮へい扉表面）であり、立入制限区域の基準値（</a:t>
            </a:r>
            <a:r>
              <a:rPr lang="en-US" altLang="ja-JP" dirty="0" smtClean="0">
                <a:latin typeface="HG明朝E"/>
                <a:ea typeface="HG明朝E"/>
                <a:cs typeface="HG明朝E"/>
              </a:rPr>
              <a:t>25μSv/h)</a:t>
            </a:r>
            <a:r>
              <a:rPr lang="ja-JP" altLang="en-US" dirty="0" smtClean="0">
                <a:latin typeface="HG明朝E"/>
                <a:ea typeface="HG明朝E"/>
                <a:cs typeface="HG明朝E"/>
              </a:rPr>
              <a:t>未満であることを確認した。</a:t>
            </a:r>
            <a:endParaRPr lang="en-US" altLang="ja-JP" dirty="0" smtClean="0">
              <a:latin typeface="HG明朝E"/>
              <a:ea typeface="HG明朝E"/>
              <a:cs typeface="HG明朝E"/>
            </a:endParaRPr>
          </a:p>
          <a:p>
            <a:pPr algn="l"/>
            <a:r>
              <a:rPr lang="ja-JP" altLang="en-US" dirty="0" smtClean="0">
                <a:latin typeface="HG明朝E"/>
                <a:ea typeface="HG明朝E"/>
                <a:cs typeface="HG明朝E"/>
              </a:rPr>
              <a:t>さらに、アクリル板で遮へいすることにより、</a:t>
            </a:r>
            <a:r>
              <a:rPr lang="en-US" altLang="ja-JP" dirty="0" smtClean="0">
                <a:latin typeface="HG明朝E"/>
                <a:ea typeface="HG明朝E"/>
                <a:cs typeface="HG明朝E"/>
              </a:rPr>
              <a:t>3.4μSv/h</a:t>
            </a:r>
            <a:r>
              <a:rPr lang="ja-JP" altLang="en-US" dirty="0" smtClean="0">
                <a:latin typeface="HG明朝E"/>
                <a:ea typeface="HG明朝E"/>
                <a:cs typeface="HG明朝E"/>
              </a:rPr>
              <a:t>まで低減できる。</a:t>
            </a:r>
            <a:endParaRPr lang="en-US" altLang="ja-JP" dirty="0" smtClean="0">
              <a:latin typeface="HG明朝E"/>
              <a:ea typeface="HG明朝E"/>
              <a:cs typeface="HG明朝E"/>
            </a:endParaRPr>
          </a:p>
          <a:p>
            <a:pPr algn="l"/>
            <a:r>
              <a:rPr lang="ja-JP" altLang="en-US" dirty="0" smtClean="0">
                <a:latin typeface="HG明朝E"/>
                <a:ea typeface="HG明朝E"/>
                <a:cs typeface="HG明朝E"/>
              </a:rPr>
              <a:t>以上により、被ばくの点において、安全に実験可能な環境であるといえる。</a:t>
            </a:r>
            <a:endParaRPr lang="en-US" altLang="ja-JP" baseline="30000" dirty="0">
              <a:latin typeface="HG明朝E"/>
              <a:ea typeface="HG明朝E"/>
              <a:cs typeface="HG明朝E"/>
            </a:endParaRPr>
          </a:p>
        </p:txBody>
      </p:sp>
      <p:sp>
        <p:nvSpPr>
          <p:cNvPr id="20" name="テキスト ボックス 19"/>
          <p:cNvSpPr txBox="1">
            <a:spLocks noChangeArrowheads="1"/>
          </p:cNvSpPr>
          <p:nvPr/>
        </p:nvSpPr>
        <p:spPr bwMode="auto">
          <a:xfrm>
            <a:off x="107504" y="3142709"/>
            <a:ext cx="59766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altLang="ja-JP" sz="2400" dirty="0" smtClean="0">
                <a:latin typeface="HG明朝E"/>
                <a:ea typeface="HG明朝E"/>
                <a:cs typeface="HG明朝E"/>
              </a:rPr>
              <a:t>TNRF</a:t>
            </a:r>
            <a:r>
              <a:rPr lang="ja-JP" altLang="en-US" sz="2400" dirty="0" smtClean="0">
                <a:latin typeface="HG明朝E"/>
                <a:ea typeface="HG明朝E"/>
                <a:cs typeface="HG明朝E"/>
              </a:rPr>
              <a:t>の中性子フラックスについて</a:t>
            </a:r>
            <a:endParaRPr lang="en-US" altLang="ja-JP" sz="2400" baseline="30000" dirty="0">
              <a:latin typeface="HG明朝E"/>
              <a:ea typeface="HG明朝E"/>
              <a:cs typeface="HG明朝E"/>
            </a:endParaRPr>
          </a:p>
        </p:txBody>
      </p:sp>
      <p:sp>
        <p:nvSpPr>
          <p:cNvPr id="21" name="テキスト ボックス 20"/>
          <p:cNvSpPr txBox="1">
            <a:spLocks noChangeArrowheads="1"/>
          </p:cNvSpPr>
          <p:nvPr/>
        </p:nvSpPr>
        <p:spPr bwMode="auto">
          <a:xfrm>
            <a:off x="107504" y="3646765"/>
            <a:ext cx="842493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ja-JP" altLang="en-US" dirty="0" smtClean="0">
                <a:latin typeface="HG明朝E"/>
                <a:ea typeface="HG明朝E"/>
                <a:cs typeface="HG明朝E"/>
              </a:rPr>
              <a:t>第１サイクルと第７サイクルにおいて</a:t>
            </a:r>
            <a:r>
              <a:rPr lang="en-US" altLang="ja-JP" dirty="0" smtClean="0">
                <a:latin typeface="HG明朝E"/>
                <a:ea typeface="HG明朝E"/>
                <a:cs typeface="HG明朝E"/>
              </a:rPr>
              <a:t>TNRF</a:t>
            </a:r>
            <a:r>
              <a:rPr lang="ja-JP" altLang="en-US" dirty="0" smtClean="0">
                <a:latin typeface="HG明朝E"/>
                <a:ea typeface="HG明朝E"/>
                <a:cs typeface="HG明朝E"/>
              </a:rPr>
              <a:t>の熱中性子フラックスを金箔放射化法により測定した</a:t>
            </a:r>
            <a:r>
              <a:rPr lang="ja-JP" altLang="en-US" dirty="0" smtClean="0">
                <a:latin typeface="HG明朝E"/>
                <a:ea typeface="HG明朝E"/>
                <a:cs typeface="HG明朝E"/>
              </a:rPr>
              <a:t>。</a:t>
            </a:r>
            <a:endParaRPr lang="en-US" altLang="ja-JP" dirty="0" smtClean="0">
              <a:latin typeface="HG明朝E"/>
              <a:ea typeface="HG明朝E"/>
              <a:cs typeface="HG明朝E"/>
            </a:endParaRPr>
          </a:p>
        </p:txBody>
      </p:sp>
    </p:spTree>
    <p:extLst>
      <p:ext uri="{BB962C8B-B14F-4D97-AF65-F5344CB8AC3E}">
        <p14:creationId xmlns:p14="http://schemas.microsoft.com/office/powerpoint/2010/main" val="93757023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143000" y="-285750"/>
            <a:ext cx="7793038" cy="885825"/>
          </a:xfrm>
        </p:spPr>
        <p:txBody>
          <a:bodyPr/>
          <a:lstStyle/>
          <a:p>
            <a:pPr>
              <a:defRPr/>
            </a:pPr>
            <a:r>
              <a:rPr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B" pitchFamily="18" charset="-128"/>
                <a:ea typeface="HGP明朝B" pitchFamily="18" charset="-128"/>
              </a:rPr>
              <a:t>TNRF</a:t>
            </a:r>
            <a:r>
              <a:rPr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B" pitchFamily="18" charset="-128"/>
                <a:ea typeface="HGP明朝B" pitchFamily="18" charset="-128"/>
              </a:rPr>
              <a:t>改造（遮へい体交換）</a:t>
            </a:r>
          </a:p>
        </p:txBody>
      </p:sp>
      <p:sp>
        <p:nvSpPr>
          <p:cNvPr id="8195" name="正方形/長方形 89"/>
          <p:cNvSpPr>
            <a:spLocks noChangeArrowheads="1"/>
          </p:cNvSpPr>
          <p:nvPr/>
        </p:nvSpPr>
        <p:spPr bwMode="auto">
          <a:xfrm flipH="1">
            <a:off x="153988" y="1162050"/>
            <a:ext cx="3606800" cy="2695575"/>
          </a:xfrm>
          <a:prstGeom prst="rect">
            <a:avLst/>
          </a:prstGeom>
          <a:solidFill>
            <a:srgbClr val="FFFFCC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8196" name="正方形/長方形 90"/>
          <p:cNvSpPr>
            <a:spLocks noChangeArrowheads="1"/>
          </p:cNvSpPr>
          <p:nvPr/>
        </p:nvSpPr>
        <p:spPr bwMode="auto">
          <a:xfrm flipH="1">
            <a:off x="319088" y="1520825"/>
            <a:ext cx="3300412" cy="227965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8197" name="Rectangle 4" descr="右上がり対角線 (太)"/>
          <p:cNvSpPr>
            <a:spLocks noChangeArrowheads="1"/>
          </p:cNvSpPr>
          <p:nvPr/>
        </p:nvSpPr>
        <p:spPr bwMode="auto">
          <a:xfrm flipH="1">
            <a:off x="319088" y="1522413"/>
            <a:ext cx="460375" cy="2278062"/>
          </a:xfrm>
          <a:prstGeom prst="rect">
            <a:avLst/>
          </a:prstGeom>
          <a:pattFill prst="wdUpDiag">
            <a:fgClr>
              <a:srgbClr val="33CCFF"/>
            </a:fgClr>
            <a:bgClr>
              <a:srgbClr val="FFFFFF"/>
            </a:bgClr>
          </a:pattFill>
          <a:ln w="28575">
            <a:solidFill>
              <a:srgbClr val="00B0F0"/>
            </a:solidFill>
            <a:miter lim="800000"/>
            <a:headEnd/>
            <a:tailEnd/>
          </a:ln>
        </p:spPr>
        <p:txBody>
          <a:bodyPr lIns="74295" tIns="8890" rIns="74295" bIns="8890"/>
          <a:lstStyle/>
          <a:p>
            <a:endParaRPr lang="ja-JP" altLang="en-US"/>
          </a:p>
        </p:txBody>
      </p:sp>
      <p:sp>
        <p:nvSpPr>
          <p:cNvPr id="8198" name="正方形/長方形 93"/>
          <p:cNvSpPr>
            <a:spLocks noChangeArrowheads="1"/>
          </p:cNvSpPr>
          <p:nvPr/>
        </p:nvSpPr>
        <p:spPr bwMode="auto">
          <a:xfrm flipH="1">
            <a:off x="1939925" y="2252663"/>
            <a:ext cx="142875" cy="496887"/>
          </a:xfrm>
          <a:prstGeom prst="rect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8199" name="正方形/長方形 94"/>
          <p:cNvSpPr>
            <a:spLocks noChangeArrowheads="1"/>
          </p:cNvSpPr>
          <p:nvPr/>
        </p:nvSpPr>
        <p:spPr bwMode="auto">
          <a:xfrm flipH="1">
            <a:off x="1217613" y="2206625"/>
            <a:ext cx="762000" cy="604838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8200" name="正方形/長方形 95"/>
          <p:cNvSpPr>
            <a:spLocks noChangeArrowheads="1"/>
          </p:cNvSpPr>
          <p:nvPr/>
        </p:nvSpPr>
        <p:spPr bwMode="auto">
          <a:xfrm flipH="1">
            <a:off x="2082800" y="2205038"/>
            <a:ext cx="71438" cy="60325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8201" name="正方形/長方形 96"/>
          <p:cNvSpPr>
            <a:spLocks noChangeArrowheads="1"/>
          </p:cNvSpPr>
          <p:nvPr/>
        </p:nvSpPr>
        <p:spPr bwMode="auto">
          <a:xfrm flipH="1">
            <a:off x="811213" y="3378200"/>
            <a:ext cx="401637" cy="401638"/>
          </a:xfrm>
          <a:prstGeom prst="rect">
            <a:avLst/>
          </a:prstGeom>
          <a:solidFill>
            <a:srgbClr val="FFFFCC"/>
          </a:solidFill>
          <a:ln w="9525" algn="ctr">
            <a:solidFill>
              <a:srgbClr val="B2B2B2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8202" name="テキスト ボックス 97"/>
          <p:cNvSpPr txBox="1">
            <a:spLocks noChangeArrowheads="1"/>
          </p:cNvSpPr>
          <p:nvPr/>
        </p:nvSpPr>
        <p:spPr bwMode="auto">
          <a:xfrm flipH="1">
            <a:off x="1439863" y="2335213"/>
            <a:ext cx="746125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sz="1400">
                <a:solidFill>
                  <a:schemeClr val="bg1"/>
                </a:solidFill>
                <a:latin typeface="HGP明朝B" pitchFamily="18" charset="-128"/>
                <a:ea typeface="HGP明朝B" pitchFamily="18" charset="-128"/>
              </a:rPr>
              <a:t>暗箱</a:t>
            </a:r>
          </a:p>
        </p:txBody>
      </p:sp>
      <p:sp>
        <p:nvSpPr>
          <p:cNvPr id="8203" name="テキスト ボックス 98"/>
          <p:cNvSpPr txBox="1">
            <a:spLocks noChangeArrowheads="1"/>
          </p:cNvSpPr>
          <p:nvPr/>
        </p:nvSpPr>
        <p:spPr bwMode="auto">
          <a:xfrm flipH="1">
            <a:off x="755650" y="3328988"/>
            <a:ext cx="744538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ja-JP" sz="1400">
                <a:latin typeface="HGP明朝B" pitchFamily="18" charset="-128"/>
                <a:ea typeface="HGP明朝B" pitchFamily="18" charset="-128"/>
              </a:rPr>
              <a:t>CCD</a:t>
            </a:r>
          </a:p>
        </p:txBody>
      </p:sp>
      <p:sp>
        <p:nvSpPr>
          <p:cNvPr id="8204" name="正方形/長方形 99"/>
          <p:cNvSpPr>
            <a:spLocks noChangeArrowheads="1"/>
          </p:cNvSpPr>
          <p:nvPr/>
        </p:nvSpPr>
        <p:spPr bwMode="auto">
          <a:xfrm flipH="1">
            <a:off x="727075" y="3509963"/>
            <a:ext cx="558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sz="1200">
                <a:latin typeface="HGP明朝B" pitchFamily="18" charset="-128"/>
                <a:ea typeface="HGP明朝B" pitchFamily="18" charset="-128"/>
              </a:rPr>
              <a:t>カメラ</a:t>
            </a:r>
          </a:p>
        </p:txBody>
      </p:sp>
      <p:sp>
        <p:nvSpPr>
          <p:cNvPr id="101" name="テキスト ボックス 100"/>
          <p:cNvSpPr txBox="1"/>
          <p:nvPr/>
        </p:nvSpPr>
        <p:spPr>
          <a:xfrm flipH="1">
            <a:off x="169395" y="1145639"/>
            <a:ext cx="1045051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ja-JP" alt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HGP明朝B" pitchFamily="18" charset="-128"/>
                <a:ea typeface="HGP明朝B" pitchFamily="18" charset="-128"/>
              </a:rPr>
              <a:t>側面図</a:t>
            </a:r>
          </a:p>
        </p:txBody>
      </p:sp>
      <p:sp>
        <p:nvSpPr>
          <p:cNvPr id="8206" name="正方形/長方形 101"/>
          <p:cNvSpPr>
            <a:spLocks noChangeArrowheads="1"/>
          </p:cNvSpPr>
          <p:nvPr/>
        </p:nvSpPr>
        <p:spPr bwMode="auto">
          <a:xfrm flipH="1">
            <a:off x="3254375" y="2105025"/>
            <a:ext cx="1090613" cy="8636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3" name="右矢印 102"/>
          <p:cNvSpPr/>
          <p:nvPr/>
        </p:nvSpPr>
        <p:spPr bwMode="auto">
          <a:xfrm flipH="1">
            <a:off x="2571750" y="2305050"/>
            <a:ext cx="1260475" cy="447675"/>
          </a:xfrm>
          <a:prstGeom prst="rightArrow">
            <a:avLst>
              <a:gd name="adj1" fmla="val 72728"/>
              <a:gd name="adj2" fmla="val 50000"/>
            </a:avLst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ja-JP" altLang="en-US">
              <a:ea typeface="ＭＳ Ｐゴシック" pitchFamily="50" charset="-128"/>
            </a:endParaRPr>
          </a:p>
        </p:txBody>
      </p:sp>
      <p:sp>
        <p:nvSpPr>
          <p:cNvPr id="104" name="テキスト ボックス 103"/>
          <p:cNvSpPr txBox="1"/>
          <p:nvPr/>
        </p:nvSpPr>
        <p:spPr>
          <a:xfrm flipH="1">
            <a:off x="2663006" y="2389367"/>
            <a:ext cx="1261686" cy="3126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ja-JP" altLang="en-US" sz="1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GP明朝B" pitchFamily="18" charset="-128"/>
                <a:ea typeface="HGP明朝B" pitchFamily="18" charset="-128"/>
              </a:rPr>
              <a:t>中性子ビーム</a:t>
            </a:r>
          </a:p>
        </p:txBody>
      </p:sp>
      <p:sp>
        <p:nvSpPr>
          <p:cNvPr id="106" name="正方形/長方形 105"/>
          <p:cNvSpPr/>
          <p:nvPr/>
        </p:nvSpPr>
        <p:spPr bwMode="auto">
          <a:xfrm flipH="1">
            <a:off x="2232770" y="2852936"/>
            <a:ext cx="178990" cy="42100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ja-JP" altLang="en-US">
              <a:ea typeface="ＭＳ Ｐゴシック" pitchFamily="50" charset="-128"/>
            </a:endParaRPr>
          </a:p>
        </p:txBody>
      </p:sp>
      <p:sp>
        <p:nvSpPr>
          <p:cNvPr id="107" name="正方形/長方形 106"/>
          <p:cNvSpPr/>
          <p:nvPr/>
        </p:nvSpPr>
        <p:spPr bwMode="auto">
          <a:xfrm flipH="1">
            <a:off x="2165350" y="3273425"/>
            <a:ext cx="401638" cy="515938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ja-JP" altLang="en-US">
              <a:ea typeface="ＭＳ Ｐゴシック" pitchFamily="50" charset="-128"/>
            </a:endParaRPr>
          </a:p>
        </p:txBody>
      </p:sp>
      <p:sp>
        <p:nvSpPr>
          <p:cNvPr id="8216" name="正方形/長方形 107"/>
          <p:cNvSpPr>
            <a:spLocks noChangeArrowheads="1"/>
          </p:cNvSpPr>
          <p:nvPr/>
        </p:nvSpPr>
        <p:spPr bwMode="auto">
          <a:xfrm flipH="1">
            <a:off x="2216150" y="3311525"/>
            <a:ext cx="312738" cy="306388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8217" name="正方形/長方形 108"/>
          <p:cNvSpPr>
            <a:spLocks noChangeArrowheads="1"/>
          </p:cNvSpPr>
          <p:nvPr/>
        </p:nvSpPr>
        <p:spPr bwMode="auto">
          <a:xfrm flipH="1">
            <a:off x="2206625" y="3654425"/>
            <a:ext cx="312738" cy="134938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8218" name="正方形/長方形 109"/>
          <p:cNvSpPr>
            <a:spLocks noChangeArrowheads="1"/>
          </p:cNvSpPr>
          <p:nvPr/>
        </p:nvSpPr>
        <p:spPr bwMode="auto">
          <a:xfrm flipH="1">
            <a:off x="1217613" y="2805113"/>
            <a:ext cx="531812" cy="995362"/>
          </a:xfrm>
          <a:prstGeom prst="rect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8219" name="直角三角形 110"/>
          <p:cNvSpPr>
            <a:spLocks noChangeArrowheads="1"/>
          </p:cNvSpPr>
          <p:nvPr/>
        </p:nvSpPr>
        <p:spPr bwMode="auto">
          <a:xfrm flipV="1">
            <a:off x="1163638" y="2136775"/>
            <a:ext cx="455612" cy="746125"/>
          </a:xfrm>
          <a:prstGeom prst="rtTriangle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8220" name="フリーフォーム 111"/>
          <p:cNvSpPr>
            <a:spLocks/>
          </p:cNvSpPr>
          <p:nvPr/>
        </p:nvSpPr>
        <p:spPr bwMode="auto">
          <a:xfrm flipH="1">
            <a:off x="150813" y="1162050"/>
            <a:ext cx="3613150" cy="2698750"/>
          </a:xfrm>
          <a:custGeom>
            <a:avLst/>
            <a:gdLst>
              <a:gd name="T0" fmla="*/ 146050 w 3613150"/>
              <a:gd name="T1" fmla="*/ 793750 h 2698750"/>
              <a:gd name="T2" fmla="*/ 146050 w 3613150"/>
              <a:gd name="T3" fmla="*/ 933450 h 2698750"/>
              <a:gd name="T4" fmla="*/ 0 w 3613150"/>
              <a:gd name="T5" fmla="*/ 933450 h 2698750"/>
              <a:gd name="T6" fmla="*/ 0 w 3613150"/>
              <a:gd name="T7" fmla="*/ 0 h 2698750"/>
              <a:gd name="T8" fmla="*/ 3613150 w 3613150"/>
              <a:gd name="T9" fmla="*/ 0 h 2698750"/>
              <a:gd name="T10" fmla="*/ 3613150 w 3613150"/>
              <a:gd name="T11" fmla="*/ 2698750 h 2698750"/>
              <a:gd name="T12" fmla="*/ 0 w 3613150"/>
              <a:gd name="T13" fmla="*/ 2698750 h 2698750"/>
              <a:gd name="T14" fmla="*/ 0 w 3613150"/>
              <a:gd name="T15" fmla="*/ 1816100 h 2698750"/>
              <a:gd name="T16" fmla="*/ 146050 w 3613150"/>
              <a:gd name="T17" fmla="*/ 1816100 h 2698750"/>
              <a:gd name="T18" fmla="*/ 146050 w 3613150"/>
              <a:gd name="T19" fmla="*/ 2635250 h 2698750"/>
              <a:gd name="T20" fmla="*/ 2984500 w 3613150"/>
              <a:gd name="T21" fmla="*/ 2635250 h 269875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613150"/>
              <a:gd name="T34" fmla="*/ 0 h 2698750"/>
              <a:gd name="T35" fmla="*/ 3613150 w 3613150"/>
              <a:gd name="T36" fmla="*/ 2698750 h 269875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613150" h="2698750">
                <a:moveTo>
                  <a:pt x="146050" y="793750"/>
                </a:moveTo>
                <a:lnTo>
                  <a:pt x="146050" y="933450"/>
                </a:lnTo>
                <a:lnTo>
                  <a:pt x="0" y="933450"/>
                </a:lnTo>
                <a:lnTo>
                  <a:pt x="0" y="0"/>
                </a:lnTo>
                <a:lnTo>
                  <a:pt x="3613150" y="0"/>
                </a:lnTo>
                <a:lnTo>
                  <a:pt x="3613150" y="2698750"/>
                </a:lnTo>
                <a:lnTo>
                  <a:pt x="0" y="2698750"/>
                </a:lnTo>
                <a:lnTo>
                  <a:pt x="0" y="1816100"/>
                </a:lnTo>
                <a:lnTo>
                  <a:pt x="146050" y="1816100"/>
                </a:lnTo>
                <a:lnTo>
                  <a:pt x="146050" y="2635250"/>
                </a:lnTo>
                <a:lnTo>
                  <a:pt x="2984500" y="2635250"/>
                </a:lnTo>
              </a:path>
            </a:pathLst>
          </a:cu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ja-JP" altLang="en-US"/>
          </a:p>
        </p:txBody>
      </p:sp>
      <p:grpSp>
        <p:nvGrpSpPr>
          <p:cNvPr id="3" name="グループ化 114"/>
          <p:cNvGrpSpPr>
            <a:grpSpLocks/>
          </p:cNvGrpSpPr>
          <p:nvPr/>
        </p:nvGrpSpPr>
        <p:grpSpPr bwMode="auto">
          <a:xfrm flipH="1" flipV="1">
            <a:off x="779463" y="1522413"/>
            <a:ext cx="2841625" cy="442912"/>
            <a:chOff x="5572131" y="1244584"/>
            <a:chExt cx="2840898" cy="442790"/>
          </a:xfrm>
        </p:grpSpPr>
        <p:sp>
          <p:nvSpPr>
            <p:cNvPr id="8297" name="Rectangle 3" descr="右上がり対角線 (太)"/>
            <p:cNvSpPr>
              <a:spLocks noChangeArrowheads="1"/>
            </p:cNvSpPr>
            <p:nvPr/>
          </p:nvSpPr>
          <p:spPr bwMode="auto">
            <a:xfrm>
              <a:off x="5572131" y="1244584"/>
              <a:ext cx="2840897" cy="424834"/>
            </a:xfrm>
            <a:prstGeom prst="rect">
              <a:avLst/>
            </a:prstGeom>
            <a:solidFill>
              <a:srgbClr val="FFCCFF">
                <a:alpha val="20000"/>
              </a:srgbClr>
            </a:solidFill>
            <a:ln w="19050">
              <a:solidFill>
                <a:srgbClr val="C00000"/>
              </a:solidFill>
              <a:prstDash val="dash"/>
              <a:miter lim="800000"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8298" name="Rectangle 3" descr="右上がり対角線 (太)"/>
            <p:cNvSpPr>
              <a:spLocks noChangeArrowheads="1"/>
            </p:cNvSpPr>
            <p:nvPr/>
          </p:nvSpPr>
          <p:spPr bwMode="auto">
            <a:xfrm>
              <a:off x="5572132" y="1500174"/>
              <a:ext cx="2840897" cy="187200"/>
            </a:xfrm>
            <a:prstGeom prst="rect">
              <a:avLst/>
            </a:prstGeom>
            <a:pattFill prst="wdUpDiag">
              <a:fgClr>
                <a:srgbClr val="C00000"/>
              </a:fgClr>
              <a:bgClr>
                <a:srgbClr val="FFFFFF"/>
              </a:bgClr>
            </a:pattFill>
            <a:ln w="19050">
              <a:solidFill>
                <a:srgbClr val="C00000"/>
              </a:solidFill>
              <a:miter lim="800000"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</p:grpSp>
      <p:cxnSp>
        <p:nvCxnSpPr>
          <p:cNvPr id="8222" name="直線コネクタ 124"/>
          <p:cNvCxnSpPr>
            <a:cxnSpLocks noChangeShapeType="1"/>
          </p:cNvCxnSpPr>
          <p:nvPr/>
        </p:nvCxnSpPr>
        <p:spPr bwMode="auto">
          <a:xfrm rot="16200000" flipV="1">
            <a:off x="3482975" y="1863725"/>
            <a:ext cx="285750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92" name="Rectangle 3" descr="右上がり対角線 (太)"/>
          <p:cNvSpPr>
            <a:spLocks noChangeArrowheads="1"/>
          </p:cNvSpPr>
          <p:nvPr/>
        </p:nvSpPr>
        <p:spPr bwMode="auto">
          <a:xfrm flipH="1">
            <a:off x="792163" y="1522413"/>
            <a:ext cx="2840037" cy="423862"/>
          </a:xfrm>
          <a:prstGeom prst="rect">
            <a:avLst/>
          </a:prstGeom>
          <a:pattFill prst="wdUpDiag">
            <a:fgClr>
              <a:srgbClr val="C00000"/>
            </a:fgClr>
            <a:bgClr>
              <a:srgbClr val="FFFFFF"/>
            </a:bgClr>
          </a:pattFill>
          <a:ln w="19050">
            <a:solidFill>
              <a:srgbClr val="C00000"/>
            </a:solidFill>
            <a:miter lim="800000"/>
            <a:headEnd/>
            <a:tailEnd/>
          </a:ln>
        </p:spPr>
        <p:txBody>
          <a:bodyPr lIns="74295" tIns="8890" rIns="74295" bIns="8890"/>
          <a:lstStyle/>
          <a:p>
            <a:endParaRPr lang="ja-JP" altLang="en-US"/>
          </a:p>
        </p:txBody>
      </p:sp>
      <p:sp>
        <p:nvSpPr>
          <p:cNvPr id="8224" name="正方形/長方形 70"/>
          <p:cNvSpPr>
            <a:spLocks noChangeArrowheads="1"/>
          </p:cNvSpPr>
          <p:nvPr/>
        </p:nvSpPr>
        <p:spPr bwMode="auto">
          <a:xfrm flipH="1">
            <a:off x="153988" y="4019550"/>
            <a:ext cx="3606800" cy="2695575"/>
          </a:xfrm>
          <a:prstGeom prst="rect">
            <a:avLst/>
          </a:prstGeom>
          <a:solidFill>
            <a:srgbClr val="FFFFCC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8225" name="正方形/長方形 71"/>
          <p:cNvSpPr>
            <a:spLocks noChangeArrowheads="1"/>
          </p:cNvSpPr>
          <p:nvPr/>
        </p:nvSpPr>
        <p:spPr bwMode="auto">
          <a:xfrm flipH="1">
            <a:off x="319088" y="4378325"/>
            <a:ext cx="3300412" cy="1966913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8226" name="Rectangle 3" descr="右上がり対角線 (太)"/>
          <p:cNvSpPr>
            <a:spLocks noChangeArrowheads="1"/>
          </p:cNvSpPr>
          <p:nvPr/>
        </p:nvSpPr>
        <p:spPr bwMode="auto">
          <a:xfrm flipH="1">
            <a:off x="776288" y="5913438"/>
            <a:ext cx="2840037" cy="425450"/>
          </a:xfrm>
          <a:prstGeom prst="rect">
            <a:avLst/>
          </a:prstGeom>
          <a:pattFill prst="wdUpDiag">
            <a:fgClr>
              <a:srgbClr val="C00000"/>
            </a:fgClr>
            <a:bgClr>
              <a:srgbClr val="FFFFFF"/>
            </a:bgClr>
          </a:pattFill>
          <a:ln w="19050">
            <a:solidFill>
              <a:srgbClr val="C00000"/>
            </a:solidFill>
            <a:miter lim="800000"/>
            <a:headEnd/>
            <a:tailEnd/>
          </a:ln>
        </p:spPr>
        <p:txBody>
          <a:bodyPr lIns="74295" tIns="8890" rIns="74295" bIns="8890"/>
          <a:lstStyle/>
          <a:p>
            <a:endParaRPr lang="ja-JP" altLang="en-US"/>
          </a:p>
        </p:txBody>
      </p:sp>
      <p:sp>
        <p:nvSpPr>
          <p:cNvPr id="8227" name="正方形/長方形 75"/>
          <p:cNvSpPr>
            <a:spLocks noChangeArrowheads="1"/>
          </p:cNvSpPr>
          <p:nvPr/>
        </p:nvSpPr>
        <p:spPr bwMode="auto">
          <a:xfrm flipH="1">
            <a:off x="3254375" y="5092700"/>
            <a:ext cx="1090613" cy="55245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79" name="円/楕円 78"/>
          <p:cNvSpPr/>
          <p:nvPr/>
        </p:nvSpPr>
        <p:spPr bwMode="auto">
          <a:xfrm flipH="1">
            <a:off x="2040332" y="5035448"/>
            <a:ext cx="630843" cy="630843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 cmpd="sng" algn="ctr">
            <a:solidFill>
              <a:srgbClr val="B2B2B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ja-JP" altLang="en-US">
              <a:ea typeface="ＭＳ Ｐゴシック" pitchFamily="50" charset="-128"/>
            </a:endParaRPr>
          </a:p>
        </p:txBody>
      </p:sp>
      <p:sp>
        <p:nvSpPr>
          <p:cNvPr id="8231" name="正方形/長方形 79"/>
          <p:cNvSpPr>
            <a:spLocks noChangeArrowheads="1"/>
          </p:cNvSpPr>
          <p:nvPr/>
        </p:nvSpPr>
        <p:spPr bwMode="auto">
          <a:xfrm flipH="1">
            <a:off x="1939925" y="5110163"/>
            <a:ext cx="142875" cy="496887"/>
          </a:xfrm>
          <a:prstGeom prst="rect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8232" name="正方形/長方形 80"/>
          <p:cNvSpPr>
            <a:spLocks noChangeArrowheads="1"/>
          </p:cNvSpPr>
          <p:nvPr/>
        </p:nvSpPr>
        <p:spPr bwMode="auto">
          <a:xfrm flipH="1">
            <a:off x="1217613" y="5064125"/>
            <a:ext cx="762000" cy="604838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8233" name="正方形/長方形 81"/>
          <p:cNvSpPr>
            <a:spLocks noChangeArrowheads="1"/>
          </p:cNvSpPr>
          <p:nvPr/>
        </p:nvSpPr>
        <p:spPr bwMode="auto">
          <a:xfrm flipH="1">
            <a:off x="2082800" y="5062538"/>
            <a:ext cx="71438" cy="60325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8234" name="正方形/長方形 82"/>
          <p:cNvSpPr>
            <a:spLocks noChangeArrowheads="1"/>
          </p:cNvSpPr>
          <p:nvPr/>
        </p:nvSpPr>
        <p:spPr bwMode="auto">
          <a:xfrm flipH="1">
            <a:off x="822325" y="5165725"/>
            <a:ext cx="401638" cy="401638"/>
          </a:xfrm>
          <a:prstGeom prst="rect">
            <a:avLst/>
          </a:prstGeom>
          <a:solidFill>
            <a:srgbClr val="FFFFCC"/>
          </a:solidFill>
          <a:ln w="9525" algn="ctr">
            <a:solidFill>
              <a:srgbClr val="B2B2B2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8235" name="テキスト ボックス 83"/>
          <p:cNvSpPr txBox="1">
            <a:spLocks noChangeArrowheads="1"/>
          </p:cNvSpPr>
          <p:nvPr/>
        </p:nvSpPr>
        <p:spPr bwMode="auto">
          <a:xfrm flipH="1">
            <a:off x="1439863" y="5192713"/>
            <a:ext cx="746125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sz="1400">
                <a:solidFill>
                  <a:schemeClr val="bg1"/>
                </a:solidFill>
                <a:latin typeface="HGP明朝B" pitchFamily="18" charset="-128"/>
                <a:ea typeface="HGP明朝B" pitchFamily="18" charset="-128"/>
              </a:rPr>
              <a:t>暗箱</a:t>
            </a:r>
          </a:p>
        </p:txBody>
      </p:sp>
      <p:sp>
        <p:nvSpPr>
          <p:cNvPr id="8236" name="テキスト ボックス 84"/>
          <p:cNvSpPr txBox="1">
            <a:spLocks noChangeArrowheads="1"/>
          </p:cNvSpPr>
          <p:nvPr/>
        </p:nvSpPr>
        <p:spPr bwMode="auto">
          <a:xfrm flipH="1">
            <a:off x="755650" y="5116513"/>
            <a:ext cx="744538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ja-JP" sz="1400">
                <a:latin typeface="HGP明朝B" pitchFamily="18" charset="-128"/>
                <a:ea typeface="HGP明朝B" pitchFamily="18" charset="-128"/>
              </a:rPr>
              <a:t>CCD</a:t>
            </a:r>
          </a:p>
        </p:txBody>
      </p:sp>
      <p:sp>
        <p:nvSpPr>
          <p:cNvPr id="8237" name="正方形/長方形 85"/>
          <p:cNvSpPr>
            <a:spLocks noChangeArrowheads="1"/>
          </p:cNvSpPr>
          <p:nvPr/>
        </p:nvSpPr>
        <p:spPr bwMode="auto">
          <a:xfrm flipH="1">
            <a:off x="731838" y="5305425"/>
            <a:ext cx="55880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sz="1200" dirty="0">
                <a:latin typeface="HGP明朝B" pitchFamily="18" charset="-128"/>
                <a:ea typeface="HGP明朝B" pitchFamily="18" charset="-128"/>
              </a:rPr>
              <a:t>カメラ</a:t>
            </a:r>
          </a:p>
        </p:txBody>
      </p:sp>
      <p:sp>
        <p:nvSpPr>
          <p:cNvPr id="87" name="テキスト ボックス 86"/>
          <p:cNvSpPr txBox="1"/>
          <p:nvPr/>
        </p:nvSpPr>
        <p:spPr>
          <a:xfrm flipH="1">
            <a:off x="169395" y="4003159"/>
            <a:ext cx="1045051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ja-JP" alt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HGP明朝B" pitchFamily="18" charset="-128"/>
                <a:ea typeface="HGP明朝B" pitchFamily="18" charset="-128"/>
              </a:rPr>
              <a:t>上面図</a:t>
            </a:r>
          </a:p>
        </p:txBody>
      </p:sp>
      <p:sp>
        <p:nvSpPr>
          <p:cNvPr id="8239" name="フリーフォーム 87"/>
          <p:cNvSpPr>
            <a:spLocks/>
          </p:cNvSpPr>
          <p:nvPr/>
        </p:nvSpPr>
        <p:spPr bwMode="auto">
          <a:xfrm flipH="1">
            <a:off x="150813" y="4017963"/>
            <a:ext cx="3619500" cy="2695575"/>
          </a:xfrm>
          <a:custGeom>
            <a:avLst/>
            <a:gdLst>
              <a:gd name="T0" fmla="*/ 10962 w 4508500"/>
              <a:gd name="T1" fmla="*/ 56697 h 3359150"/>
              <a:gd name="T2" fmla="*/ 10962 w 4508500"/>
              <a:gd name="T3" fmla="*/ 75960 h 3359150"/>
              <a:gd name="T4" fmla="*/ 0 w 4508500"/>
              <a:gd name="T5" fmla="*/ 75960 h 3359150"/>
              <a:gd name="T6" fmla="*/ 0 w 4508500"/>
              <a:gd name="T7" fmla="*/ 0 h 3359150"/>
              <a:gd name="T8" fmla="*/ 259071 w 4508500"/>
              <a:gd name="T9" fmla="*/ 0 h 3359150"/>
              <a:gd name="T10" fmla="*/ 259434 w 4508500"/>
              <a:gd name="T11" fmla="*/ 192262 h 3359150"/>
              <a:gd name="T12" fmla="*/ 365 w 4508500"/>
              <a:gd name="T13" fmla="*/ 192262 h 3359150"/>
              <a:gd name="T14" fmla="*/ 365 w 4508500"/>
              <a:gd name="T15" fmla="*/ 116665 h 3359150"/>
              <a:gd name="T16" fmla="*/ 10962 w 4508500"/>
              <a:gd name="T17" fmla="*/ 116665 h 3359150"/>
              <a:gd name="T18" fmla="*/ 10962 w 4508500"/>
              <a:gd name="T19" fmla="*/ 134475 h 335915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4508500"/>
              <a:gd name="T31" fmla="*/ 0 h 3359150"/>
              <a:gd name="T32" fmla="*/ 4508500 w 4508500"/>
              <a:gd name="T33" fmla="*/ 3359150 h 335915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508500" h="3359150">
                <a:moveTo>
                  <a:pt x="190500" y="990600"/>
                </a:moveTo>
                <a:lnTo>
                  <a:pt x="190500" y="1327150"/>
                </a:lnTo>
                <a:lnTo>
                  <a:pt x="0" y="1327150"/>
                </a:lnTo>
                <a:lnTo>
                  <a:pt x="0" y="0"/>
                </a:lnTo>
                <a:lnTo>
                  <a:pt x="4502150" y="0"/>
                </a:lnTo>
                <a:cubicBezTo>
                  <a:pt x="4504267" y="1119717"/>
                  <a:pt x="4506383" y="2239433"/>
                  <a:pt x="4508500" y="3359150"/>
                </a:cubicBezTo>
                <a:lnTo>
                  <a:pt x="6350" y="3359150"/>
                </a:lnTo>
                <a:lnTo>
                  <a:pt x="6350" y="2038350"/>
                </a:lnTo>
                <a:lnTo>
                  <a:pt x="190500" y="2038350"/>
                </a:lnTo>
                <a:lnTo>
                  <a:pt x="190500" y="2349500"/>
                </a:lnTo>
              </a:path>
            </a:pathLst>
          </a:cu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ja-JP" altLang="en-US"/>
          </a:p>
        </p:txBody>
      </p:sp>
      <p:cxnSp>
        <p:nvCxnSpPr>
          <p:cNvPr id="8240" name="直線コネクタ 123"/>
          <p:cNvCxnSpPr>
            <a:cxnSpLocks noChangeShapeType="1"/>
          </p:cNvCxnSpPr>
          <p:nvPr/>
        </p:nvCxnSpPr>
        <p:spPr bwMode="auto">
          <a:xfrm rot="16200000" flipV="1">
            <a:off x="3475038" y="6007100"/>
            <a:ext cx="285750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8241" name="Rectangle 3" descr="右上がり対角線 (太)"/>
          <p:cNvSpPr>
            <a:spLocks noChangeArrowheads="1"/>
          </p:cNvSpPr>
          <p:nvPr/>
        </p:nvSpPr>
        <p:spPr bwMode="auto">
          <a:xfrm flipH="1">
            <a:off x="784225" y="4384675"/>
            <a:ext cx="2840038" cy="423863"/>
          </a:xfrm>
          <a:prstGeom prst="rect">
            <a:avLst/>
          </a:prstGeom>
          <a:pattFill prst="wdUpDiag">
            <a:fgClr>
              <a:srgbClr val="C00000"/>
            </a:fgClr>
            <a:bgClr>
              <a:srgbClr val="FFFFFF"/>
            </a:bgClr>
          </a:pattFill>
          <a:ln w="19050">
            <a:solidFill>
              <a:srgbClr val="C00000"/>
            </a:solidFill>
            <a:miter lim="800000"/>
            <a:headEnd/>
            <a:tailEnd/>
          </a:ln>
        </p:spPr>
        <p:txBody>
          <a:bodyPr lIns="74295" tIns="8890" rIns="74295" bIns="8890"/>
          <a:lstStyle/>
          <a:p>
            <a:endParaRPr lang="ja-JP" altLang="en-US"/>
          </a:p>
        </p:txBody>
      </p:sp>
      <p:grpSp>
        <p:nvGrpSpPr>
          <p:cNvPr id="4" name="グループ化 87"/>
          <p:cNvGrpSpPr>
            <a:grpSpLocks/>
          </p:cNvGrpSpPr>
          <p:nvPr/>
        </p:nvGrpSpPr>
        <p:grpSpPr bwMode="auto">
          <a:xfrm flipH="1">
            <a:off x="785813" y="4551363"/>
            <a:ext cx="2840037" cy="273050"/>
            <a:chOff x="6858016" y="6419870"/>
            <a:chExt cx="2840400" cy="272326"/>
          </a:xfrm>
        </p:grpSpPr>
        <p:grpSp>
          <p:nvGrpSpPr>
            <p:cNvPr id="8290" name="グループ化 82"/>
            <p:cNvGrpSpPr>
              <a:grpSpLocks/>
            </p:cNvGrpSpPr>
            <p:nvPr/>
          </p:nvGrpSpPr>
          <p:grpSpPr bwMode="auto">
            <a:xfrm>
              <a:off x="6858016" y="6429396"/>
              <a:ext cx="2840400" cy="262800"/>
              <a:chOff x="7429520" y="5715016"/>
              <a:chExt cx="2840400" cy="262800"/>
            </a:xfrm>
          </p:grpSpPr>
          <p:grpSp>
            <p:nvGrpSpPr>
              <p:cNvPr id="8293" name="グループ化 79"/>
              <p:cNvGrpSpPr>
                <a:grpSpLocks/>
              </p:cNvGrpSpPr>
              <p:nvPr/>
            </p:nvGrpSpPr>
            <p:grpSpPr bwMode="auto">
              <a:xfrm>
                <a:off x="7429520" y="5715016"/>
                <a:ext cx="2840400" cy="262800"/>
                <a:chOff x="9286908" y="6286520"/>
                <a:chExt cx="2840400" cy="262800"/>
              </a:xfrm>
            </p:grpSpPr>
            <p:sp>
              <p:nvSpPr>
                <p:cNvPr id="8295" name="正方形/長方形 75"/>
                <p:cNvSpPr>
                  <a:spLocks noChangeArrowheads="1"/>
                </p:cNvSpPr>
                <p:nvPr/>
              </p:nvSpPr>
              <p:spPr bwMode="auto">
                <a:xfrm>
                  <a:off x="9286908" y="6286520"/>
                  <a:ext cx="2840400" cy="262800"/>
                </a:xfrm>
                <a:prstGeom prst="rect">
                  <a:avLst/>
                </a:prstGeom>
                <a:solidFill>
                  <a:schemeClr val="bg1"/>
                </a:solidFill>
                <a:ln w="19050" algn="ctr">
                  <a:solidFill>
                    <a:srgbClr val="C00000"/>
                  </a:solidFill>
                  <a:prstDash val="dash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8296" name="正方形/長方形 74"/>
                <p:cNvSpPr>
                  <a:spLocks noChangeArrowheads="1"/>
                </p:cNvSpPr>
                <p:nvPr/>
              </p:nvSpPr>
              <p:spPr bwMode="auto">
                <a:xfrm>
                  <a:off x="9286908" y="6286520"/>
                  <a:ext cx="2840400" cy="262800"/>
                </a:xfrm>
                <a:prstGeom prst="rect">
                  <a:avLst/>
                </a:prstGeom>
                <a:solidFill>
                  <a:srgbClr val="FFCCFF">
                    <a:alpha val="20000"/>
                  </a:srgbClr>
                </a:solidFill>
                <a:ln w="19050" algn="ctr">
                  <a:noFill/>
                  <a:prstDash val="dash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</p:grpSp>
          <p:cxnSp>
            <p:nvCxnSpPr>
              <p:cNvPr id="8294" name="直線コネクタ 81"/>
              <p:cNvCxnSpPr>
                <a:cxnSpLocks noChangeShapeType="1"/>
              </p:cNvCxnSpPr>
              <p:nvPr/>
            </p:nvCxnSpPr>
            <p:spPr bwMode="auto">
              <a:xfrm rot="10800000" flipH="1">
                <a:off x="7429520" y="5715016"/>
                <a:ext cx="2840400" cy="0"/>
              </a:xfrm>
              <a:prstGeom prst="line">
                <a:avLst/>
              </a:prstGeom>
              <a:noFill/>
              <a:ln w="19050" algn="ctr">
                <a:solidFill>
                  <a:srgbClr val="C00000"/>
                </a:solidFill>
                <a:round/>
                <a:headEnd/>
                <a:tailEnd/>
              </a:ln>
            </p:spPr>
          </p:cxnSp>
        </p:grpSp>
        <p:cxnSp>
          <p:nvCxnSpPr>
            <p:cNvPr id="8291" name="直線コネクタ 84"/>
            <p:cNvCxnSpPr>
              <a:cxnSpLocks noChangeShapeType="1"/>
            </p:cNvCxnSpPr>
            <p:nvPr/>
          </p:nvCxnSpPr>
          <p:spPr bwMode="auto">
            <a:xfrm rot="5400000">
              <a:off x="6726616" y="6551270"/>
              <a:ext cx="262800" cy="0"/>
            </a:xfrm>
            <a:prstGeom prst="line">
              <a:avLst/>
            </a:prstGeom>
            <a:noFill/>
            <a:ln w="19050" algn="ctr">
              <a:solidFill>
                <a:srgbClr val="C00000"/>
              </a:solidFill>
              <a:round/>
              <a:headEnd/>
              <a:tailEnd/>
            </a:ln>
          </p:spPr>
        </p:cxnSp>
        <p:cxnSp>
          <p:nvCxnSpPr>
            <p:cNvPr id="8292" name="直線コネクタ 85"/>
            <p:cNvCxnSpPr>
              <a:cxnSpLocks noChangeShapeType="1"/>
            </p:cNvCxnSpPr>
            <p:nvPr/>
          </p:nvCxnSpPr>
          <p:spPr bwMode="auto">
            <a:xfrm rot="5400000">
              <a:off x="9565084" y="6551270"/>
              <a:ext cx="262800" cy="0"/>
            </a:xfrm>
            <a:prstGeom prst="line">
              <a:avLst/>
            </a:prstGeom>
            <a:noFill/>
            <a:ln w="19050" algn="ctr">
              <a:solidFill>
                <a:srgbClr val="C00000"/>
              </a:solidFill>
              <a:round/>
              <a:headEnd/>
              <a:tailEnd/>
            </a:ln>
          </p:spPr>
        </p:cxnSp>
      </p:grpSp>
      <p:cxnSp>
        <p:nvCxnSpPr>
          <p:cNvPr id="8243" name="直線コネクタ 122"/>
          <p:cNvCxnSpPr>
            <a:cxnSpLocks noChangeShapeType="1"/>
          </p:cNvCxnSpPr>
          <p:nvPr/>
        </p:nvCxnSpPr>
        <p:spPr bwMode="auto">
          <a:xfrm rot="16200000" flipV="1">
            <a:off x="3475038" y="4716463"/>
            <a:ext cx="285750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77" name="右矢印 76"/>
          <p:cNvSpPr/>
          <p:nvPr/>
        </p:nvSpPr>
        <p:spPr bwMode="auto">
          <a:xfrm flipH="1">
            <a:off x="2571750" y="5140325"/>
            <a:ext cx="1260475" cy="447675"/>
          </a:xfrm>
          <a:prstGeom prst="rightArrow">
            <a:avLst>
              <a:gd name="adj1" fmla="val 72728"/>
              <a:gd name="adj2" fmla="val 50000"/>
            </a:avLst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ja-JP" altLang="en-US">
              <a:ea typeface="ＭＳ Ｐゴシック" pitchFamily="50" charset="-128"/>
            </a:endParaRPr>
          </a:p>
        </p:txBody>
      </p:sp>
      <p:sp>
        <p:nvSpPr>
          <p:cNvPr id="78" name="テキスト ボックス 77"/>
          <p:cNvSpPr txBox="1"/>
          <p:nvPr/>
        </p:nvSpPr>
        <p:spPr>
          <a:xfrm flipH="1">
            <a:off x="2663006" y="5224512"/>
            <a:ext cx="1261687" cy="3126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ja-JP" altLang="en-US" sz="1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GP明朝B" pitchFamily="18" charset="-128"/>
                <a:ea typeface="HGP明朝B" pitchFamily="18" charset="-128"/>
              </a:rPr>
              <a:t>中性子ビーム</a:t>
            </a:r>
          </a:p>
        </p:txBody>
      </p:sp>
      <p:sp>
        <p:nvSpPr>
          <p:cNvPr id="8246" name="角丸四角形 19"/>
          <p:cNvSpPr>
            <a:spLocks noChangeArrowheads="1"/>
          </p:cNvSpPr>
          <p:nvPr/>
        </p:nvSpPr>
        <p:spPr bwMode="auto">
          <a:xfrm>
            <a:off x="79375" y="857250"/>
            <a:ext cx="3878263" cy="5962650"/>
          </a:xfrm>
          <a:prstGeom prst="roundRect">
            <a:avLst>
              <a:gd name="adj" fmla="val 1653"/>
            </a:avLst>
          </a:prstGeom>
          <a:noFill/>
          <a:ln w="2857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8247" name="正方形/長方形 118"/>
          <p:cNvSpPr>
            <a:spLocks noChangeArrowheads="1"/>
          </p:cNvSpPr>
          <p:nvPr/>
        </p:nvSpPr>
        <p:spPr bwMode="auto">
          <a:xfrm>
            <a:off x="228600" y="642938"/>
            <a:ext cx="3500438" cy="357187"/>
          </a:xfrm>
          <a:prstGeom prst="rect">
            <a:avLst/>
          </a:prstGeom>
          <a:solidFill>
            <a:schemeClr val="bg1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8248" name="テキスト ボックス 4"/>
          <p:cNvSpPr txBox="1">
            <a:spLocks noChangeArrowheads="1"/>
          </p:cNvSpPr>
          <p:nvPr/>
        </p:nvSpPr>
        <p:spPr bwMode="auto">
          <a:xfrm>
            <a:off x="214313" y="571500"/>
            <a:ext cx="38576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ja-JP" sz="2400">
                <a:latin typeface="HGP明朝B" pitchFamily="18" charset="-128"/>
                <a:ea typeface="HGP明朝B" pitchFamily="18" charset="-128"/>
              </a:rPr>
              <a:t>TNRF</a:t>
            </a:r>
            <a:r>
              <a:rPr lang="ja-JP" altLang="en-US" sz="2400">
                <a:latin typeface="HGP明朝B" pitchFamily="18" charset="-128"/>
                <a:ea typeface="HGP明朝B" pitchFamily="18" charset="-128"/>
              </a:rPr>
              <a:t>第二撮影室模式図</a:t>
            </a:r>
            <a:endParaRPr lang="en-US" altLang="ja-JP" sz="2400">
              <a:latin typeface="HGP明朝B" pitchFamily="18" charset="-128"/>
              <a:ea typeface="HGP明朝B" pitchFamily="18" charset="-128"/>
            </a:endParaRPr>
          </a:p>
        </p:txBody>
      </p:sp>
      <p:sp>
        <p:nvSpPr>
          <p:cNvPr id="8249" name="Rectangle 3" descr="右上がり対角線 (太)"/>
          <p:cNvSpPr>
            <a:spLocks noChangeArrowheads="1"/>
          </p:cNvSpPr>
          <p:nvPr/>
        </p:nvSpPr>
        <p:spPr bwMode="auto">
          <a:xfrm flipH="1" flipV="1">
            <a:off x="771525" y="5918200"/>
            <a:ext cx="2840038" cy="423863"/>
          </a:xfrm>
          <a:prstGeom prst="rect">
            <a:avLst/>
          </a:prstGeom>
          <a:pattFill prst="wdUpDiag">
            <a:fgClr>
              <a:srgbClr val="C00000"/>
            </a:fgClr>
            <a:bgClr>
              <a:srgbClr val="FFFFFF"/>
            </a:bgClr>
          </a:pattFill>
          <a:ln w="19050">
            <a:solidFill>
              <a:srgbClr val="C00000"/>
            </a:solidFill>
            <a:miter lim="800000"/>
            <a:headEnd/>
            <a:tailEnd/>
          </a:ln>
        </p:spPr>
        <p:txBody>
          <a:bodyPr lIns="74295" tIns="8890" rIns="74295" bIns="8890"/>
          <a:lstStyle/>
          <a:p>
            <a:endParaRPr lang="ja-JP" altLang="en-US"/>
          </a:p>
        </p:txBody>
      </p:sp>
      <p:cxnSp>
        <p:nvCxnSpPr>
          <p:cNvPr id="8250" name="直線コネクタ 128"/>
          <p:cNvCxnSpPr>
            <a:cxnSpLocks noChangeShapeType="1"/>
          </p:cNvCxnSpPr>
          <p:nvPr/>
        </p:nvCxnSpPr>
        <p:spPr bwMode="auto">
          <a:xfrm rot="5400000">
            <a:off x="1224756" y="6314282"/>
            <a:ext cx="785813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8251" name="フリーフォーム 129"/>
          <p:cNvSpPr>
            <a:spLocks/>
          </p:cNvSpPr>
          <p:nvPr/>
        </p:nvSpPr>
        <p:spPr bwMode="auto">
          <a:xfrm flipH="1" flipV="1">
            <a:off x="2370138" y="5915025"/>
            <a:ext cx="133350" cy="800100"/>
          </a:xfrm>
          <a:custGeom>
            <a:avLst/>
            <a:gdLst>
              <a:gd name="T0" fmla="*/ 14817 w 133350"/>
              <a:gd name="T1" fmla="*/ 0 h 800100"/>
              <a:gd name="T2" fmla="*/ 14817 w 133350"/>
              <a:gd name="T3" fmla="*/ 292100 h 800100"/>
              <a:gd name="T4" fmla="*/ 14817 w 133350"/>
              <a:gd name="T5" fmla="*/ 342900 h 800100"/>
              <a:gd name="T6" fmla="*/ 14817 w 133350"/>
              <a:gd name="T7" fmla="*/ 355600 h 800100"/>
              <a:gd name="T8" fmla="*/ 103717 w 133350"/>
              <a:gd name="T9" fmla="*/ 406400 h 800100"/>
              <a:gd name="T10" fmla="*/ 129117 w 133350"/>
              <a:gd name="T11" fmla="*/ 469900 h 800100"/>
              <a:gd name="T12" fmla="*/ 129117 w 133350"/>
              <a:gd name="T13" fmla="*/ 546100 h 800100"/>
              <a:gd name="T14" fmla="*/ 129117 w 133350"/>
              <a:gd name="T15" fmla="*/ 800100 h 8001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33350"/>
              <a:gd name="T25" fmla="*/ 0 h 800100"/>
              <a:gd name="T26" fmla="*/ 133350 w 133350"/>
              <a:gd name="T27" fmla="*/ 800100 h 8001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33350" h="800100">
                <a:moveTo>
                  <a:pt x="14817" y="0"/>
                </a:moveTo>
                <a:lnTo>
                  <a:pt x="14817" y="292100"/>
                </a:lnTo>
                <a:lnTo>
                  <a:pt x="14817" y="342900"/>
                </a:lnTo>
                <a:cubicBezTo>
                  <a:pt x="14817" y="353483"/>
                  <a:pt x="0" y="345017"/>
                  <a:pt x="14817" y="355600"/>
                </a:cubicBezTo>
                <a:cubicBezTo>
                  <a:pt x="29634" y="366183"/>
                  <a:pt x="84667" y="387350"/>
                  <a:pt x="103717" y="406400"/>
                </a:cubicBezTo>
                <a:cubicBezTo>
                  <a:pt x="122767" y="425450"/>
                  <a:pt x="124884" y="446617"/>
                  <a:pt x="129117" y="469900"/>
                </a:cubicBezTo>
                <a:cubicBezTo>
                  <a:pt x="133350" y="493183"/>
                  <a:pt x="129117" y="546100"/>
                  <a:pt x="129117" y="546100"/>
                </a:cubicBezTo>
                <a:lnTo>
                  <a:pt x="129117" y="800100"/>
                </a:lnTo>
              </a:path>
            </a:pathLst>
          </a:cu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ja-JP" altLang="en-US"/>
          </a:p>
        </p:txBody>
      </p:sp>
      <p:grpSp>
        <p:nvGrpSpPr>
          <p:cNvPr id="7" name="グループ化 135"/>
          <p:cNvGrpSpPr>
            <a:grpSpLocks/>
          </p:cNvGrpSpPr>
          <p:nvPr/>
        </p:nvGrpSpPr>
        <p:grpSpPr bwMode="auto">
          <a:xfrm flipH="1" flipV="1">
            <a:off x="773113" y="5894388"/>
            <a:ext cx="2840037" cy="273050"/>
            <a:chOff x="6858016" y="6419870"/>
            <a:chExt cx="2840400" cy="272326"/>
          </a:xfrm>
        </p:grpSpPr>
        <p:grpSp>
          <p:nvGrpSpPr>
            <p:cNvPr id="8283" name="グループ化 82"/>
            <p:cNvGrpSpPr>
              <a:grpSpLocks/>
            </p:cNvGrpSpPr>
            <p:nvPr/>
          </p:nvGrpSpPr>
          <p:grpSpPr bwMode="auto">
            <a:xfrm>
              <a:off x="6858016" y="6421776"/>
              <a:ext cx="2840400" cy="270420"/>
              <a:chOff x="7429520" y="5707396"/>
              <a:chExt cx="2840400" cy="270420"/>
            </a:xfrm>
          </p:grpSpPr>
          <p:grpSp>
            <p:nvGrpSpPr>
              <p:cNvPr id="8286" name="グループ化 79"/>
              <p:cNvGrpSpPr>
                <a:grpSpLocks/>
              </p:cNvGrpSpPr>
              <p:nvPr/>
            </p:nvGrpSpPr>
            <p:grpSpPr bwMode="auto">
              <a:xfrm>
                <a:off x="7429520" y="5707396"/>
                <a:ext cx="2840400" cy="270420"/>
                <a:chOff x="9286908" y="6278900"/>
                <a:chExt cx="2840400" cy="270420"/>
              </a:xfrm>
            </p:grpSpPr>
            <p:sp>
              <p:nvSpPr>
                <p:cNvPr id="8288" name="正方形/長方形 141"/>
                <p:cNvSpPr>
                  <a:spLocks noChangeArrowheads="1"/>
                </p:cNvSpPr>
                <p:nvPr/>
              </p:nvSpPr>
              <p:spPr bwMode="auto">
                <a:xfrm>
                  <a:off x="9286908" y="6286520"/>
                  <a:ext cx="2840400" cy="262800"/>
                </a:xfrm>
                <a:prstGeom prst="rect">
                  <a:avLst/>
                </a:prstGeom>
                <a:solidFill>
                  <a:schemeClr val="bg1"/>
                </a:solidFill>
                <a:ln w="19050" algn="ctr">
                  <a:solidFill>
                    <a:srgbClr val="C00000"/>
                  </a:solidFill>
                  <a:prstDash val="dash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8289" name="正方形/長方形 142"/>
                <p:cNvSpPr>
                  <a:spLocks noChangeArrowheads="1"/>
                </p:cNvSpPr>
                <p:nvPr/>
              </p:nvSpPr>
              <p:spPr bwMode="auto">
                <a:xfrm>
                  <a:off x="9286908" y="6278900"/>
                  <a:ext cx="2840400" cy="262800"/>
                </a:xfrm>
                <a:prstGeom prst="rect">
                  <a:avLst/>
                </a:prstGeom>
                <a:solidFill>
                  <a:srgbClr val="FFCCFF">
                    <a:alpha val="20000"/>
                  </a:srgbClr>
                </a:solidFill>
                <a:ln w="19050" algn="ctr">
                  <a:noFill/>
                  <a:prstDash val="dash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</p:grpSp>
          <p:cxnSp>
            <p:nvCxnSpPr>
              <p:cNvPr id="8287" name="直線コネクタ 140"/>
              <p:cNvCxnSpPr>
                <a:cxnSpLocks noChangeShapeType="1"/>
              </p:cNvCxnSpPr>
              <p:nvPr/>
            </p:nvCxnSpPr>
            <p:spPr bwMode="auto">
              <a:xfrm rot="10800000" flipH="1">
                <a:off x="7429520" y="5715016"/>
                <a:ext cx="2840400" cy="0"/>
              </a:xfrm>
              <a:prstGeom prst="line">
                <a:avLst/>
              </a:prstGeom>
              <a:noFill/>
              <a:ln w="19050" algn="ctr">
                <a:solidFill>
                  <a:srgbClr val="C00000"/>
                </a:solidFill>
                <a:round/>
                <a:headEnd/>
                <a:tailEnd/>
              </a:ln>
            </p:spPr>
          </p:cxnSp>
        </p:grpSp>
        <p:cxnSp>
          <p:nvCxnSpPr>
            <p:cNvPr id="8284" name="直線コネクタ 137"/>
            <p:cNvCxnSpPr>
              <a:cxnSpLocks noChangeShapeType="1"/>
            </p:cNvCxnSpPr>
            <p:nvPr/>
          </p:nvCxnSpPr>
          <p:spPr bwMode="auto">
            <a:xfrm rot="5400000">
              <a:off x="6726616" y="6551270"/>
              <a:ext cx="262800" cy="0"/>
            </a:xfrm>
            <a:prstGeom prst="line">
              <a:avLst/>
            </a:prstGeom>
            <a:noFill/>
            <a:ln w="19050" algn="ctr">
              <a:solidFill>
                <a:srgbClr val="C00000"/>
              </a:solidFill>
              <a:round/>
              <a:headEnd/>
              <a:tailEnd/>
            </a:ln>
          </p:spPr>
        </p:cxnSp>
        <p:cxnSp>
          <p:nvCxnSpPr>
            <p:cNvPr id="8285" name="直線コネクタ 138"/>
            <p:cNvCxnSpPr>
              <a:cxnSpLocks noChangeShapeType="1"/>
            </p:cNvCxnSpPr>
            <p:nvPr/>
          </p:nvCxnSpPr>
          <p:spPr bwMode="auto">
            <a:xfrm rot="5400000">
              <a:off x="9565084" y="6551270"/>
              <a:ext cx="262800" cy="0"/>
            </a:xfrm>
            <a:prstGeom prst="line">
              <a:avLst/>
            </a:prstGeom>
            <a:noFill/>
            <a:ln w="19050" algn="ctr">
              <a:solidFill>
                <a:srgbClr val="C00000"/>
              </a:solidFill>
              <a:round/>
              <a:headEnd/>
              <a:tailEnd/>
            </a:ln>
          </p:spPr>
        </p:cxnSp>
      </p:grpSp>
      <p:sp>
        <p:nvSpPr>
          <p:cNvPr id="8253" name="Rectangle 4" descr="右上がり対角線 (太)"/>
          <p:cNvSpPr>
            <a:spLocks noChangeArrowheads="1"/>
          </p:cNvSpPr>
          <p:nvPr/>
        </p:nvSpPr>
        <p:spPr bwMode="auto">
          <a:xfrm flipH="1">
            <a:off x="327025" y="4387850"/>
            <a:ext cx="460375" cy="1951038"/>
          </a:xfrm>
          <a:prstGeom prst="rect">
            <a:avLst/>
          </a:prstGeom>
          <a:pattFill prst="wdUpDiag">
            <a:fgClr>
              <a:srgbClr val="33CCFF"/>
            </a:fgClr>
            <a:bgClr>
              <a:srgbClr val="FFFFFF"/>
            </a:bgClr>
          </a:pattFill>
          <a:ln w="28575">
            <a:solidFill>
              <a:srgbClr val="00B0F0"/>
            </a:solidFill>
            <a:miter lim="800000"/>
            <a:headEnd/>
            <a:tailEnd/>
          </a:ln>
        </p:spPr>
        <p:txBody>
          <a:bodyPr lIns="74295" tIns="8890" rIns="74295" bIns="8890"/>
          <a:lstStyle/>
          <a:p>
            <a:endParaRPr lang="ja-JP" altLang="en-US"/>
          </a:p>
        </p:txBody>
      </p:sp>
      <p:sp>
        <p:nvSpPr>
          <p:cNvPr id="8255" name="テキスト ボックス 57"/>
          <p:cNvSpPr txBox="1">
            <a:spLocks noChangeArrowheads="1"/>
          </p:cNvSpPr>
          <p:nvPr/>
        </p:nvSpPr>
        <p:spPr bwMode="auto">
          <a:xfrm flipH="1">
            <a:off x="1785938" y="6407150"/>
            <a:ext cx="7143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sz="1400" dirty="0">
                <a:latin typeface="HGP明朝B" pitchFamily="18" charset="-128"/>
                <a:ea typeface="HGP明朝B" pitchFamily="18" charset="-128"/>
              </a:rPr>
              <a:t>ドア</a:t>
            </a:r>
          </a:p>
        </p:txBody>
      </p:sp>
      <p:grpSp>
        <p:nvGrpSpPr>
          <p:cNvPr id="5" name="図形グループ 4"/>
          <p:cNvGrpSpPr/>
          <p:nvPr/>
        </p:nvGrpSpPr>
        <p:grpSpPr>
          <a:xfrm>
            <a:off x="4084638" y="690563"/>
            <a:ext cx="5189537" cy="6116637"/>
            <a:chOff x="4084638" y="690563"/>
            <a:chExt cx="5189537" cy="6116637"/>
          </a:xfrm>
        </p:grpSpPr>
        <p:pic>
          <p:nvPicPr>
            <p:cNvPr id="8256" name="Picture 106" descr="C:\Documents and Settings\Administrator\My Documents\N_Desk\遮へい体工事\写真\1222\DSCN12153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718300" y="1257151"/>
              <a:ext cx="2357438" cy="3408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57" name="テキスト ボックス 17"/>
            <p:cNvSpPr txBox="1">
              <a:spLocks noChangeArrowheads="1"/>
            </p:cNvSpPr>
            <p:nvPr/>
          </p:nvSpPr>
          <p:spPr bwMode="auto">
            <a:xfrm>
              <a:off x="4344988" y="5643563"/>
              <a:ext cx="4572000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en-US" altLang="ja-JP" sz="2800" b="1" dirty="0" smtClean="0">
                  <a:solidFill>
                    <a:srgbClr val="FF0000"/>
                  </a:solidFill>
                  <a:latin typeface="HGP明朝B" pitchFamily="18" charset="-128"/>
                  <a:ea typeface="HGP明朝B" pitchFamily="18" charset="-128"/>
                </a:rPr>
                <a:t>JRR-3</a:t>
              </a:r>
              <a:r>
                <a:rPr lang="ja-JP" altLang="en-US" sz="2800" b="1" dirty="0">
                  <a:solidFill>
                    <a:srgbClr val="FF0000"/>
                  </a:solidFill>
                  <a:latin typeface="HGP明朝B" pitchFamily="18" charset="-128"/>
                  <a:ea typeface="HGP明朝B" pitchFamily="18" charset="-128"/>
                </a:rPr>
                <a:t>起動後 線量を</a:t>
              </a:r>
              <a:r>
                <a:rPr lang="ja-JP" altLang="en-US" sz="2800" b="1" dirty="0" smtClean="0">
                  <a:solidFill>
                    <a:srgbClr val="FF0000"/>
                  </a:solidFill>
                  <a:latin typeface="HGP明朝B" pitchFamily="18" charset="-128"/>
                  <a:ea typeface="HGP明朝B" pitchFamily="18" charset="-128"/>
                </a:rPr>
                <a:t>測定</a:t>
              </a:r>
              <a:endParaRPr lang="en-US" altLang="ja-JP" sz="2800" b="1" dirty="0" smtClean="0">
                <a:solidFill>
                  <a:srgbClr val="FF0000"/>
                </a:solidFill>
                <a:latin typeface="HGP明朝B" pitchFamily="18" charset="-128"/>
                <a:ea typeface="HGP明朝B" pitchFamily="18" charset="-128"/>
              </a:endParaRPr>
            </a:p>
            <a:p>
              <a:pPr algn="l"/>
              <a:r>
                <a:rPr lang="en-US" altLang="ja-JP" sz="2800" b="1" dirty="0" smtClean="0">
                  <a:latin typeface="HGP明朝B" pitchFamily="18" charset="-128"/>
                  <a:ea typeface="HGP明朝B" pitchFamily="18" charset="-128"/>
                </a:rPr>
                <a:t>(</a:t>
              </a:r>
              <a:r>
                <a:rPr lang="ja-JP" altLang="en-US" sz="2800" b="1" dirty="0" smtClean="0">
                  <a:latin typeface="HGP明朝B" pitchFamily="18" charset="-128"/>
                  <a:ea typeface="HGP明朝B" pitchFamily="18" charset="-128"/>
                </a:rPr>
                <a:t>中性子線　</a:t>
              </a:r>
              <a:r>
                <a:rPr lang="en-US" altLang="ja-JP" sz="2800" b="1" dirty="0" err="1" smtClean="0">
                  <a:latin typeface="HGP明朝B" pitchFamily="18" charset="-128"/>
                  <a:ea typeface="HGP明朝B" pitchFamily="18" charset="-128"/>
                </a:rPr>
                <a:t>γ</a:t>
              </a:r>
              <a:r>
                <a:rPr lang="ja-JP" altLang="en-US" sz="2800" b="1" dirty="0" smtClean="0">
                  <a:latin typeface="HGP明朝B" pitchFamily="18" charset="-128"/>
                  <a:ea typeface="HGP明朝B" pitchFamily="18" charset="-128"/>
                </a:rPr>
                <a:t>線</a:t>
              </a:r>
              <a:r>
                <a:rPr lang="en-US" altLang="ja-JP" sz="2800" b="1" dirty="0" smtClean="0">
                  <a:latin typeface="HGP明朝B" pitchFamily="18" charset="-128"/>
                  <a:ea typeface="HGP明朝B" pitchFamily="18" charset="-128"/>
                </a:rPr>
                <a:t>)</a:t>
              </a:r>
              <a:endParaRPr lang="en-US" altLang="ja-JP" sz="2800" b="1" dirty="0">
                <a:latin typeface="HGP明朝B" pitchFamily="18" charset="-128"/>
                <a:ea typeface="HGP明朝B" pitchFamily="18" charset="-128"/>
              </a:endParaRPr>
            </a:p>
          </p:txBody>
        </p:sp>
        <p:pic>
          <p:nvPicPr>
            <p:cNvPr id="8258" name="Picture 3" descr="C:\Documents and Settings\Administrator\My Documents\N_Desk\遮へい体工事\写真\加工\遮へい体撤去前の内部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130675" y="1271439"/>
              <a:ext cx="2551113" cy="3394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74" name="テキスト ボックス 17"/>
            <p:cNvSpPr txBox="1">
              <a:spLocks noChangeArrowheads="1"/>
            </p:cNvSpPr>
            <p:nvPr/>
          </p:nvSpPr>
          <p:spPr bwMode="auto">
            <a:xfrm>
              <a:off x="4139952" y="4941168"/>
              <a:ext cx="4870450" cy="52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l">
                <a:defRPr/>
              </a:pPr>
              <a:r>
                <a:rPr lang="ja-JP" altLang="en-US" sz="2800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GP明朝B" pitchFamily="18" charset="-128"/>
                  <a:ea typeface="HGP明朝B" pitchFamily="18" charset="-128"/>
                </a:rPr>
                <a:t>高さ</a:t>
              </a:r>
              <a:r>
                <a:rPr lang="en-US" altLang="ja-JP" sz="2800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GP明朝B" pitchFamily="18" charset="-128"/>
                  <a:ea typeface="HGP明朝B" pitchFamily="18" charset="-128"/>
                </a:rPr>
                <a:t>140mm  </a:t>
              </a:r>
              <a:r>
                <a:rPr lang="ja-JP" altLang="en-US" sz="2800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GP明朝B" pitchFamily="18" charset="-128"/>
                  <a:ea typeface="HGP明朝B" pitchFamily="18" charset="-128"/>
                </a:rPr>
                <a:t>幅</a:t>
              </a:r>
              <a:r>
                <a:rPr lang="en-US" altLang="ja-JP" sz="2800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GP明朝B" pitchFamily="18" charset="-128"/>
                  <a:ea typeface="HGP明朝B" pitchFamily="18" charset="-128"/>
                </a:rPr>
                <a:t>280mm</a:t>
              </a:r>
              <a:r>
                <a:rPr lang="ja-JP" altLang="en-US" sz="2800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GP明朝B" pitchFamily="18" charset="-128"/>
                  <a:ea typeface="HGP明朝B" pitchFamily="18" charset="-128"/>
                </a:rPr>
                <a:t>広くなる</a:t>
              </a:r>
              <a:endParaRPr lang="en-US" altLang="ja-JP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B" pitchFamily="18" charset="-128"/>
                <a:ea typeface="HGP明朝B" pitchFamily="18" charset="-128"/>
              </a:endParaRPr>
            </a:p>
          </p:txBody>
        </p:sp>
        <p:sp>
          <p:nvSpPr>
            <p:cNvPr id="8260" name="テキスト ボックス 17"/>
            <p:cNvSpPr txBox="1">
              <a:spLocks noChangeArrowheads="1"/>
            </p:cNvSpPr>
            <p:nvPr/>
          </p:nvSpPr>
          <p:spPr bwMode="auto">
            <a:xfrm>
              <a:off x="4916488" y="4613126"/>
              <a:ext cx="1143000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ja-JP" altLang="en-US" sz="2000">
                  <a:latin typeface="HGP明朝B" pitchFamily="18" charset="-128"/>
                  <a:ea typeface="HGP明朝B" pitchFamily="18" charset="-128"/>
                </a:rPr>
                <a:t>改造前</a:t>
              </a:r>
              <a:endParaRPr lang="en-US" altLang="ja-JP" sz="2000">
                <a:latin typeface="HGP明朝B" pitchFamily="18" charset="-128"/>
                <a:ea typeface="HGP明朝B" pitchFamily="18" charset="-128"/>
              </a:endParaRPr>
            </a:p>
          </p:txBody>
        </p:sp>
        <p:sp>
          <p:nvSpPr>
            <p:cNvPr id="8261" name="テキスト ボックス 17"/>
            <p:cNvSpPr txBox="1">
              <a:spLocks noChangeArrowheads="1"/>
            </p:cNvSpPr>
            <p:nvPr/>
          </p:nvSpPr>
          <p:spPr bwMode="auto">
            <a:xfrm>
              <a:off x="7559675" y="4594076"/>
              <a:ext cx="1143000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ja-JP" altLang="en-US" sz="2000">
                  <a:latin typeface="HGP明朝B" pitchFamily="18" charset="-128"/>
                  <a:ea typeface="HGP明朝B" pitchFamily="18" charset="-128"/>
                </a:rPr>
                <a:t>改造後</a:t>
              </a:r>
              <a:endParaRPr lang="en-US" altLang="ja-JP" sz="2000">
                <a:latin typeface="HGP明朝B" pitchFamily="18" charset="-128"/>
                <a:ea typeface="HGP明朝B" pitchFamily="18" charset="-128"/>
              </a:endParaRPr>
            </a:p>
          </p:txBody>
        </p:sp>
        <p:sp>
          <p:nvSpPr>
            <p:cNvPr id="8262" name="角丸四角形 19"/>
            <p:cNvSpPr>
              <a:spLocks noChangeArrowheads="1"/>
            </p:cNvSpPr>
            <p:nvPr/>
          </p:nvSpPr>
          <p:spPr bwMode="auto">
            <a:xfrm>
              <a:off x="4084638" y="1163638"/>
              <a:ext cx="5000625" cy="5643562"/>
            </a:xfrm>
            <a:prstGeom prst="roundRect">
              <a:avLst>
                <a:gd name="adj" fmla="val 1653"/>
              </a:avLst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263" name="テキスト ボックス 17"/>
            <p:cNvSpPr txBox="1">
              <a:spLocks noChangeArrowheads="1"/>
            </p:cNvSpPr>
            <p:nvPr/>
          </p:nvSpPr>
          <p:spPr bwMode="auto">
            <a:xfrm>
              <a:off x="4559300" y="690563"/>
              <a:ext cx="4714875" cy="52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ja-JP" altLang="en-US" sz="2800" dirty="0">
                  <a:latin typeface="HGP明朝B" pitchFamily="18" charset="-128"/>
                  <a:ea typeface="HGP明朝B" pitchFamily="18" charset="-128"/>
                </a:rPr>
                <a:t>遮へい体交換後の装置内部</a:t>
              </a:r>
              <a:endParaRPr lang="en-US" altLang="ja-JP" sz="2800" dirty="0">
                <a:latin typeface="HGP明朝B" pitchFamily="18" charset="-128"/>
                <a:ea typeface="HGP明朝B" pitchFamily="18" charset="-128"/>
              </a:endParaRPr>
            </a:p>
          </p:txBody>
        </p:sp>
        <p:grpSp>
          <p:nvGrpSpPr>
            <p:cNvPr id="8264" name="グループ化 98"/>
            <p:cNvGrpSpPr>
              <a:grpSpLocks/>
            </p:cNvGrpSpPr>
            <p:nvPr/>
          </p:nvGrpSpPr>
          <p:grpSpPr bwMode="auto">
            <a:xfrm>
              <a:off x="5846980" y="1860476"/>
              <a:ext cx="60109" cy="2390700"/>
              <a:chOff x="1819492" y="1789039"/>
              <a:chExt cx="60108" cy="2390700"/>
            </a:xfrm>
          </p:grpSpPr>
          <p:cxnSp>
            <p:nvCxnSpPr>
              <p:cNvPr id="8281" name="直線矢印コネクタ 28"/>
              <p:cNvCxnSpPr>
                <a:cxnSpLocks noChangeShapeType="1"/>
              </p:cNvCxnSpPr>
              <p:nvPr/>
            </p:nvCxnSpPr>
            <p:spPr bwMode="auto">
              <a:xfrm rot="16200000" flipV="1">
                <a:off x="657226" y="2951305"/>
                <a:ext cx="2360612" cy="36079"/>
              </a:xfrm>
              <a:prstGeom prst="straightConnector1">
                <a:avLst/>
              </a:prstGeom>
              <a:noFill/>
              <a:ln w="19050" algn="ctr">
                <a:solidFill>
                  <a:schemeClr val="bg1"/>
                </a:solidFill>
                <a:round/>
                <a:headEnd type="arrow" w="med" len="med"/>
                <a:tailEnd type="arrow" w="med" len="med"/>
              </a:ln>
            </p:spPr>
          </p:cxnSp>
          <p:cxnSp>
            <p:nvCxnSpPr>
              <p:cNvPr id="8282" name="直線矢印コネクタ 28"/>
              <p:cNvCxnSpPr>
                <a:cxnSpLocks noChangeShapeType="1"/>
              </p:cNvCxnSpPr>
              <p:nvPr/>
            </p:nvCxnSpPr>
            <p:spPr bwMode="auto">
              <a:xfrm rot="16200000" flipV="1">
                <a:off x="679450" y="2979589"/>
                <a:ext cx="2360613" cy="39687"/>
              </a:xfrm>
              <a:prstGeom prst="straightConnector1">
                <a:avLst/>
              </a:prstGeom>
              <a:noFill/>
              <a:ln w="19050" algn="ctr">
                <a:solidFill>
                  <a:schemeClr val="tx1"/>
                </a:solidFill>
                <a:round/>
                <a:headEnd type="arrow" w="med" len="med"/>
                <a:tailEnd type="arrow" w="med" len="med"/>
              </a:ln>
            </p:spPr>
          </p:cxnSp>
        </p:grpSp>
        <p:grpSp>
          <p:nvGrpSpPr>
            <p:cNvPr id="8265" name="グループ化 97"/>
            <p:cNvGrpSpPr>
              <a:grpSpLocks/>
            </p:cNvGrpSpPr>
            <p:nvPr/>
          </p:nvGrpSpPr>
          <p:grpSpPr bwMode="auto">
            <a:xfrm>
              <a:off x="8632613" y="1646168"/>
              <a:ext cx="44696" cy="2590725"/>
              <a:chOff x="4512121" y="1703987"/>
              <a:chExt cx="60108" cy="2389224"/>
            </a:xfrm>
          </p:grpSpPr>
          <p:cxnSp>
            <p:nvCxnSpPr>
              <p:cNvPr id="8279" name="直線矢印コネクタ 28"/>
              <p:cNvCxnSpPr>
                <a:cxnSpLocks noChangeShapeType="1"/>
              </p:cNvCxnSpPr>
              <p:nvPr/>
            </p:nvCxnSpPr>
            <p:spPr bwMode="auto">
              <a:xfrm rot="16200000" flipV="1">
                <a:off x="3349855" y="2866253"/>
                <a:ext cx="2360612" cy="36080"/>
              </a:xfrm>
              <a:prstGeom prst="straightConnector1">
                <a:avLst/>
              </a:prstGeom>
              <a:noFill/>
              <a:ln w="19050" algn="ctr">
                <a:solidFill>
                  <a:schemeClr val="bg1"/>
                </a:solidFill>
                <a:round/>
                <a:headEnd type="arrow" w="med" len="med"/>
                <a:tailEnd type="arrow" w="med" len="med"/>
              </a:ln>
            </p:spPr>
          </p:cxnSp>
          <p:cxnSp>
            <p:nvCxnSpPr>
              <p:cNvPr id="8280" name="直線矢印コネクタ 28"/>
              <p:cNvCxnSpPr>
                <a:cxnSpLocks noChangeShapeType="1"/>
              </p:cNvCxnSpPr>
              <p:nvPr/>
            </p:nvCxnSpPr>
            <p:spPr bwMode="auto">
              <a:xfrm rot="16200000" flipV="1">
                <a:off x="3372078" y="2893061"/>
                <a:ext cx="2360613" cy="39688"/>
              </a:xfrm>
              <a:prstGeom prst="straightConnector1">
                <a:avLst/>
              </a:prstGeom>
              <a:noFill/>
              <a:ln w="19050" algn="ctr">
                <a:solidFill>
                  <a:schemeClr val="tx1"/>
                </a:solidFill>
                <a:round/>
                <a:headEnd type="arrow" w="med" len="med"/>
                <a:tailEnd type="arrow" w="med" len="med"/>
              </a:ln>
            </p:spPr>
          </p:cxnSp>
        </p:grpSp>
        <p:cxnSp>
          <p:nvCxnSpPr>
            <p:cNvPr id="8266" name="直線矢印コネクタ 20"/>
            <p:cNvCxnSpPr>
              <a:cxnSpLocks noChangeShapeType="1"/>
            </p:cNvCxnSpPr>
            <p:nvPr/>
          </p:nvCxnSpPr>
          <p:spPr bwMode="auto">
            <a:xfrm flipV="1">
              <a:off x="5311775" y="3103994"/>
              <a:ext cx="687388" cy="137102"/>
            </a:xfrm>
            <a:prstGeom prst="straightConnector1">
              <a:avLst/>
            </a:prstGeom>
            <a:noFill/>
            <a:ln w="19050" algn="ctr">
              <a:solidFill>
                <a:schemeClr val="bg1"/>
              </a:solidFill>
              <a:round/>
              <a:headEnd type="arrow" w="med" len="med"/>
              <a:tailEnd type="arrow" w="med" len="med"/>
            </a:ln>
          </p:spPr>
        </p:cxnSp>
        <p:cxnSp>
          <p:nvCxnSpPr>
            <p:cNvPr id="8267" name="直線矢印コネクタ 20"/>
            <p:cNvCxnSpPr>
              <a:cxnSpLocks noChangeShapeType="1"/>
            </p:cNvCxnSpPr>
            <p:nvPr/>
          </p:nvCxnSpPr>
          <p:spPr bwMode="auto">
            <a:xfrm flipV="1">
              <a:off x="5327650" y="3093889"/>
              <a:ext cx="687388" cy="150812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</p:cxnSp>
        <p:sp>
          <p:nvSpPr>
            <p:cNvPr id="8268" name="正方形/長方形 94"/>
            <p:cNvSpPr>
              <a:spLocks noChangeArrowheads="1"/>
            </p:cNvSpPr>
            <p:nvPr/>
          </p:nvSpPr>
          <p:spPr bwMode="auto">
            <a:xfrm>
              <a:off x="5429250" y="3284681"/>
              <a:ext cx="357188" cy="194829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269" name="テキスト ボックス 17"/>
            <p:cNvSpPr txBox="1">
              <a:spLocks noChangeArrowheads="1"/>
            </p:cNvSpPr>
            <p:nvPr/>
          </p:nvSpPr>
          <p:spPr bwMode="auto">
            <a:xfrm>
              <a:off x="5362575" y="3222476"/>
              <a:ext cx="747713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en-US" altLang="ja-JP" sz="1600">
                  <a:latin typeface="HGP明朝B" pitchFamily="18" charset="-128"/>
                  <a:ea typeface="HGP明朝B" pitchFamily="18" charset="-128"/>
                </a:rPr>
                <a:t>700</a:t>
              </a:r>
            </a:p>
          </p:txBody>
        </p:sp>
        <p:sp>
          <p:nvSpPr>
            <p:cNvPr id="8270" name="正方形/長方形 94"/>
            <p:cNvSpPr>
              <a:spLocks noChangeArrowheads="1"/>
            </p:cNvSpPr>
            <p:nvPr/>
          </p:nvSpPr>
          <p:spPr bwMode="auto">
            <a:xfrm>
              <a:off x="8108950" y="3155443"/>
              <a:ext cx="379413" cy="181841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271" name="テキスト ボックス 17"/>
            <p:cNvSpPr txBox="1">
              <a:spLocks noChangeArrowheads="1"/>
            </p:cNvSpPr>
            <p:nvPr/>
          </p:nvSpPr>
          <p:spPr bwMode="auto">
            <a:xfrm>
              <a:off x="8059738" y="3081189"/>
              <a:ext cx="747712" cy="338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en-US" altLang="ja-JP" sz="1600">
                  <a:latin typeface="HGP明朝B" pitchFamily="18" charset="-128"/>
                  <a:ea typeface="HGP明朝B" pitchFamily="18" charset="-128"/>
                </a:rPr>
                <a:t>980</a:t>
              </a:r>
            </a:p>
          </p:txBody>
        </p:sp>
        <p:grpSp>
          <p:nvGrpSpPr>
            <p:cNvPr id="8272" name="グループ化 96"/>
            <p:cNvGrpSpPr>
              <a:grpSpLocks/>
            </p:cNvGrpSpPr>
            <p:nvPr/>
          </p:nvGrpSpPr>
          <p:grpSpPr bwMode="auto">
            <a:xfrm>
              <a:off x="7702550" y="2952606"/>
              <a:ext cx="1106488" cy="241736"/>
              <a:chOff x="4034066" y="3163834"/>
              <a:chExt cx="703262" cy="154088"/>
            </a:xfrm>
          </p:grpSpPr>
          <p:cxnSp>
            <p:nvCxnSpPr>
              <p:cNvPr id="8277" name="直線矢印コネクタ 20"/>
              <p:cNvCxnSpPr>
                <a:cxnSpLocks noChangeShapeType="1"/>
              </p:cNvCxnSpPr>
              <p:nvPr/>
            </p:nvCxnSpPr>
            <p:spPr bwMode="auto">
              <a:xfrm flipV="1">
                <a:off x="4034066" y="3180821"/>
                <a:ext cx="687387" cy="137101"/>
              </a:xfrm>
              <a:prstGeom prst="straightConnector1">
                <a:avLst/>
              </a:prstGeom>
              <a:noFill/>
              <a:ln w="19050" algn="ctr">
                <a:solidFill>
                  <a:schemeClr val="bg1"/>
                </a:solidFill>
                <a:round/>
                <a:headEnd type="arrow" w="med" len="med"/>
                <a:tailEnd type="arrow" w="med" len="med"/>
              </a:ln>
            </p:spPr>
          </p:cxnSp>
          <p:cxnSp>
            <p:nvCxnSpPr>
              <p:cNvPr id="8278" name="直線矢印コネクタ 20"/>
              <p:cNvCxnSpPr>
                <a:cxnSpLocks noChangeShapeType="1"/>
              </p:cNvCxnSpPr>
              <p:nvPr/>
            </p:nvCxnSpPr>
            <p:spPr bwMode="auto">
              <a:xfrm flipV="1">
                <a:off x="4049941" y="3163834"/>
                <a:ext cx="687387" cy="150812"/>
              </a:xfrm>
              <a:prstGeom prst="straightConnector1">
                <a:avLst/>
              </a:prstGeom>
              <a:noFill/>
              <a:ln w="19050" algn="ctr">
                <a:solidFill>
                  <a:schemeClr val="tx1"/>
                </a:solidFill>
                <a:round/>
                <a:headEnd type="arrow" w="med" len="med"/>
                <a:tailEnd type="arrow" w="med" len="med"/>
              </a:ln>
            </p:spPr>
          </p:cxnSp>
        </p:grpSp>
        <p:sp>
          <p:nvSpPr>
            <p:cNvPr id="8273" name="正方形/長方形 93"/>
            <p:cNvSpPr>
              <a:spLocks noChangeArrowheads="1"/>
            </p:cNvSpPr>
            <p:nvPr/>
          </p:nvSpPr>
          <p:spPr bwMode="auto">
            <a:xfrm>
              <a:off x="5715000" y="2360828"/>
              <a:ext cx="487363" cy="259773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274" name="テキスト ボックス 17"/>
            <p:cNvSpPr txBox="1">
              <a:spLocks noChangeArrowheads="1"/>
            </p:cNvSpPr>
            <p:nvPr/>
          </p:nvSpPr>
          <p:spPr bwMode="auto">
            <a:xfrm>
              <a:off x="5630863" y="2341414"/>
              <a:ext cx="654050" cy="339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en-US" altLang="ja-JP" sz="1600" dirty="0">
                  <a:latin typeface="HGP明朝B" pitchFamily="18" charset="-128"/>
                  <a:ea typeface="HGP明朝B" pitchFamily="18" charset="-128"/>
                </a:rPr>
                <a:t>1790</a:t>
              </a:r>
            </a:p>
          </p:txBody>
        </p:sp>
        <p:sp>
          <p:nvSpPr>
            <p:cNvPr id="8275" name="正方形/長方形 93"/>
            <p:cNvSpPr>
              <a:spLocks noChangeArrowheads="1"/>
            </p:cNvSpPr>
            <p:nvPr/>
          </p:nvSpPr>
          <p:spPr bwMode="auto">
            <a:xfrm>
              <a:off x="8416925" y="2359240"/>
              <a:ext cx="487363" cy="259773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276" name="テキスト ボックス 17"/>
            <p:cNvSpPr txBox="1">
              <a:spLocks noChangeArrowheads="1"/>
            </p:cNvSpPr>
            <p:nvPr/>
          </p:nvSpPr>
          <p:spPr bwMode="auto">
            <a:xfrm>
              <a:off x="8345488" y="2308076"/>
              <a:ext cx="654050" cy="339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en-US" altLang="ja-JP" sz="1600">
                  <a:latin typeface="HGP明朝B" pitchFamily="18" charset="-128"/>
                  <a:ea typeface="HGP明朝B" pitchFamily="18" charset="-128"/>
                </a:rPr>
                <a:t>1930</a:t>
              </a:r>
            </a:p>
          </p:txBody>
        </p:sp>
      </p:grpSp>
      <p:sp>
        <p:nvSpPr>
          <p:cNvPr id="102" name="テキスト ボックス 17"/>
          <p:cNvSpPr txBox="1">
            <a:spLocks noChangeArrowheads="1"/>
          </p:cNvSpPr>
          <p:nvPr/>
        </p:nvSpPr>
        <p:spPr bwMode="auto">
          <a:xfrm>
            <a:off x="8100392" y="0"/>
            <a:ext cx="122413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altLang="ja-JP" sz="2400" dirty="0" smtClean="0">
                <a:latin typeface="HG明朝E"/>
                <a:ea typeface="HG明朝E"/>
                <a:cs typeface="HG明朝E"/>
              </a:rPr>
              <a:t>2/10</a:t>
            </a:r>
            <a:endParaRPr lang="en-US" altLang="ja-JP" sz="2400" dirty="0">
              <a:latin typeface="HG明朝E"/>
              <a:ea typeface="HG明朝E"/>
              <a:cs typeface="HG明朝E"/>
            </a:endParaRPr>
          </a:p>
        </p:txBody>
      </p:sp>
      <p:sp>
        <p:nvSpPr>
          <p:cNvPr id="108" name="テキスト ボックス 57"/>
          <p:cNvSpPr txBox="1">
            <a:spLocks noChangeArrowheads="1"/>
          </p:cNvSpPr>
          <p:nvPr/>
        </p:nvSpPr>
        <p:spPr bwMode="auto">
          <a:xfrm flipH="1">
            <a:off x="2483768" y="1196752"/>
            <a:ext cx="7143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sz="1400" dirty="0" smtClean="0">
                <a:latin typeface="HGP明朝B" pitchFamily="18" charset="-128"/>
                <a:ea typeface="HGP明朝B" pitchFamily="18" charset="-128"/>
              </a:rPr>
              <a:t>鉄鋼</a:t>
            </a:r>
            <a:endParaRPr lang="ja-JP" altLang="en-US" sz="1400" dirty="0">
              <a:latin typeface="HGP明朝B" pitchFamily="18" charset="-128"/>
              <a:ea typeface="HGP明朝B" pitchFamily="18" charset="-128"/>
            </a:endParaRPr>
          </a:p>
        </p:txBody>
      </p:sp>
      <p:sp>
        <p:nvSpPr>
          <p:cNvPr id="109" name="テキスト ボックス 57"/>
          <p:cNvSpPr txBox="1">
            <a:spLocks noChangeArrowheads="1"/>
          </p:cNvSpPr>
          <p:nvPr/>
        </p:nvSpPr>
        <p:spPr bwMode="auto">
          <a:xfrm flipH="1">
            <a:off x="329233" y="1916832"/>
            <a:ext cx="7143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ja-JP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HGP明朝B" pitchFamily="18" charset="-128"/>
                <a:ea typeface="HGP明朝B" pitchFamily="18" charset="-128"/>
              </a:rPr>
              <a:t>PE</a:t>
            </a:r>
            <a:endParaRPr lang="ja-JP" altLang="en-US" sz="1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HGP明朝B" pitchFamily="18" charset="-128"/>
              <a:ea typeface="HGP明朝B" pitchFamily="18" charset="-128"/>
            </a:endParaRPr>
          </a:p>
        </p:txBody>
      </p:sp>
      <p:sp>
        <p:nvSpPr>
          <p:cNvPr id="105" name="正方形/長方形 104"/>
          <p:cNvSpPr/>
          <p:nvPr/>
        </p:nvSpPr>
        <p:spPr bwMode="auto">
          <a:xfrm flipH="1">
            <a:off x="2040332" y="2852936"/>
            <a:ext cx="630026" cy="57349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rgbClr val="B2B2B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ja-JP" altLang="en-US">
              <a:ea typeface="ＭＳ Ｐゴシック" pitchFamily="50" charset="-128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7" name="Rectangle 3"/>
          <p:cNvSpPr>
            <a:spLocks noGrp="1" noChangeArrowheads="1"/>
          </p:cNvSpPr>
          <p:nvPr>
            <p:ph type="title"/>
          </p:nvPr>
        </p:nvSpPr>
        <p:spPr>
          <a:xfrm>
            <a:off x="1042988" y="-265113"/>
            <a:ext cx="7057404" cy="885826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ja-JP" sz="4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HGP明朝B" pitchFamily="18" charset="-128"/>
                <a:ea typeface="HGP明朝B" pitchFamily="18" charset="-128"/>
              </a:rPr>
              <a:t>TNRF</a:t>
            </a:r>
            <a:r>
              <a:rPr lang="ja-JP" altLang="en-US" sz="4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HGP明朝B" pitchFamily="18" charset="-128"/>
                <a:ea typeface="HGP明朝B" pitchFamily="18" charset="-128"/>
              </a:rPr>
              <a:t>周辺線量測定結果</a:t>
            </a:r>
            <a:r>
              <a:rPr lang="en-US" altLang="ja-JP" sz="4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HGP明朝B" pitchFamily="18" charset="-128"/>
                <a:ea typeface="HGP明朝B" pitchFamily="18" charset="-128"/>
              </a:rPr>
              <a:t>(</a:t>
            </a:r>
            <a:r>
              <a:rPr lang="ja-JP" altLang="en-US" sz="4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HGP明朝B" pitchFamily="18" charset="-128"/>
                <a:ea typeface="HGP明朝B" pitchFamily="18" charset="-128"/>
              </a:rPr>
              <a:t>参考）</a:t>
            </a:r>
          </a:p>
        </p:txBody>
      </p:sp>
      <p:sp>
        <p:nvSpPr>
          <p:cNvPr id="198" name="正方形/長方形 14"/>
          <p:cNvSpPr>
            <a:spLocks noChangeArrowheads="1"/>
          </p:cNvSpPr>
          <p:nvPr/>
        </p:nvSpPr>
        <p:spPr bwMode="auto">
          <a:xfrm>
            <a:off x="4427984" y="6165304"/>
            <a:ext cx="51490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ja-JP" altLang="en-U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B" pitchFamily="18" charset="-128"/>
                <a:ea typeface="HGP明朝B" pitchFamily="18" charset="-128"/>
              </a:rPr>
              <a:t>安全</a:t>
            </a:r>
            <a:r>
              <a:rPr lang="ja-JP" alt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B" pitchFamily="18" charset="-128"/>
                <a:ea typeface="HGP明朝B" pitchFamily="18" charset="-128"/>
              </a:rPr>
              <a:t>に実験できる環境</a:t>
            </a:r>
          </a:p>
        </p:txBody>
      </p:sp>
      <p:sp>
        <p:nvSpPr>
          <p:cNvPr id="199" name="正方形/長方形 18"/>
          <p:cNvSpPr>
            <a:spLocks noChangeArrowheads="1"/>
          </p:cNvSpPr>
          <p:nvPr/>
        </p:nvSpPr>
        <p:spPr bwMode="auto">
          <a:xfrm>
            <a:off x="4644008" y="4941168"/>
            <a:ext cx="464742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ja-JP" altLang="en-US" sz="2400" dirty="0">
                <a:latin typeface="HGP明朝B" pitchFamily="18" charset="-128"/>
                <a:ea typeface="HGP明朝B" pitchFamily="18" charset="-128"/>
              </a:rPr>
              <a:t>立入制限区域の基準値：</a:t>
            </a:r>
            <a:r>
              <a:rPr lang="en-US" altLang="ja-JP" sz="2400" dirty="0">
                <a:latin typeface="HGP明朝B" pitchFamily="18" charset="-128"/>
                <a:ea typeface="HGP明朝B" pitchFamily="18" charset="-128"/>
              </a:rPr>
              <a:t>1mSv/</a:t>
            </a:r>
            <a:r>
              <a:rPr lang="ja-JP" altLang="en-US" sz="2400" dirty="0">
                <a:latin typeface="HGP明朝B" pitchFamily="18" charset="-128"/>
                <a:ea typeface="HGP明朝B" pitchFamily="18" charset="-128"/>
              </a:rPr>
              <a:t>週</a:t>
            </a:r>
            <a:endParaRPr lang="en-US" altLang="ja-JP" sz="2400" dirty="0">
              <a:latin typeface="HGP明朝B" pitchFamily="18" charset="-128"/>
              <a:ea typeface="HGP明朝B" pitchFamily="18" charset="-128"/>
            </a:endParaRPr>
          </a:p>
          <a:p>
            <a:pPr algn="l">
              <a:defRPr/>
            </a:pPr>
            <a:r>
              <a:rPr lang="ja-JP" altLang="en-US" sz="2400" dirty="0">
                <a:solidFill>
                  <a:srgbClr val="C00000"/>
                </a:solidFill>
                <a:latin typeface="HGP明朝B" pitchFamily="18" charset="-128"/>
                <a:ea typeface="HGP明朝B" pitchFamily="18" charset="-128"/>
              </a:rPr>
              <a:t> ⇒</a:t>
            </a:r>
            <a:r>
              <a:rPr lang="en-US" altLang="ja-JP" sz="2400" dirty="0">
                <a:solidFill>
                  <a:srgbClr val="C00000"/>
                </a:solidFill>
                <a:latin typeface="HGP明朝B" pitchFamily="18" charset="-128"/>
                <a:ea typeface="HGP明朝B" pitchFamily="18" charset="-128"/>
              </a:rPr>
              <a:t> 25μSv/h</a:t>
            </a:r>
            <a:r>
              <a:rPr lang="ja-JP" altLang="en-US" sz="2400" dirty="0">
                <a:solidFill>
                  <a:srgbClr val="C00000"/>
                </a:solidFill>
                <a:latin typeface="HGP明朝B" pitchFamily="18" charset="-128"/>
                <a:ea typeface="HGP明朝B" pitchFamily="18" charset="-128"/>
              </a:rPr>
              <a:t>（週</a:t>
            </a:r>
            <a:r>
              <a:rPr lang="en-US" altLang="ja-JP" sz="2400" dirty="0">
                <a:solidFill>
                  <a:srgbClr val="C00000"/>
                </a:solidFill>
                <a:latin typeface="HGP明朝B" pitchFamily="18" charset="-128"/>
                <a:ea typeface="HGP明朝B" pitchFamily="18" charset="-128"/>
              </a:rPr>
              <a:t>5</a:t>
            </a:r>
            <a:r>
              <a:rPr lang="ja-JP" altLang="en-US" sz="2400" dirty="0">
                <a:solidFill>
                  <a:srgbClr val="C00000"/>
                </a:solidFill>
                <a:latin typeface="HGP明朝B" pitchFamily="18" charset="-128"/>
                <a:ea typeface="HGP明朝B" pitchFamily="18" charset="-128"/>
              </a:rPr>
              <a:t>日</a:t>
            </a:r>
            <a:r>
              <a:rPr lang="en-US" altLang="ja-JP" sz="2400" dirty="0">
                <a:solidFill>
                  <a:srgbClr val="C00000"/>
                </a:solidFill>
                <a:latin typeface="HGP明朝B" pitchFamily="18" charset="-128"/>
                <a:ea typeface="HGP明朝B" pitchFamily="18" charset="-128"/>
              </a:rPr>
              <a:t>8h</a:t>
            </a:r>
            <a:r>
              <a:rPr lang="ja-JP" altLang="en-US" sz="2400" dirty="0" smtClean="0">
                <a:solidFill>
                  <a:srgbClr val="C00000"/>
                </a:solidFill>
                <a:latin typeface="HGP明朝B" pitchFamily="18" charset="-128"/>
                <a:ea typeface="HGP明朝B" pitchFamily="18" charset="-128"/>
              </a:rPr>
              <a:t>）</a:t>
            </a:r>
            <a:endParaRPr lang="en-US" altLang="ja-JP" sz="2400" dirty="0" smtClean="0">
              <a:solidFill>
                <a:srgbClr val="C00000"/>
              </a:solidFill>
              <a:latin typeface="HGP明朝B" pitchFamily="18" charset="-128"/>
              <a:ea typeface="HGP明朝B" pitchFamily="18" charset="-128"/>
            </a:endParaRPr>
          </a:p>
          <a:p>
            <a:pPr algn="l">
              <a:defRPr/>
            </a:pPr>
            <a:endParaRPr lang="en-US" altLang="ja-JP" sz="2400" dirty="0">
              <a:solidFill>
                <a:srgbClr val="C00000"/>
              </a:solidFill>
              <a:latin typeface="HGP明朝B" pitchFamily="18" charset="-128"/>
              <a:ea typeface="HGP明朝B" pitchFamily="18" charset="-128"/>
            </a:endParaRPr>
          </a:p>
          <a:p>
            <a:pPr algn="l">
              <a:defRPr/>
            </a:pPr>
            <a:endParaRPr lang="en-US" altLang="ja-JP" sz="2400" dirty="0">
              <a:solidFill>
                <a:schemeClr val="tx2">
                  <a:lumMod val="60000"/>
                  <a:lumOff val="40000"/>
                </a:schemeClr>
              </a:solidFill>
              <a:latin typeface="HGP明朝B" pitchFamily="18" charset="-128"/>
              <a:ea typeface="HGP明朝B" pitchFamily="18" charset="-128"/>
            </a:endParaRPr>
          </a:p>
        </p:txBody>
      </p:sp>
      <p:sp>
        <p:nvSpPr>
          <p:cNvPr id="187" name="フリーフォーム 186"/>
          <p:cNvSpPr/>
          <p:nvPr/>
        </p:nvSpPr>
        <p:spPr bwMode="auto">
          <a:xfrm>
            <a:off x="34934" y="1268760"/>
            <a:ext cx="3178628" cy="3197380"/>
          </a:xfrm>
          <a:custGeom>
            <a:avLst/>
            <a:gdLst>
              <a:gd name="connsiteX0" fmla="*/ 2438400 w 3178628"/>
              <a:gd name="connsiteY0" fmla="*/ 0 h 3091543"/>
              <a:gd name="connsiteX1" fmla="*/ 0 w 3178628"/>
              <a:gd name="connsiteY1" fmla="*/ 58057 h 3091543"/>
              <a:gd name="connsiteX2" fmla="*/ 14514 w 3178628"/>
              <a:gd name="connsiteY2" fmla="*/ 3091543 h 3091543"/>
              <a:gd name="connsiteX3" fmla="*/ 740228 w 3178628"/>
              <a:gd name="connsiteY3" fmla="*/ 3077028 h 3091543"/>
              <a:gd name="connsiteX4" fmla="*/ 3178628 w 3178628"/>
              <a:gd name="connsiteY4" fmla="*/ 1045028 h 3091543"/>
              <a:gd name="connsiteX5" fmla="*/ 3178628 w 3178628"/>
              <a:gd name="connsiteY5" fmla="*/ 986971 h 3091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78628" h="3091543">
                <a:moveTo>
                  <a:pt x="2438400" y="0"/>
                </a:moveTo>
                <a:lnTo>
                  <a:pt x="0" y="58057"/>
                </a:lnTo>
                <a:lnTo>
                  <a:pt x="14514" y="3091543"/>
                </a:lnTo>
                <a:lnTo>
                  <a:pt x="740228" y="3077028"/>
                </a:lnTo>
                <a:lnTo>
                  <a:pt x="3178628" y="1045028"/>
                </a:lnTo>
                <a:lnTo>
                  <a:pt x="3178628" y="986971"/>
                </a:lnTo>
              </a:path>
            </a:pathLst>
          </a:cu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50" charset="-128"/>
            </a:endParaRPr>
          </a:p>
        </p:txBody>
      </p:sp>
      <p:grpSp>
        <p:nvGrpSpPr>
          <p:cNvPr id="167" name="グループ化 166"/>
          <p:cNvGrpSpPr/>
          <p:nvPr/>
        </p:nvGrpSpPr>
        <p:grpSpPr>
          <a:xfrm>
            <a:off x="215883" y="332656"/>
            <a:ext cx="4931619" cy="4775881"/>
            <a:chOff x="1619672" y="548680"/>
            <a:chExt cx="4931619" cy="4775881"/>
          </a:xfrm>
        </p:grpSpPr>
        <p:sp>
          <p:nvSpPr>
            <p:cNvPr id="68" name="正方形/長方形 67"/>
            <p:cNvSpPr/>
            <p:nvPr/>
          </p:nvSpPr>
          <p:spPr bwMode="auto">
            <a:xfrm rot="18979010">
              <a:off x="1619672" y="3206736"/>
              <a:ext cx="3384376" cy="1656184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ＭＳ Ｐゴシック" pitchFamily="50" charset="-128"/>
              </a:endParaRPr>
            </a:p>
          </p:txBody>
        </p:sp>
        <p:sp>
          <p:nvSpPr>
            <p:cNvPr id="73" name="円/楕円 72"/>
            <p:cNvSpPr/>
            <p:nvPr/>
          </p:nvSpPr>
          <p:spPr bwMode="auto">
            <a:xfrm rot="2626036">
              <a:off x="3203808" y="1998053"/>
              <a:ext cx="3347483" cy="115212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ＭＳ Ｐゴシック" pitchFamily="50" charset="-128"/>
              </a:endParaRPr>
            </a:p>
          </p:txBody>
        </p:sp>
        <p:pic>
          <p:nvPicPr>
            <p:cNvPr id="4169" name="Picture 73" descr="C:\Documents and Settings\Administrator\デスクトップ\ＴＮＲＦ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18984326">
              <a:off x="1715795" y="3628911"/>
              <a:ext cx="2270046" cy="1695650"/>
            </a:xfrm>
            <a:prstGeom prst="rect">
              <a:avLst/>
            </a:prstGeom>
            <a:noFill/>
          </p:spPr>
        </p:pic>
        <p:sp>
          <p:nvSpPr>
            <p:cNvPr id="160" name="正方形/長方形 159"/>
            <p:cNvSpPr/>
            <p:nvPr/>
          </p:nvSpPr>
          <p:spPr bwMode="auto">
            <a:xfrm rot="18979010">
              <a:off x="3984942" y="2175404"/>
              <a:ext cx="808743" cy="160700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ＭＳ Ｐゴシック" pitchFamily="50" charset="-128"/>
              </a:endParaRPr>
            </a:p>
          </p:txBody>
        </p:sp>
        <p:sp>
          <p:nvSpPr>
            <p:cNvPr id="161" name="正方形/長方形 160"/>
            <p:cNvSpPr/>
            <p:nvPr/>
          </p:nvSpPr>
          <p:spPr bwMode="auto">
            <a:xfrm rot="18979010">
              <a:off x="3989704" y="2218839"/>
              <a:ext cx="808743" cy="160700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ＭＳ Ｐゴシック" pitchFamily="50" charset="-128"/>
              </a:endParaRPr>
            </a:p>
          </p:txBody>
        </p:sp>
        <p:sp>
          <p:nvSpPr>
            <p:cNvPr id="162" name="正方形/長方形 161"/>
            <p:cNvSpPr/>
            <p:nvPr/>
          </p:nvSpPr>
          <p:spPr bwMode="auto">
            <a:xfrm rot="18979010">
              <a:off x="4768835" y="548680"/>
              <a:ext cx="745040" cy="387900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ＭＳ Ｐゴシック" pitchFamily="50" charset="-128"/>
              </a:endParaRPr>
            </a:p>
          </p:txBody>
        </p:sp>
      </p:grpSp>
      <p:sp>
        <p:nvSpPr>
          <p:cNvPr id="168" name="正方形/長方形 167"/>
          <p:cNvSpPr/>
          <p:nvPr/>
        </p:nvSpPr>
        <p:spPr bwMode="auto">
          <a:xfrm rot="18979010">
            <a:off x="2083570" y="5173790"/>
            <a:ext cx="945146" cy="157219"/>
          </a:xfrm>
          <a:prstGeom prst="rect">
            <a:avLst/>
          </a:prstGeom>
          <a:gradFill flip="none" rotWithShape="1">
            <a:gsLst>
              <a:gs pos="0">
                <a:srgbClr val="66FFFF">
                  <a:shade val="30000"/>
                  <a:satMod val="115000"/>
                </a:srgbClr>
              </a:gs>
              <a:gs pos="50000">
                <a:srgbClr val="66FFFF">
                  <a:shade val="67500"/>
                  <a:satMod val="115000"/>
                </a:srgbClr>
              </a:gs>
              <a:gs pos="100000">
                <a:srgbClr val="66FFFF">
                  <a:shade val="100000"/>
                  <a:satMod val="115000"/>
                </a:srgb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50" charset="-128"/>
            </a:endParaRPr>
          </a:p>
        </p:txBody>
      </p:sp>
      <p:cxnSp>
        <p:nvCxnSpPr>
          <p:cNvPr id="170" name="直線コネクタ 169"/>
          <p:cNvCxnSpPr/>
          <p:nvPr/>
        </p:nvCxnSpPr>
        <p:spPr bwMode="auto">
          <a:xfrm rot="16200000" flipV="1">
            <a:off x="2447569" y="4509121"/>
            <a:ext cx="360040" cy="3600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sp>
        <p:nvSpPr>
          <p:cNvPr id="172" name="正方形/長方形 85"/>
          <p:cNvSpPr>
            <a:spLocks noChangeArrowheads="1"/>
          </p:cNvSpPr>
          <p:nvPr/>
        </p:nvSpPr>
        <p:spPr bwMode="auto">
          <a:xfrm flipH="1">
            <a:off x="2664155" y="4365104"/>
            <a:ext cx="78098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sz="2400" dirty="0" smtClean="0">
                <a:latin typeface="HGP明朝B" pitchFamily="18" charset="-128"/>
                <a:ea typeface="HGP明朝B" pitchFamily="18" charset="-128"/>
              </a:rPr>
              <a:t>0.5m</a:t>
            </a:r>
            <a:endParaRPr lang="ja-JP" altLang="en-US" sz="2400" dirty="0">
              <a:latin typeface="HGP明朝B" pitchFamily="18" charset="-128"/>
              <a:ea typeface="HGP明朝B" pitchFamily="18" charset="-128"/>
            </a:endParaRPr>
          </a:p>
        </p:txBody>
      </p:sp>
      <p:sp>
        <p:nvSpPr>
          <p:cNvPr id="174" name="円/楕円 173"/>
          <p:cNvSpPr/>
          <p:nvPr/>
        </p:nvSpPr>
        <p:spPr bwMode="auto">
          <a:xfrm>
            <a:off x="2088091" y="4733452"/>
            <a:ext cx="135707" cy="135708"/>
          </a:xfrm>
          <a:prstGeom prst="ellipse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50" charset="-128"/>
            </a:endParaRPr>
          </a:p>
        </p:txBody>
      </p:sp>
      <p:sp>
        <p:nvSpPr>
          <p:cNvPr id="177" name="円/楕円 176"/>
          <p:cNvSpPr/>
          <p:nvPr/>
        </p:nvSpPr>
        <p:spPr bwMode="auto">
          <a:xfrm>
            <a:off x="2592147" y="5237508"/>
            <a:ext cx="135707" cy="135708"/>
          </a:xfrm>
          <a:prstGeom prst="ellipse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50" charset="-128"/>
            </a:endParaRPr>
          </a:p>
        </p:txBody>
      </p:sp>
      <p:sp>
        <p:nvSpPr>
          <p:cNvPr id="178" name="円/楕円 177"/>
          <p:cNvSpPr/>
          <p:nvPr/>
        </p:nvSpPr>
        <p:spPr bwMode="auto">
          <a:xfrm>
            <a:off x="106942" y="5525540"/>
            <a:ext cx="135707" cy="135708"/>
          </a:xfrm>
          <a:prstGeom prst="ellipse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50" charset="-128"/>
            </a:endParaRPr>
          </a:p>
        </p:txBody>
      </p:sp>
      <p:sp>
        <p:nvSpPr>
          <p:cNvPr id="179" name="円/楕円 178"/>
          <p:cNvSpPr/>
          <p:nvPr/>
        </p:nvSpPr>
        <p:spPr bwMode="auto">
          <a:xfrm>
            <a:off x="3168211" y="5733256"/>
            <a:ext cx="135707" cy="13570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50" charset="-128"/>
            </a:endParaRPr>
          </a:p>
        </p:txBody>
      </p:sp>
      <p:sp>
        <p:nvSpPr>
          <p:cNvPr id="180" name="円/楕円 179"/>
          <p:cNvSpPr/>
          <p:nvPr/>
        </p:nvSpPr>
        <p:spPr bwMode="auto">
          <a:xfrm>
            <a:off x="1088288" y="3212976"/>
            <a:ext cx="135707" cy="135708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50" charset="-128"/>
            </a:endParaRPr>
          </a:p>
        </p:txBody>
      </p:sp>
      <p:sp>
        <p:nvSpPr>
          <p:cNvPr id="181" name="円/楕円 180"/>
          <p:cNvSpPr/>
          <p:nvPr/>
        </p:nvSpPr>
        <p:spPr bwMode="auto">
          <a:xfrm>
            <a:off x="575923" y="5013176"/>
            <a:ext cx="135707" cy="135708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50" charset="-128"/>
            </a:endParaRPr>
          </a:p>
        </p:txBody>
      </p:sp>
      <p:sp>
        <p:nvSpPr>
          <p:cNvPr id="185" name="正方形/長方形 85"/>
          <p:cNvSpPr>
            <a:spLocks noChangeArrowheads="1"/>
          </p:cNvSpPr>
          <p:nvPr/>
        </p:nvSpPr>
        <p:spPr bwMode="auto">
          <a:xfrm flipH="1">
            <a:off x="1007971" y="2132856"/>
            <a:ext cx="5357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sz="2400" dirty="0" smtClean="0">
                <a:solidFill>
                  <a:schemeClr val="bg1">
                    <a:lumMod val="95000"/>
                  </a:schemeClr>
                </a:solidFill>
                <a:latin typeface="HGP明朝B" pitchFamily="18" charset="-128"/>
                <a:ea typeface="HGP明朝B" pitchFamily="18" charset="-128"/>
              </a:rPr>
              <a:t>6G</a:t>
            </a:r>
            <a:endParaRPr lang="ja-JP" altLang="en-US" sz="2400" dirty="0">
              <a:solidFill>
                <a:schemeClr val="bg1">
                  <a:lumMod val="95000"/>
                </a:schemeClr>
              </a:solidFill>
              <a:latin typeface="HGP明朝B" pitchFamily="18" charset="-128"/>
              <a:ea typeface="HGP明朝B" pitchFamily="18" charset="-128"/>
            </a:endParaRPr>
          </a:p>
        </p:txBody>
      </p:sp>
      <p:sp>
        <p:nvSpPr>
          <p:cNvPr id="186" name="正方形/長方形 85"/>
          <p:cNvSpPr>
            <a:spLocks noChangeArrowheads="1"/>
          </p:cNvSpPr>
          <p:nvPr/>
        </p:nvSpPr>
        <p:spPr bwMode="auto">
          <a:xfrm flipH="1">
            <a:off x="2592147" y="2060848"/>
            <a:ext cx="53732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sz="2400" dirty="0" smtClean="0">
                <a:latin typeface="HGP明朝B" pitchFamily="18" charset="-128"/>
                <a:ea typeface="HGP明朝B" pitchFamily="18" charset="-128"/>
              </a:rPr>
              <a:t>7R</a:t>
            </a:r>
            <a:endParaRPr lang="ja-JP" altLang="en-US" sz="2400" dirty="0">
              <a:latin typeface="HGP明朝B" pitchFamily="18" charset="-128"/>
              <a:ea typeface="HGP明朝B" pitchFamily="18" charset="-128"/>
            </a:endParaRPr>
          </a:p>
        </p:txBody>
      </p:sp>
      <p:sp>
        <p:nvSpPr>
          <p:cNvPr id="190" name="正方形/長方形 85"/>
          <p:cNvSpPr>
            <a:spLocks noChangeArrowheads="1"/>
          </p:cNvSpPr>
          <p:nvPr/>
        </p:nvSpPr>
        <p:spPr bwMode="auto">
          <a:xfrm flipH="1">
            <a:off x="1872067" y="4723993"/>
            <a:ext cx="40267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sz="2400" dirty="0" smtClean="0">
                <a:latin typeface="HGP明朝B" pitchFamily="18" charset="-128"/>
                <a:ea typeface="HGP明朝B" pitchFamily="18" charset="-128"/>
              </a:rPr>
              <a:t>A</a:t>
            </a:r>
            <a:endParaRPr lang="ja-JP" altLang="en-US" sz="2400" dirty="0">
              <a:latin typeface="HGP明朝B" pitchFamily="18" charset="-128"/>
              <a:ea typeface="HGP明朝B" pitchFamily="18" charset="-128"/>
            </a:endParaRPr>
          </a:p>
        </p:txBody>
      </p:sp>
      <p:sp>
        <p:nvSpPr>
          <p:cNvPr id="191" name="正方形/長方形 85"/>
          <p:cNvSpPr>
            <a:spLocks noChangeArrowheads="1"/>
          </p:cNvSpPr>
          <p:nvPr/>
        </p:nvSpPr>
        <p:spPr bwMode="auto">
          <a:xfrm flipH="1">
            <a:off x="287891" y="4941168"/>
            <a:ext cx="3754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sz="2400" dirty="0" smtClean="0">
                <a:latin typeface="HGP明朝B" pitchFamily="18" charset="-128"/>
                <a:ea typeface="HGP明朝B" pitchFamily="18" charset="-128"/>
              </a:rPr>
              <a:t>B</a:t>
            </a:r>
            <a:endParaRPr lang="ja-JP" altLang="en-US" sz="2400" dirty="0">
              <a:latin typeface="HGP明朝B" pitchFamily="18" charset="-128"/>
              <a:ea typeface="HGP明朝B" pitchFamily="18" charset="-128"/>
            </a:endParaRPr>
          </a:p>
        </p:txBody>
      </p:sp>
      <p:sp>
        <p:nvSpPr>
          <p:cNvPr id="192" name="正方形/長方形 85"/>
          <p:cNvSpPr>
            <a:spLocks noChangeArrowheads="1"/>
          </p:cNvSpPr>
          <p:nvPr/>
        </p:nvSpPr>
        <p:spPr bwMode="auto">
          <a:xfrm flipH="1">
            <a:off x="863955" y="2708920"/>
            <a:ext cx="3754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sz="2400" dirty="0" smtClean="0">
                <a:latin typeface="HGP明朝B" pitchFamily="18" charset="-128"/>
                <a:ea typeface="HGP明朝B" pitchFamily="18" charset="-128"/>
              </a:rPr>
              <a:t>C</a:t>
            </a:r>
            <a:endParaRPr lang="ja-JP" altLang="en-US" sz="2400" dirty="0">
              <a:latin typeface="HGP明朝B" pitchFamily="18" charset="-128"/>
              <a:ea typeface="HGP明朝B" pitchFamily="18" charset="-128"/>
            </a:endParaRPr>
          </a:p>
        </p:txBody>
      </p:sp>
      <p:grpSp>
        <p:nvGrpSpPr>
          <p:cNvPr id="2" name="図形グループ 1"/>
          <p:cNvGrpSpPr/>
          <p:nvPr/>
        </p:nvGrpSpPr>
        <p:grpSpPr>
          <a:xfrm>
            <a:off x="331841" y="3422789"/>
            <a:ext cx="2253827" cy="1656184"/>
            <a:chOff x="331841" y="3422789"/>
            <a:chExt cx="2253827" cy="1656184"/>
          </a:xfrm>
        </p:grpSpPr>
        <p:sp>
          <p:nvSpPr>
            <p:cNvPr id="164" name="正方形/長方形 163"/>
            <p:cNvSpPr/>
            <p:nvPr/>
          </p:nvSpPr>
          <p:spPr bwMode="auto">
            <a:xfrm rot="18979010">
              <a:off x="331841" y="3422789"/>
              <a:ext cx="2253827" cy="1656184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ＭＳ Ｐゴシック" pitchFamily="50" charset="-128"/>
              </a:endParaRPr>
            </a:p>
          </p:txBody>
        </p:sp>
        <p:sp>
          <p:nvSpPr>
            <p:cNvPr id="175" name="円/楕円 174"/>
            <p:cNvSpPr/>
            <p:nvPr/>
          </p:nvSpPr>
          <p:spPr bwMode="auto">
            <a:xfrm>
              <a:off x="1584035" y="4005064"/>
              <a:ext cx="135707" cy="135708"/>
            </a:xfrm>
            <a:prstGeom prst="ellipse">
              <a:avLst/>
            </a:prstGeom>
            <a:solidFill>
              <a:srgbClr val="7030A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ＭＳ Ｐゴシック" pitchFamily="50" charset="-128"/>
              </a:endParaRPr>
            </a:p>
          </p:txBody>
        </p:sp>
        <p:sp>
          <p:nvSpPr>
            <p:cNvPr id="193" name="正方形/長方形 85"/>
            <p:cNvSpPr>
              <a:spLocks noChangeArrowheads="1"/>
            </p:cNvSpPr>
            <p:nvPr/>
          </p:nvSpPr>
          <p:spPr bwMode="auto">
            <a:xfrm flipH="1">
              <a:off x="1223995" y="3861048"/>
              <a:ext cx="38824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altLang="ja-JP" sz="2400" dirty="0" smtClean="0">
                  <a:latin typeface="HGP明朝B" pitchFamily="18" charset="-128"/>
                  <a:ea typeface="HGP明朝B" pitchFamily="18" charset="-128"/>
                </a:rPr>
                <a:t>D</a:t>
              </a:r>
              <a:endParaRPr lang="ja-JP" altLang="en-US" sz="2400" dirty="0">
                <a:latin typeface="HGP明朝B" pitchFamily="18" charset="-128"/>
                <a:ea typeface="HGP明朝B" pitchFamily="18" charset="-128"/>
              </a:endParaRPr>
            </a:p>
          </p:txBody>
        </p:sp>
      </p:grpSp>
      <p:sp>
        <p:nvSpPr>
          <p:cNvPr id="194" name="正方形/長方形 85"/>
          <p:cNvSpPr>
            <a:spLocks noChangeArrowheads="1"/>
          </p:cNvSpPr>
          <p:nvPr/>
        </p:nvSpPr>
        <p:spPr bwMode="auto">
          <a:xfrm flipH="1">
            <a:off x="2843246" y="5805264"/>
            <a:ext cx="36740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sz="2400" dirty="0" smtClean="0">
                <a:latin typeface="HGP明朝B" pitchFamily="18" charset="-128"/>
                <a:ea typeface="HGP明朝B" pitchFamily="18" charset="-128"/>
              </a:rPr>
              <a:t>E</a:t>
            </a:r>
            <a:endParaRPr lang="ja-JP" altLang="en-US" sz="2400" dirty="0">
              <a:latin typeface="HGP明朝B" pitchFamily="18" charset="-128"/>
              <a:ea typeface="HGP明朝B" pitchFamily="18" charset="-128"/>
            </a:endParaRPr>
          </a:p>
        </p:txBody>
      </p:sp>
      <p:sp>
        <p:nvSpPr>
          <p:cNvPr id="195" name="正方形/長方形 85"/>
          <p:cNvSpPr>
            <a:spLocks noChangeArrowheads="1"/>
          </p:cNvSpPr>
          <p:nvPr/>
        </p:nvSpPr>
        <p:spPr bwMode="auto">
          <a:xfrm flipH="1">
            <a:off x="-37074" y="5661248"/>
            <a:ext cx="36740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altLang="ja-JP" sz="2400" dirty="0" smtClean="0">
                <a:latin typeface="HGP明朝B" pitchFamily="18" charset="-128"/>
                <a:ea typeface="HGP明朝B" pitchFamily="18" charset="-128"/>
              </a:rPr>
              <a:t>F</a:t>
            </a:r>
            <a:endParaRPr lang="ja-JP" altLang="en-US" sz="2400" dirty="0">
              <a:latin typeface="HGP明朝B" pitchFamily="18" charset="-128"/>
              <a:ea typeface="HGP明朝B" pitchFamily="18" charset="-128"/>
            </a:endParaRPr>
          </a:p>
        </p:txBody>
      </p:sp>
      <p:sp>
        <p:nvSpPr>
          <p:cNvPr id="196" name="正方形/長方形 85"/>
          <p:cNvSpPr>
            <a:spLocks noChangeArrowheads="1"/>
          </p:cNvSpPr>
          <p:nvPr/>
        </p:nvSpPr>
        <p:spPr bwMode="auto">
          <a:xfrm flipH="1">
            <a:off x="2584779" y="5301208"/>
            <a:ext cx="3882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sz="2400" dirty="0" smtClean="0">
                <a:latin typeface="HGP明朝B" pitchFamily="18" charset="-128"/>
                <a:ea typeface="HGP明朝B" pitchFamily="18" charset="-128"/>
              </a:rPr>
              <a:t>G</a:t>
            </a:r>
            <a:endParaRPr lang="ja-JP" altLang="en-US" sz="2400" dirty="0">
              <a:latin typeface="HGP明朝B" pitchFamily="18" charset="-128"/>
              <a:ea typeface="HGP明朝B" pitchFamily="18" charset="-128"/>
            </a:endParaRPr>
          </a:p>
        </p:txBody>
      </p:sp>
      <p:sp>
        <p:nvSpPr>
          <p:cNvPr id="201" name="フリーフォーム 200"/>
          <p:cNvSpPr/>
          <p:nvPr/>
        </p:nvSpPr>
        <p:spPr bwMode="auto">
          <a:xfrm>
            <a:off x="2195174" y="1268760"/>
            <a:ext cx="2376264" cy="2304256"/>
          </a:xfrm>
          <a:custGeom>
            <a:avLst/>
            <a:gdLst>
              <a:gd name="connsiteX0" fmla="*/ 0 w 1248229"/>
              <a:gd name="connsiteY0" fmla="*/ 0 h 1320800"/>
              <a:gd name="connsiteX1" fmla="*/ 1175657 w 1248229"/>
              <a:gd name="connsiteY1" fmla="*/ 1320800 h 1320800"/>
              <a:gd name="connsiteX2" fmla="*/ 1248229 w 1248229"/>
              <a:gd name="connsiteY2" fmla="*/ 0 h 1320800"/>
              <a:gd name="connsiteX3" fmla="*/ 0 w 1248229"/>
              <a:gd name="connsiteY3" fmla="*/ 0 h 132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8229" h="1320800">
                <a:moveTo>
                  <a:pt x="0" y="0"/>
                </a:moveTo>
                <a:lnTo>
                  <a:pt x="1175657" y="1320800"/>
                </a:lnTo>
                <a:lnTo>
                  <a:pt x="1248229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50" charset="-128"/>
            </a:endParaRPr>
          </a:p>
        </p:txBody>
      </p:sp>
      <p:sp>
        <p:nvSpPr>
          <p:cNvPr id="202" name="角丸四角形 201"/>
          <p:cNvSpPr/>
          <p:nvPr/>
        </p:nvSpPr>
        <p:spPr bwMode="auto">
          <a:xfrm>
            <a:off x="34934" y="1268760"/>
            <a:ext cx="4536504" cy="5040560"/>
          </a:xfrm>
          <a:prstGeom prst="roundRect">
            <a:avLst>
              <a:gd name="adj" fmla="val 4013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50" charset="-128"/>
            </a:endParaRPr>
          </a:p>
        </p:txBody>
      </p:sp>
      <p:graphicFrame>
        <p:nvGraphicFramePr>
          <p:cNvPr id="200" name="グラフ 199"/>
          <p:cNvGraphicFramePr/>
          <p:nvPr>
            <p:extLst>
              <p:ext uri="{D42A27DB-BD31-4B8C-83A1-F6EECF244321}">
                <p14:modId xmlns:p14="http://schemas.microsoft.com/office/powerpoint/2010/main" val="935364777"/>
              </p:ext>
            </p:extLst>
          </p:nvPr>
        </p:nvGraphicFramePr>
        <p:xfrm>
          <a:off x="4644008" y="1268760"/>
          <a:ext cx="4248472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7" name="正方形/長方形 18"/>
          <p:cNvSpPr>
            <a:spLocks noChangeArrowheads="1"/>
          </p:cNvSpPr>
          <p:nvPr/>
        </p:nvSpPr>
        <p:spPr bwMode="auto">
          <a:xfrm>
            <a:off x="323528" y="764704"/>
            <a:ext cx="20313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ja-JP" altLang="en-US" sz="2400" dirty="0" smtClean="0">
                <a:latin typeface="HGP明朝B" pitchFamily="18" charset="-128"/>
                <a:ea typeface="HGP明朝B" pitchFamily="18" charset="-128"/>
              </a:rPr>
              <a:t>線量測定位置</a:t>
            </a:r>
            <a:endParaRPr lang="en-US" altLang="ja-JP" sz="2400" dirty="0">
              <a:solidFill>
                <a:schemeClr val="tx2">
                  <a:lumMod val="60000"/>
                  <a:lumOff val="40000"/>
                </a:schemeClr>
              </a:solidFill>
              <a:latin typeface="HGP明朝B" pitchFamily="18" charset="-128"/>
              <a:ea typeface="HGP明朝B" pitchFamily="18" charset="-128"/>
            </a:endParaRPr>
          </a:p>
        </p:txBody>
      </p:sp>
      <p:sp>
        <p:nvSpPr>
          <p:cNvPr id="38" name="テキスト ボックス 17"/>
          <p:cNvSpPr txBox="1">
            <a:spLocks noChangeArrowheads="1"/>
          </p:cNvSpPr>
          <p:nvPr/>
        </p:nvSpPr>
        <p:spPr bwMode="auto">
          <a:xfrm>
            <a:off x="8100392" y="0"/>
            <a:ext cx="122413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altLang="ja-JP" sz="2400" dirty="0" smtClean="0">
                <a:latin typeface="HG明朝E"/>
                <a:ea typeface="HG明朝E"/>
                <a:cs typeface="HG明朝E"/>
              </a:rPr>
              <a:t>3/10</a:t>
            </a:r>
            <a:endParaRPr lang="en-US" altLang="ja-JP" sz="2400" dirty="0">
              <a:latin typeface="HG明朝E"/>
              <a:ea typeface="HG明朝E"/>
              <a:cs typeface="HG明朝E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角丸四角形 9"/>
          <p:cNvSpPr/>
          <p:nvPr/>
        </p:nvSpPr>
        <p:spPr bwMode="auto">
          <a:xfrm>
            <a:off x="287016" y="2636912"/>
            <a:ext cx="8784976" cy="864096"/>
          </a:xfrm>
          <a:prstGeom prst="roundRect">
            <a:avLst/>
          </a:prstGeom>
          <a:solidFill>
            <a:schemeClr val="bg1">
              <a:alpha val="44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50" charset="-128"/>
            </a:endParaRPr>
          </a:p>
        </p:txBody>
      </p:sp>
      <p:sp>
        <p:nvSpPr>
          <p:cNvPr id="11" name="角丸四角形 10"/>
          <p:cNvSpPr/>
          <p:nvPr/>
        </p:nvSpPr>
        <p:spPr bwMode="auto">
          <a:xfrm>
            <a:off x="1655168" y="1628800"/>
            <a:ext cx="5688632" cy="1318072"/>
          </a:xfrm>
          <a:prstGeom prst="roundRect">
            <a:avLst/>
          </a:prstGeom>
          <a:solidFill>
            <a:schemeClr val="bg1">
              <a:alpha val="44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50" charset="-128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35496" y="2132856"/>
            <a:ext cx="9144000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defRPr/>
            </a:pPr>
            <a:r>
              <a:rPr lang="en-US" altLang="ja-JP" sz="6600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B" pitchFamily="18" charset="-128"/>
                <a:ea typeface="HGP明朝B" pitchFamily="18" charset="-128"/>
                <a:cs typeface="+mj-cs"/>
              </a:rPr>
              <a:t>TNRF</a:t>
            </a:r>
            <a:r>
              <a:rPr lang="ja-JP" altLang="en-US" sz="66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B" pitchFamily="18" charset="-128"/>
                <a:ea typeface="HGP明朝B" pitchFamily="18" charset="-128"/>
                <a:cs typeface="+mj-cs"/>
              </a:rPr>
              <a:t>に</a:t>
            </a:r>
            <a:r>
              <a:rPr lang="ja-JP" altLang="en-US" sz="6600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B" pitchFamily="18" charset="-128"/>
                <a:ea typeface="HGP明朝B" pitchFamily="18" charset="-128"/>
                <a:cs typeface="+mj-cs"/>
              </a:rPr>
              <a:t>おける</a:t>
            </a:r>
            <a:endParaRPr lang="en-US" altLang="ja-JP" sz="6600" kern="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明朝B" pitchFamily="18" charset="-128"/>
              <a:ea typeface="HGP明朝B" pitchFamily="18" charset="-128"/>
              <a:cs typeface="+mj-cs"/>
            </a:endParaRPr>
          </a:p>
          <a:p>
            <a:pPr algn="ctr">
              <a:defRPr/>
            </a:pPr>
            <a:r>
              <a:rPr lang="ja-JP" altLang="en-US" sz="66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B" pitchFamily="18" charset="-128"/>
                <a:ea typeface="HGP明朝B" pitchFamily="18" charset="-128"/>
                <a:cs typeface="+mj-cs"/>
              </a:rPr>
              <a:t>中性子</a:t>
            </a:r>
            <a:r>
              <a:rPr lang="ja-JP" altLang="en-US" sz="6600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B" pitchFamily="18" charset="-128"/>
                <a:ea typeface="HGP明朝B" pitchFamily="18" charset="-128"/>
                <a:cs typeface="+mj-cs"/>
              </a:rPr>
              <a:t>フラックス</a:t>
            </a:r>
            <a:r>
              <a:rPr lang="ja-JP" altLang="en-US" sz="6600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B" pitchFamily="18" charset="-128"/>
                <a:ea typeface="HGP明朝B" pitchFamily="18" charset="-128"/>
                <a:cs typeface="+mj-cs"/>
              </a:rPr>
              <a:t>測定</a:t>
            </a:r>
            <a:endParaRPr lang="en-US" altLang="ja-JP" sz="6600" kern="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明朝B" pitchFamily="18" charset="-128"/>
              <a:ea typeface="HGP明朝B" pitchFamily="18" charset="-128"/>
              <a:cs typeface="+mj-cs"/>
            </a:endParaRPr>
          </a:p>
          <a:p>
            <a:pPr algn="ctr">
              <a:defRPr/>
            </a:pPr>
            <a:r>
              <a:rPr lang="ja-JP" altLang="en-US" sz="6600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B" pitchFamily="18" charset="-128"/>
                <a:ea typeface="HGP明朝B" pitchFamily="18" charset="-128"/>
                <a:cs typeface="+mj-cs"/>
              </a:rPr>
              <a:t>（参考資料）</a:t>
            </a:r>
            <a:endParaRPr lang="ja-JP" altLang="en-US" sz="6600" kern="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明朝B" pitchFamily="18" charset="-128"/>
              <a:ea typeface="HGP明朝B" pitchFamily="18" charset="-128"/>
              <a:cs typeface="+mj-cs"/>
            </a:endParaRPr>
          </a:p>
        </p:txBody>
      </p:sp>
      <p:sp>
        <p:nvSpPr>
          <p:cNvPr id="2" name="サブタイトル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</p:cSld>
  <p:clrMapOvr>
    <a:masterClrMapping/>
  </p:clrMapOvr>
  <p:transition xmlns:p14="http://schemas.microsoft.com/office/powerpoint/2010/main" advTm="6940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7" name="Rectangle 3"/>
          <p:cNvSpPr>
            <a:spLocks noGrp="1" noChangeArrowheads="1"/>
          </p:cNvSpPr>
          <p:nvPr>
            <p:ph type="title"/>
          </p:nvPr>
        </p:nvSpPr>
        <p:spPr>
          <a:xfrm>
            <a:off x="1042988" y="-265113"/>
            <a:ext cx="5886450" cy="885826"/>
          </a:xfrm>
        </p:spPr>
        <p:txBody>
          <a:bodyPr/>
          <a:lstStyle/>
          <a:p>
            <a:pPr eaLnBrk="1" hangingPunct="1">
              <a:defRPr/>
            </a:pPr>
            <a:r>
              <a:rPr lang="ja-JP" altLang="en-US" sz="4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HGP明朝E"/>
                <a:ea typeface="HGP明朝E"/>
                <a:cs typeface="HGP明朝E"/>
              </a:rPr>
              <a:t>背景</a:t>
            </a:r>
          </a:p>
        </p:txBody>
      </p:sp>
      <p:sp>
        <p:nvSpPr>
          <p:cNvPr id="7172" name="テキスト ボックス 17"/>
          <p:cNvSpPr txBox="1">
            <a:spLocks noChangeArrowheads="1"/>
          </p:cNvSpPr>
          <p:nvPr/>
        </p:nvSpPr>
        <p:spPr bwMode="auto">
          <a:xfrm>
            <a:off x="8172400" y="0"/>
            <a:ext cx="9001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altLang="ja-JP" sz="2400" dirty="0" smtClean="0">
                <a:latin typeface="HGP明朝E"/>
                <a:ea typeface="HGP明朝E"/>
                <a:cs typeface="HGP明朝E"/>
              </a:rPr>
              <a:t>5/10</a:t>
            </a:r>
            <a:endParaRPr lang="en-US" altLang="ja-JP" sz="2400" dirty="0">
              <a:latin typeface="HGP明朝E"/>
              <a:ea typeface="HGP明朝E"/>
              <a:cs typeface="HGP明朝E"/>
            </a:endParaRPr>
          </a:p>
        </p:txBody>
      </p:sp>
      <p:sp>
        <p:nvSpPr>
          <p:cNvPr id="7" name="テキスト ボックス 17"/>
          <p:cNvSpPr txBox="1">
            <a:spLocks noChangeArrowheads="1"/>
          </p:cNvSpPr>
          <p:nvPr/>
        </p:nvSpPr>
        <p:spPr bwMode="auto">
          <a:xfrm>
            <a:off x="251520" y="980728"/>
            <a:ext cx="4714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ja-JP" sz="2800" dirty="0" smtClean="0">
                <a:latin typeface="HGP明朝E"/>
                <a:ea typeface="HGP明朝E"/>
                <a:cs typeface="HGP明朝E"/>
              </a:rPr>
              <a:t>JRR-3</a:t>
            </a:r>
            <a:r>
              <a:rPr lang="ja-JP" altLang="en-US" sz="2800" dirty="0" smtClean="0">
                <a:latin typeface="HGP明朝E"/>
                <a:ea typeface="HGP明朝E"/>
                <a:cs typeface="HGP明朝E"/>
              </a:rPr>
              <a:t>の燃料変更</a:t>
            </a:r>
            <a:endParaRPr lang="en-US" altLang="ja-JP" sz="2800" dirty="0">
              <a:latin typeface="HGP明朝E"/>
              <a:ea typeface="HGP明朝E"/>
              <a:cs typeface="HGP明朝E"/>
            </a:endParaRPr>
          </a:p>
        </p:txBody>
      </p:sp>
      <p:pic>
        <p:nvPicPr>
          <p:cNvPr id="7175" name="Picture 7" descr="C:\Documents and Settings\Administrator\デスクトップ\燃料-1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72816"/>
            <a:ext cx="3204550" cy="4797152"/>
          </a:xfrm>
          <a:prstGeom prst="rect">
            <a:avLst/>
          </a:prstGeom>
          <a:noFill/>
        </p:spPr>
      </p:pic>
      <p:sp>
        <p:nvSpPr>
          <p:cNvPr id="6" name="正方形/長方形 5"/>
          <p:cNvSpPr/>
          <p:nvPr/>
        </p:nvSpPr>
        <p:spPr>
          <a:xfrm>
            <a:off x="2375248" y="4077072"/>
            <a:ext cx="67687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 smtClean="0">
                <a:latin typeface="HGP明朝E"/>
                <a:ea typeface="HGP明朝E"/>
                <a:cs typeface="HGP明朝E"/>
              </a:rPr>
              <a:t>TNRF</a:t>
            </a:r>
            <a:r>
              <a:rPr lang="ja-JP" altLang="en-US" sz="2400" dirty="0" smtClean="0">
                <a:latin typeface="HGP明朝E"/>
                <a:ea typeface="HGP明朝E"/>
                <a:cs typeface="HGP明朝E"/>
              </a:rPr>
              <a:t>における現状の中性子線のフラックスを評価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3131840" y="1052736"/>
            <a:ext cx="82809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ja-JP" dirty="0" smtClean="0">
                <a:latin typeface="HGP明朝E"/>
                <a:ea typeface="HGP明朝E"/>
                <a:cs typeface="HGP明朝E"/>
              </a:rPr>
              <a:t>H  </a:t>
            </a:r>
            <a:r>
              <a:rPr lang="ja-JP" altLang="en-US" dirty="0" smtClean="0">
                <a:latin typeface="HGP明朝E"/>
                <a:ea typeface="HGP明朝E"/>
                <a:cs typeface="HGP明朝E"/>
              </a:rPr>
              <a:t>２年  ３月～</a:t>
            </a:r>
            <a:r>
              <a:rPr lang="en-US" altLang="ja-JP" dirty="0" smtClean="0">
                <a:latin typeface="HGP明朝E"/>
                <a:ea typeface="HGP明朝E"/>
                <a:cs typeface="HGP明朝E"/>
              </a:rPr>
              <a:t>H</a:t>
            </a:r>
            <a:r>
              <a:rPr lang="ja-JP" altLang="en-US" dirty="0" smtClean="0">
                <a:latin typeface="HGP明朝E"/>
                <a:ea typeface="HGP明朝E"/>
                <a:cs typeface="HGP明朝E"/>
              </a:rPr>
              <a:t>１１年 ９月</a:t>
            </a:r>
            <a:r>
              <a:rPr lang="en-US" altLang="ja-JP" dirty="0" smtClean="0">
                <a:latin typeface="HGP明朝E"/>
                <a:ea typeface="HGP明朝E"/>
                <a:cs typeface="HGP明朝E"/>
              </a:rPr>
              <a:t>	</a:t>
            </a:r>
            <a:r>
              <a:rPr lang="ja-JP" altLang="en-US" dirty="0" smtClean="0">
                <a:latin typeface="HGP明朝E"/>
                <a:ea typeface="HGP明朝E"/>
                <a:cs typeface="HGP明朝E"/>
              </a:rPr>
              <a:t>アルミナイド燃料炉心</a:t>
            </a:r>
            <a:br>
              <a:rPr lang="ja-JP" altLang="en-US" dirty="0" smtClean="0">
                <a:latin typeface="HGP明朝E"/>
                <a:ea typeface="HGP明朝E"/>
                <a:cs typeface="HGP明朝E"/>
              </a:rPr>
            </a:br>
            <a:r>
              <a:rPr lang="en-US" altLang="ja-JP" dirty="0" smtClean="0">
                <a:latin typeface="HGP明朝E"/>
                <a:ea typeface="HGP明朝E"/>
                <a:cs typeface="HGP明朝E"/>
              </a:rPr>
              <a:t>H</a:t>
            </a:r>
            <a:r>
              <a:rPr lang="ja-JP" altLang="en-US" dirty="0" smtClean="0">
                <a:latin typeface="HGP明朝E"/>
                <a:ea typeface="HGP明朝E"/>
                <a:cs typeface="HGP明朝E"/>
              </a:rPr>
              <a:t>１１年  ９月～</a:t>
            </a:r>
            <a:r>
              <a:rPr lang="en-US" altLang="ja-JP" dirty="0" smtClean="0">
                <a:latin typeface="HGP明朝E"/>
                <a:ea typeface="HGP明朝E"/>
                <a:cs typeface="HGP明朝E"/>
              </a:rPr>
              <a:t>H</a:t>
            </a:r>
            <a:r>
              <a:rPr lang="ja-JP" altLang="en-US" dirty="0" smtClean="0">
                <a:latin typeface="HGP明朝E"/>
                <a:ea typeface="HGP明朝E"/>
                <a:cs typeface="HGP明朝E"/>
              </a:rPr>
              <a:t>１１年１１月</a:t>
            </a:r>
            <a:r>
              <a:rPr lang="en-US" altLang="ja-JP" dirty="0" smtClean="0">
                <a:latin typeface="HGP明朝E"/>
                <a:ea typeface="HGP明朝E"/>
                <a:cs typeface="HGP明朝E"/>
              </a:rPr>
              <a:t>	</a:t>
            </a:r>
            <a:r>
              <a:rPr lang="ja-JP" altLang="en-US" dirty="0" smtClean="0">
                <a:latin typeface="HGP明朝E"/>
                <a:ea typeface="HGP明朝E"/>
                <a:cs typeface="HGP明朝E"/>
              </a:rPr>
              <a:t>シリサイド燃料特性試験</a:t>
            </a:r>
            <a:br>
              <a:rPr lang="ja-JP" altLang="en-US" dirty="0" smtClean="0">
                <a:latin typeface="HGP明朝E"/>
                <a:ea typeface="HGP明朝E"/>
                <a:cs typeface="HGP明朝E"/>
              </a:rPr>
            </a:br>
            <a:r>
              <a:rPr lang="en-US" altLang="ja-JP" dirty="0" smtClean="0">
                <a:latin typeface="HGP明朝E"/>
                <a:ea typeface="HGP明朝E"/>
                <a:cs typeface="HGP明朝E"/>
              </a:rPr>
              <a:t>H</a:t>
            </a:r>
            <a:r>
              <a:rPr lang="ja-JP" altLang="en-US" dirty="0" smtClean="0">
                <a:latin typeface="HGP明朝E"/>
                <a:ea typeface="HGP明朝E"/>
                <a:cs typeface="HGP明朝E"/>
              </a:rPr>
              <a:t>１１年１１月～現在</a:t>
            </a:r>
            <a:r>
              <a:rPr lang="en-US" altLang="ja-JP" dirty="0" smtClean="0">
                <a:latin typeface="HGP明朝E"/>
                <a:ea typeface="HGP明朝E"/>
                <a:cs typeface="HGP明朝E"/>
              </a:rPr>
              <a:t>		</a:t>
            </a:r>
            <a:r>
              <a:rPr lang="ja-JP" altLang="en-US" dirty="0" smtClean="0">
                <a:latin typeface="HGP明朝E"/>
                <a:ea typeface="HGP明朝E"/>
                <a:cs typeface="HGP明朝E"/>
              </a:rPr>
              <a:t>シリサイド燃料要素で利用運転</a:t>
            </a:r>
            <a:endParaRPr lang="ja-JP" altLang="en-US" dirty="0">
              <a:latin typeface="HGP明朝E"/>
              <a:ea typeface="HGP明朝E"/>
              <a:cs typeface="HGP明朝E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059832" y="2708920"/>
            <a:ext cx="61926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ja-JP" altLang="en-US" sz="2400" dirty="0" smtClean="0">
                <a:latin typeface="HGP明朝E"/>
                <a:ea typeface="HGP明朝E"/>
                <a:cs typeface="HGP明朝E"/>
              </a:rPr>
              <a:t>これまでに測定した</a:t>
            </a:r>
            <a:r>
              <a:rPr lang="en-US" altLang="ja-JP" sz="2400" dirty="0" smtClean="0">
                <a:latin typeface="HGP明朝E"/>
                <a:ea typeface="HGP明朝E"/>
                <a:cs typeface="HGP明朝E"/>
              </a:rPr>
              <a:t>TNRF</a:t>
            </a:r>
            <a:r>
              <a:rPr lang="ja-JP" altLang="en-US" sz="2400" dirty="0" smtClean="0">
                <a:latin typeface="HGP明朝E"/>
                <a:ea typeface="HGP明朝E"/>
                <a:cs typeface="HGP明朝E"/>
              </a:rPr>
              <a:t>の熱中性子フラックス</a:t>
            </a:r>
            <a:endParaRPr lang="en-US" altLang="ja-JP" sz="2400" dirty="0" smtClean="0">
              <a:latin typeface="HGP明朝E"/>
              <a:ea typeface="HGP明朝E"/>
              <a:cs typeface="HGP明朝E"/>
            </a:endParaRPr>
          </a:p>
          <a:p>
            <a:pPr algn="l"/>
            <a:r>
              <a:rPr lang="ja-JP" altLang="en-US" sz="2400" dirty="0" smtClean="0">
                <a:latin typeface="HGP明朝E"/>
                <a:ea typeface="HGP明朝E"/>
                <a:cs typeface="HGP明朝E"/>
              </a:rPr>
              <a:t>⇒</a:t>
            </a:r>
            <a:r>
              <a:rPr lang="en-US" altLang="ja-JP" sz="2400" dirty="0" smtClean="0">
                <a:latin typeface="HGP明朝E"/>
                <a:ea typeface="HGP明朝E"/>
                <a:cs typeface="HGP明朝E"/>
              </a:rPr>
              <a:t>1.2×10</a:t>
            </a:r>
            <a:r>
              <a:rPr lang="en-US" altLang="ja-JP" sz="2400" baseline="30000" dirty="0" smtClean="0">
                <a:latin typeface="HGP明朝E"/>
                <a:ea typeface="HGP明朝E"/>
                <a:cs typeface="HGP明朝E"/>
              </a:rPr>
              <a:t>8</a:t>
            </a:r>
            <a:r>
              <a:rPr lang="en-US" altLang="ja-JP" sz="2400" dirty="0" smtClean="0">
                <a:latin typeface="HGP明朝E"/>
                <a:ea typeface="HGP明朝E"/>
                <a:cs typeface="HGP明朝E"/>
              </a:rPr>
              <a:t> n/cm</a:t>
            </a:r>
            <a:r>
              <a:rPr lang="en-US" altLang="ja-JP" sz="2400" baseline="30000" dirty="0" smtClean="0">
                <a:latin typeface="HGP明朝E"/>
                <a:ea typeface="HGP明朝E"/>
                <a:cs typeface="HGP明朝E"/>
              </a:rPr>
              <a:t>2</a:t>
            </a:r>
            <a:r>
              <a:rPr lang="en-US" altLang="ja-JP" sz="2400" dirty="0" smtClean="0">
                <a:latin typeface="HGP明朝E"/>
                <a:ea typeface="HGP明朝E"/>
                <a:cs typeface="HGP明朝E"/>
              </a:rPr>
              <a:t>/s</a:t>
            </a:r>
            <a:endParaRPr lang="ja-JP" altLang="en-US" sz="2400" dirty="0">
              <a:latin typeface="HGP明朝E"/>
              <a:ea typeface="HGP明朝E"/>
              <a:cs typeface="HGP明朝E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35496" y="6279703"/>
            <a:ext cx="4536504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l"/>
            <a:r>
              <a:rPr lang="ja-JP" altLang="en-US" dirty="0" smtClean="0">
                <a:latin typeface="HGP明朝E"/>
                <a:ea typeface="HGP明朝E"/>
                <a:cs typeface="HGP明朝E"/>
              </a:rPr>
              <a:t>現在使用されている低濃縮燃料</a:t>
            </a:r>
            <a:endParaRPr lang="ja-JP" altLang="en-US" dirty="0">
              <a:latin typeface="HGP明朝E"/>
              <a:ea typeface="HGP明朝E"/>
              <a:cs typeface="HGP明朝E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7" name="Rectangle 3"/>
          <p:cNvSpPr>
            <a:spLocks noGrp="1" noChangeArrowheads="1"/>
          </p:cNvSpPr>
          <p:nvPr>
            <p:ph type="title"/>
          </p:nvPr>
        </p:nvSpPr>
        <p:spPr>
          <a:xfrm>
            <a:off x="1042988" y="-265113"/>
            <a:ext cx="7993508" cy="885826"/>
          </a:xfrm>
        </p:spPr>
        <p:txBody>
          <a:bodyPr/>
          <a:lstStyle/>
          <a:p>
            <a:pPr eaLnBrk="1" hangingPunct="1">
              <a:defRPr/>
            </a:pPr>
            <a:r>
              <a:rPr lang="ja-JP" altLang="en-US" sz="4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HGP明朝E"/>
                <a:ea typeface="HGP明朝E"/>
                <a:cs typeface="HGP明朝E"/>
              </a:rPr>
              <a:t>中性子フラックスの測定方法</a:t>
            </a:r>
          </a:p>
        </p:txBody>
      </p:sp>
      <p:sp>
        <p:nvSpPr>
          <p:cNvPr id="19" name="テキスト ボックス 17"/>
          <p:cNvSpPr txBox="1">
            <a:spLocks noChangeArrowheads="1"/>
          </p:cNvSpPr>
          <p:nvPr/>
        </p:nvSpPr>
        <p:spPr bwMode="auto">
          <a:xfrm>
            <a:off x="35496" y="548680"/>
            <a:ext cx="100811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ja-JP" altLang="en-US" sz="2800" dirty="0" smtClean="0">
                <a:latin typeface="HGP明朝E"/>
                <a:ea typeface="HGP明朝E"/>
                <a:cs typeface="HGP明朝E"/>
              </a:rPr>
              <a:t>金箔放射化法により中性子フラックスを測定</a:t>
            </a:r>
            <a:endParaRPr lang="en-US" altLang="ja-JP" sz="2800" dirty="0">
              <a:latin typeface="HGP明朝E"/>
              <a:ea typeface="HGP明朝E"/>
              <a:cs typeface="HGP明朝E"/>
            </a:endParaRPr>
          </a:p>
        </p:txBody>
      </p:sp>
      <p:grpSp>
        <p:nvGrpSpPr>
          <p:cNvPr id="82" name="図形グループ 81"/>
          <p:cNvGrpSpPr/>
          <p:nvPr/>
        </p:nvGrpSpPr>
        <p:grpSpPr>
          <a:xfrm>
            <a:off x="6228184" y="1268760"/>
            <a:ext cx="2448272" cy="2805312"/>
            <a:chOff x="5940152" y="1844824"/>
            <a:chExt cx="3456384" cy="3960440"/>
          </a:xfrm>
        </p:grpSpPr>
        <p:pic>
          <p:nvPicPr>
            <p:cNvPr id="85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084168" y="1844824"/>
              <a:ext cx="3312368" cy="39417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6" name="正方形/長方形 85"/>
            <p:cNvSpPr/>
            <p:nvPr/>
          </p:nvSpPr>
          <p:spPr bwMode="auto">
            <a:xfrm>
              <a:off x="5940152" y="4005064"/>
              <a:ext cx="3456384" cy="18002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GP明朝E"/>
                <a:ea typeface="HGP明朝E"/>
                <a:cs typeface="HGP明朝E"/>
              </a:endParaRPr>
            </a:p>
          </p:txBody>
        </p:sp>
      </p:grpSp>
      <p:sp>
        <p:nvSpPr>
          <p:cNvPr id="83" name="角丸四角形 82"/>
          <p:cNvSpPr/>
          <p:nvPr/>
        </p:nvSpPr>
        <p:spPr bwMode="auto">
          <a:xfrm>
            <a:off x="107504" y="1052736"/>
            <a:ext cx="8928992" cy="1944216"/>
          </a:xfrm>
          <a:prstGeom prst="roundRect">
            <a:avLst>
              <a:gd name="adj" fmla="val 12539"/>
            </a:avLst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GP明朝E"/>
              <a:ea typeface="HGP明朝E"/>
              <a:cs typeface="HGP明朝E"/>
            </a:endParaRPr>
          </a:p>
        </p:txBody>
      </p:sp>
      <p:sp>
        <p:nvSpPr>
          <p:cNvPr id="84" name="テキスト ボックス 17"/>
          <p:cNvSpPr txBox="1">
            <a:spLocks noChangeArrowheads="1"/>
          </p:cNvSpPr>
          <p:nvPr/>
        </p:nvSpPr>
        <p:spPr bwMode="auto">
          <a:xfrm>
            <a:off x="107504" y="1412776"/>
            <a:ext cx="878497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ja-JP" altLang="en-US" sz="2800" dirty="0" smtClean="0">
                <a:latin typeface="HGP明朝E"/>
                <a:ea typeface="HGP明朝E"/>
                <a:cs typeface="HGP明朝E"/>
              </a:rPr>
              <a:t>●安定同位体存在比</a:t>
            </a:r>
            <a:r>
              <a:rPr lang="en-US" altLang="ja-JP" sz="2800" dirty="0" smtClean="0">
                <a:latin typeface="HGP明朝E"/>
                <a:ea typeface="HGP明朝E"/>
                <a:cs typeface="HGP明朝E"/>
              </a:rPr>
              <a:t>100%</a:t>
            </a:r>
            <a:r>
              <a:rPr lang="ja-JP" altLang="en-US" sz="2800" dirty="0" smtClean="0">
                <a:latin typeface="HGP明朝E"/>
                <a:ea typeface="HGP明朝E"/>
                <a:cs typeface="HGP明朝E"/>
              </a:rPr>
              <a:t>の</a:t>
            </a:r>
            <a:r>
              <a:rPr lang="en-US" altLang="ja-JP" sz="2800" dirty="0" smtClean="0">
                <a:latin typeface="HGP明朝E"/>
                <a:ea typeface="HGP明朝E"/>
                <a:cs typeface="HGP明朝E"/>
              </a:rPr>
              <a:t>197Au</a:t>
            </a:r>
          </a:p>
          <a:p>
            <a:pPr algn="l"/>
            <a:r>
              <a:rPr lang="ja-JP" altLang="en-US" sz="2800" dirty="0" smtClean="0">
                <a:latin typeface="HGP明朝E"/>
                <a:ea typeface="HGP明朝E"/>
                <a:cs typeface="HGP明朝E"/>
              </a:rPr>
              <a:t>●</a:t>
            </a:r>
            <a:r>
              <a:rPr lang="en-US" altLang="ja-JP" sz="2800" dirty="0" smtClean="0">
                <a:latin typeface="HGP明朝E"/>
                <a:ea typeface="HGP明朝E"/>
                <a:cs typeface="HGP明朝E"/>
              </a:rPr>
              <a:t>198Au</a:t>
            </a:r>
            <a:r>
              <a:rPr lang="ja-JP" altLang="en-US" sz="2800" dirty="0" err="1" smtClean="0">
                <a:latin typeface="HGP明朝E"/>
                <a:ea typeface="HGP明朝E"/>
                <a:cs typeface="HGP明朝E"/>
              </a:rPr>
              <a:t>の壊</a:t>
            </a:r>
            <a:r>
              <a:rPr lang="ja-JP" altLang="en-US" sz="2800" dirty="0" smtClean="0">
                <a:latin typeface="HGP明朝E"/>
                <a:ea typeface="HGP明朝E"/>
                <a:cs typeface="HGP明朝E"/>
              </a:rPr>
              <a:t>変機構が比較的単純</a:t>
            </a:r>
            <a:endParaRPr lang="en-US" altLang="ja-JP" sz="2800" dirty="0" smtClean="0">
              <a:latin typeface="HGP明朝E"/>
              <a:ea typeface="HGP明朝E"/>
              <a:cs typeface="HGP明朝E"/>
            </a:endParaRPr>
          </a:p>
          <a:p>
            <a:pPr algn="l"/>
            <a:r>
              <a:rPr lang="ja-JP" altLang="en-US" sz="2800" dirty="0" smtClean="0">
                <a:latin typeface="HGP明朝E"/>
                <a:ea typeface="HGP明朝E"/>
                <a:cs typeface="HGP明朝E"/>
              </a:rPr>
              <a:t>●放射能測定に適した半減期</a:t>
            </a:r>
            <a:r>
              <a:rPr lang="en-US" altLang="ja-JP" sz="2800" dirty="0" smtClean="0">
                <a:latin typeface="HGP明朝E"/>
                <a:ea typeface="HGP明朝E"/>
                <a:cs typeface="HGP明朝E"/>
              </a:rPr>
              <a:t>(2.7</a:t>
            </a:r>
            <a:r>
              <a:rPr lang="ja-JP" altLang="en-US" sz="2800" dirty="0" smtClean="0">
                <a:latin typeface="HGP明朝E"/>
                <a:ea typeface="HGP明朝E"/>
                <a:cs typeface="HGP明朝E"/>
              </a:rPr>
              <a:t>日</a:t>
            </a:r>
            <a:r>
              <a:rPr lang="en-US" altLang="ja-JP" sz="2800" dirty="0" smtClean="0">
                <a:latin typeface="HGP明朝E"/>
                <a:ea typeface="HGP明朝E"/>
                <a:cs typeface="HGP明朝E"/>
              </a:rPr>
              <a:t>)</a:t>
            </a:r>
            <a:endParaRPr lang="en-US" altLang="ja-JP" sz="2800" dirty="0">
              <a:latin typeface="HGP明朝E"/>
              <a:ea typeface="HGP明朝E"/>
              <a:cs typeface="HGP明朝E"/>
            </a:endParaRPr>
          </a:p>
        </p:txBody>
      </p:sp>
      <p:sp>
        <p:nvSpPr>
          <p:cNvPr id="87" name="テキスト ボックス 17"/>
          <p:cNvSpPr txBox="1">
            <a:spLocks noChangeArrowheads="1"/>
          </p:cNvSpPr>
          <p:nvPr/>
        </p:nvSpPr>
        <p:spPr bwMode="auto">
          <a:xfrm>
            <a:off x="22328" y="2996952"/>
            <a:ext cx="100811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ja-JP" altLang="en-US" sz="2800" dirty="0" smtClean="0">
                <a:latin typeface="HGP明朝E"/>
                <a:ea typeface="HGP明朝E"/>
                <a:cs typeface="HGP明朝E"/>
              </a:rPr>
              <a:t>金箔を放射化させ放射能を測定</a:t>
            </a:r>
            <a:r>
              <a:rPr lang="en-US" altLang="ja-JP" sz="2800" dirty="0" smtClean="0">
                <a:latin typeface="HGP明朝E"/>
                <a:ea typeface="HGP明朝E"/>
                <a:cs typeface="HGP明朝E"/>
              </a:rPr>
              <a:t>→</a:t>
            </a:r>
            <a:r>
              <a:rPr lang="ja-JP" altLang="en-US" sz="2800" dirty="0" smtClean="0">
                <a:latin typeface="HGP明朝E"/>
                <a:ea typeface="HGP明朝E"/>
                <a:cs typeface="HGP明朝E"/>
              </a:rPr>
              <a:t>フラックスを計算</a:t>
            </a:r>
            <a:endParaRPr lang="en-US" altLang="ja-JP" sz="2800" dirty="0">
              <a:latin typeface="HGP明朝E"/>
              <a:ea typeface="HGP明朝E"/>
              <a:cs typeface="HGP明朝E"/>
            </a:endParaRPr>
          </a:p>
        </p:txBody>
      </p:sp>
      <p:sp>
        <p:nvSpPr>
          <p:cNvPr id="14" name="テキスト ボックス 17"/>
          <p:cNvSpPr txBox="1">
            <a:spLocks noChangeArrowheads="1"/>
          </p:cNvSpPr>
          <p:nvPr/>
        </p:nvSpPr>
        <p:spPr bwMode="auto">
          <a:xfrm>
            <a:off x="8100392" y="0"/>
            <a:ext cx="122413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altLang="ja-JP" sz="2400" dirty="0" smtClean="0">
                <a:latin typeface="HG明朝E"/>
                <a:ea typeface="HG明朝E"/>
                <a:cs typeface="HG明朝E"/>
              </a:rPr>
              <a:t>6/10</a:t>
            </a:r>
            <a:endParaRPr lang="en-US" altLang="ja-JP" sz="2400" dirty="0">
              <a:latin typeface="HG明朝E"/>
              <a:ea typeface="HG明朝E"/>
              <a:cs typeface="HG明朝E"/>
            </a:endParaRPr>
          </a:p>
        </p:txBody>
      </p:sp>
      <p:graphicFrame>
        <p:nvGraphicFramePr>
          <p:cNvPr id="2" name="オブジェクト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4052911"/>
              </p:ext>
            </p:extLst>
          </p:nvPr>
        </p:nvGraphicFramePr>
        <p:xfrm>
          <a:off x="467544" y="3789040"/>
          <a:ext cx="5167313" cy="234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数式" r:id="rId4" imgW="1955800" imgH="889000" progId="Equation.3">
                  <p:embed/>
                </p:oleObj>
              </mc:Choice>
              <mc:Fallback>
                <p:oleObj name="数式" r:id="rId4" imgW="1955800" imgH="889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7544" y="3789040"/>
                        <a:ext cx="5167313" cy="2349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テキスト ボックス 17"/>
          <p:cNvSpPr txBox="1">
            <a:spLocks noChangeArrowheads="1"/>
          </p:cNvSpPr>
          <p:nvPr/>
        </p:nvSpPr>
        <p:spPr bwMode="auto">
          <a:xfrm>
            <a:off x="6156176" y="4077072"/>
            <a:ext cx="3024336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altLang="ja-JP" sz="1200" dirty="0" err="1" smtClean="0">
                <a:latin typeface="HGP明朝E"/>
                <a:ea typeface="HGP明朝E"/>
                <a:cs typeface="HGP明朝E"/>
              </a:rPr>
              <a:t>φ</a:t>
            </a:r>
            <a:r>
              <a:rPr lang="en-US" altLang="ja-JP" sz="1200" dirty="0" smtClean="0">
                <a:latin typeface="HGP明朝E"/>
                <a:ea typeface="HGP明朝E"/>
                <a:cs typeface="HGP明朝E"/>
              </a:rPr>
              <a:t>:</a:t>
            </a:r>
            <a:r>
              <a:rPr lang="ja-JP" altLang="en-US" sz="1200" dirty="0" smtClean="0">
                <a:latin typeface="HGP明朝E"/>
                <a:ea typeface="HGP明朝E"/>
                <a:cs typeface="HGP明朝E"/>
              </a:rPr>
              <a:t>フラックス</a:t>
            </a:r>
            <a:r>
              <a:rPr lang="en-US" altLang="ja-JP" sz="1200" dirty="0" smtClean="0">
                <a:latin typeface="HGP明朝E"/>
                <a:ea typeface="HGP明朝E"/>
                <a:cs typeface="HGP明朝E"/>
              </a:rPr>
              <a:t> </a:t>
            </a:r>
          </a:p>
          <a:p>
            <a:pPr algn="l"/>
            <a:r>
              <a:rPr lang="en-US" altLang="ja-JP" sz="1200" dirty="0" smtClean="0">
                <a:latin typeface="HGP明朝E"/>
                <a:ea typeface="HGP明朝E"/>
                <a:cs typeface="HGP明朝E"/>
              </a:rPr>
              <a:t>A:</a:t>
            </a:r>
            <a:r>
              <a:rPr lang="ja-JP" altLang="en-US" sz="1200" dirty="0" smtClean="0">
                <a:latin typeface="HGP明朝E"/>
                <a:ea typeface="HGP明朝E"/>
                <a:cs typeface="HGP明朝E"/>
              </a:rPr>
              <a:t>放射能強度</a:t>
            </a:r>
            <a:endParaRPr lang="en-US" altLang="ja-JP" sz="1200" dirty="0" smtClean="0">
              <a:latin typeface="HGP明朝E"/>
              <a:ea typeface="HGP明朝E"/>
              <a:cs typeface="HGP明朝E"/>
            </a:endParaRPr>
          </a:p>
          <a:p>
            <a:pPr algn="l"/>
            <a:r>
              <a:rPr lang="en-US" altLang="ja-JP" sz="1200" dirty="0" smtClean="0">
                <a:latin typeface="HGP明朝E"/>
                <a:ea typeface="HGP明朝E"/>
                <a:cs typeface="HGP明朝E"/>
              </a:rPr>
              <a:t>M:</a:t>
            </a:r>
            <a:r>
              <a:rPr lang="ja-JP" altLang="en-US" sz="1200" dirty="0" smtClean="0">
                <a:latin typeface="HGP明朝E"/>
                <a:ea typeface="HGP明朝E"/>
                <a:cs typeface="HGP明朝E"/>
              </a:rPr>
              <a:t>原子量</a:t>
            </a:r>
            <a:endParaRPr lang="en-US" altLang="ja-JP" sz="1200" dirty="0" smtClean="0">
              <a:latin typeface="HGP明朝E"/>
              <a:ea typeface="HGP明朝E"/>
              <a:cs typeface="HGP明朝E"/>
            </a:endParaRPr>
          </a:p>
          <a:p>
            <a:pPr algn="l"/>
            <a:r>
              <a:rPr lang="en-US" altLang="ja-JP" sz="1200" dirty="0" smtClean="0">
                <a:latin typeface="HGP明朝E"/>
                <a:ea typeface="HGP明朝E"/>
                <a:cs typeface="HGP明朝E"/>
              </a:rPr>
              <a:t>w:</a:t>
            </a:r>
            <a:r>
              <a:rPr lang="ja-JP" altLang="en-US" sz="1200" dirty="0" smtClean="0">
                <a:latin typeface="HGP明朝E"/>
                <a:ea typeface="HGP明朝E"/>
                <a:cs typeface="HGP明朝E"/>
              </a:rPr>
              <a:t>サンプル重量</a:t>
            </a:r>
            <a:endParaRPr lang="en-US" altLang="ja-JP" sz="1200" dirty="0" smtClean="0">
              <a:latin typeface="HGP明朝E"/>
              <a:ea typeface="HGP明朝E"/>
              <a:cs typeface="HGP明朝E"/>
            </a:endParaRPr>
          </a:p>
          <a:p>
            <a:pPr algn="l"/>
            <a:r>
              <a:rPr lang="en-US" altLang="ja-JP" sz="1200" dirty="0" err="1" smtClean="0">
                <a:latin typeface="HGP明朝E"/>
                <a:ea typeface="HGP明朝E"/>
                <a:cs typeface="HGP明朝E"/>
              </a:rPr>
              <a:t>θ</a:t>
            </a:r>
            <a:r>
              <a:rPr lang="en-US" altLang="ja-JP" sz="1200" dirty="0" smtClean="0">
                <a:latin typeface="HGP明朝E"/>
                <a:ea typeface="HGP明朝E"/>
                <a:cs typeface="HGP明朝E"/>
              </a:rPr>
              <a:t>:</a:t>
            </a:r>
            <a:r>
              <a:rPr lang="ja-JP" altLang="en-US" sz="1200" dirty="0" smtClean="0">
                <a:latin typeface="HGP明朝E"/>
                <a:ea typeface="HGP明朝E"/>
                <a:cs typeface="HGP明朝E"/>
              </a:rPr>
              <a:t>存在比</a:t>
            </a:r>
            <a:endParaRPr lang="en-US" altLang="ja-JP" sz="1200" dirty="0" smtClean="0">
              <a:latin typeface="HGP明朝E"/>
              <a:ea typeface="HGP明朝E"/>
              <a:cs typeface="HGP明朝E"/>
            </a:endParaRPr>
          </a:p>
          <a:p>
            <a:pPr algn="l"/>
            <a:r>
              <a:rPr lang="en-US" altLang="ja-JP" sz="1200" dirty="0" smtClean="0">
                <a:latin typeface="HGP明朝E"/>
                <a:ea typeface="HGP明朝E"/>
                <a:cs typeface="HGP明朝E"/>
              </a:rPr>
              <a:t>N</a:t>
            </a:r>
            <a:r>
              <a:rPr lang="en-US" altLang="ja-JP" sz="1200" baseline="-25000" dirty="0" smtClean="0">
                <a:latin typeface="HGP明朝E"/>
                <a:ea typeface="HGP明朝E"/>
                <a:cs typeface="HGP明朝E"/>
              </a:rPr>
              <a:t>A</a:t>
            </a:r>
            <a:r>
              <a:rPr lang="en-US" altLang="ja-JP" sz="1200" dirty="0" smtClean="0">
                <a:latin typeface="HGP明朝E"/>
                <a:ea typeface="HGP明朝E"/>
                <a:cs typeface="HGP明朝E"/>
              </a:rPr>
              <a:t>:</a:t>
            </a:r>
            <a:r>
              <a:rPr lang="ja-JP" altLang="en-US" sz="1200" dirty="0" smtClean="0">
                <a:latin typeface="HGP明朝E"/>
                <a:ea typeface="HGP明朝E"/>
                <a:cs typeface="HGP明朝E"/>
              </a:rPr>
              <a:t>アボガドロ定数</a:t>
            </a:r>
            <a:endParaRPr lang="en-US" altLang="ja-JP" sz="1200" dirty="0" smtClean="0">
              <a:latin typeface="HGP明朝E"/>
              <a:ea typeface="HGP明朝E"/>
              <a:cs typeface="HGP明朝E"/>
            </a:endParaRPr>
          </a:p>
          <a:p>
            <a:pPr algn="l"/>
            <a:r>
              <a:rPr lang="en-US" altLang="ja-JP" sz="1200" dirty="0" err="1" smtClean="0">
                <a:latin typeface="HGP明朝E"/>
                <a:ea typeface="HGP明朝E"/>
                <a:cs typeface="HGP明朝E"/>
              </a:rPr>
              <a:t>σ</a:t>
            </a:r>
            <a:r>
              <a:rPr lang="en-US" altLang="ja-JP" sz="1200" dirty="0" smtClean="0">
                <a:latin typeface="HGP明朝E"/>
                <a:ea typeface="HGP明朝E"/>
                <a:cs typeface="HGP明朝E"/>
              </a:rPr>
              <a:t>:</a:t>
            </a:r>
            <a:r>
              <a:rPr lang="ja-JP" altLang="en-US" sz="1200" dirty="0" smtClean="0">
                <a:latin typeface="HGP明朝E"/>
                <a:ea typeface="HGP明朝E"/>
                <a:cs typeface="HGP明朝E"/>
              </a:rPr>
              <a:t>放射化断面積</a:t>
            </a:r>
            <a:endParaRPr lang="en-US" altLang="ja-JP" sz="1200" dirty="0" smtClean="0">
              <a:latin typeface="HGP明朝E"/>
              <a:ea typeface="HGP明朝E"/>
              <a:cs typeface="HGP明朝E"/>
            </a:endParaRPr>
          </a:p>
          <a:p>
            <a:pPr algn="l"/>
            <a:r>
              <a:rPr lang="en-US" altLang="ja-JP" sz="1200" dirty="0" err="1" smtClean="0">
                <a:latin typeface="HGP明朝E"/>
                <a:ea typeface="HGP明朝E"/>
                <a:cs typeface="HGP明朝E"/>
              </a:rPr>
              <a:t>F</a:t>
            </a:r>
            <a:r>
              <a:rPr lang="en-US" altLang="ja-JP" sz="1200" baseline="-25000" dirty="0" err="1" smtClean="0">
                <a:latin typeface="HGP明朝E"/>
                <a:ea typeface="HGP明朝E"/>
                <a:cs typeface="HGP明朝E"/>
              </a:rPr>
              <a:t>Cd</a:t>
            </a:r>
            <a:r>
              <a:rPr lang="en-US" altLang="ja-JP" sz="1200" dirty="0" smtClean="0">
                <a:latin typeface="HGP明朝E"/>
                <a:ea typeface="HGP明朝E"/>
                <a:cs typeface="HGP明朝E"/>
              </a:rPr>
              <a:t>:</a:t>
            </a:r>
            <a:r>
              <a:rPr lang="ja-JP" altLang="en-US" sz="1200" dirty="0" smtClean="0">
                <a:latin typeface="HGP明朝E"/>
                <a:ea typeface="HGP明朝E"/>
                <a:cs typeface="HGP明朝E"/>
              </a:rPr>
              <a:t>カドミ比</a:t>
            </a:r>
            <a:endParaRPr lang="en-US" altLang="ja-JP" sz="1200" dirty="0" smtClean="0">
              <a:latin typeface="HGP明朝E"/>
              <a:ea typeface="HGP明朝E"/>
              <a:cs typeface="HGP明朝E"/>
            </a:endParaRPr>
          </a:p>
          <a:p>
            <a:pPr algn="l"/>
            <a:r>
              <a:rPr lang="en-US" altLang="ja-JP" sz="1200" dirty="0">
                <a:latin typeface="HGP明朝E"/>
                <a:ea typeface="HGP明朝E"/>
                <a:cs typeface="HGP明朝E"/>
              </a:rPr>
              <a:t>g</a:t>
            </a:r>
            <a:r>
              <a:rPr lang="ja-JP" altLang="en-US" sz="1200" dirty="0" smtClean="0">
                <a:latin typeface="HGP明朝E"/>
                <a:ea typeface="HGP明朝E"/>
                <a:cs typeface="HGP明朝E"/>
              </a:rPr>
              <a:t>（</a:t>
            </a:r>
            <a:r>
              <a:rPr lang="en-US" altLang="ja-JP" sz="1200" dirty="0" smtClean="0">
                <a:latin typeface="HGP明朝E"/>
                <a:ea typeface="HGP明朝E"/>
                <a:cs typeface="HGP明朝E"/>
              </a:rPr>
              <a:t>T</a:t>
            </a:r>
            <a:r>
              <a:rPr lang="ja-JP" altLang="en-US" sz="1200" dirty="0" smtClean="0">
                <a:latin typeface="HGP明朝E"/>
                <a:ea typeface="HGP明朝E"/>
                <a:cs typeface="HGP明朝E"/>
              </a:rPr>
              <a:t>）：中性子温度</a:t>
            </a:r>
            <a:r>
              <a:rPr lang="en-US" altLang="ja-JP" sz="1200" dirty="0" smtClean="0">
                <a:latin typeface="HGP明朝E"/>
                <a:ea typeface="HGP明朝E"/>
                <a:cs typeface="HGP明朝E"/>
              </a:rPr>
              <a:t>T</a:t>
            </a:r>
            <a:r>
              <a:rPr lang="ja-JP" altLang="en-US" sz="1200" dirty="0" smtClean="0">
                <a:latin typeface="HGP明朝E"/>
                <a:ea typeface="HGP明朝E"/>
                <a:cs typeface="HGP明朝E"/>
              </a:rPr>
              <a:t>に対する非</a:t>
            </a:r>
            <a:r>
              <a:rPr lang="en-US" altLang="ja-JP" sz="1200" dirty="0" smtClean="0">
                <a:latin typeface="HGP明朝E"/>
                <a:ea typeface="HGP明朝E"/>
                <a:cs typeface="HGP明朝E"/>
              </a:rPr>
              <a:t>1/v</a:t>
            </a:r>
            <a:r>
              <a:rPr lang="ja-JP" altLang="en-US" sz="1200" dirty="0" smtClean="0">
                <a:latin typeface="HGP明朝E"/>
                <a:ea typeface="HGP明朝E"/>
                <a:cs typeface="HGP明朝E"/>
              </a:rPr>
              <a:t>補正</a:t>
            </a:r>
            <a:endParaRPr lang="en-US" altLang="ja-JP" sz="1200" dirty="0" smtClean="0">
              <a:latin typeface="HGP明朝E"/>
              <a:ea typeface="HGP明朝E"/>
              <a:cs typeface="HGP明朝E"/>
            </a:endParaRPr>
          </a:p>
          <a:p>
            <a:pPr algn="l"/>
            <a:r>
              <a:rPr lang="en-US" altLang="ja-JP" sz="1200" dirty="0" err="1" smtClean="0">
                <a:latin typeface="HGP明朝E"/>
                <a:ea typeface="HGP明朝E"/>
                <a:cs typeface="HGP明朝E"/>
              </a:rPr>
              <a:t>λ</a:t>
            </a:r>
            <a:r>
              <a:rPr lang="en-US" altLang="ja-JP" sz="1200" dirty="0" smtClean="0">
                <a:latin typeface="HGP明朝E"/>
                <a:ea typeface="HGP明朝E"/>
                <a:cs typeface="HGP明朝E"/>
              </a:rPr>
              <a:t>:</a:t>
            </a:r>
            <a:r>
              <a:rPr lang="ja-JP" altLang="en-US" sz="1200" dirty="0" smtClean="0">
                <a:latin typeface="HGP明朝E"/>
                <a:ea typeface="HGP明朝E"/>
                <a:cs typeface="HGP明朝E"/>
              </a:rPr>
              <a:t>改変定数</a:t>
            </a:r>
            <a:endParaRPr lang="en-US" altLang="ja-JP" sz="1200" dirty="0" smtClean="0">
              <a:latin typeface="HGP明朝E"/>
              <a:ea typeface="HGP明朝E"/>
              <a:cs typeface="HGP明朝E"/>
            </a:endParaRPr>
          </a:p>
          <a:p>
            <a:pPr algn="l"/>
            <a:r>
              <a:rPr lang="en-US" altLang="ja-JP" sz="1200" dirty="0" err="1" smtClean="0">
                <a:latin typeface="HGP明朝E"/>
                <a:ea typeface="HGP明朝E"/>
                <a:cs typeface="HGP明朝E"/>
              </a:rPr>
              <a:t>t</a:t>
            </a:r>
            <a:r>
              <a:rPr lang="en-US" altLang="ja-JP" sz="1200" baseline="-25000" dirty="0" err="1" smtClean="0">
                <a:latin typeface="HGP明朝E"/>
                <a:ea typeface="HGP明朝E"/>
                <a:cs typeface="HGP明朝E"/>
              </a:rPr>
              <a:t>i</a:t>
            </a:r>
            <a:r>
              <a:rPr lang="en-US" altLang="ja-JP" sz="1200" dirty="0" smtClean="0">
                <a:latin typeface="HGP明朝E"/>
                <a:ea typeface="HGP明朝E"/>
                <a:cs typeface="HGP明朝E"/>
              </a:rPr>
              <a:t>:</a:t>
            </a:r>
            <a:r>
              <a:rPr lang="ja-JP" altLang="en-US" sz="1200" dirty="0" smtClean="0">
                <a:latin typeface="HGP明朝E"/>
                <a:ea typeface="HGP明朝E"/>
                <a:cs typeface="HGP明朝E"/>
              </a:rPr>
              <a:t>照射時間</a:t>
            </a:r>
            <a:endParaRPr lang="en-US" altLang="ja-JP" sz="1200" dirty="0" smtClean="0">
              <a:latin typeface="HGP明朝E"/>
              <a:ea typeface="HGP明朝E"/>
              <a:cs typeface="HGP明朝E"/>
            </a:endParaRPr>
          </a:p>
          <a:p>
            <a:pPr algn="l"/>
            <a:r>
              <a:rPr lang="en-US" altLang="ja-JP" sz="1200" dirty="0" smtClean="0">
                <a:latin typeface="HGP明朝E"/>
                <a:ea typeface="HGP明朝E"/>
                <a:cs typeface="HGP明朝E"/>
              </a:rPr>
              <a:t>t</a:t>
            </a:r>
            <a:r>
              <a:rPr lang="en-US" altLang="ja-JP" sz="1200" baseline="-25000" dirty="0" smtClean="0">
                <a:latin typeface="HGP明朝E"/>
                <a:ea typeface="HGP明朝E"/>
                <a:cs typeface="HGP明朝E"/>
              </a:rPr>
              <a:t>d</a:t>
            </a:r>
            <a:r>
              <a:rPr lang="en-US" altLang="ja-JP" sz="1200" dirty="0" smtClean="0">
                <a:latin typeface="HGP明朝E"/>
                <a:ea typeface="HGP明朝E"/>
                <a:cs typeface="HGP明朝E"/>
              </a:rPr>
              <a:t>:</a:t>
            </a:r>
            <a:r>
              <a:rPr lang="ja-JP" altLang="en-US" sz="1200" dirty="0" smtClean="0">
                <a:latin typeface="HGP明朝E"/>
                <a:ea typeface="HGP明朝E"/>
                <a:cs typeface="HGP明朝E"/>
              </a:rPr>
              <a:t>冷却時間</a:t>
            </a:r>
            <a:endParaRPr lang="en-US" altLang="ja-JP" sz="1200" dirty="0" smtClean="0">
              <a:latin typeface="HGP明朝E"/>
              <a:ea typeface="HGP明朝E"/>
              <a:cs typeface="HGP明朝E"/>
            </a:endParaRPr>
          </a:p>
          <a:p>
            <a:pPr algn="l"/>
            <a:r>
              <a:rPr lang="en-US" altLang="ja-JP" sz="1200" dirty="0" smtClean="0">
                <a:latin typeface="HGP明朝E"/>
                <a:ea typeface="HGP明朝E"/>
                <a:cs typeface="HGP明朝E"/>
              </a:rPr>
              <a:t>tm:</a:t>
            </a:r>
            <a:r>
              <a:rPr lang="ja-JP" altLang="en-US" sz="1200" dirty="0" smtClean="0">
                <a:latin typeface="HGP明朝E"/>
                <a:ea typeface="HGP明朝E"/>
                <a:cs typeface="HGP明朝E"/>
              </a:rPr>
              <a:t>計測時間</a:t>
            </a:r>
            <a:endParaRPr lang="en-US" altLang="ja-JP" sz="1200" dirty="0" smtClean="0">
              <a:latin typeface="HGP明朝E"/>
              <a:ea typeface="HGP明朝E"/>
              <a:cs typeface="HGP明朝E"/>
            </a:endParaRPr>
          </a:p>
          <a:p>
            <a:pPr algn="l"/>
            <a:r>
              <a:rPr lang="en-US" altLang="ja-JP" sz="1200" dirty="0" smtClean="0">
                <a:latin typeface="HGP明朝E"/>
                <a:ea typeface="HGP明朝E"/>
                <a:cs typeface="HGP明朝E"/>
              </a:rPr>
              <a:t>E:</a:t>
            </a:r>
            <a:r>
              <a:rPr lang="ja-JP" altLang="en-US" sz="1200" dirty="0" smtClean="0">
                <a:latin typeface="HGP明朝E"/>
                <a:ea typeface="HGP明朝E"/>
                <a:cs typeface="HGP明朝E"/>
              </a:rPr>
              <a:t>金箔厚み補正</a:t>
            </a:r>
            <a:endParaRPr lang="en-US" altLang="ja-JP" sz="1200" dirty="0" smtClean="0">
              <a:latin typeface="HGP明朝E"/>
              <a:ea typeface="HGP明朝E"/>
              <a:cs typeface="HGP明朝E"/>
            </a:endParaRPr>
          </a:p>
          <a:p>
            <a:pPr algn="l"/>
            <a:endParaRPr lang="en-US" altLang="ja-JP" sz="1200" dirty="0">
              <a:latin typeface="HGP明朝E"/>
              <a:ea typeface="HGP明朝E"/>
              <a:cs typeface="HGP明朝E"/>
            </a:endParaRPr>
          </a:p>
        </p:txBody>
      </p:sp>
    </p:spTree>
    <p:extLst>
      <p:ext uri="{BB962C8B-B14F-4D97-AF65-F5344CB8AC3E}">
        <p14:creationId xmlns:p14="http://schemas.microsoft.com/office/powerpoint/2010/main" val="68479100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7" name="Rectangle 3"/>
          <p:cNvSpPr>
            <a:spLocks noGrp="1" noChangeArrowheads="1"/>
          </p:cNvSpPr>
          <p:nvPr>
            <p:ph type="title"/>
          </p:nvPr>
        </p:nvSpPr>
        <p:spPr>
          <a:xfrm>
            <a:off x="1042988" y="-265113"/>
            <a:ext cx="8101012" cy="885826"/>
          </a:xfrm>
        </p:spPr>
        <p:txBody>
          <a:bodyPr/>
          <a:lstStyle/>
          <a:p>
            <a:pPr eaLnBrk="1" hangingPunct="1">
              <a:defRPr/>
            </a:pPr>
            <a:r>
              <a:rPr lang="ja-JP" altLang="en-US" sz="4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HGP明朝E"/>
                <a:ea typeface="HGP明朝E"/>
                <a:cs typeface="HGP明朝E"/>
              </a:rPr>
              <a:t>放射能測定</a:t>
            </a:r>
          </a:p>
        </p:txBody>
      </p:sp>
      <p:sp>
        <p:nvSpPr>
          <p:cNvPr id="21" name="テキスト ボックス 17"/>
          <p:cNvSpPr txBox="1">
            <a:spLocks noChangeArrowheads="1"/>
          </p:cNvSpPr>
          <p:nvPr/>
        </p:nvSpPr>
        <p:spPr bwMode="auto">
          <a:xfrm>
            <a:off x="323528" y="692696"/>
            <a:ext cx="475252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altLang="ja-JP" sz="2800" dirty="0" smtClean="0">
                <a:latin typeface="HGP明朝E"/>
                <a:ea typeface="HGP明朝E"/>
                <a:cs typeface="HGP明朝E"/>
              </a:rPr>
              <a:t>JRR-3 PN3</a:t>
            </a:r>
            <a:r>
              <a:rPr lang="ja-JP" altLang="en-US" sz="2800" dirty="0" smtClean="0">
                <a:latin typeface="HGP明朝E"/>
                <a:ea typeface="HGP明朝E"/>
                <a:cs typeface="HGP明朝E"/>
              </a:rPr>
              <a:t>の</a:t>
            </a:r>
            <a:r>
              <a:rPr lang="en-US" altLang="ja-JP" sz="2800" dirty="0" err="1" smtClean="0">
                <a:latin typeface="HGP明朝E"/>
                <a:ea typeface="HGP明朝E"/>
                <a:cs typeface="HGP明朝E"/>
              </a:rPr>
              <a:t>Ge</a:t>
            </a:r>
            <a:r>
              <a:rPr lang="ja-JP" altLang="en-US" sz="2800" dirty="0" smtClean="0">
                <a:latin typeface="HGP明朝E"/>
                <a:ea typeface="HGP明朝E"/>
                <a:cs typeface="HGP明朝E"/>
              </a:rPr>
              <a:t>検出器を利用</a:t>
            </a:r>
            <a:endParaRPr lang="en-US" altLang="ja-JP" sz="2800" dirty="0">
              <a:latin typeface="HGP明朝E"/>
              <a:ea typeface="HGP明朝E"/>
              <a:cs typeface="HGP明朝E"/>
            </a:endParaRPr>
          </a:p>
        </p:txBody>
      </p:sp>
      <p:sp>
        <p:nvSpPr>
          <p:cNvPr id="18" name="テキスト ボックス 17"/>
          <p:cNvSpPr txBox="1">
            <a:spLocks noChangeArrowheads="1"/>
          </p:cNvSpPr>
          <p:nvPr/>
        </p:nvSpPr>
        <p:spPr bwMode="auto">
          <a:xfrm>
            <a:off x="3563888" y="1340768"/>
            <a:ext cx="475252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ja-JP" altLang="en-US" sz="2400" dirty="0" smtClean="0">
                <a:latin typeface="HGP明朝E"/>
                <a:ea typeface="HGP明朝E"/>
                <a:cs typeface="HGP明朝E"/>
              </a:rPr>
              <a:t>検出器：</a:t>
            </a:r>
            <a:endParaRPr lang="en-US" altLang="ja-JP" sz="2400" dirty="0" smtClean="0">
              <a:latin typeface="HGP明朝E"/>
              <a:ea typeface="HGP明朝E"/>
              <a:cs typeface="HGP明朝E"/>
            </a:endParaRPr>
          </a:p>
          <a:p>
            <a:pPr algn="l"/>
            <a:r>
              <a:rPr lang="en-US" altLang="ja-JP" sz="2400" dirty="0" smtClean="0">
                <a:latin typeface="HGP明朝E"/>
                <a:ea typeface="HGP明朝E"/>
                <a:cs typeface="HGP明朝E"/>
              </a:rPr>
              <a:t>CANBERRA GX1519-7500SL</a:t>
            </a:r>
          </a:p>
          <a:p>
            <a:pPr algn="l"/>
            <a:r>
              <a:rPr lang="ja-JP" altLang="en-US" sz="2400" dirty="0" smtClean="0">
                <a:latin typeface="HGP明朝E"/>
                <a:ea typeface="HGP明朝E"/>
                <a:cs typeface="HGP明朝E"/>
              </a:rPr>
              <a:t>オートサンプルチェンジャ付</a:t>
            </a:r>
            <a:endParaRPr lang="en-US" altLang="ja-JP" sz="2400" dirty="0" smtClean="0">
              <a:latin typeface="HGP明朝E"/>
              <a:ea typeface="HGP明朝E"/>
              <a:cs typeface="HGP明朝E"/>
            </a:endParaRPr>
          </a:p>
          <a:p>
            <a:pPr algn="l"/>
            <a:r>
              <a:rPr lang="ja-JP" altLang="en-US" sz="2400" dirty="0" smtClean="0">
                <a:latin typeface="HGP明朝E"/>
                <a:ea typeface="HGP明朝E"/>
                <a:cs typeface="HGP明朝E"/>
              </a:rPr>
              <a:t>   　　　</a:t>
            </a:r>
            <a:r>
              <a:rPr lang="en-US" altLang="ja-JP" sz="2400" dirty="0">
                <a:latin typeface="HGP明朝E"/>
                <a:ea typeface="HGP明朝E"/>
                <a:cs typeface="HGP明朝E"/>
              </a:rPr>
              <a:t> </a:t>
            </a:r>
            <a:r>
              <a:rPr lang="ja-JP" altLang="en-US" sz="2400" dirty="0" smtClean="0">
                <a:latin typeface="HGP明朝E"/>
                <a:ea typeface="HGP明朝E"/>
                <a:cs typeface="HGP明朝E"/>
              </a:rPr>
              <a:t>ロボットアーム型</a:t>
            </a:r>
            <a:endParaRPr lang="en-US" altLang="ja-JP" sz="2400" dirty="0" smtClean="0">
              <a:latin typeface="HGP明朝E"/>
              <a:ea typeface="HGP明朝E"/>
              <a:cs typeface="HGP明朝E"/>
            </a:endParaRPr>
          </a:p>
          <a:p>
            <a:pPr algn="l"/>
            <a:endParaRPr lang="en-US" altLang="ja-JP" sz="2400" dirty="0" smtClean="0">
              <a:latin typeface="HGP明朝E"/>
              <a:ea typeface="HGP明朝E"/>
              <a:cs typeface="HGP明朝E"/>
            </a:endParaRPr>
          </a:p>
          <a:p>
            <a:pPr algn="l"/>
            <a:r>
              <a:rPr lang="ja-JP" altLang="en-US" sz="2400" dirty="0" smtClean="0">
                <a:latin typeface="HGP明朝E"/>
                <a:ea typeface="HGP明朝E"/>
                <a:cs typeface="HGP明朝E"/>
              </a:rPr>
              <a:t>エネルギ分解能：</a:t>
            </a:r>
            <a:r>
              <a:rPr lang="en-US" altLang="ja-JP" sz="2400" dirty="0" smtClean="0">
                <a:latin typeface="HGP明朝E"/>
                <a:ea typeface="HGP明朝E"/>
                <a:cs typeface="HGP明朝E"/>
              </a:rPr>
              <a:t>1.84keV</a:t>
            </a:r>
            <a:endParaRPr lang="en-US" altLang="ja-JP" sz="2400" dirty="0">
              <a:latin typeface="HGP明朝E"/>
              <a:ea typeface="HGP明朝E"/>
              <a:cs typeface="HGP明朝E"/>
            </a:endParaRPr>
          </a:p>
        </p:txBody>
      </p:sp>
      <p:sp>
        <p:nvSpPr>
          <p:cNvPr id="19" name="角丸四角形 18"/>
          <p:cNvSpPr/>
          <p:nvPr/>
        </p:nvSpPr>
        <p:spPr bwMode="auto">
          <a:xfrm>
            <a:off x="539552" y="1196752"/>
            <a:ext cx="7560840" cy="2448272"/>
          </a:xfrm>
          <a:prstGeom prst="roundRect">
            <a:avLst>
              <a:gd name="adj" fmla="val 12539"/>
            </a:avLst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GP明朝E"/>
              <a:ea typeface="HGP明朝E"/>
              <a:cs typeface="HGP明朝E"/>
            </a:endParaRPr>
          </a:p>
        </p:txBody>
      </p:sp>
      <p:sp>
        <p:nvSpPr>
          <p:cNvPr id="25" name="テキスト ボックス 17"/>
          <p:cNvSpPr txBox="1">
            <a:spLocks noChangeArrowheads="1"/>
          </p:cNvSpPr>
          <p:nvPr/>
        </p:nvSpPr>
        <p:spPr bwMode="auto">
          <a:xfrm>
            <a:off x="179512" y="3789040"/>
            <a:ext cx="56166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altLang="ja-JP" sz="2800" dirty="0" smtClean="0">
                <a:latin typeface="HGP明朝E"/>
                <a:ea typeface="HGP明朝E"/>
                <a:cs typeface="HGP明朝E"/>
              </a:rPr>
              <a:t>Eu</a:t>
            </a:r>
            <a:r>
              <a:rPr lang="en-US" altLang="ja-JP" sz="2800" baseline="30000" dirty="0" smtClean="0">
                <a:latin typeface="HGP明朝E"/>
                <a:ea typeface="HGP明朝E"/>
                <a:cs typeface="HGP明朝E"/>
              </a:rPr>
              <a:t>152</a:t>
            </a:r>
            <a:r>
              <a:rPr lang="ja-JP" altLang="en-US" sz="2800" dirty="0" smtClean="0">
                <a:latin typeface="HGP明朝E"/>
                <a:ea typeface="HGP明朝E"/>
                <a:cs typeface="HGP明朝E"/>
              </a:rPr>
              <a:t>標準線源で計数効率測定</a:t>
            </a:r>
            <a:endParaRPr lang="en-US" altLang="ja-JP" sz="2800" dirty="0">
              <a:latin typeface="HGP明朝E"/>
              <a:ea typeface="HGP明朝E"/>
              <a:cs typeface="HGP明朝E"/>
            </a:endParaRPr>
          </a:p>
        </p:txBody>
      </p:sp>
      <p:graphicFrame>
        <p:nvGraphicFramePr>
          <p:cNvPr id="11" name="Object 1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0625302"/>
              </p:ext>
            </p:extLst>
          </p:nvPr>
        </p:nvGraphicFramePr>
        <p:xfrm>
          <a:off x="1115616" y="1209982"/>
          <a:ext cx="2232248" cy="24136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8" name="Image" r:id="rId4" imgW="4154579" imgH="4491265" progId="Photoshop.Image.7">
                  <p:embed/>
                </p:oleObj>
              </mc:Choice>
              <mc:Fallback>
                <p:oleObj name="Image" r:id="rId4" imgW="4154579" imgH="4491265" progId="Photoshop.Image.7">
                  <p:embed/>
                  <p:pic>
                    <p:nvPicPr>
                      <p:cNvPr id="0" name="Picture 1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616" y="1209982"/>
                        <a:ext cx="2232248" cy="241362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図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72009" y="4725144"/>
            <a:ext cx="3384376" cy="2211618"/>
          </a:xfrm>
          <a:prstGeom prst="rect">
            <a:avLst/>
          </a:prstGeom>
        </p:spPr>
      </p:pic>
      <p:graphicFrame>
        <p:nvGraphicFramePr>
          <p:cNvPr id="26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5308753"/>
              </p:ext>
            </p:extLst>
          </p:nvPr>
        </p:nvGraphicFramePr>
        <p:xfrm>
          <a:off x="2771800" y="4437112"/>
          <a:ext cx="2088232" cy="15970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3" name="テキスト ボックス 17"/>
          <p:cNvSpPr txBox="1">
            <a:spLocks noChangeArrowheads="1"/>
          </p:cNvSpPr>
          <p:nvPr/>
        </p:nvSpPr>
        <p:spPr bwMode="auto">
          <a:xfrm>
            <a:off x="5364088" y="6054387"/>
            <a:ext cx="482453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ja-JP" altLang="en-US" sz="2400" dirty="0" smtClean="0">
                <a:latin typeface="HGP明朝E"/>
                <a:ea typeface="HGP明朝E"/>
                <a:cs typeface="HGP明朝E"/>
              </a:rPr>
              <a:t>照射時間</a:t>
            </a:r>
            <a:r>
              <a:rPr lang="en-US" altLang="ja-JP" sz="2400" dirty="0" smtClean="0">
                <a:latin typeface="HGP明朝E"/>
                <a:ea typeface="HGP明朝E"/>
                <a:cs typeface="HGP明朝E"/>
              </a:rPr>
              <a:t>,</a:t>
            </a:r>
            <a:r>
              <a:rPr lang="ja-JP" altLang="en-US" sz="2400" dirty="0" smtClean="0">
                <a:latin typeface="HGP明朝E"/>
                <a:ea typeface="HGP明朝E"/>
                <a:cs typeface="HGP明朝E"/>
              </a:rPr>
              <a:t>冷却時間</a:t>
            </a:r>
            <a:endParaRPr lang="en-US" altLang="ja-JP" sz="2400" dirty="0" smtClean="0">
              <a:latin typeface="HGP明朝E"/>
              <a:ea typeface="HGP明朝E"/>
              <a:cs typeface="HGP明朝E"/>
            </a:endParaRPr>
          </a:p>
          <a:p>
            <a:pPr algn="l"/>
            <a:r>
              <a:rPr lang="en-US" altLang="ja-JP" sz="2400" dirty="0" smtClean="0">
                <a:latin typeface="HGP明朝E"/>
                <a:ea typeface="HGP明朝E"/>
                <a:cs typeface="HGP明朝E"/>
              </a:rPr>
              <a:t>→</a:t>
            </a:r>
            <a:r>
              <a:rPr lang="ja-JP" altLang="en-US" sz="2400" dirty="0" smtClean="0">
                <a:latin typeface="HGP明朝E"/>
                <a:ea typeface="HGP明朝E"/>
                <a:cs typeface="HGP明朝E"/>
              </a:rPr>
              <a:t>金箔の放射能を計算</a:t>
            </a:r>
            <a:endParaRPr lang="en-US" altLang="ja-JP" sz="2400" dirty="0">
              <a:latin typeface="HGP明朝E"/>
              <a:ea typeface="HGP明朝E"/>
              <a:cs typeface="HGP明朝E"/>
            </a:endParaRPr>
          </a:p>
        </p:txBody>
      </p:sp>
      <p:sp>
        <p:nvSpPr>
          <p:cNvPr id="14" name="角丸四角形 13"/>
          <p:cNvSpPr/>
          <p:nvPr/>
        </p:nvSpPr>
        <p:spPr bwMode="auto">
          <a:xfrm>
            <a:off x="0" y="3861048"/>
            <a:ext cx="5076056" cy="2996952"/>
          </a:xfrm>
          <a:prstGeom prst="roundRect">
            <a:avLst>
              <a:gd name="adj" fmla="val 12539"/>
            </a:avLst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GP明朝E"/>
              <a:ea typeface="HGP明朝E"/>
              <a:cs typeface="HGP明朝E"/>
            </a:endParaRPr>
          </a:p>
        </p:txBody>
      </p:sp>
      <p:sp>
        <p:nvSpPr>
          <p:cNvPr id="15" name="テキスト ボックス 17"/>
          <p:cNvSpPr txBox="1">
            <a:spLocks noChangeArrowheads="1"/>
          </p:cNvSpPr>
          <p:nvPr/>
        </p:nvSpPr>
        <p:spPr bwMode="auto">
          <a:xfrm>
            <a:off x="8100392" y="0"/>
            <a:ext cx="122413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altLang="ja-JP" sz="2400" dirty="0" smtClean="0">
                <a:latin typeface="HG明朝E"/>
                <a:ea typeface="HG明朝E"/>
                <a:cs typeface="HG明朝E"/>
              </a:rPr>
              <a:t>7/10</a:t>
            </a:r>
            <a:endParaRPr lang="en-US" altLang="ja-JP" sz="2400" dirty="0">
              <a:latin typeface="HG明朝E"/>
              <a:ea typeface="HG明朝E"/>
              <a:cs typeface="HG明朝E"/>
            </a:endParaRPr>
          </a:p>
        </p:txBody>
      </p:sp>
      <p:graphicFrame>
        <p:nvGraphicFramePr>
          <p:cNvPr id="4" name="オブジェクト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8674846"/>
              </p:ext>
            </p:extLst>
          </p:nvPr>
        </p:nvGraphicFramePr>
        <p:xfrm>
          <a:off x="5436096" y="3717032"/>
          <a:ext cx="3276600" cy="2405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9" r:id="rId8" imgW="3334512" imgH="2446934" progId="">
                  <p:embed/>
                </p:oleObj>
              </mc:Choice>
              <mc:Fallback>
                <p:oleObj r:id="rId8" imgW="3334512" imgH="2446934" progId="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6096" y="3717032"/>
                        <a:ext cx="3276600" cy="2405063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9747439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7" name="Rectangle 3"/>
          <p:cNvSpPr>
            <a:spLocks noGrp="1" noChangeArrowheads="1"/>
          </p:cNvSpPr>
          <p:nvPr>
            <p:ph type="title"/>
          </p:nvPr>
        </p:nvSpPr>
        <p:spPr>
          <a:xfrm>
            <a:off x="1042988" y="-265113"/>
            <a:ext cx="7993508" cy="885826"/>
          </a:xfrm>
        </p:spPr>
        <p:txBody>
          <a:bodyPr/>
          <a:lstStyle/>
          <a:p>
            <a:pPr eaLnBrk="1" hangingPunct="1">
              <a:defRPr/>
            </a:pPr>
            <a:r>
              <a:rPr lang="ja-JP" altLang="en-US" sz="4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HGP明朝E"/>
                <a:ea typeface="HGP明朝E"/>
                <a:cs typeface="HGP明朝E"/>
              </a:rPr>
              <a:t>実験方法</a:t>
            </a:r>
          </a:p>
        </p:txBody>
      </p:sp>
      <p:sp>
        <p:nvSpPr>
          <p:cNvPr id="35" name="テキスト ボックス 17"/>
          <p:cNvSpPr txBox="1">
            <a:spLocks noChangeArrowheads="1"/>
          </p:cNvSpPr>
          <p:nvPr/>
        </p:nvSpPr>
        <p:spPr bwMode="auto">
          <a:xfrm>
            <a:off x="-36512" y="3789040"/>
            <a:ext cx="9612560" cy="3539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ja-JP" altLang="en-US" sz="2800" dirty="0" smtClean="0">
                <a:latin typeface="HGP明朝E"/>
                <a:ea typeface="HGP明朝E"/>
                <a:cs typeface="HGP明朝E"/>
              </a:rPr>
              <a:t>第１サイクル</a:t>
            </a:r>
            <a:endParaRPr lang="en-US" altLang="ja-JP" sz="2800" dirty="0" smtClean="0">
              <a:latin typeface="HGP明朝E"/>
              <a:ea typeface="HGP明朝E"/>
              <a:cs typeface="HGP明朝E"/>
            </a:endParaRPr>
          </a:p>
          <a:p>
            <a:pPr algn="l"/>
            <a:r>
              <a:rPr lang="ja-JP" altLang="en-US" sz="2800" dirty="0" smtClean="0">
                <a:latin typeface="HGP明朝E"/>
                <a:ea typeface="HGP明朝E"/>
                <a:cs typeface="HGP明朝E"/>
              </a:rPr>
              <a:t>・暗箱表面に金箔 照射</a:t>
            </a:r>
            <a:r>
              <a:rPr lang="en-US" altLang="ja-JP" sz="2800" dirty="0" smtClean="0">
                <a:latin typeface="HGP明朝E"/>
                <a:ea typeface="HGP明朝E"/>
                <a:cs typeface="HGP明朝E"/>
              </a:rPr>
              <a:t>:40min</a:t>
            </a:r>
            <a:r>
              <a:rPr lang="ja-JP" altLang="en-US" sz="2800" dirty="0" smtClean="0">
                <a:latin typeface="HGP明朝E"/>
                <a:ea typeface="HGP明朝E"/>
                <a:cs typeface="HGP明朝E"/>
              </a:rPr>
              <a:t>　冷却</a:t>
            </a:r>
            <a:r>
              <a:rPr lang="en-US" altLang="ja-JP" sz="2800" dirty="0" smtClean="0">
                <a:latin typeface="HGP明朝E"/>
                <a:ea typeface="HGP明朝E"/>
                <a:cs typeface="HGP明朝E"/>
              </a:rPr>
              <a:t>:</a:t>
            </a:r>
            <a:r>
              <a:rPr lang="ja-JP" altLang="en-US" sz="2800" dirty="0" smtClean="0">
                <a:latin typeface="HGP明朝E"/>
                <a:ea typeface="HGP明朝E"/>
                <a:cs typeface="HGP明朝E"/>
              </a:rPr>
              <a:t>約</a:t>
            </a:r>
            <a:r>
              <a:rPr lang="en-US" altLang="ja-JP" sz="2800" dirty="0" smtClean="0">
                <a:latin typeface="HGP明朝E"/>
                <a:ea typeface="HGP明朝E"/>
                <a:cs typeface="HGP明朝E"/>
              </a:rPr>
              <a:t>0.5</a:t>
            </a:r>
            <a:r>
              <a:rPr lang="ja-JP" altLang="en-US" sz="2800" dirty="0" smtClean="0">
                <a:latin typeface="HGP明朝E"/>
                <a:ea typeface="HGP明朝E"/>
                <a:cs typeface="HGP明朝E"/>
              </a:rPr>
              <a:t>日</a:t>
            </a:r>
            <a:endParaRPr lang="en-US" altLang="ja-JP" sz="2800" dirty="0" smtClean="0">
              <a:latin typeface="HGP明朝E"/>
              <a:ea typeface="HGP明朝E"/>
              <a:cs typeface="HGP明朝E"/>
            </a:endParaRPr>
          </a:p>
          <a:p>
            <a:pPr algn="l"/>
            <a:r>
              <a:rPr lang="ja-JP" altLang="en-US" sz="2800" dirty="0" smtClean="0">
                <a:latin typeface="HGP明朝E"/>
                <a:ea typeface="HGP明朝E"/>
                <a:cs typeface="HGP明朝E"/>
              </a:rPr>
              <a:t>・暗箱表面に</a:t>
            </a:r>
            <a:r>
              <a:rPr lang="en-US" altLang="ja-JP" sz="2800" dirty="0" smtClean="0">
                <a:latin typeface="HGP明朝E"/>
                <a:ea typeface="HGP明朝E"/>
                <a:cs typeface="HGP明朝E"/>
              </a:rPr>
              <a:t>IP   </a:t>
            </a:r>
            <a:r>
              <a:rPr lang="en-US" altLang="ja-JP" sz="2800" dirty="0">
                <a:latin typeface="HGP明朝E"/>
                <a:ea typeface="HGP明朝E"/>
                <a:cs typeface="HGP明朝E"/>
              </a:rPr>
              <a:t> </a:t>
            </a:r>
            <a:r>
              <a:rPr lang="ja-JP" altLang="en-US" sz="2800" dirty="0" smtClean="0">
                <a:latin typeface="HGP明朝E"/>
                <a:ea typeface="HGP明朝E"/>
                <a:cs typeface="HGP明朝E"/>
              </a:rPr>
              <a:t>照射</a:t>
            </a:r>
            <a:r>
              <a:rPr lang="en-US" altLang="ja-JP" sz="2800" dirty="0" smtClean="0">
                <a:latin typeface="HGP明朝E"/>
                <a:ea typeface="HGP明朝E"/>
                <a:cs typeface="HGP明朝E"/>
              </a:rPr>
              <a:t>:2sec</a:t>
            </a:r>
            <a:r>
              <a:rPr lang="ja-JP" altLang="en-US" sz="2800" dirty="0" smtClean="0">
                <a:latin typeface="HGP明朝E"/>
                <a:ea typeface="HGP明朝E"/>
                <a:cs typeface="HGP明朝E"/>
              </a:rPr>
              <a:t>　　</a:t>
            </a:r>
            <a:endParaRPr lang="en-US" altLang="ja-JP" sz="2800" dirty="0" smtClean="0">
              <a:latin typeface="HGP明朝E"/>
              <a:ea typeface="HGP明朝E"/>
              <a:cs typeface="HGP明朝E"/>
            </a:endParaRPr>
          </a:p>
          <a:p>
            <a:pPr algn="l"/>
            <a:endParaRPr lang="en-US" altLang="ja-JP" sz="2800" dirty="0" smtClean="0">
              <a:latin typeface="HGP明朝E"/>
              <a:ea typeface="HGP明朝E"/>
              <a:cs typeface="HGP明朝E"/>
            </a:endParaRPr>
          </a:p>
          <a:p>
            <a:pPr algn="l"/>
            <a:r>
              <a:rPr lang="ja-JP" altLang="en-US" sz="2800" dirty="0" smtClean="0">
                <a:latin typeface="HGP明朝E"/>
                <a:ea typeface="HGP明朝E"/>
                <a:cs typeface="HGP明朝E"/>
              </a:rPr>
              <a:t>第</a:t>
            </a:r>
            <a:r>
              <a:rPr lang="en-US" altLang="ja-JP" sz="2800" dirty="0" smtClean="0">
                <a:latin typeface="HGP明朝E"/>
                <a:ea typeface="HGP明朝E"/>
                <a:cs typeface="HGP明朝E"/>
              </a:rPr>
              <a:t>7</a:t>
            </a:r>
            <a:r>
              <a:rPr lang="ja-JP" altLang="en-US" sz="2800" dirty="0" smtClean="0">
                <a:latin typeface="HGP明朝E"/>
                <a:ea typeface="HGP明朝E"/>
                <a:cs typeface="HGP明朝E"/>
              </a:rPr>
              <a:t>サイクル</a:t>
            </a:r>
            <a:endParaRPr lang="en-US" altLang="ja-JP" sz="2800" dirty="0" smtClean="0">
              <a:latin typeface="HGP明朝E"/>
              <a:ea typeface="HGP明朝E"/>
              <a:cs typeface="HGP明朝E"/>
            </a:endParaRPr>
          </a:p>
          <a:p>
            <a:pPr algn="l"/>
            <a:r>
              <a:rPr lang="ja-JP" altLang="en-US" sz="2800" dirty="0" smtClean="0">
                <a:latin typeface="HGP明朝E"/>
                <a:ea typeface="HGP明朝E"/>
                <a:cs typeface="HGP明朝E"/>
              </a:rPr>
              <a:t>・暗箱表面に金箔　</a:t>
            </a:r>
            <a:r>
              <a:rPr lang="ja-JP" altLang="en-US" sz="2000" dirty="0" smtClean="0">
                <a:latin typeface="HGP明朝E"/>
                <a:ea typeface="HGP明朝E"/>
                <a:cs typeface="HGP明朝E"/>
              </a:rPr>
              <a:t>照射</a:t>
            </a:r>
            <a:r>
              <a:rPr lang="en-US" altLang="ja-JP" sz="2000" dirty="0" smtClean="0">
                <a:latin typeface="HGP明朝E"/>
                <a:ea typeface="HGP明朝E"/>
                <a:cs typeface="HGP明朝E"/>
              </a:rPr>
              <a:t>:60min</a:t>
            </a:r>
            <a:r>
              <a:rPr lang="ja-JP" altLang="en-US" sz="2000" dirty="0" smtClean="0">
                <a:latin typeface="HGP明朝E"/>
                <a:ea typeface="HGP明朝E"/>
                <a:cs typeface="HGP明朝E"/>
              </a:rPr>
              <a:t>　冷却</a:t>
            </a:r>
            <a:r>
              <a:rPr lang="en-US" altLang="ja-JP" sz="2000" dirty="0" smtClean="0">
                <a:latin typeface="HGP明朝E"/>
                <a:ea typeface="HGP明朝E"/>
                <a:cs typeface="HGP明朝E"/>
              </a:rPr>
              <a:t>:</a:t>
            </a:r>
            <a:r>
              <a:rPr lang="ja-JP" altLang="en-US" sz="2000" dirty="0" smtClean="0">
                <a:latin typeface="HGP明朝E"/>
                <a:ea typeface="HGP明朝E"/>
                <a:cs typeface="HGP明朝E"/>
              </a:rPr>
              <a:t>約</a:t>
            </a:r>
            <a:r>
              <a:rPr lang="en-US" altLang="ja-JP" sz="2000" dirty="0" smtClean="0">
                <a:latin typeface="HGP明朝E"/>
                <a:ea typeface="HGP明朝E"/>
                <a:cs typeface="HGP明朝E"/>
              </a:rPr>
              <a:t>0.6</a:t>
            </a:r>
            <a:r>
              <a:rPr lang="ja-JP" altLang="en-US" sz="2000" dirty="0" smtClean="0">
                <a:latin typeface="HGP明朝E"/>
                <a:ea typeface="HGP明朝E"/>
                <a:cs typeface="HGP明朝E"/>
              </a:rPr>
              <a:t>日</a:t>
            </a:r>
            <a:endParaRPr lang="en-US" altLang="ja-JP" sz="2000" dirty="0" smtClean="0">
              <a:latin typeface="HGP明朝E"/>
              <a:ea typeface="HGP明朝E"/>
              <a:cs typeface="HGP明朝E"/>
            </a:endParaRPr>
          </a:p>
          <a:p>
            <a:pPr algn="l"/>
            <a:r>
              <a:rPr lang="ja-JP" altLang="en-US" sz="2800" dirty="0" smtClean="0">
                <a:latin typeface="HGP明朝E"/>
                <a:ea typeface="HGP明朝E"/>
                <a:cs typeface="HGP明朝E"/>
              </a:rPr>
              <a:t>・金箔前後に</a:t>
            </a:r>
            <a:r>
              <a:rPr lang="en-US" altLang="ja-JP" sz="2800" dirty="0" smtClean="0">
                <a:latin typeface="HGP明朝E"/>
                <a:ea typeface="HGP明朝E"/>
                <a:cs typeface="HGP明朝E"/>
              </a:rPr>
              <a:t>Cd</a:t>
            </a:r>
            <a:r>
              <a:rPr lang="ja-JP" altLang="en-US" sz="2800" dirty="0" smtClean="0">
                <a:latin typeface="HGP明朝E"/>
                <a:ea typeface="HGP明朝E"/>
                <a:cs typeface="HGP明朝E"/>
              </a:rPr>
              <a:t>板（カドミウム比測定）　</a:t>
            </a:r>
            <a:r>
              <a:rPr lang="ja-JP" altLang="en-US" sz="2000" dirty="0" smtClean="0">
                <a:latin typeface="HGP明朝E"/>
                <a:ea typeface="HGP明朝E"/>
                <a:cs typeface="HGP明朝E"/>
              </a:rPr>
              <a:t>照射</a:t>
            </a:r>
            <a:r>
              <a:rPr lang="en-US" altLang="ja-JP" sz="2000" dirty="0" smtClean="0">
                <a:latin typeface="HGP明朝E"/>
                <a:ea typeface="HGP明朝E"/>
                <a:cs typeface="HGP明朝E"/>
              </a:rPr>
              <a:t>:</a:t>
            </a:r>
            <a:r>
              <a:rPr lang="ja-JP" altLang="en-US" sz="2000" dirty="0" smtClean="0">
                <a:latin typeface="HGP明朝E"/>
                <a:ea typeface="HGP明朝E"/>
                <a:cs typeface="HGP明朝E"/>
              </a:rPr>
              <a:t>約</a:t>
            </a:r>
            <a:r>
              <a:rPr lang="en-US" altLang="ja-JP" sz="2000" dirty="0" smtClean="0">
                <a:latin typeface="HGP明朝E"/>
                <a:ea typeface="HGP明朝E"/>
                <a:cs typeface="HGP明朝E"/>
              </a:rPr>
              <a:t>350min</a:t>
            </a:r>
            <a:r>
              <a:rPr lang="ja-JP" altLang="en-US" sz="2000" dirty="0" smtClean="0">
                <a:latin typeface="HGP明朝E"/>
                <a:ea typeface="HGP明朝E"/>
                <a:cs typeface="HGP明朝E"/>
              </a:rPr>
              <a:t>　冷却</a:t>
            </a:r>
            <a:r>
              <a:rPr lang="en-US" altLang="ja-JP" sz="2000" dirty="0" smtClean="0">
                <a:latin typeface="HGP明朝E"/>
                <a:ea typeface="HGP明朝E"/>
                <a:cs typeface="HGP明朝E"/>
              </a:rPr>
              <a:t>:</a:t>
            </a:r>
            <a:r>
              <a:rPr lang="ja-JP" altLang="en-US" sz="2000" dirty="0" smtClean="0">
                <a:latin typeface="HGP明朝E"/>
                <a:ea typeface="HGP明朝E"/>
                <a:cs typeface="HGP明朝E"/>
              </a:rPr>
              <a:t>約</a:t>
            </a:r>
            <a:r>
              <a:rPr lang="en-US" altLang="ja-JP" sz="2000" dirty="0" smtClean="0">
                <a:latin typeface="HGP明朝E"/>
                <a:ea typeface="HGP明朝E"/>
                <a:cs typeface="HGP明朝E"/>
              </a:rPr>
              <a:t>280min</a:t>
            </a:r>
          </a:p>
          <a:p>
            <a:pPr algn="l"/>
            <a:endParaRPr lang="en-US" altLang="ja-JP" sz="2800" dirty="0">
              <a:latin typeface="HGP明朝E"/>
              <a:ea typeface="HGP明朝E"/>
              <a:cs typeface="HGP明朝E"/>
            </a:endParaRPr>
          </a:p>
        </p:txBody>
      </p:sp>
      <p:grpSp>
        <p:nvGrpSpPr>
          <p:cNvPr id="70" name="グループ化 200"/>
          <p:cNvGrpSpPr/>
          <p:nvPr/>
        </p:nvGrpSpPr>
        <p:grpSpPr>
          <a:xfrm>
            <a:off x="323528" y="692696"/>
            <a:ext cx="6768315" cy="2694897"/>
            <a:chOff x="395536" y="1175404"/>
            <a:chExt cx="6768315" cy="2694897"/>
          </a:xfrm>
        </p:grpSpPr>
        <p:sp>
          <p:nvSpPr>
            <p:cNvPr id="71" name="正方形/長方形 89"/>
            <p:cNvSpPr>
              <a:spLocks noChangeArrowheads="1"/>
            </p:cNvSpPr>
            <p:nvPr/>
          </p:nvSpPr>
          <p:spPr bwMode="auto">
            <a:xfrm flipH="1">
              <a:off x="395536" y="1175404"/>
              <a:ext cx="4320201" cy="2694897"/>
            </a:xfrm>
            <a:prstGeom prst="rect">
              <a:avLst/>
            </a:prstGeom>
            <a:solidFill>
              <a:srgbClr val="FFFFCC"/>
            </a:solidFill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latin typeface="HGP明朝E"/>
                <a:ea typeface="HGP明朝E"/>
                <a:cs typeface="HGP明朝E"/>
              </a:endParaRPr>
            </a:p>
          </p:txBody>
        </p:sp>
        <p:sp>
          <p:nvSpPr>
            <p:cNvPr id="72" name="正方形/長方形 90"/>
            <p:cNvSpPr>
              <a:spLocks noChangeArrowheads="1"/>
            </p:cNvSpPr>
            <p:nvPr/>
          </p:nvSpPr>
          <p:spPr bwMode="auto">
            <a:xfrm flipH="1">
              <a:off x="560625" y="1534089"/>
              <a:ext cx="4299118" cy="2279076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latin typeface="HGP明朝E"/>
                <a:ea typeface="HGP明朝E"/>
                <a:cs typeface="HGP明朝E"/>
              </a:endParaRPr>
            </a:p>
          </p:txBody>
        </p:sp>
        <p:sp>
          <p:nvSpPr>
            <p:cNvPr id="73" name="正方形/長方形 93"/>
            <p:cNvSpPr>
              <a:spLocks noChangeArrowheads="1"/>
            </p:cNvSpPr>
            <p:nvPr/>
          </p:nvSpPr>
          <p:spPr bwMode="auto">
            <a:xfrm flipH="1">
              <a:off x="2256338" y="2265743"/>
              <a:ext cx="142866" cy="496762"/>
            </a:xfrm>
            <a:prstGeom prst="rect">
              <a:avLst/>
            </a:prstGeom>
            <a:solidFill>
              <a:schemeClr val="tx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latin typeface="HGP明朝E"/>
                <a:ea typeface="HGP明朝E"/>
                <a:cs typeface="HGP明朝E"/>
              </a:endParaRPr>
            </a:p>
          </p:txBody>
        </p:sp>
        <p:sp>
          <p:nvSpPr>
            <p:cNvPr id="74" name="正方形/長方形 94"/>
            <p:cNvSpPr>
              <a:spLocks noChangeArrowheads="1"/>
            </p:cNvSpPr>
            <p:nvPr/>
          </p:nvSpPr>
          <p:spPr bwMode="auto">
            <a:xfrm flipH="1">
              <a:off x="1534072" y="2219716"/>
              <a:ext cx="761951" cy="604686"/>
            </a:xfrm>
            <a:prstGeom prst="rect">
              <a:avLst/>
            </a:prstGeom>
            <a:solidFill>
              <a:schemeClr val="tx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latin typeface="HGP明朝E"/>
                <a:ea typeface="HGP明朝E"/>
                <a:cs typeface="HGP明朝E"/>
              </a:endParaRPr>
            </a:p>
          </p:txBody>
        </p:sp>
        <p:sp>
          <p:nvSpPr>
            <p:cNvPr id="75" name="正方形/長方形 95"/>
            <p:cNvSpPr>
              <a:spLocks noChangeArrowheads="1"/>
            </p:cNvSpPr>
            <p:nvPr/>
          </p:nvSpPr>
          <p:spPr bwMode="auto">
            <a:xfrm flipH="1">
              <a:off x="2399204" y="2218130"/>
              <a:ext cx="71433" cy="603098"/>
            </a:xfrm>
            <a:prstGeom prst="rect">
              <a:avLst/>
            </a:prstGeom>
            <a:solidFill>
              <a:schemeClr val="tx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latin typeface="HGP明朝E"/>
                <a:ea typeface="HGP明朝E"/>
                <a:cs typeface="HGP明朝E"/>
              </a:endParaRPr>
            </a:p>
          </p:txBody>
        </p:sp>
        <p:sp>
          <p:nvSpPr>
            <p:cNvPr id="76" name="正方形/長方形 96"/>
            <p:cNvSpPr>
              <a:spLocks noChangeArrowheads="1"/>
            </p:cNvSpPr>
            <p:nvPr/>
          </p:nvSpPr>
          <p:spPr bwMode="auto">
            <a:xfrm flipH="1">
              <a:off x="1127699" y="3390997"/>
              <a:ext cx="401611" cy="401537"/>
            </a:xfrm>
            <a:prstGeom prst="rect">
              <a:avLst/>
            </a:prstGeom>
            <a:solidFill>
              <a:srgbClr val="FFFFCC"/>
            </a:solidFill>
            <a:ln w="9525" algn="ctr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latin typeface="HGP明朝E"/>
                <a:ea typeface="HGP明朝E"/>
                <a:cs typeface="HGP明朝E"/>
              </a:endParaRPr>
            </a:p>
          </p:txBody>
        </p:sp>
        <p:sp>
          <p:nvSpPr>
            <p:cNvPr id="80" name="テキスト ボックス 97"/>
            <p:cNvSpPr txBox="1">
              <a:spLocks noChangeArrowheads="1"/>
            </p:cNvSpPr>
            <p:nvPr/>
          </p:nvSpPr>
          <p:spPr bwMode="auto">
            <a:xfrm flipH="1">
              <a:off x="1756308" y="2348272"/>
              <a:ext cx="746077" cy="3126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ja-JP" altLang="en-US" sz="1400">
                  <a:solidFill>
                    <a:schemeClr val="bg1"/>
                  </a:solidFill>
                  <a:latin typeface="HGP明朝E"/>
                  <a:ea typeface="HGP明朝E"/>
                  <a:cs typeface="HGP明朝E"/>
                </a:rPr>
                <a:t>暗箱</a:t>
              </a:r>
            </a:p>
          </p:txBody>
        </p:sp>
        <p:sp>
          <p:nvSpPr>
            <p:cNvPr id="83" name="テキスト ボックス 98"/>
            <p:cNvSpPr txBox="1">
              <a:spLocks noChangeArrowheads="1"/>
            </p:cNvSpPr>
            <p:nvPr/>
          </p:nvSpPr>
          <p:spPr bwMode="auto">
            <a:xfrm flipH="1">
              <a:off x="1072139" y="3341797"/>
              <a:ext cx="744490" cy="3126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en-US" altLang="ja-JP" sz="1400" dirty="0">
                  <a:latin typeface="HGP明朝E"/>
                  <a:ea typeface="HGP明朝E"/>
                  <a:cs typeface="HGP明朝E"/>
                </a:rPr>
                <a:t>CCD</a:t>
              </a:r>
            </a:p>
          </p:txBody>
        </p:sp>
        <p:sp>
          <p:nvSpPr>
            <p:cNvPr id="84" name="正方形/長方形 99"/>
            <p:cNvSpPr>
              <a:spLocks noChangeArrowheads="1"/>
            </p:cNvSpPr>
            <p:nvPr/>
          </p:nvSpPr>
          <p:spPr bwMode="auto">
            <a:xfrm flipH="1">
              <a:off x="1043566" y="3522726"/>
              <a:ext cx="558764" cy="276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ja-JP" altLang="en-US" sz="1200">
                  <a:latin typeface="HGP明朝E"/>
                  <a:ea typeface="HGP明朝E"/>
                  <a:cs typeface="HGP明朝E"/>
                </a:rPr>
                <a:t>カメラ</a:t>
              </a:r>
            </a:p>
          </p:txBody>
        </p:sp>
        <p:sp>
          <p:nvSpPr>
            <p:cNvPr id="85" name="正方形/長方形 109"/>
            <p:cNvSpPr>
              <a:spLocks noChangeArrowheads="1"/>
            </p:cNvSpPr>
            <p:nvPr/>
          </p:nvSpPr>
          <p:spPr bwMode="auto">
            <a:xfrm flipH="1">
              <a:off x="1534072" y="2818054"/>
              <a:ext cx="531778" cy="995112"/>
            </a:xfrm>
            <a:prstGeom prst="rect">
              <a:avLst/>
            </a:prstGeom>
            <a:solidFill>
              <a:schemeClr val="tx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latin typeface="HGP明朝E"/>
                <a:ea typeface="HGP明朝E"/>
                <a:cs typeface="HGP明朝E"/>
              </a:endParaRPr>
            </a:p>
          </p:txBody>
        </p:sp>
        <p:sp>
          <p:nvSpPr>
            <p:cNvPr id="86" name="直角三角形 110"/>
            <p:cNvSpPr>
              <a:spLocks noChangeArrowheads="1"/>
            </p:cNvSpPr>
            <p:nvPr/>
          </p:nvSpPr>
          <p:spPr bwMode="auto">
            <a:xfrm flipV="1">
              <a:off x="1480101" y="2149884"/>
              <a:ext cx="455583" cy="745937"/>
            </a:xfrm>
            <a:prstGeom prst="rtTriangle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latin typeface="HGP明朝E"/>
                <a:ea typeface="HGP明朝E"/>
                <a:cs typeface="HGP明朝E"/>
              </a:endParaRPr>
            </a:p>
          </p:txBody>
        </p:sp>
        <p:sp>
          <p:nvSpPr>
            <p:cNvPr id="87" name="Rectangle 3" descr="右上がり対角線 (太)"/>
            <p:cNvSpPr>
              <a:spLocks noChangeArrowheads="1"/>
            </p:cNvSpPr>
            <p:nvPr/>
          </p:nvSpPr>
          <p:spPr bwMode="auto">
            <a:xfrm flipH="1" flipV="1">
              <a:off x="1009247" y="1535676"/>
              <a:ext cx="3694766" cy="215647"/>
            </a:xfrm>
            <a:prstGeom prst="rect">
              <a:avLst/>
            </a:prstGeom>
            <a:pattFill prst="wdUpDiag">
              <a:fgClr>
                <a:srgbClr val="C00000"/>
              </a:fgClr>
              <a:bgClr>
                <a:srgbClr val="FFFFFF"/>
              </a:bgClr>
            </a:pattFill>
            <a:ln w="19050">
              <a:solidFill>
                <a:srgbClr val="C00000"/>
              </a:solidFill>
              <a:miter lim="800000"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>
                <a:latin typeface="HGP明朝E"/>
                <a:ea typeface="HGP明朝E"/>
                <a:cs typeface="HGP明朝E"/>
              </a:endParaRPr>
            </a:p>
          </p:txBody>
        </p:sp>
        <p:sp>
          <p:nvSpPr>
            <p:cNvPr id="88" name="正方形/長方形 89"/>
            <p:cNvSpPr>
              <a:spLocks noChangeArrowheads="1"/>
            </p:cNvSpPr>
            <p:nvPr/>
          </p:nvSpPr>
          <p:spPr bwMode="auto">
            <a:xfrm flipH="1">
              <a:off x="4693962" y="1175404"/>
              <a:ext cx="2397885" cy="2694897"/>
            </a:xfrm>
            <a:prstGeom prst="rect">
              <a:avLst/>
            </a:prstGeom>
            <a:solidFill>
              <a:srgbClr val="FFFFCC"/>
            </a:solidFill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latin typeface="HGP明朝E"/>
                <a:ea typeface="HGP明朝E"/>
                <a:cs typeface="HGP明朝E"/>
              </a:endParaRPr>
            </a:p>
          </p:txBody>
        </p:sp>
        <p:sp>
          <p:nvSpPr>
            <p:cNvPr id="89" name="正方形/長方形 90"/>
            <p:cNvSpPr>
              <a:spLocks noChangeArrowheads="1"/>
            </p:cNvSpPr>
            <p:nvPr/>
          </p:nvSpPr>
          <p:spPr bwMode="auto">
            <a:xfrm flipH="1">
              <a:off x="4931747" y="1535354"/>
              <a:ext cx="2184303" cy="2279076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latin typeface="HGP明朝E"/>
                <a:ea typeface="HGP明朝E"/>
                <a:cs typeface="HGP明朝E"/>
              </a:endParaRPr>
            </a:p>
          </p:txBody>
        </p:sp>
        <p:sp>
          <p:nvSpPr>
            <p:cNvPr id="90" name="Rectangle 3" descr="右上がり対角線 (太)"/>
            <p:cNvSpPr>
              <a:spLocks noChangeArrowheads="1"/>
            </p:cNvSpPr>
            <p:nvPr/>
          </p:nvSpPr>
          <p:spPr bwMode="auto">
            <a:xfrm flipH="1" flipV="1">
              <a:off x="4931747" y="1535353"/>
              <a:ext cx="2160100" cy="215970"/>
            </a:xfrm>
            <a:prstGeom prst="rect">
              <a:avLst/>
            </a:prstGeom>
            <a:pattFill prst="wdUpDiag">
              <a:fgClr>
                <a:srgbClr val="C00000"/>
              </a:fgClr>
              <a:bgClr>
                <a:srgbClr val="FFFFFF"/>
              </a:bgClr>
            </a:pattFill>
            <a:ln w="19050">
              <a:solidFill>
                <a:srgbClr val="C00000"/>
              </a:solidFill>
              <a:miter lim="800000"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>
                <a:latin typeface="HGP明朝E"/>
                <a:ea typeface="HGP明朝E"/>
                <a:cs typeface="HGP明朝E"/>
              </a:endParaRPr>
            </a:p>
          </p:txBody>
        </p:sp>
        <p:sp>
          <p:nvSpPr>
            <p:cNvPr id="91" name="Rectangle 3" descr="右上がり対角線 (太)"/>
            <p:cNvSpPr>
              <a:spLocks noChangeArrowheads="1"/>
            </p:cNvSpPr>
            <p:nvPr/>
          </p:nvSpPr>
          <p:spPr bwMode="auto">
            <a:xfrm flipH="1" flipV="1">
              <a:off x="4931747" y="1751323"/>
              <a:ext cx="216010" cy="2087706"/>
            </a:xfrm>
            <a:prstGeom prst="rect">
              <a:avLst/>
            </a:prstGeom>
            <a:pattFill prst="wdUpDiag">
              <a:fgClr>
                <a:srgbClr val="C00000"/>
              </a:fgClr>
              <a:bgClr>
                <a:srgbClr val="FFFFFF"/>
              </a:bgClr>
            </a:pattFill>
            <a:ln w="19050">
              <a:solidFill>
                <a:srgbClr val="C00000"/>
              </a:solidFill>
              <a:miter lim="800000"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>
                <a:latin typeface="HGP明朝E"/>
                <a:ea typeface="HGP明朝E"/>
                <a:cs typeface="HGP明朝E"/>
              </a:endParaRPr>
            </a:p>
          </p:txBody>
        </p:sp>
        <p:sp>
          <p:nvSpPr>
            <p:cNvPr id="92" name="Rectangle 6" descr="右上がり対角線 (太)"/>
            <p:cNvSpPr>
              <a:spLocks noChangeArrowheads="1"/>
            </p:cNvSpPr>
            <p:nvPr/>
          </p:nvSpPr>
          <p:spPr bwMode="auto">
            <a:xfrm>
              <a:off x="576379" y="1534782"/>
              <a:ext cx="428597" cy="2247334"/>
            </a:xfrm>
            <a:prstGeom prst="rect">
              <a:avLst/>
            </a:prstGeom>
            <a:pattFill prst="wdUpDiag">
              <a:fgClr>
                <a:srgbClr val="FF3300"/>
              </a:fgClr>
              <a:bgClr>
                <a:srgbClr val="FFFFFF"/>
              </a:bgClr>
            </a:pattFill>
            <a:ln w="19050">
              <a:solidFill>
                <a:srgbClr val="FF3300"/>
              </a:solidFill>
              <a:miter lim="800000"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>
                <a:latin typeface="HGP明朝E"/>
                <a:ea typeface="HGP明朝E"/>
                <a:cs typeface="HGP明朝E"/>
              </a:endParaRPr>
            </a:p>
          </p:txBody>
        </p:sp>
        <p:sp>
          <p:nvSpPr>
            <p:cNvPr id="93" name="正方形/長方形 38"/>
            <p:cNvSpPr>
              <a:spLocks noChangeArrowheads="1"/>
            </p:cNvSpPr>
            <p:nvPr/>
          </p:nvSpPr>
          <p:spPr bwMode="auto">
            <a:xfrm>
              <a:off x="4499727" y="2255253"/>
              <a:ext cx="792037" cy="575919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latin typeface="HGP明朝E"/>
                <a:ea typeface="HGP明朝E"/>
                <a:cs typeface="HGP明朝E"/>
              </a:endParaRPr>
            </a:p>
          </p:txBody>
        </p:sp>
        <p:sp>
          <p:nvSpPr>
            <p:cNvPr id="94" name="正方形/長方形 93"/>
            <p:cNvSpPr/>
            <p:nvPr/>
          </p:nvSpPr>
          <p:spPr bwMode="auto">
            <a:xfrm>
              <a:off x="4097100" y="2831172"/>
              <a:ext cx="560026" cy="50392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50000"/>
                    <a:lumOff val="50000"/>
                    <a:shade val="30000"/>
                    <a:satMod val="115000"/>
                  </a:schemeClr>
                </a:gs>
                <a:gs pos="50000">
                  <a:schemeClr val="tx1">
                    <a:lumMod val="50000"/>
                    <a:lumOff val="50000"/>
                    <a:shade val="67500"/>
                    <a:satMod val="115000"/>
                  </a:schemeClr>
                </a:gs>
                <a:gs pos="100000">
                  <a:schemeClr val="tx1">
                    <a:lumMod val="50000"/>
                    <a:lumOff val="50000"/>
                    <a:shade val="100000"/>
                    <a:satMod val="115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HGP明朝E"/>
                <a:ea typeface="HGP明朝E"/>
                <a:cs typeface="HGP明朝E"/>
              </a:endParaRPr>
            </a:p>
          </p:txBody>
        </p:sp>
        <p:sp>
          <p:nvSpPr>
            <p:cNvPr id="95" name="テキスト ボックス 98"/>
            <p:cNvSpPr txBox="1">
              <a:spLocks noChangeArrowheads="1"/>
            </p:cNvSpPr>
            <p:nvPr/>
          </p:nvSpPr>
          <p:spPr bwMode="auto">
            <a:xfrm flipH="1">
              <a:off x="4716016" y="1196752"/>
              <a:ext cx="1440067" cy="307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ja-JP" altLang="en-US" sz="1400" dirty="0">
                  <a:latin typeface="HGP明朝E"/>
                  <a:ea typeface="HGP明朝E"/>
                  <a:cs typeface="HGP明朝E"/>
                </a:rPr>
                <a:t>第</a:t>
              </a:r>
              <a:r>
                <a:rPr lang="en-US" altLang="ja-JP" sz="1400" dirty="0">
                  <a:latin typeface="HGP明朝E"/>
                  <a:ea typeface="HGP明朝E"/>
                  <a:cs typeface="HGP明朝E"/>
                </a:rPr>
                <a:t>1</a:t>
              </a:r>
              <a:r>
                <a:rPr lang="ja-JP" altLang="en-US" sz="1400" dirty="0">
                  <a:latin typeface="HGP明朝E"/>
                  <a:ea typeface="HGP明朝E"/>
                  <a:cs typeface="HGP明朝E"/>
                </a:rPr>
                <a:t>撮影室</a:t>
              </a:r>
              <a:endParaRPr lang="en-US" altLang="ja-JP" sz="1400" dirty="0">
                <a:latin typeface="HGP明朝E"/>
                <a:ea typeface="HGP明朝E"/>
                <a:cs typeface="HGP明朝E"/>
              </a:endParaRPr>
            </a:p>
          </p:txBody>
        </p:sp>
        <p:sp>
          <p:nvSpPr>
            <p:cNvPr id="96" name="テキスト ボックス 98"/>
            <p:cNvSpPr txBox="1">
              <a:spLocks noChangeArrowheads="1"/>
            </p:cNvSpPr>
            <p:nvPr/>
          </p:nvSpPr>
          <p:spPr bwMode="auto">
            <a:xfrm flipH="1">
              <a:off x="395536" y="1196752"/>
              <a:ext cx="1440067" cy="307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ja-JP" altLang="en-US" sz="1400" dirty="0">
                  <a:latin typeface="HGP明朝E"/>
                  <a:ea typeface="HGP明朝E"/>
                  <a:cs typeface="HGP明朝E"/>
                </a:rPr>
                <a:t>第</a:t>
              </a:r>
              <a:r>
                <a:rPr lang="en-US" altLang="ja-JP" sz="1400" dirty="0">
                  <a:latin typeface="HGP明朝E"/>
                  <a:ea typeface="HGP明朝E"/>
                  <a:cs typeface="HGP明朝E"/>
                </a:rPr>
                <a:t>2</a:t>
              </a:r>
              <a:r>
                <a:rPr lang="ja-JP" altLang="en-US" sz="1400" dirty="0">
                  <a:latin typeface="HGP明朝E"/>
                  <a:ea typeface="HGP明朝E"/>
                  <a:cs typeface="HGP明朝E"/>
                </a:rPr>
                <a:t>撮影室</a:t>
              </a:r>
              <a:endParaRPr lang="en-US" altLang="ja-JP" sz="1400" dirty="0">
                <a:latin typeface="HGP明朝E"/>
                <a:ea typeface="HGP明朝E"/>
                <a:cs typeface="HGP明朝E"/>
              </a:endParaRPr>
            </a:p>
          </p:txBody>
        </p:sp>
        <p:sp>
          <p:nvSpPr>
            <p:cNvPr id="97" name="右矢印 96"/>
            <p:cNvSpPr/>
            <p:nvPr/>
          </p:nvSpPr>
          <p:spPr bwMode="auto">
            <a:xfrm flipH="1">
              <a:off x="2843808" y="2276451"/>
              <a:ext cx="4247802" cy="447675"/>
            </a:xfrm>
            <a:prstGeom prst="rightArrow">
              <a:avLst>
                <a:gd name="adj1" fmla="val 72728"/>
                <a:gd name="adj2" fmla="val 50000"/>
              </a:avLst>
            </a:prstGeom>
            <a:solidFill>
              <a:schemeClr val="accent5">
                <a:lumMod val="90000"/>
              </a:schemeClr>
            </a:solidFill>
            <a:ln w="9525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HGP明朝E"/>
                <a:ea typeface="HGP明朝E"/>
                <a:cs typeface="HGP明朝E"/>
              </a:endParaRPr>
            </a:p>
          </p:txBody>
        </p:sp>
        <p:grpSp>
          <p:nvGrpSpPr>
            <p:cNvPr id="98" name="グループ化 86"/>
            <p:cNvGrpSpPr/>
            <p:nvPr/>
          </p:nvGrpSpPr>
          <p:grpSpPr bwMode="auto">
            <a:xfrm>
              <a:off x="4260270" y="1767322"/>
              <a:ext cx="383461" cy="2026497"/>
              <a:chOff x="5122948" y="1700808"/>
              <a:chExt cx="445441" cy="2354488"/>
            </a:xfrm>
            <a:solidFill>
              <a:schemeClr val="bg1">
                <a:lumMod val="65000"/>
              </a:schemeClr>
            </a:solidFill>
          </p:grpSpPr>
          <p:grpSp>
            <p:nvGrpSpPr>
              <p:cNvPr id="115" name="グループ化 67"/>
              <p:cNvGrpSpPr/>
              <p:nvPr/>
            </p:nvGrpSpPr>
            <p:grpSpPr>
              <a:xfrm>
                <a:off x="5171510" y="1700808"/>
                <a:ext cx="360040" cy="2354488"/>
                <a:chOff x="5171510" y="1700808"/>
                <a:chExt cx="360040" cy="2354488"/>
              </a:xfrm>
              <a:grpFill/>
            </p:grpSpPr>
            <p:sp>
              <p:nvSpPr>
                <p:cNvPr id="128" name="正方形/長方形 59"/>
                <p:cNvSpPr/>
                <p:nvPr/>
              </p:nvSpPr>
              <p:spPr bwMode="auto">
                <a:xfrm>
                  <a:off x="5171510" y="1700808"/>
                  <a:ext cx="360040" cy="288032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ja-JP" altLang="en-US">
                    <a:latin typeface="HGP明朝E"/>
                    <a:ea typeface="HGP明朝E"/>
                    <a:cs typeface="HGP明朝E"/>
                  </a:endParaRPr>
                </a:p>
              </p:txBody>
            </p:sp>
            <p:sp>
              <p:nvSpPr>
                <p:cNvPr id="129" name="正方形/長方形 60"/>
                <p:cNvSpPr/>
                <p:nvPr/>
              </p:nvSpPr>
              <p:spPr bwMode="auto">
                <a:xfrm>
                  <a:off x="5171510" y="1988840"/>
                  <a:ext cx="360040" cy="144016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ja-JP" altLang="en-US">
                    <a:latin typeface="HGP明朝E"/>
                    <a:ea typeface="HGP明朝E"/>
                    <a:cs typeface="HGP明朝E"/>
                  </a:endParaRPr>
                </a:p>
              </p:txBody>
            </p:sp>
            <p:sp>
              <p:nvSpPr>
                <p:cNvPr id="130" name="正方形/長方形 61"/>
                <p:cNvSpPr/>
                <p:nvPr/>
              </p:nvSpPr>
              <p:spPr bwMode="auto">
                <a:xfrm>
                  <a:off x="5220072" y="2132856"/>
                  <a:ext cx="45719" cy="1512168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ja-JP" altLang="en-US">
                    <a:latin typeface="HGP明朝E"/>
                    <a:ea typeface="HGP明朝E"/>
                    <a:cs typeface="HGP明朝E"/>
                  </a:endParaRPr>
                </a:p>
              </p:txBody>
            </p:sp>
            <p:sp>
              <p:nvSpPr>
                <p:cNvPr id="131" name="正方形/長方形 63"/>
                <p:cNvSpPr/>
                <p:nvPr/>
              </p:nvSpPr>
              <p:spPr bwMode="auto">
                <a:xfrm>
                  <a:off x="5436096" y="2132856"/>
                  <a:ext cx="45719" cy="1512168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ja-JP" altLang="en-US">
                    <a:latin typeface="HGP明朝E"/>
                    <a:ea typeface="HGP明朝E"/>
                    <a:cs typeface="HGP明朝E"/>
                  </a:endParaRPr>
                </a:p>
              </p:txBody>
            </p:sp>
            <p:sp>
              <p:nvSpPr>
                <p:cNvPr id="132" name="正方形/長方形 64"/>
                <p:cNvSpPr/>
                <p:nvPr/>
              </p:nvSpPr>
              <p:spPr bwMode="auto">
                <a:xfrm>
                  <a:off x="5171510" y="3767264"/>
                  <a:ext cx="360040" cy="288032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ja-JP" altLang="en-US">
                    <a:latin typeface="HGP明朝E"/>
                    <a:ea typeface="HGP明朝E"/>
                    <a:cs typeface="HGP明朝E"/>
                  </a:endParaRPr>
                </a:p>
              </p:txBody>
            </p:sp>
            <p:sp>
              <p:nvSpPr>
                <p:cNvPr id="133" name="正方形/長方形 65"/>
                <p:cNvSpPr/>
                <p:nvPr/>
              </p:nvSpPr>
              <p:spPr bwMode="auto">
                <a:xfrm>
                  <a:off x="5171510" y="3623248"/>
                  <a:ext cx="360040" cy="144016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ja-JP" altLang="en-US">
                    <a:latin typeface="HGP明朝E"/>
                    <a:ea typeface="HGP明朝E"/>
                    <a:cs typeface="HGP明朝E"/>
                  </a:endParaRPr>
                </a:p>
              </p:txBody>
            </p:sp>
          </p:grpSp>
          <p:grpSp>
            <p:nvGrpSpPr>
              <p:cNvPr id="116" name="グループ化 72"/>
              <p:cNvGrpSpPr/>
              <p:nvPr/>
            </p:nvGrpSpPr>
            <p:grpSpPr>
              <a:xfrm>
                <a:off x="5352365" y="1940278"/>
                <a:ext cx="216024" cy="216024"/>
                <a:chOff x="3347864" y="3933056"/>
                <a:chExt cx="432048" cy="432048"/>
              </a:xfrm>
              <a:grpFill/>
            </p:grpSpPr>
            <p:sp>
              <p:nvSpPr>
                <p:cNvPr id="126" name="星 10 125"/>
                <p:cNvSpPr/>
                <p:nvPr/>
              </p:nvSpPr>
              <p:spPr bwMode="auto">
                <a:xfrm>
                  <a:off x="3347864" y="3933056"/>
                  <a:ext cx="432048" cy="432048"/>
                </a:xfrm>
                <a:prstGeom prst="star10">
                  <a:avLst>
                    <a:gd name="adj" fmla="val 34393"/>
                    <a:gd name="hf" fmla="val 105146"/>
                  </a:avLst>
                </a:prstGeom>
                <a:grp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ja-JP" altLang="en-US">
                    <a:latin typeface="HGP明朝E"/>
                    <a:ea typeface="HGP明朝E"/>
                    <a:cs typeface="HGP明朝E"/>
                  </a:endParaRPr>
                </a:p>
              </p:txBody>
            </p:sp>
            <p:sp>
              <p:nvSpPr>
                <p:cNvPr id="127" name="円/楕円 126"/>
                <p:cNvSpPr/>
                <p:nvPr/>
              </p:nvSpPr>
              <p:spPr bwMode="auto">
                <a:xfrm>
                  <a:off x="3456711" y="4041903"/>
                  <a:ext cx="216024" cy="216024"/>
                </a:xfrm>
                <a:prstGeom prst="ellipse">
                  <a:avLst/>
                </a:prstGeom>
                <a:grp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ja-JP" altLang="en-US">
                    <a:latin typeface="HGP明朝E"/>
                    <a:ea typeface="HGP明朝E"/>
                    <a:cs typeface="HGP明朝E"/>
                  </a:endParaRPr>
                </a:p>
              </p:txBody>
            </p:sp>
          </p:grpSp>
          <p:grpSp>
            <p:nvGrpSpPr>
              <p:cNvPr id="117" name="グループ化 77"/>
              <p:cNvGrpSpPr/>
              <p:nvPr/>
            </p:nvGrpSpPr>
            <p:grpSpPr>
              <a:xfrm>
                <a:off x="5124618" y="1940278"/>
                <a:ext cx="216024" cy="216024"/>
                <a:chOff x="3347864" y="3933056"/>
                <a:chExt cx="432048" cy="432048"/>
              </a:xfrm>
              <a:grpFill/>
            </p:grpSpPr>
            <p:sp>
              <p:nvSpPr>
                <p:cNvPr id="124" name="星 10 123"/>
                <p:cNvSpPr/>
                <p:nvPr/>
              </p:nvSpPr>
              <p:spPr bwMode="auto">
                <a:xfrm>
                  <a:off x="3347864" y="3933056"/>
                  <a:ext cx="432048" cy="432048"/>
                </a:xfrm>
                <a:prstGeom prst="star10">
                  <a:avLst>
                    <a:gd name="adj" fmla="val 34393"/>
                    <a:gd name="hf" fmla="val 105146"/>
                  </a:avLst>
                </a:prstGeom>
                <a:grp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ja-JP" altLang="en-US">
                    <a:latin typeface="HGP明朝E"/>
                    <a:ea typeface="HGP明朝E"/>
                    <a:cs typeface="HGP明朝E"/>
                  </a:endParaRPr>
                </a:p>
              </p:txBody>
            </p:sp>
            <p:sp>
              <p:nvSpPr>
                <p:cNvPr id="125" name="円/楕円 124"/>
                <p:cNvSpPr/>
                <p:nvPr/>
              </p:nvSpPr>
              <p:spPr bwMode="auto">
                <a:xfrm>
                  <a:off x="3456711" y="4041903"/>
                  <a:ext cx="216024" cy="216024"/>
                </a:xfrm>
                <a:prstGeom prst="ellipse">
                  <a:avLst/>
                </a:prstGeom>
                <a:grp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ja-JP" altLang="en-US">
                    <a:latin typeface="HGP明朝E"/>
                    <a:ea typeface="HGP明朝E"/>
                    <a:cs typeface="HGP明朝E"/>
                  </a:endParaRPr>
                </a:p>
              </p:txBody>
            </p:sp>
          </p:grpSp>
          <p:grpSp>
            <p:nvGrpSpPr>
              <p:cNvPr id="118" name="グループ化 80"/>
              <p:cNvGrpSpPr/>
              <p:nvPr/>
            </p:nvGrpSpPr>
            <p:grpSpPr>
              <a:xfrm>
                <a:off x="5350695" y="3571346"/>
                <a:ext cx="216024" cy="216024"/>
                <a:chOff x="3347864" y="3933056"/>
                <a:chExt cx="432048" cy="432048"/>
              </a:xfrm>
              <a:grpFill/>
            </p:grpSpPr>
            <p:sp>
              <p:nvSpPr>
                <p:cNvPr id="122" name="星 10 121"/>
                <p:cNvSpPr/>
                <p:nvPr/>
              </p:nvSpPr>
              <p:spPr bwMode="auto">
                <a:xfrm>
                  <a:off x="3347864" y="3933056"/>
                  <a:ext cx="432048" cy="432048"/>
                </a:xfrm>
                <a:prstGeom prst="star10">
                  <a:avLst>
                    <a:gd name="adj" fmla="val 34393"/>
                    <a:gd name="hf" fmla="val 105146"/>
                  </a:avLst>
                </a:prstGeom>
                <a:grp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ja-JP" altLang="en-US">
                    <a:latin typeface="HGP明朝E"/>
                    <a:ea typeface="HGP明朝E"/>
                    <a:cs typeface="HGP明朝E"/>
                  </a:endParaRPr>
                </a:p>
              </p:txBody>
            </p:sp>
            <p:sp>
              <p:nvSpPr>
                <p:cNvPr id="123" name="円/楕円 122"/>
                <p:cNvSpPr/>
                <p:nvPr/>
              </p:nvSpPr>
              <p:spPr bwMode="auto">
                <a:xfrm>
                  <a:off x="3456711" y="4041903"/>
                  <a:ext cx="216024" cy="216024"/>
                </a:xfrm>
                <a:prstGeom prst="ellipse">
                  <a:avLst/>
                </a:prstGeom>
                <a:grp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ja-JP" altLang="en-US">
                    <a:latin typeface="HGP明朝E"/>
                    <a:ea typeface="HGP明朝E"/>
                    <a:cs typeface="HGP明朝E"/>
                  </a:endParaRPr>
                </a:p>
              </p:txBody>
            </p:sp>
          </p:grpSp>
          <p:grpSp>
            <p:nvGrpSpPr>
              <p:cNvPr id="119" name="グループ化 83"/>
              <p:cNvGrpSpPr/>
              <p:nvPr/>
            </p:nvGrpSpPr>
            <p:grpSpPr>
              <a:xfrm>
                <a:off x="5122948" y="3571346"/>
                <a:ext cx="216024" cy="216024"/>
                <a:chOff x="3347864" y="3933056"/>
                <a:chExt cx="432048" cy="432048"/>
              </a:xfrm>
              <a:grpFill/>
            </p:grpSpPr>
            <p:sp>
              <p:nvSpPr>
                <p:cNvPr id="120" name="星 10 84"/>
                <p:cNvSpPr/>
                <p:nvPr/>
              </p:nvSpPr>
              <p:spPr bwMode="auto">
                <a:xfrm>
                  <a:off x="3347864" y="3933056"/>
                  <a:ext cx="432048" cy="432048"/>
                </a:xfrm>
                <a:prstGeom prst="star10">
                  <a:avLst>
                    <a:gd name="adj" fmla="val 34393"/>
                    <a:gd name="hf" fmla="val 105146"/>
                  </a:avLst>
                </a:prstGeom>
                <a:grp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ja-JP" altLang="en-US">
                    <a:latin typeface="HGP明朝E"/>
                    <a:ea typeface="HGP明朝E"/>
                    <a:cs typeface="HGP明朝E"/>
                  </a:endParaRPr>
                </a:p>
              </p:txBody>
            </p:sp>
            <p:sp>
              <p:nvSpPr>
                <p:cNvPr id="121" name="円/楕円 120"/>
                <p:cNvSpPr/>
                <p:nvPr/>
              </p:nvSpPr>
              <p:spPr bwMode="auto">
                <a:xfrm>
                  <a:off x="3456711" y="4041903"/>
                  <a:ext cx="216024" cy="216024"/>
                </a:xfrm>
                <a:prstGeom prst="ellipse">
                  <a:avLst/>
                </a:prstGeom>
                <a:grp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ja-JP" altLang="en-US">
                    <a:latin typeface="HGP明朝E"/>
                    <a:ea typeface="HGP明朝E"/>
                    <a:cs typeface="HGP明朝E"/>
                  </a:endParaRPr>
                </a:p>
              </p:txBody>
            </p:sp>
          </p:grpSp>
        </p:grpSp>
        <p:sp>
          <p:nvSpPr>
            <p:cNvPr id="99" name="テキスト ボックス 98"/>
            <p:cNvSpPr txBox="1">
              <a:spLocks noChangeArrowheads="1"/>
            </p:cNvSpPr>
            <p:nvPr/>
          </p:nvSpPr>
          <p:spPr bwMode="auto">
            <a:xfrm flipH="1">
              <a:off x="4572000" y="2348445"/>
              <a:ext cx="1440067" cy="307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ja-JP" altLang="en-US" sz="1400" dirty="0">
                  <a:latin typeface="HGP明朝E"/>
                  <a:ea typeface="HGP明朝E"/>
                  <a:cs typeface="HGP明朝E"/>
                </a:rPr>
                <a:t>中性子ビーム</a:t>
              </a:r>
              <a:endParaRPr lang="en-US" altLang="ja-JP" sz="1400" dirty="0">
                <a:latin typeface="HGP明朝E"/>
                <a:ea typeface="HGP明朝E"/>
                <a:cs typeface="HGP明朝E"/>
              </a:endParaRPr>
            </a:p>
          </p:txBody>
        </p:sp>
        <p:sp>
          <p:nvSpPr>
            <p:cNvPr id="100" name="正方形/長方形 99"/>
            <p:cNvSpPr/>
            <p:nvPr/>
          </p:nvSpPr>
          <p:spPr bwMode="auto">
            <a:xfrm flipH="1">
              <a:off x="5867649" y="2255813"/>
              <a:ext cx="990600" cy="571500"/>
            </a:xfrm>
            <a:prstGeom prst="rect">
              <a:avLst/>
            </a:prstGeom>
            <a:solidFill>
              <a:schemeClr val="bg2">
                <a:lumMod val="10000"/>
                <a:lumOff val="90000"/>
              </a:schemeClr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HGP明朝E"/>
                <a:ea typeface="HGP明朝E"/>
                <a:cs typeface="HGP明朝E"/>
              </a:endParaRPr>
            </a:p>
          </p:txBody>
        </p:sp>
        <p:grpSp>
          <p:nvGrpSpPr>
            <p:cNvPr id="101" name="グループ化 55"/>
            <p:cNvGrpSpPr>
              <a:grpSpLocks/>
            </p:cNvGrpSpPr>
            <p:nvPr/>
          </p:nvGrpSpPr>
          <p:grpSpPr bwMode="auto">
            <a:xfrm>
              <a:off x="6228011" y="2830488"/>
              <a:ext cx="630238" cy="976315"/>
              <a:chOff x="7668548" y="2348196"/>
              <a:chExt cx="630279" cy="976561"/>
            </a:xfrm>
          </p:grpSpPr>
          <p:sp>
            <p:nvSpPr>
              <p:cNvPr id="108" name="正方形/長方形 107"/>
              <p:cNvSpPr/>
              <p:nvPr/>
            </p:nvSpPr>
            <p:spPr bwMode="auto">
              <a:xfrm flipH="1">
                <a:off x="7860782" y="2443067"/>
                <a:ext cx="95594" cy="158675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  <a:shade val="30000"/>
                      <a:satMod val="115000"/>
                    </a:schemeClr>
                  </a:gs>
                  <a:gs pos="50000">
                    <a:schemeClr val="bg1">
                      <a:lumMod val="50000"/>
                      <a:shade val="67500"/>
                      <a:satMod val="115000"/>
                    </a:schemeClr>
                  </a:gs>
                  <a:gs pos="100000">
                    <a:schemeClr val="bg1">
                      <a:lumMod val="50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ja-JP" altLang="en-US">
                  <a:latin typeface="HGP明朝E"/>
                  <a:ea typeface="HGP明朝E"/>
                  <a:cs typeface="HGP明朝E"/>
                </a:endParaRPr>
              </a:p>
            </p:txBody>
          </p:sp>
          <p:grpSp>
            <p:nvGrpSpPr>
              <p:cNvPr id="109" name="グループ化 54"/>
              <p:cNvGrpSpPr>
                <a:grpSpLocks/>
              </p:cNvGrpSpPr>
              <p:nvPr/>
            </p:nvGrpSpPr>
            <p:grpSpPr bwMode="auto">
              <a:xfrm>
                <a:off x="7793969" y="2564152"/>
                <a:ext cx="401663" cy="760605"/>
                <a:chOff x="7793969" y="2807934"/>
                <a:chExt cx="401663" cy="516702"/>
              </a:xfrm>
            </p:grpSpPr>
            <p:sp>
              <p:nvSpPr>
                <p:cNvPr id="112" name="正方形/長方形 49"/>
                <p:cNvSpPr/>
                <p:nvPr/>
              </p:nvSpPr>
              <p:spPr bwMode="auto">
                <a:xfrm flipH="1">
                  <a:off x="7793969" y="2807934"/>
                  <a:ext cx="401663" cy="516702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ja-JP" altLang="en-US">
                    <a:latin typeface="HGP明朝E"/>
                    <a:ea typeface="HGP明朝E"/>
                    <a:cs typeface="HGP明朝E"/>
                  </a:endParaRPr>
                </a:p>
              </p:txBody>
            </p:sp>
            <p:sp>
              <p:nvSpPr>
                <p:cNvPr id="113" name="正方形/長方形 107"/>
                <p:cNvSpPr>
                  <a:spLocks noChangeArrowheads="1"/>
                </p:cNvSpPr>
                <p:nvPr/>
              </p:nvSpPr>
              <p:spPr bwMode="auto">
                <a:xfrm flipH="1">
                  <a:off x="7844162" y="2846546"/>
                  <a:ext cx="312738" cy="306388"/>
                </a:xfrm>
                <a:prstGeom prst="rect">
                  <a:avLst/>
                </a:prstGeom>
                <a:solidFill>
                  <a:schemeClr val="bg1"/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>
                    <a:latin typeface="HGP明朝E"/>
                    <a:ea typeface="HGP明朝E"/>
                    <a:cs typeface="HGP明朝E"/>
                  </a:endParaRPr>
                </a:p>
              </p:txBody>
            </p:sp>
            <p:sp>
              <p:nvSpPr>
                <p:cNvPr id="114" name="正方形/長方形 108"/>
                <p:cNvSpPr>
                  <a:spLocks noChangeArrowheads="1"/>
                </p:cNvSpPr>
                <p:nvPr/>
              </p:nvSpPr>
              <p:spPr bwMode="auto">
                <a:xfrm flipH="1">
                  <a:off x="7834637" y="3189446"/>
                  <a:ext cx="312738" cy="134938"/>
                </a:xfrm>
                <a:prstGeom prst="rect">
                  <a:avLst/>
                </a:prstGeom>
                <a:solidFill>
                  <a:schemeClr val="bg1"/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>
                    <a:latin typeface="HGP明朝E"/>
                    <a:ea typeface="HGP明朝E"/>
                    <a:cs typeface="HGP明朝E"/>
                  </a:endParaRPr>
                </a:p>
              </p:txBody>
            </p:sp>
          </p:grpSp>
          <p:sp>
            <p:nvSpPr>
              <p:cNvPr id="110" name="正方形/長方形 109"/>
              <p:cNvSpPr/>
              <p:nvPr/>
            </p:nvSpPr>
            <p:spPr bwMode="auto">
              <a:xfrm flipH="1">
                <a:off x="8065223" y="2420888"/>
                <a:ext cx="95594" cy="158675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  <a:shade val="30000"/>
                      <a:satMod val="115000"/>
                    </a:schemeClr>
                  </a:gs>
                  <a:gs pos="50000">
                    <a:schemeClr val="bg1">
                      <a:lumMod val="50000"/>
                      <a:shade val="67500"/>
                      <a:satMod val="115000"/>
                    </a:schemeClr>
                  </a:gs>
                  <a:gs pos="100000">
                    <a:schemeClr val="bg1">
                      <a:lumMod val="50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ja-JP" altLang="en-US">
                  <a:latin typeface="HGP明朝E"/>
                  <a:ea typeface="HGP明朝E"/>
                  <a:cs typeface="HGP明朝E"/>
                </a:endParaRPr>
              </a:p>
            </p:txBody>
          </p:sp>
          <p:sp>
            <p:nvSpPr>
              <p:cNvPr id="111" name="正方形/長方形 110"/>
              <p:cNvSpPr/>
              <p:nvPr/>
            </p:nvSpPr>
            <p:spPr bwMode="auto">
              <a:xfrm flipH="1">
                <a:off x="7668548" y="2348196"/>
                <a:ext cx="630279" cy="131796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  <a:shade val="30000"/>
                      <a:satMod val="115000"/>
                    </a:schemeClr>
                  </a:gs>
                  <a:gs pos="50000">
                    <a:schemeClr val="bg1">
                      <a:lumMod val="85000"/>
                      <a:shade val="67500"/>
                      <a:satMod val="115000"/>
                    </a:schemeClr>
                  </a:gs>
                  <a:gs pos="100000">
                    <a:schemeClr val="bg1">
                      <a:lumMod val="85000"/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  <a:ln w="9525" cap="flat" cmpd="sng" algn="ctr">
                <a:solidFill>
                  <a:srgbClr val="B2B2B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ja-JP" altLang="en-US">
                  <a:latin typeface="HGP明朝E"/>
                  <a:ea typeface="HGP明朝E"/>
                  <a:cs typeface="HGP明朝E"/>
                </a:endParaRPr>
              </a:p>
            </p:txBody>
          </p:sp>
        </p:grpSp>
        <p:sp>
          <p:nvSpPr>
            <p:cNvPr id="102" name="テキスト ボックス 98"/>
            <p:cNvSpPr txBox="1">
              <a:spLocks noChangeArrowheads="1"/>
            </p:cNvSpPr>
            <p:nvPr/>
          </p:nvSpPr>
          <p:spPr bwMode="auto">
            <a:xfrm flipH="1">
              <a:off x="6371814" y="1823314"/>
              <a:ext cx="792037" cy="307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ja-JP" altLang="en-US" sz="1400">
                  <a:latin typeface="HGP明朝E"/>
                  <a:ea typeface="HGP明朝E"/>
                  <a:cs typeface="HGP明朝E"/>
                </a:rPr>
                <a:t>炉心⇒</a:t>
              </a:r>
              <a:endParaRPr lang="en-US" altLang="ja-JP" sz="1400">
                <a:latin typeface="HGP明朝E"/>
                <a:ea typeface="HGP明朝E"/>
                <a:cs typeface="HGP明朝E"/>
              </a:endParaRPr>
            </a:p>
          </p:txBody>
        </p:sp>
        <p:sp>
          <p:nvSpPr>
            <p:cNvPr id="103" name="テキスト ボックス 102"/>
            <p:cNvSpPr txBox="1">
              <a:spLocks noChangeArrowheads="1"/>
            </p:cNvSpPr>
            <p:nvPr/>
          </p:nvSpPr>
          <p:spPr bwMode="auto">
            <a:xfrm flipH="1">
              <a:off x="3564186" y="3140051"/>
              <a:ext cx="1439863" cy="415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defRPr/>
              </a:pPr>
              <a:r>
                <a:rPr lang="ja-JP" altLang="en-US" sz="1050" dirty="0">
                  <a:latin typeface="HGP明朝E"/>
                  <a:ea typeface="HGP明朝E"/>
                  <a:cs typeface="HGP明朝E"/>
                </a:rPr>
                <a:t>ビーム</a:t>
              </a:r>
              <a:endParaRPr lang="en-US" altLang="ja-JP" sz="1050" dirty="0">
                <a:latin typeface="HGP明朝E"/>
                <a:ea typeface="HGP明朝E"/>
                <a:cs typeface="HGP明朝E"/>
              </a:endParaRPr>
            </a:p>
            <a:p>
              <a:pPr algn="l">
                <a:defRPr/>
              </a:pPr>
              <a:r>
                <a:rPr lang="ja-JP" altLang="en-US" sz="1050" dirty="0">
                  <a:latin typeface="HGP明朝E"/>
                  <a:ea typeface="HGP明朝E"/>
                  <a:cs typeface="HGP明朝E"/>
                </a:rPr>
                <a:t>シャッター</a:t>
              </a:r>
              <a:endParaRPr lang="en-US" altLang="ja-JP" sz="1050" dirty="0">
                <a:latin typeface="HGP明朝E"/>
                <a:ea typeface="HGP明朝E"/>
                <a:cs typeface="HGP明朝E"/>
              </a:endParaRPr>
            </a:p>
          </p:txBody>
        </p:sp>
        <p:sp>
          <p:nvSpPr>
            <p:cNvPr id="104" name="テキスト ボックス 98"/>
            <p:cNvSpPr txBox="1">
              <a:spLocks noChangeArrowheads="1"/>
            </p:cNvSpPr>
            <p:nvPr/>
          </p:nvSpPr>
          <p:spPr bwMode="auto">
            <a:xfrm flipH="1">
              <a:off x="5863599" y="2259567"/>
              <a:ext cx="936044" cy="307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ja-JP" altLang="en-US" sz="1400">
                  <a:latin typeface="HGP明朝E"/>
                  <a:ea typeface="HGP明朝E"/>
                  <a:cs typeface="HGP明朝E"/>
                </a:rPr>
                <a:t>コリメータ</a:t>
              </a:r>
              <a:endParaRPr lang="en-US" altLang="ja-JP" sz="1400">
                <a:latin typeface="HGP明朝E"/>
                <a:ea typeface="HGP明朝E"/>
                <a:cs typeface="HGP明朝E"/>
              </a:endParaRPr>
            </a:p>
          </p:txBody>
        </p:sp>
        <p:sp>
          <p:nvSpPr>
            <p:cNvPr id="105" name="テキスト ボックス 17"/>
            <p:cNvSpPr txBox="1">
              <a:spLocks noChangeArrowheads="1"/>
            </p:cNvSpPr>
            <p:nvPr/>
          </p:nvSpPr>
          <p:spPr bwMode="auto">
            <a:xfrm>
              <a:off x="2627784" y="2780928"/>
              <a:ext cx="936104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l"/>
              <a:r>
                <a:rPr lang="ja-JP" altLang="en-US" sz="2800" b="1" dirty="0" smtClean="0">
                  <a:solidFill>
                    <a:srgbClr val="FF0000"/>
                  </a:solidFill>
                  <a:latin typeface="HGP明朝E"/>
                  <a:ea typeface="HGP明朝E"/>
                  <a:cs typeface="HGP明朝E"/>
                </a:rPr>
                <a:t>金箔</a:t>
              </a:r>
              <a:endParaRPr lang="en-US" altLang="ja-JP" sz="2800" b="1" dirty="0">
                <a:solidFill>
                  <a:srgbClr val="FF0000"/>
                </a:solidFill>
                <a:latin typeface="HGP明朝E"/>
                <a:ea typeface="HGP明朝E"/>
                <a:cs typeface="HGP明朝E"/>
              </a:endParaRPr>
            </a:p>
          </p:txBody>
        </p:sp>
        <p:cxnSp>
          <p:nvCxnSpPr>
            <p:cNvPr id="106" name="直線コネクタ 105"/>
            <p:cNvCxnSpPr/>
            <p:nvPr/>
          </p:nvCxnSpPr>
          <p:spPr bwMode="auto">
            <a:xfrm rot="5400000">
              <a:off x="2365430" y="2492896"/>
              <a:ext cx="288032" cy="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7" name="直線コネクタ 106"/>
            <p:cNvCxnSpPr/>
            <p:nvPr/>
          </p:nvCxnSpPr>
          <p:spPr bwMode="auto">
            <a:xfrm rot="16200000" flipV="1">
              <a:off x="2483768" y="2564904"/>
              <a:ext cx="288032" cy="14401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34" name="テキスト ボックス 133"/>
          <p:cNvSpPr txBox="1">
            <a:spLocks noChangeArrowheads="1"/>
          </p:cNvSpPr>
          <p:nvPr/>
        </p:nvSpPr>
        <p:spPr bwMode="auto">
          <a:xfrm>
            <a:off x="107504" y="3337828"/>
            <a:ext cx="3600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ja-JP" altLang="en-US" sz="2800" dirty="0" smtClean="0">
                <a:latin typeface="HGP明朝E"/>
                <a:ea typeface="HGP明朝E"/>
                <a:cs typeface="HGP明朝E"/>
              </a:rPr>
              <a:t>金箔</a:t>
            </a:r>
            <a:r>
              <a:rPr lang="en-US" altLang="ja-JP" sz="2800" dirty="0" smtClean="0">
                <a:latin typeface="HGP明朝E"/>
                <a:ea typeface="HGP明朝E"/>
                <a:cs typeface="HGP明朝E"/>
              </a:rPr>
              <a:t>(</a:t>
            </a:r>
            <a:r>
              <a:rPr lang="ja-JP" altLang="en-US" sz="2800" dirty="0" smtClean="0">
                <a:latin typeface="HGP明朝E"/>
                <a:ea typeface="HGP明朝E"/>
                <a:cs typeface="HGP明朝E"/>
              </a:rPr>
              <a:t>フィルムに封入</a:t>
            </a:r>
            <a:r>
              <a:rPr lang="en-US" altLang="ja-JP" sz="2800" dirty="0" smtClean="0">
                <a:latin typeface="HGP明朝E"/>
                <a:ea typeface="HGP明朝E"/>
                <a:cs typeface="HGP明朝E"/>
              </a:rPr>
              <a:t>)</a:t>
            </a:r>
          </a:p>
        </p:txBody>
      </p:sp>
      <p:sp>
        <p:nvSpPr>
          <p:cNvPr id="135" name="テキスト ボックス 17"/>
          <p:cNvSpPr txBox="1">
            <a:spLocks noChangeArrowheads="1"/>
          </p:cNvSpPr>
          <p:nvPr/>
        </p:nvSpPr>
        <p:spPr bwMode="auto">
          <a:xfrm>
            <a:off x="3275856" y="3337828"/>
            <a:ext cx="56166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altLang="ja-JP" sz="2800" dirty="0" smtClean="0">
                <a:latin typeface="HGP明朝E"/>
                <a:ea typeface="HGP明朝E"/>
                <a:cs typeface="HGP明朝E"/>
              </a:rPr>
              <a:t>【</a:t>
            </a:r>
            <a:r>
              <a:rPr lang="ja-JP" altLang="en-US" sz="2800" dirty="0" smtClean="0">
                <a:latin typeface="HGP明朝E"/>
                <a:ea typeface="HGP明朝E"/>
                <a:cs typeface="HGP明朝E"/>
              </a:rPr>
              <a:t>純度</a:t>
            </a:r>
            <a:r>
              <a:rPr lang="en-US" altLang="ja-JP" sz="2800" dirty="0" smtClean="0">
                <a:latin typeface="HGP明朝E"/>
                <a:ea typeface="HGP明朝E"/>
                <a:cs typeface="HGP明朝E"/>
              </a:rPr>
              <a:t>99.9%  5mm×5mm  25μm】</a:t>
            </a:r>
            <a:endParaRPr lang="en-US" altLang="ja-JP" sz="2800" dirty="0">
              <a:latin typeface="HGP明朝E"/>
              <a:ea typeface="HGP明朝E"/>
              <a:cs typeface="HGP明朝E"/>
            </a:endParaRPr>
          </a:p>
        </p:txBody>
      </p:sp>
      <p:sp>
        <p:nvSpPr>
          <p:cNvPr id="136" name="角丸四角形 135"/>
          <p:cNvSpPr/>
          <p:nvPr/>
        </p:nvSpPr>
        <p:spPr bwMode="auto">
          <a:xfrm>
            <a:off x="107504" y="620688"/>
            <a:ext cx="8928992" cy="3240360"/>
          </a:xfrm>
          <a:prstGeom prst="roundRect">
            <a:avLst>
              <a:gd name="adj" fmla="val 6824"/>
            </a:avLst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GP明朝E"/>
              <a:ea typeface="HGP明朝E"/>
              <a:cs typeface="HGP明朝E"/>
            </a:endParaRPr>
          </a:p>
        </p:txBody>
      </p:sp>
      <p:sp>
        <p:nvSpPr>
          <p:cNvPr id="67" name="テキスト ボックス 17"/>
          <p:cNvSpPr txBox="1">
            <a:spLocks noChangeArrowheads="1"/>
          </p:cNvSpPr>
          <p:nvPr/>
        </p:nvSpPr>
        <p:spPr bwMode="auto">
          <a:xfrm>
            <a:off x="8100392" y="0"/>
            <a:ext cx="122413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altLang="ja-JP" sz="2400" dirty="0" smtClean="0">
                <a:latin typeface="HG明朝E"/>
                <a:ea typeface="HG明朝E"/>
                <a:cs typeface="HG明朝E"/>
              </a:rPr>
              <a:t>8/10</a:t>
            </a:r>
            <a:endParaRPr lang="en-US" altLang="ja-JP" sz="2400" dirty="0">
              <a:latin typeface="HG明朝E"/>
              <a:ea typeface="HG明朝E"/>
              <a:cs typeface="HG明朝E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7" name="Rectangle 3"/>
          <p:cNvSpPr>
            <a:spLocks noGrp="1" noChangeArrowheads="1"/>
          </p:cNvSpPr>
          <p:nvPr>
            <p:ph type="title"/>
          </p:nvPr>
        </p:nvSpPr>
        <p:spPr>
          <a:xfrm>
            <a:off x="1042988" y="-265113"/>
            <a:ext cx="8101012" cy="885826"/>
          </a:xfrm>
        </p:spPr>
        <p:txBody>
          <a:bodyPr/>
          <a:lstStyle/>
          <a:p>
            <a:pPr eaLnBrk="1" hangingPunct="1">
              <a:defRPr/>
            </a:pPr>
            <a:r>
              <a:rPr lang="ja-JP" altLang="en-US" sz="4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HGP明朝E"/>
                <a:ea typeface="HGP明朝E"/>
                <a:cs typeface="HGP明朝E"/>
              </a:rPr>
              <a:t>フラックス測定結果（参考）</a:t>
            </a:r>
          </a:p>
        </p:txBody>
      </p:sp>
      <p:sp>
        <p:nvSpPr>
          <p:cNvPr id="107" name="テキスト ボックス 17"/>
          <p:cNvSpPr txBox="1">
            <a:spLocks noChangeArrowheads="1"/>
          </p:cNvSpPr>
          <p:nvPr/>
        </p:nvSpPr>
        <p:spPr bwMode="auto">
          <a:xfrm>
            <a:off x="179512" y="5313982"/>
            <a:ext cx="856895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ja-JP" altLang="en-US" dirty="0" smtClean="0">
                <a:latin typeface="HGP明朝E"/>
                <a:ea typeface="HGP明朝E"/>
                <a:cs typeface="HGP明朝E"/>
              </a:rPr>
              <a:t>●第</a:t>
            </a:r>
            <a:r>
              <a:rPr lang="en-US" altLang="ja-JP" dirty="0" smtClean="0">
                <a:latin typeface="HGP明朝E"/>
                <a:ea typeface="HGP明朝E"/>
                <a:cs typeface="HGP明朝E"/>
              </a:rPr>
              <a:t>1</a:t>
            </a:r>
            <a:r>
              <a:rPr lang="ja-JP" altLang="en-US" dirty="0" smtClean="0">
                <a:latin typeface="HGP明朝E"/>
                <a:ea typeface="HGP明朝E"/>
                <a:cs typeface="HGP明朝E"/>
              </a:rPr>
              <a:t>サイクルと第</a:t>
            </a:r>
            <a:r>
              <a:rPr lang="en-US" altLang="ja-JP" dirty="0" smtClean="0">
                <a:latin typeface="HGP明朝E"/>
                <a:ea typeface="HGP明朝E"/>
                <a:cs typeface="HGP明朝E"/>
              </a:rPr>
              <a:t>7</a:t>
            </a:r>
            <a:r>
              <a:rPr lang="ja-JP" altLang="en-US" dirty="0" smtClean="0">
                <a:latin typeface="HGP明朝E"/>
                <a:ea typeface="HGP明朝E"/>
                <a:cs typeface="HGP明朝E"/>
              </a:rPr>
              <a:t>サイクルとでは熱中性子フラックスの顕著な差はみられなかった</a:t>
            </a:r>
            <a:endParaRPr lang="en-US" altLang="ja-JP" dirty="0" smtClean="0">
              <a:latin typeface="HGP明朝E"/>
              <a:ea typeface="HGP明朝E"/>
              <a:cs typeface="HGP明朝E"/>
            </a:endParaRPr>
          </a:p>
          <a:p>
            <a:pPr algn="l"/>
            <a:r>
              <a:rPr lang="ja-JP" altLang="en-US" dirty="0" smtClean="0">
                <a:latin typeface="HGP明朝E"/>
                <a:ea typeface="HGP明朝E"/>
                <a:cs typeface="HGP明朝E"/>
              </a:rPr>
              <a:t>●熱中性子の場合、散乱中性子は試料の放射化に与える影響は小さい</a:t>
            </a:r>
            <a:endParaRPr lang="en-US" altLang="ja-JP" dirty="0" smtClean="0">
              <a:latin typeface="HGP明朝E"/>
              <a:ea typeface="HGP明朝E"/>
              <a:cs typeface="HGP明朝E"/>
            </a:endParaRPr>
          </a:p>
          <a:p>
            <a:pPr algn="l"/>
            <a:r>
              <a:rPr lang="ja-JP" altLang="en-US" dirty="0" smtClean="0">
                <a:latin typeface="HGP明朝E"/>
                <a:ea typeface="HGP明朝E"/>
                <a:cs typeface="HGP明朝E"/>
              </a:rPr>
              <a:t>●</a:t>
            </a:r>
            <a:r>
              <a:rPr lang="ja-JP" altLang="en-US" dirty="0" smtClean="0">
                <a:latin typeface="HGP明朝E"/>
                <a:ea typeface="HGP明朝E"/>
                <a:cs typeface="HGP明朝E"/>
              </a:rPr>
              <a:t>熱外中性子の場合、散乱による放射化への寄与が比較的大きい</a:t>
            </a:r>
            <a:endParaRPr lang="en-US" altLang="ja-JP" dirty="0" smtClean="0">
              <a:latin typeface="HGP明朝E"/>
              <a:ea typeface="HGP明朝E"/>
              <a:cs typeface="HGP明朝E"/>
            </a:endParaRPr>
          </a:p>
        </p:txBody>
      </p:sp>
      <p:graphicFrame>
        <p:nvGraphicFramePr>
          <p:cNvPr id="38" name="グラフ 37"/>
          <p:cNvGraphicFramePr/>
          <p:nvPr>
            <p:extLst>
              <p:ext uri="{D42A27DB-BD31-4B8C-83A1-F6EECF244321}">
                <p14:modId xmlns:p14="http://schemas.microsoft.com/office/powerpoint/2010/main" val="915050191"/>
              </p:ext>
            </p:extLst>
          </p:nvPr>
        </p:nvGraphicFramePr>
        <p:xfrm>
          <a:off x="755576" y="908720"/>
          <a:ext cx="7128792" cy="42450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50" name="グループ化 49"/>
          <p:cNvGrpSpPr/>
          <p:nvPr/>
        </p:nvGrpSpPr>
        <p:grpSpPr>
          <a:xfrm>
            <a:off x="899592" y="3501008"/>
            <a:ext cx="6696744" cy="1512168"/>
            <a:chOff x="1691680" y="3501008"/>
            <a:chExt cx="5904656" cy="1512168"/>
          </a:xfrm>
        </p:grpSpPr>
        <p:cxnSp>
          <p:nvCxnSpPr>
            <p:cNvPr id="41" name="直線コネクタ 40"/>
            <p:cNvCxnSpPr/>
            <p:nvPr/>
          </p:nvCxnSpPr>
          <p:spPr bwMode="auto">
            <a:xfrm>
              <a:off x="1691680" y="3933785"/>
              <a:ext cx="5904656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" name="直線コネクタ 41"/>
            <p:cNvCxnSpPr/>
            <p:nvPr/>
          </p:nvCxnSpPr>
          <p:spPr bwMode="auto">
            <a:xfrm>
              <a:off x="1691680" y="4293096"/>
              <a:ext cx="5904656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" name="直線コネクタ 42"/>
            <p:cNvCxnSpPr/>
            <p:nvPr/>
          </p:nvCxnSpPr>
          <p:spPr bwMode="auto">
            <a:xfrm>
              <a:off x="1691680" y="4653136"/>
              <a:ext cx="5904656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4" name="直線コネクタ 43"/>
            <p:cNvCxnSpPr/>
            <p:nvPr/>
          </p:nvCxnSpPr>
          <p:spPr bwMode="auto">
            <a:xfrm>
              <a:off x="1691680" y="5013176"/>
              <a:ext cx="5904656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" name="直線コネクタ 44"/>
            <p:cNvCxnSpPr/>
            <p:nvPr/>
          </p:nvCxnSpPr>
          <p:spPr bwMode="auto">
            <a:xfrm>
              <a:off x="1691680" y="3501008"/>
              <a:ext cx="5904656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46" name="テキスト ボックス 17"/>
          <p:cNvSpPr txBox="1">
            <a:spLocks noChangeArrowheads="1"/>
          </p:cNvSpPr>
          <p:nvPr/>
        </p:nvSpPr>
        <p:spPr bwMode="auto">
          <a:xfrm>
            <a:off x="899592" y="3532551"/>
            <a:ext cx="10081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altLang="ja-JP" dirty="0" smtClean="0">
                <a:latin typeface="HGP明朝E"/>
                <a:ea typeface="HGP明朝E"/>
                <a:cs typeface="HGP明朝E"/>
              </a:rPr>
              <a:t>Cycle</a:t>
            </a:r>
            <a:endParaRPr lang="en-US" altLang="ja-JP" dirty="0">
              <a:latin typeface="HGP明朝E"/>
              <a:ea typeface="HGP明朝E"/>
              <a:cs typeface="HGP明朝E"/>
            </a:endParaRPr>
          </a:p>
        </p:txBody>
      </p:sp>
      <p:sp>
        <p:nvSpPr>
          <p:cNvPr id="47" name="テキスト ボックス 17"/>
          <p:cNvSpPr txBox="1">
            <a:spLocks noChangeArrowheads="1"/>
          </p:cNvSpPr>
          <p:nvPr/>
        </p:nvSpPr>
        <p:spPr bwMode="auto">
          <a:xfrm>
            <a:off x="899592" y="3922665"/>
            <a:ext cx="12961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ja-JP" altLang="en-US" dirty="0" smtClean="0">
                <a:latin typeface="HGP明朝E"/>
                <a:ea typeface="HGP明朝E"/>
                <a:cs typeface="HGP明朝E"/>
              </a:rPr>
              <a:t>カバー</a:t>
            </a:r>
            <a:endParaRPr lang="en-US" altLang="ja-JP" dirty="0">
              <a:latin typeface="HGP明朝E"/>
              <a:ea typeface="HGP明朝E"/>
              <a:cs typeface="HGP明朝E"/>
            </a:endParaRPr>
          </a:p>
        </p:txBody>
      </p:sp>
      <p:sp>
        <p:nvSpPr>
          <p:cNvPr id="49" name="テキスト ボックス 17"/>
          <p:cNvSpPr txBox="1">
            <a:spLocks noChangeArrowheads="1"/>
          </p:cNvSpPr>
          <p:nvPr/>
        </p:nvSpPr>
        <p:spPr bwMode="auto">
          <a:xfrm>
            <a:off x="909983" y="4642745"/>
            <a:ext cx="12961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ja-JP" altLang="en-US" dirty="0" smtClean="0">
                <a:latin typeface="HGP明朝E"/>
                <a:ea typeface="HGP明朝E"/>
                <a:cs typeface="HGP明朝E"/>
              </a:rPr>
              <a:t>金箔裏</a:t>
            </a:r>
            <a:endParaRPr lang="en-US" altLang="ja-JP" dirty="0">
              <a:latin typeface="HGP明朝E"/>
              <a:ea typeface="HGP明朝E"/>
              <a:cs typeface="HGP明朝E"/>
            </a:endParaRPr>
          </a:p>
        </p:txBody>
      </p:sp>
      <p:cxnSp>
        <p:nvCxnSpPr>
          <p:cNvPr id="52" name="直線コネクタ 51"/>
          <p:cNvCxnSpPr/>
          <p:nvPr/>
        </p:nvCxnSpPr>
        <p:spPr bwMode="auto">
          <a:xfrm rot="5400000">
            <a:off x="143508" y="4257092"/>
            <a:ext cx="151216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" name="直線コネクタ 52"/>
          <p:cNvCxnSpPr/>
          <p:nvPr/>
        </p:nvCxnSpPr>
        <p:spPr bwMode="auto">
          <a:xfrm rot="5400000">
            <a:off x="6840252" y="4257092"/>
            <a:ext cx="151216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" name="直線コネクタ 53"/>
          <p:cNvCxnSpPr/>
          <p:nvPr/>
        </p:nvCxnSpPr>
        <p:spPr bwMode="auto">
          <a:xfrm rot="5400000">
            <a:off x="966769" y="4257092"/>
            <a:ext cx="151216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テキスト ボックス 17"/>
          <p:cNvSpPr txBox="1">
            <a:spLocks noChangeArrowheads="1"/>
          </p:cNvSpPr>
          <p:nvPr/>
        </p:nvSpPr>
        <p:spPr bwMode="auto">
          <a:xfrm>
            <a:off x="8100392" y="0"/>
            <a:ext cx="122413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altLang="ja-JP" sz="2400" dirty="0" smtClean="0">
                <a:latin typeface="HG明朝E"/>
                <a:ea typeface="HG明朝E"/>
                <a:cs typeface="HG明朝E"/>
              </a:rPr>
              <a:t>9/10</a:t>
            </a:r>
            <a:endParaRPr lang="en-US" altLang="ja-JP" sz="2400" dirty="0">
              <a:latin typeface="HG明朝E"/>
              <a:ea typeface="HG明朝E"/>
              <a:cs typeface="HG明朝E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547664" y="2348880"/>
            <a:ext cx="3600400" cy="369332"/>
          </a:xfrm>
          <a:prstGeom prst="rect">
            <a:avLst/>
          </a:prstGeom>
          <a:solidFill>
            <a:srgbClr val="FFCF0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/>
              <a:t>カドミ比補正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3757023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ＭＳ Ｐゴシック"/>
        <a:cs typeface=""/>
      </a:majorFont>
      <a:minorFont>
        <a:latin typeface="Tahom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16010</TotalTime>
  <Words>611</Words>
  <Application>Microsoft Macintosh PowerPoint</Application>
  <PresentationFormat>画面に合わせる (4:3)</PresentationFormat>
  <Paragraphs>156</Paragraphs>
  <Slides>10</Slides>
  <Notes>4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2</vt:i4>
      </vt:variant>
      <vt:variant>
        <vt:lpstr>スライド タイトル</vt:lpstr>
      </vt:variant>
      <vt:variant>
        <vt:i4>10</vt:i4>
      </vt:variant>
    </vt:vector>
  </HeadingPairs>
  <TitlesOfParts>
    <vt:vector size="13" baseType="lpstr">
      <vt:lpstr>Blends</vt:lpstr>
      <vt:lpstr>数式</vt:lpstr>
      <vt:lpstr>Image</vt:lpstr>
      <vt:lpstr>PowerPoint プレゼンテーション</vt:lpstr>
      <vt:lpstr>TNRF改造（遮へい体交換）</vt:lpstr>
      <vt:lpstr>TNRF周辺線量測定結果(参考）</vt:lpstr>
      <vt:lpstr>PowerPoint プレゼンテーション</vt:lpstr>
      <vt:lpstr>背景</vt:lpstr>
      <vt:lpstr>中性子フラックスの測定方法</vt:lpstr>
      <vt:lpstr>放射能測定</vt:lpstr>
      <vt:lpstr>実験方法</vt:lpstr>
      <vt:lpstr>フラックス測定結果（参考）</vt:lpstr>
      <vt:lpstr>まとめ</vt:lpstr>
    </vt:vector>
  </TitlesOfParts>
  <Company>環境制御　エコ・エレクトロニクス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マイクロワイヤーアレイ熱電素子への電極接合</dc:title>
  <dc:creator>Tkehiro Nojima</dc:creator>
  <cp:lastModifiedBy>野島 健大</cp:lastModifiedBy>
  <cp:revision>750</cp:revision>
  <dcterms:created xsi:type="dcterms:W3CDTF">2005-02-11T06:03:40Z</dcterms:created>
  <dcterms:modified xsi:type="dcterms:W3CDTF">2011-01-07T00:01:50Z</dcterms:modified>
</cp:coreProperties>
</file>