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28" r:id="rId4"/>
    <p:sldId id="324" r:id="rId5"/>
    <p:sldId id="325" r:id="rId6"/>
    <p:sldId id="332" r:id="rId7"/>
    <p:sldId id="333" r:id="rId8"/>
    <p:sldId id="334" r:id="rId9"/>
    <p:sldId id="339" r:id="rId10"/>
    <p:sldId id="337" r:id="rId11"/>
    <p:sldId id="338" r:id="rId12"/>
    <p:sldId id="335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E48ED080-7E4C-42F5-B511-F74CF745FC36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0399DF59-95F2-465E-8D7A-9E8C06E308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97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2780"/>
          </a:xfrm>
          <a:prstGeom prst="rect">
            <a:avLst/>
          </a:prstGeom>
        </p:spPr>
        <p:txBody>
          <a:bodyPr vert="horz" lIns="87575" tIns="43788" rIns="87575" bIns="437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227" y="1"/>
            <a:ext cx="2919031" cy="492780"/>
          </a:xfrm>
          <a:prstGeom prst="rect">
            <a:avLst/>
          </a:prstGeom>
        </p:spPr>
        <p:txBody>
          <a:bodyPr vert="horz" lIns="87575" tIns="43788" rIns="87575" bIns="43788" rtlCol="0"/>
          <a:lstStyle>
            <a:lvl1pPr algn="r">
              <a:defRPr sz="1200"/>
            </a:lvl1pPr>
          </a:lstStyle>
          <a:p>
            <a:fld id="{40852852-166D-42FA-9258-D6FFEE874449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5" tIns="43788" rIns="87575" bIns="4378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277" y="4686001"/>
            <a:ext cx="5389212" cy="4439612"/>
          </a:xfrm>
          <a:prstGeom prst="rect">
            <a:avLst/>
          </a:prstGeom>
        </p:spPr>
        <p:txBody>
          <a:bodyPr vert="horz" lIns="87575" tIns="43788" rIns="87575" bIns="4378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2004"/>
            <a:ext cx="2919031" cy="492780"/>
          </a:xfrm>
          <a:prstGeom prst="rect">
            <a:avLst/>
          </a:prstGeom>
        </p:spPr>
        <p:txBody>
          <a:bodyPr vert="horz" lIns="87575" tIns="43788" rIns="87575" bIns="437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227" y="9372004"/>
            <a:ext cx="2919031" cy="492780"/>
          </a:xfrm>
          <a:prstGeom prst="rect">
            <a:avLst/>
          </a:prstGeom>
        </p:spPr>
        <p:txBody>
          <a:bodyPr vert="horz" lIns="87575" tIns="43788" rIns="87575" bIns="43788" rtlCol="0" anchor="b"/>
          <a:lstStyle>
            <a:lvl1pPr algn="r">
              <a:defRPr sz="1200"/>
            </a:lvl1pPr>
          </a:lstStyle>
          <a:p>
            <a:fld id="{B46D872F-27CB-4727-85EA-8827D6CAE1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2011/12/27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5" y="332656"/>
            <a:ext cx="8580189" cy="2232248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/>
              <a:t>J-PARC</a:t>
            </a:r>
            <a:r>
              <a:rPr lang="ja-JP" altLang="en-US" sz="4000" dirty="0" smtClean="0"/>
              <a:t>物質情報</a:t>
            </a:r>
            <a:r>
              <a:rPr lang="en-US" altLang="ja-JP" sz="4000" dirty="0" smtClean="0"/>
              <a:t>3</a:t>
            </a:r>
            <a:r>
              <a:rPr lang="ja-JP" altLang="en-US" sz="4000" dirty="0" smtClean="0"/>
              <a:t>次元可視化装置用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信号積算型高速度カメラの整備計画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7772400" cy="2232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ja-JP" altLang="en-US" sz="2000" dirty="0" smtClean="0"/>
              <a:t>○呉田昌俊（</a:t>
            </a:r>
            <a:r>
              <a:rPr kumimoji="1" lang="ja-JP" altLang="en-US" sz="2000" dirty="0" smtClean="0"/>
              <a:t>日本原子力研究開発機構　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原子力基礎工学研究部門　原子力センシング研究グループ）、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江藤剛治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近畿大学</a:t>
            </a:r>
            <a:r>
              <a:rPr lang="en-US" altLang="ja-JP" sz="2000" dirty="0" smtClean="0"/>
              <a:t>)</a:t>
            </a:r>
            <a:r>
              <a:rPr lang="ja-JP" altLang="en-US" sz="2000" dirty="0" err="1" smtClean="0"/>
              <a:t>、</a:t>
            </a:r>
            <a:r>
              <a:rPr lang="ja-JP" altLang="en-US" sz="2000" dirty="0" smtClean="0"/>
              <a:t>　新井正敏</a:t>
            </a:r>
            <a:r>
              <a:rPr lang="en-US" altLang="ja-JP" sz="2000" dirty="0" smtClean="0"/>
              <a:t>(J-PARC</a:t>
            </a:r>
            <a:r>
              <a:rPr lang="ja-JP" altLang="en-US" sz="2000" dirty="0" smtClean="0"/>
              <a:t>センター</a:t>
            </a:r>
            <a:r>
              <a:rPr lang="en-US" altLang="ja-JP" sz="2000" dirty="0" smtClean="0"/>
              <a:t>)</a:t>
            </a:r>
            <a:r>
              <a:rPr lang="ja-JP" altLang="en-US" sz="2000" dirty="0" err="1" smtClean="0"/>
              <a:t>、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篠原武尚</a:t>
            </a:r>
            <a:r>
              <a:rPr lang="en-US" altLang="ja-JP" sz="2000" dirty="0"/>
              <a:t>(J-PARC</a:t>
            </a:r>
            <a:r>
              <a:rPr lang="ja-JP" altLang="en-US" sz="2000" dirty="0"/>
              <a:t>センター</a:t>
            </a:r>
            <a:r>
              <a:rPr lang="en-US" altLang="ja-JP" sz="2000" dirty="0"/>
              <a:t>) </a:t>
            </a:r>
            <a:r>
              <a:rPr lang="ja-JP" altLang="en-US" sz="2000" dirty="0" err="1" smtClean="0"/>
              <a:t>、</a:t>
            </a:r>
            <a:r>
              <a:rPr lang="ja-JP" altLang="en-US" sz="2000" dirty="0" smtClean="0"/>
              <a:t>　瀬川麻里子（原子力センシング研究</a:t>
            </a:r>
            <a:r>
              <a:rPr lang="en-US" altLang="ja-JP" sz="2000" dirty="0" smtClean="0"/>
              <a:t>G</a:t>
            </a:r>
            <a:r>
              <a:rPr lang="ja-JP" altLang="en-US" sz="2000" dirty="0" smtClean="0"/>
              <a:t>）</a:t>
            </a:r>
            <a:endParaRPr lang="en-US" altLang="ja-JP" sz="2000" dirty="0"/>
          </a:p>
          <a:p>
            <a:pPr algn="ctr"/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京都大学原子炉実験所　中性子イメージング専門研究会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大阪、熊取、</a:t>
            </a:r>
            <a:r>
              <a:rPr kumimoji="1" lang="en-US" altLang="ja-JP" sz="1600" dirty="0" smtClean="0"/>
              <a:t>H24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2012</a:t>
            </a:r>
            <a:r>
              <a:rPr kumimoji="1" lang="ja-JP" altLang="en-US" sz="1600" dirty="0" smtClean="0"/>
              <a:t>）</a:t>
            </a:r>
            <a:r>
              <a:rPr lang="ja-JP" altLang="en-US" sz="1600" dirty="0" smtClean="0"/>
              <a:t>年</a:t>
            </a:r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5</a:t>
            </a:r>
            <a:r>
              <a:rPr kumimoji="1" lang="ja-JP" altLang="en-US" sz="1600" dirty="0" smtClean="0"/>
              <a:t>日</a:t>
            </a:r>
            <a:endParaRPr kumimoji="1" lang="en-US" altLang="ja-JP" sz="16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1366980" y="111242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まとめ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10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59" y="836712"/>
            <a:ext cx="849694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J-PARC/ERNIS</a:t>
            </a:r>
            <a:r>
              <a:rPr lang="ja-JP" altLang="en-US" sz="2400" dirty="0" smtClean="0"/>
              <a:t>用共用カメラ型中性子２次元検出器として、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信号積算型高速度カメラ（</a:t>
            </a:r>
            <a:r>
              <a:rPr lang="en-US" altLang="ja-JP" sz="2400" dirty="0" smtClean="0"/>
              <a:t>ISAS</a:t>
            </a:r>
            <a:r>
              <a:rPr lang="ja-JP" altLang="en-US" sz="2400" dirty="0" smtClean="0"/>
              <a:t>）の整備計画をまとめた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endParaRPr kumimoji="1"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①　特長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　　　・ループ型</a:t>
            </a:r>
            <a:r>
              <a:rPr lang="en-US" altLang="ja-JP" sz="2000" dirty="0" smtClean="0"/>
              <a:t>CCD</a:t>
            </a:r>
            <a:r>
              <a:rPr lang="ja-JP" altLang="en-US" sz="2000" dirty="0" smtClean="0"/>
              <a:t>メモリで超高速</a:t>
            </a:r>
            <a:r>
              <a:rPr lang="ja-JP" altLang="en-US" sz="2000" dirty="0"/>
              <a:t>・</a:t>
            </a:r>
            <a:r>
              <a:rPr lang="ja-JP" altLang="en-US" sz="2000" dirty="0" smtClean="0"/>
              <a:t>リアルタイム・アナログ信号積算</a:t>
            </a:r>
            <a:r>
              <a:rPr lang="en-US" altLang="ja-JP" sz="2000" dirty="0" smtClean="0"/>
              <a:t>(1Mfps)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　　　・裏面照射型</a:t>
            </a:r>
            <a:r>
              <a:rPr lang="en-US" altLang="ja-JP" sz="2000" dirty="0" smtClean="0"/>
              <a:t>CCD</a:t>
            </a:r>
            <a:r>
              <a:rPr lang="ja-JP" altLang="en-US" sz="2000" dirty="0" smtClean="0"/>
              <a:t>で高感度</a:t>
            </a:r>
            <a:endParaRPr lang="en-US" altLang="ja-JP" sz="20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      </a:t>
            </a:r>
            <a:r>
              <a:rPr lang="ja-JP" altLang="en-US" sz="2000" dirty="0" smtClean="0"/>
              <a:t>・画素数固定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フェーズ１</a:t>
            </a:r>
            <a:r>
              <a:rPr lang="en-US" altLang="ja-JP" sz="2000" dirty="0" smtClean="0"/>
              <a:t>=640x480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目標</a:t>
            </a:r>
            <a:r>
              <a:rPr lang="en-US" altLang="ja-JP" sz="1400" dirty="0" smtClean="0"/>
              <a:t>)</a:t>
            </a:r>
            <a:r>
              <a:rPr lang="en-US" altLang="ja-JP" sz="2000" dirty="0" smtClean="0"/>
              <a:t>)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・フレームインターバルが可変</a:t>
            </a:r>
            <a:endParaRPr lang="en-US" altLang="ja-JP" sz="2000" dirty="0" smtClean="0"/>
          </a:p>
          <a:p>
            <a:pPr marL="809625" indent="-809625"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　　　・</a:t>
            </a:r>
            <a:r>
              <a:rPr lang="en-US" altLang="ja-JP" sz="2000" dirty="0" smtClean="0"/>
              <a:t>CMOS</a:t>
            </a:r>
            <a:r>
              <a:rPr lang="ja-JP" altLang="en-US" sz="2000" dirty="0" smtClean="0"/>
              <a:t>で高速ランダムリードアウト（自由領域読み出し）</a:t>
            </a:r>
            <a:endParaRPr lang="en-US" altLang="ja-JP" sz="2000" dirty="0" smtClean="0"/>
          </a:p>
          <a:p>
            <a:pPr marL="809625" indent="-809625"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②　整備計画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H26</a:t>
            </a:r>
            <a:r>
              <a:rPr lang="ja-JP" altLang="en-US" sz="2400" dirty="0" smtClean="0"/>
              <a:t>年度末　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台の</a:t>
            </a:r>
            <a:r>
              <a:rPr lang="en-US" altLang="ja-JP" sz="2400" dirty="0" smtClean="0"/>
              <a:t>ISAS</a:t>
            </a:r>
            <a:r>
              <a:rPr lang="ja-JP" altLang="en-US" sz="2400" dirty="0" smtClean="0"/>
              <a:t>を含むカメラ型システムを</a:t>
            </a:r>
            <a:r>
              <a:rPr lang="en-US" altLang="ja-JP" sz="2400" dirty="0" smtClean="0"/>
              <a:t>NRNIS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に設置完了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93899"/>
              </p:ext>
            </p:extLst>
          </p:nvPr>
        </p:nvGraphicFramePr>
        <p:xfrm>
          <a:off x="26495" y="720824"/>
          <a:ext cx="8987351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0980"/>
                <a:gridCol w="1896368"/>
                <a:gridCol w="1441012"/>
                <a:gridCol w="1575175"/>
                <a:gridCol w="822643"/>
                <a:gridCol w="817880"/>
                <a:gridCol w="943293"/>
              </a:tblGrid>
              <a:tr h="293163">
                <a:tc row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特長</a:t>
                      </a:r>
                      <a:endParaRPr kumimoji="1" lang="ja-JP" altLang="en-US" sz="14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基礎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・応用分野</a:t>
                      </a:r>
                      <a:endParaRPr kumimoji="1" lang="ja-JP" altLang="en-US" sz="14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必要な分解能</a:t>
                      </a:r>
                      <a:endParaRPr kumimoji="1" lang="ja-JP" altLang="en-US" sz="14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/>
                        <a:t>大よそ</a:t>
                      </a:r>
                      <a:r>
                        <a:rPr lang="en-US" altLang="ja-JP" sz="1400" dirty="0" smtClean="0"/>
                        <a:t/>
                      </a:r>
                      <a:br>
                        <a:rPr lang="en-US" altLang="ja-JP" sz="1400" dirty="0" smtClean="0"/>
                      </a:br>
                      <a:r>
                        <a:rPr lang="ja-JP" altLang="en-US" sz="1400" dirty="0" smtClean="0"/>
                        <a:t>必要な</a:t>
                      </a:r>
                      <a:r>
                        <a:rPr lang="en-US" altLang="ja-JP" sz="1400" dirty="0" smtClean="0"/>
                        <a:t/>
                      </a:r>
                      <a:br>
                        <a:rPr lang="en-US" altLang="ja-JP" sz="1400" dirty="0" smtClean="0"/>
                      </a:br>
                      <a:r>
                        <a:rPr lang="ja-JP" altLang="en-US" sz="1400" dirty="0" smtClean="0"/>
                        <a:t>視野</a:t>
                      </a:r>
                      <a:endParaRPr lang="ja-JP" altLang="en-US" sz="14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/>
                        <a:t>検出器</a:t>
                      </a:r>
                      <a:endParaRPr lang="ja-JP" altLang="en-US" sz="1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/>
                        <a:t>計数型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/>
                        <a:t>カメラ型</a:t>
                      </a:r>
                    </a:p>
                  </a:txBody>
                  <a:tcPr anchor="ctr" anchorCtr="1"/>
                </a:tc>
              </a:tr>
              <a:tr h="555640"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１）ブラッグエッジ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＊結晶の物理情報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鉄鋼・物性・機械・安全・構造等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ym typeface="Wingdings" pitchFamily="2" charset="2"/>
                        </a:rPr>
                        <a:t>波長分解能</a:t>
                      </a:r>
                      <a:r>
                        <a:rPr lang="en-US" altLang="ja-JP" sz="1400" dirty="0" smtClean="0">
                          <a:sym typeface="Wingdings" pitchFamily="2" charset="2"/>
                        </a:rPr>
                        <a:t/>
                      </a:r>
                      <a:br>
                        <a:rPr lang="en-US" altLang="ja-JP" sz="1400" dirty="0" smtClean="0">
                          <a:sym typeface="Wingdings" pitchFamily="2" charset="2"/>
                        </a:rPr>
                      </a:br>
                      <a:r>
                        <a:rPr lang="en-US" altLang="ja-JP" sz="1400" dirty="0" smtClean="0">
                          <a:sym typeface="Wingdings" pitchFamily="2" charset="2"/>
                        </a:rPr>
                        <a:t>0.2,0.3</a:t>
                      </a:r>
                      <a:r>
                        <a:rPr lang="ja-JP" altLang="en-US" sz="1400" dirty="0" smtClean="0">
                          <a:sym typeface="Wingdings" pitchFamily="2" charset="2"/>
                        </a:rPr>
                        <a:t>％</a:t>
                      </a:r>
                      <a:r>
                        <a:rPr lang="en-US" altLang="ja-JP" sz="1400" dirty="0" smtClean="0">
                          <a:sym typeface="Wingdings" pitchFamily="2" charset="2"/>
                        </a:rPr>
                        <a:t/>
                      </a:r>
                      <a:br>
                        <a:rPr lang="en-US" altLang="ja-JP" sz="1400" dirty="0" smtClean="0">
                          <a:sym typeface="Wingdings" pitchFamily="2" charset="2"/>
                        </a:rPr>
                      </a:br>
                      <a:r>
                        <a:rPr lang="en-US" altLang="ja-JP" sz="1400" dirty="0" smtClean="0">
                          <a:sym typeface="Wingdings" pitchFamily="2" charset="2"/>
                        </a:rPr>
                        <a:t>L/D&gt;150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~30cm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MCP</a:t>
                      </a:r>
                      <a:r>
                        <a:rPr kumimoji="1" lang="ja-JP" altLang="en-US" sz="1400" dirty="0" smtClean="0"/>
                        <a:t>ｓ</a:t>
                      </a:r>
                    </a:p>
                    <a:p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GEM</a:t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μ-PIC</a:t>
                      </a:r>
                      <a:endParaRPr kumimoji="1" lang="ja-JP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・高速度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・高解像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（</a:t>
                      </a:r>
                      <a:r>
                        <a:rPr kumimoji="1" lang="en-US" altLang="ja-JP" sz="1400" dirty="0" smtClean="0"/>
                        <a:t>CMOS</a:t>
                      </a:r>
                      <a:r>
                        <a:rPr kumimoji="1" lang="ja-JP" altLang="en-US" sz="1400" dirty="0" smtClean="0"/>
                        <a:t>）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ISAS</a:t>
                      </a:r>
                    </a:p>
                  </a:txBody>
                  <a:tcPr/>
                </a:tc>
              </a:tr>
              <a:tr h="506372"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２）共鳴吸収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＊元素識別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ja-JP" altLang="en-US" sz="1400" dirty="0" smtClean="0"/>
                        <a:t>＊拡散現象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＊追跡調査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考古学・遮蔽材・</a:t>
                      </a:r>
                      <a:r>
                        <a:rPr kumimoji="1" lang="ja-JP" altLang="en-US" sz="1400" b="0" u="none" dirty="0" smtClean="0">
                          <a:solidFill>
                            <a:schemeClr val="tx1"/>
                          </a:solidFill>
                        </a:rPr>
                        <a:t>原子炉工学</a:t>
                      </a:r>
                      <a:r>
                        <a:rPr kumimoji="1" lang="en-US" altLang="ja-JP" sz="1400" b="1" u="sng" dirty="0" smtClean="0"/>
                        <a:t/>
                      </a:r>
                      <a:br>
                        <a:rPr kumimoji="1" lang="en-US" altLang="ja-JP" sz="1400" b="1" u="sng" dirty="0" smtClean="0"/>
                      </a:br>
                      <a:r>
                        <a:rPr kumimoji="1" lang="ja-JP" altLang="en-US" sz="1400" dirty="0" smtClean="0"/>
                        <a:t>・材料等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空間分解能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&lt;0.5</a:t>
                      </a:r>
                      <a:r>
                        <a:rPr kumimoji="1" lang="ja-JP" altLang="en-US" sz="1400" dirty="0" smtClean="0"/>
                        <a:t>㎜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en-US" altLang="ja-JP" sz="1400" dirty="0" smtClean="0"/>
                        <a:t>L/D&gt;150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~30cm</a:t>
                      </a:r>
                    </a:p>
                    <a:p>
                      <a:endParaRPr kumimoji="1" lang="ja-JP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92625"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３）偏極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＊磁場情報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鉄鋼・加速器物理・自動車産業等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L/D&gt;1000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・高解像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（</a:t>
                      </a:r>
                      <a:r>
                        <a:rPr kumimoji="1" lang="en-US" altLang="ja-JP" sz="1400" dirty="0" smtClean="0"/>
                        <a:t>CMOS</a:t>
                      </a:r>
                      <a:r>
                        <a:rPr kumimoji="1" lang="ja-JP" altLang="en-US" sz="1400" dirty="0" smtClean="0"/>
                        <a:t>）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CCD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４）高分解能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＊物理情報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＊将来：位相変動量のイメージング</a:t>
                      </a:r>
                      <a:endParaRPr kumimoji="1" lang="en-US" altLang="ja-JP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＊干渉と波長依存測定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＊流動情報</a:t>
                      </a:r>
                    </a:p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考古学・物性・精密機器・安全等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空間分解能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en-US" altLang="ja-JP" sz="1400" dirty="0" smtClean="0"/>
                        <a:t>&lt;0.1</a:t>
                      </a:r>
                      <a:r>
                        <a:rPr kumimoji="1" lang="ja-JP" altLang="en-US" sz="1400" dirty="0" smtClean="0"/>
                        <a:t>㎜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en-US" altLang="ja-JP" sz="1400" dirty="0" smtClean="0"/>
                        <a:t>L/D&gt;1000 pinhole</a:t>
                      </a:r>
                      <a:r>
                        <a:rPr kumimoji="1" lang="ja-JP" altLang="en-US" sz="1400" dirty="0" err="1" smtClean="0"/>
                        <a:t>にて</a:t>
                      </a:r>
                      <a:r>
                        <a:rPr kumimoji="1" lang="ja-JP" altLang="en-US" sz="1400" dirty="0" smtClean="0"/>
                        <a:t>実現</a:t>
                      </a:r>
                      <a:r>
                        <a:rPr kumimoji="1" lang="en-US" altLang="ja-JP" sz="1400" dirty="0" smtClean="0"/>
                        <a:t/>
                      </a:r>
                      <a:br>
                        <a:rPr kumimoji="1" lang="en-US" altLang="ja-JP" sz="1400" dirty="0" smtClean="0"/>
                      </a:br>
                      <a:r>
                        <a:rPr kumimoji="1" lang="ja-JP" altLang="en-US" sz="1400" dirty="0" smtClean="0"/>
                        <a:t>（</a:t>
                      </a:r>
                      <a:r>
                        <a:rPr kumimoji="1" lang="en-US" altLang="ja-JP" sz="1400" dirty="0" smtClean="0"/>
                        <a:t>Phase</a:t>
                      </a:r>
                      <a:r>
                        <a:rPr kumimoji="1" lang="en-US" altLang="ja-JP" sz="1400" baseline="0" dirty="0" smtClean="0"/>
                        <a:t> contrast 7000@ANTARES</a:t>
                      </a:r>
                      <a:r>
                        <a:rPr kumimoji="1" lang="ja-JP" altLang="en-US" sz="14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3-10cm</a:t>
                      </a:r>
                      <a:br>
                        <a:rPr kumimoji="1" lang="en-US" altLang="ja-JP" sz="1400" dirty="0" smtClean="0">
                          <a:latin typeface="+mn-lt"/>
                        </a:rPr>
                      </a:br>
                      <a:r>
                        <a:rPr kumimoji="1" lang="ja-JP" altLang="en-US" sz="1400" dirty="0" smtClean="0">
                          <a:latin typeface="+mn-lt"/>
                        </a:rPr>
                        <a:t>程度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・</a:t>
                      </a:r>
                      <a:r>
                        <a:rPr kumimoji="1" lang="en-US" altLang="ja-JP" sz="1400" dirty="0" smtClean="0"/>
                        <a:t>CCD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6" name="タイトル 2"/>
          <p:cNvSpPr txBox="1">
            <a:spLocks/>
          </p:cNvSpPr>
          <p:nvPr/>
        </p:nvSpPr>
        <p:spPr>
          <a:xfrm>
            <a:off x="1115615" y="-142900"/>
            <a:ext cx="7920881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ja-JP" altLang="en-US" sz="2400" dirty="0" smtClean="0"/>
              <a:t>補足資料　：</a:t>
            </a:r>
            <a:r>
              <a:rPr lang="ja-JP" altLang="en-US" sz="2000" dirty="0" smtClean="0"/>
              <a:t>　可視化対象物と中性子イメージング実験のセッティング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77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12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4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補足資料　：　検出器タイプ別特徴</a:t>
            </a:r>
            <a:endParaRPr kumimoji="1" lang="ja-JP" altLang="en-US" sz="2400" dirty="0"/>
          </a:p>
        </p:txBody>
      </p: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5368"/>
            <a:ext cx="65405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6" name="表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15263"/>
              </p:ext>
            </p:extLst>
          </p:nvPr>
        </p:nvGraphicFramePr>
        <p:xfrm>
          <a:off x="107504" y="1385168"/>
          <a:ext cx="885641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768"/>
                <a:gridCol w="2924493"/>
                <a:gridCol w="372815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スペック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特長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カメラ型イメージング</a:t>
                      </a:r>
                      <a:endParaRPr kumimoji="1" lang="en-US" altLang="ja-JP" sz="18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/>
                        <a:t>空間分解能　</a:t>
                      </a:r>
                      <a:r>
                        <a:rPr lang="en-US" altLang="ja-JP" sz="1600" dirty="0" smtClean="0"/>
                        <a:t>1mm~</a:t>
                      </a:r>
                      <a:r>
                        <a:rPr lang="ja-JP" altLang="en-US" sz="1600" dirty="0" smtClean="0"/>
                        <a:t>数十</a:t>
                      </a:r>
                      <a:r>
                        <a:rPr lang="en-US" altLang="ja-JP" sz="1600" dirty="0" err="1" smtClean="0"/>
                        <a:t>μm</a:t>
                      </a:r>
                      <a:r>
                        <a:rPr lang="en-US" altLang="ja-JP" sz="1600" dirty="0" smtClean="0"/>
                        <a:t> </a:t>
                      </a:r>
                      <a:endParaRPr kumimoji="1" lang="ja-JP" altLang="en-US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広い視野</a:t>
                      </a:r>
                      <a:r>
                        <a:rPr lang="ja-JP" altLang="en-US" dirty="0" smtClean="0"/>
                        <a:t>に対応し、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瞬時計測</a:t>
                      </a:r>
                      <a:r>
                        <a:rPr lang="ja-JP" altLang="en-US" dirty="0" smtClean="0"/>
                        <a:t>が可能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高計数率への対応</a:t>
                      </a:r>
                      <a:r>
                        <a:rPr lang="ja-JP" altLang="en-US" dirty="0" smtClean="0"/>
                        <a:t>可能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計数型イメージング</a:t>
                      </a:r>
                      <a:endParaRPr kumimoji="1" lang="en-US" altLang="ja-JP" sz="18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/>
                        <a:t>空間分解能　</a:t>
                      </a:r>
                      <a:r>
                        <a:rPr lang="en-US" altLang="ja-JP" sz="1600" dirty="0" smtClean="0"/>
                        <a:t>1mm~</a:t>
                      </a:r>
                      <a:r>
                        <a:rPr lang="ja-JP" altLang="en-US" sz="1600" dirty="0" smtClean="0"/>
                        <a:t>数十</a:t>
                      </a:r>
                      <a:r>
                        <a:rPr lang="en-US" altLang="ja-JP" sz="1600" dirty="0" err="1" smtClean="0"/>
                        <a:t>μm</a:t>
                      </a:r>
                      <a:r>
                        <a:rPr lang="en-US" altLang="ja-JP" sz="1600" dirty="0" smtClean="0"/>
                        <a:t> </a:t>
                      </a:r>
                      <a:endParaRPr kumimoji="1" lang="ja-JP" altLang="en-US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</a:rPr>
                        <a:t>高い時間分解能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altLang="ja-JP" dirty="0" err="1" smtClean="0"/>
                        <a:t>μs</a:t>
                      </a:r>
                      <a:r>
                        <a:rPr lang="ja-JP" altLang="en-US" dirty="0" smtClean="0"/>
                        <a:t>以下）、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イベントモード</a:t>
                      </a:r>
                      <a:r>
                        <a:rPr lang="ja-JP" altLang="en-US" dirty="0" smtClean="0"/>
                        <a:t>での計測が可能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テキスト ボックス 88"/>
          <p:cNvSpPr txBox="1"/>
          <p:nvPr/>
        </p:nvSpPr>
        <p:spPr>
          <a:xfrm>
            <a:off x="1248395" y="683985"/>
            <a:ext cx="663597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それぞれ特徴がある</a:t>
            </a:r>
            <a:r>
              <a:rPr lang="en-US" altLang="ja-JP" sz="1600" b="1" dirty="0" smtClean="0">
                <a:solidFill>
                  <a:schemeClr val="bg1"/>
                </a:solidFill>
              </a:rPr>
              <a:t/>
            </a:r>
            <a:br>
              <a:rPr lang="en-US" altLang="ja-JP" sz="1600" b="1" dirty="0" smtClean="0">
                <a:solidFill>
                  <a:schemeClr val="bg1"/>
                </a:solidFill>
              </a:rPr>
            </a:br>
            <a:r>
              <a:rPr lang="ja-JP" altLang="en-US" sz="1600" b="1" dirty="0" smtClean="0">
                <a:solidFill>
                  <a:schemeClr val="bg1"/>
                </a:solidFill>
              </a:rPr>
              <a:t>　</a:t>
            </a:r>
            <a:r>
              <a:rPr lang="en-US" altLang="ja-JP" sz="16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ja-JP" altLang="en-US" sz="1600" b="1" dirty="0" smtClean="0">
                <a:solidFill>
                  <a:schemeClr val="bg1"/>
                </a:solidFill>
                <a:sym typeface="Wingdings" pitchFamily="2" charset="2"/>
              </a:rPr>
              <a:t>　ユーザーは必要</a:t>
            </a:r>
            <a:r>
              <a:rPr lang="ja-JP" altLang="en-US" sz="1600" b="1" dirty="0">
                <a:solidFill>
                  <a:schemeClr val="bg1"/>
                </a:solidFill>
                <a:sym typeface="Wingdings" pitchFamily="2" charset="2"/>
              </a:rPr>
              <a:t>な情報</a:t>
            </a:r>
            <a:r>
              <a:rPr lang="ja-JP" altLang="en-US" sz="1600" b="1" dirty="0" smtClean="0">
                <a:solidFill>
                  <a:schemeClr val="bg1"/>
                </a:solidFill>
                <a:sym typeface="Wingdings" pitchFamily="2" charset="2"/>
              </a:rPr>
              <a:t>に応じて、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必要</a:t>
            </a:r>
            <a:r>
              <a:rPr lang="ja-JP" altLang="en-US" sz="1600" b="1" dirty="0">
                <a:solidFill>
                  <a:schemeClr val="bg1"/>
                </a:solidFill>
              </a:rPr>
              <a:t>な機器を選択する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必要がある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63688" y="44624"/>
            <a:ext cx="6923112" cy="1143000"/>
          </a:xfrm>
        </p:spPr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899591" y="1271657"/>
            <a:ext cx="8076133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kumimoji="1" lang="ja-JP" altLang="en-US" sz="2800" dirty="0" smtClean="0"/>
              <a:t>　パルス</a:t>
            </a:r>
            <a:r>
              <a:rPr lang="ja-JP" altLang="en-US" sz="2800" dirty="0" smtClean="0"/>
              <a:t>中性子イメージングとは</a:t>
            </a:r>
            <a:endParaRPr kumimoji="1"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endParaRPr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kumimoji="1" lang="ja-JP" altLang="en-US" sz="2800" dirty="0" smtClean="0"/>
              <a:t>　必要となるプロセスと従来法の課題</a:t>
            </a:r>
            <a:endParaRPr kumimoji="1"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ISAS</a:t>
            </a:r>
            <a:r>
              <a:rPr lang="ja-JP" altLang="en-US" sz="2800" dirty="0" smtClean="0"/>
              <a:t>システム（</a:t>
            </a:r>
            <a:r>
              <a:rPr lang="en-US" altLang="ja-JP" sz="2800" dirty="0" smtClean="0"/>
              <a:t>J-PARC</a:t>
            </a:r>
            <a:r>
              <a:rPr lang="ja-JP" altLang="en-US" sz="2800" dirty="0" smtClean="0"/>
              <a:t>用高速度カメラシステム）</a:t>
            </a:r>
            <a:endParaRPr lang="en-US" altLang="ja-JP" sz="2800" dirty="0" smtClean="0"/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目的と特長</a:t>
            </a:r>
            <a:endParaRPr lang="en-US" altLang="ja-JP" sz="2800" dirty="0" smtClean="0"/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仕様（案）</a:t>
            </a:r>
            <a:endParaRPr lang="en-US" altLang="ja-JP" sz="2800" dirty="0" smtClean="0"/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現状</a:t>
            </a:r>
            <a:endParaRPr lang="en-US" altLang="ja-JP" sz="2800" dirty="0" smtClean="0"/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整備計画</a:t>
            </a:r>
            <a:endParaRPr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sz="28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lang="ja-JP" altLang="en-US" sz="2800" dirty="0" smtClean="0"/>
              <a:t>　まとめ</a:t>
            </a:r>
            <a:endParaRPr lang="en-US" altLang="ja-JP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2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3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75757" y="4508160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2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en-US" altLang="ja-JP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0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パルス中性子イメージングとは</a:t>
            </a:r>
            <a:endParaRPr kumimoji="1" lang="ja-JP" altLang="en-US" sz="2800" dirty="0"/>
          </a:p>
        </p:txBody>
      </p:sp>
      <p:pic>
        <p:nvPicPr>
          <p:cNvPr id="23" name="Picture 4" descr="C:\Documents and Settings\kureta\デスクトップ\NOTEへ\BL10スペクトル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81" y="1700808"/>
            <a:ext cx="2900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50"/>
          <p:cNvSpPr txBox="1">
            <a:spLocks noChangeArrowheads="1"/>
          </p:cNvSpPr>
          <p:nvPr/>
        </p:nvSpPr>
        <p:spPr bwMode="auto">
          <a:xfrm>
            <a:off x="1380793" y="2275483"/>
            <a:ext cx="1982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 smtClean="0"/>
              <a:t>シミュレーション</a:t>
            </a:r>
            <a:r>
              <a:rPr lang="en-US" altLang="ja-JP" sz="2000" dirty="0" smtClean="0"/>
              <a:t>*</a:t>
            </a:r>
          </a:p>
          <a:p>
            <a:r>
              <a:rPr lang="ja-JP" altLang="en-US" sz="2000" dirty="0" smtClean="0"/>
              <a:t>　　</a:t>
            </a:r>
            <a:r>
              <a:rPr lang="en-US" altLang="ja-JP" sz="1100" dirty="0" smtClean="0"/>
              <a:t>※J-PARC</a:t>
            </a:r>
            <a:r>
              <a:rPr lang="ja-JP" altLang="en-US" sz="1100" dirty="0" smtClean="0"/>
              <a:t>センター</a:t>
            </a:r>
            <a:endParaRPr lang="en-US" altLang="ja-JP" sz="2000" dirty="0"/>
          </a:p>
        </p:txBody>
      </p:sp>
      <p:sp>
        <p:nvSpPr>
          <p:cNvPr id="31" name="テキスト ボックス 51"/>
          <p:cNvSpPr txBox="1">
            <a:spLocks noChangeArrowheads="1"/>
          </p:cNvSpPr>
          <p:nvPr/>
        </p:nvSpPr>
        <p:spPr bwMode="auto">
          <a:xfrm>
            <a:off x="1552243" y="3670896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/>
              <a:t>時間　</a:t>
            </a:r>
            <a:r>
              <a:rPr lang="en-US" altLang="ja-JP" sz="2000"/>
              <a:t>[ms]</a:t>
            </a:r>
          </a:p>
          <a:p>
            <a:r>
              <a:rPr lang="ja-JP" altLang="en-US" sz="2000"/>
              <a:t>（２５</a:t>
            </a:r>
            <a:r>
              <a:rPr lang="en-US" altLang="ja-JP" sz="2000"/>
              <a:t>Hz</a:t>
            </a:r>
            <a:r>
              <a:rPr lang="ja-JP" altLang="en-US" sz="2000"/>
              <a:t>）</a:t>
            </a:r>
            <a:endParaRPr lang="en-US" altLang="ja-JP" sz="2000"/>
          </a:p>
        </p:txBody>
      </p:sp>
      <p:sp>
        <p:nvSpPr>
          <p:cNvPr id="32" name="テキスト ボックス 52"/>
          <p:cNvSpPr txBox="1">
            <a:spLocks noChangeArrowheads="1"/>
          </p:cNvSpPr>
          <p:nvPr/>
        </p:nvSpPr>
        <p:spPr bwMode="auto">
          <a:xfrm rot="-5400000">
            <a:off x="-448007" y="2338984"/>
            <a:ext cx="1843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/>
              <a:t>中性子の強さ</a:t>
            </a:r>
            <a:r>
              <a:rPr lang="en-US" altLang="ja-JP"/>
              <a:t> [n/cm</a:t>
            </a:r>
            <a:r>
              <a:rPr lang="en-US" altLang="ja-JP" baseline="30000"/>
              <a:t>2</a:t>
            </a:r>
            <a:r>
              <a:rPr lang="en-US" altLang="ja-JP"/>
              <a:t>/ms] 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07504" y="685145"/>
            <a:ext cx="8965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ja-JP" sz="20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0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特長</a:t>
            </a:r>
            <a:r>
              <a:rPr lang="en-US" altLang="ja-JP" sz="20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飛行時間法（</a:t>
            </a:r>
            <a:r>
              <a:rPr lang="en-US" altLang="ja-JP" sz="2000" b="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TOF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） →“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2D/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３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D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ja-JP" altLang="en-US" sz="2000" b="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中性子エネルギー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( </a:t>
            </a:r>
            <a:r>
              <a:rPr lang="en-US" altLang="ja-JP" sz="2000" i="1" dirty="0" smtClean="0">
                <a:solidFill>
                  <a:srgbClr val="7030A0"/>
                </a:solidFill>
                <a:latin typeface="HG丸ｺﾞｼｯｸM-PRO" pitchFamily="50" charset="-128"/>
                <a:ea typeface="HG丸ｺﾞｼｯｸM-PRO" pitchFamily="50" charset="-128"/>
              </a:rPr>
              <a:t>E 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”の次元</a:t>
            </a:r>
            <a:endParaRPr lang="en-US" altLang="ja-JP" sz="2000" b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/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→“</a:t>
            </a:r>
            <a:r>
              <a:rPr lang="ja-JP" altLang="en-US" sz="2000" b="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物質情報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”の多次元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マルチフィールド</a:t>
            </a:r>
            <a:r>
              <a:rPr lang="en-US" altLang="ja-JP" sz="2000" b="0" dirty="0" smtClean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多重可視化</a:t>
            </a:r>
            <a:endParaRPr lang="en-US" altLang="ja-JP" sz="2000" b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/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→“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物質情報を</a:t>
            </a:r>
            <a:r>
              <a:rPr lang="en-US" altLang="ja-JP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TOF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en-US" altLang="ja-JP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2/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３次元イメージング</a:t>
            </a:r>
            <a:r>
              <a:rPr lang="ja-JP" altLang="en-US" sz="2000" b="0" dirty="0" smtClean="0">
                <a:latin typeface="HG丸ｺﾞｼｯｸM-PRO" pitchFamily="50" charset="-128"/>
                <a:ea typeface="HG丸ｺﾞｼｯｸM-PRO" pitchFamily="50" charset="-128"/>
              </a:rPr>
              <a:t>”</a:t>
            </a:r>
            <a:endParaRPr lang="en-US" altLang="ja-JP" sz="2000" b="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4" name="Picture 3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8435" y="1709610"/>
            <a:ext cx="4785991" cy="1986454"/>
          </a:xfrm>
          <a:prstGeom prst="rect">
            <a:avLst/>
          </a:prstGeom>
          <a:noFill/>
        </p:spPr>
      </p:pic>
      <p:sp>
        <p:nvSpPr>
          <p:cNvPr id="35" name="テキスト ボックス 47"/>
          <p:cNvSpPr txBox="1">
            <a:spLocks noChangeArrowheads="1"/>
          </p:cNvSpPr>
          <p:nvPr/>
        </p:nvSpPr>
        <p:spPr bwMode="auto">
          <a:xfrm>
            <a:off x="4781607" y="3979140"/>
            <a:ext cx="287255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 smtClean="0">
                <a:latin typeface="HG丸ｺﾞｼｯｸM-PRO" pitchFamily="50" charset="-128"/>
                <a:ea typeface="HG丸ｺﾞｼｯｸM-PRO" pitchFamily="50" charset="-128"/>
              </a:rPr>
              <a:t>（３</a:t>
            </a:r>
            <a:r>
              <a:rPr lang="en-US" altLang="ja-JP" sz="1800" dirty="0" smtClean="0">
                <a:latin typeface="HG丸ｺﾞｼｯｸM-PRO" pitchFamily="50" charset="-128"/>
                <a:ea typeface="HG丸ｺﾞｼｯｸM-PRO" pitchFamily="50" charset="-128"/>
              </a:rPr>
              <a:t>D</a:t>
            </a:r>
            <a:r>
              <a:rPr lang="ja-JP" altLang="en-US" sz="1800" dirty="0" smtClean="0"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en-US" altLang="ja-JP" sz="1800" i="1" dirty="0" smtClean="0">
                <a:latin typeface="HG丸ｺﾞｼｯｸM-PRO" pitchFamily="50" charset="-128"/>
                <a:ea typeface="HG丸ｺﾞｼｯｸM-PRO" pitchFamily="50" charset="-128"/>
              </a:rPr>
              <a:t>E</a:t>
            </a:r>
            <a:r>
              <a:rPr lang="ja-JP" altLang="en-US" sz="1800" dirty="0" smtClean="0">
                <a:latin typeface="HG丸ｺﾞｼｯｸM-PRO" pitchFamily="50" charset="-128"/>
                <a:ea typeface="HG丸ｺﾞｼｯｸM-PRO" pitchFamily="50" charset="-128"/>
              </a:rPr>
              <a:t>）次元のデータ</a:t>
            </a:r>
            <a:endParaRPr lang="ja-JP" altLang="en-US" sz="1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下矢印 35"/>
          <p:cNvSpPr/>
          <p:nvPr/>
        </p:nvSpPr>
        <p:spPr bwMode="auto">
          <a:xfrm>
            <a:off x="5880538" y="3711837"/>
            <a:ext cx="646386" cy="27589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7" name="下矢印 36"/>
          <p:cNvSpPr/>
          <p:nvPr/>
        </p:nvSpPr>
        <p:spPr bwMode="auto">
          <a:xfrm>
            <a:off x="5883161" y="4416047"/>
            <a:ext cx="646386" cy="27589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" name="テキスト ボックス 47"/>
          <p:cNvSpPr txBox="1">
            <a:spLocks noChangeArrowheads="1"/>
          </p:cNvSpPr>
          <p:nvPr/>
        </p:nvSpPr>
        <p:spPr bwMode="auto">
          <a:xfrm>
            <a:off x="3665517" y="4777946"/>
            <a:ext cx="509488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 smtClean="0">
                <a:latin typeface="HG丸ｺﾞｼｯｸM-PRO" pitchFamily="50" charset="-128"/>
                <a:ea typeface="HG丸ｺﾞｼｯｸM-PRO" pitchFamily="50" charset="-128"/>
              </a:rPr>
              <a:t>材料関連情報、磁場情報、元素情報等のデータ</a:t>
            </a:r>
            <a:endParaRPr lang="ja-JP" altLang="en-US" sz="1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9" name="直線コネクタ 38"/>
          <p:cNvCxnSpPr>
            <a:endCxn id="38" idx="1"/>
          </p:cNvCxnSpPr>
          <p:nvPr/>
        </p:nvCxnSpPr>
        <p:spPr bwMode="auto">
          <a:xfrm>
            <a:off x="2475186" y="4626237"/>
            <a:ext cx="1190331" cy="336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>
            <a:endCxn id="38" idx="1"/>
          </p:cNvCxnSpPr>
          <p:nvPr/>
        </p:nvCxnSpPr>
        <p:spPr bwMode="auto">
          <a:xfrm>
            <a:off x="2443655" y="4941547"/>
            <a:ext cx="1221862" cy="2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>
            <a:endCxn id="38" idx="1"/>
          </p:cNvCxnSpPr>
          <p:nvPr/>
        </p:nvCxnSpPr>
        <p:spPr bwMode="auto">
          <a:xfrm flipV="1">
            <a:off x="2490952" y="4962612"/>
            <a:ext cx="1174565" cy="262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テキスト ボックス 47"/>
          <p:cNvSpPr txBox="1">
            <a:spLocks noChangeArrowheads="1"/>
          </p:cNvSpPr>
          <p:nvPr/>
        </p:nvSpPr>
        <p:spPr bwMode="auto">
          <a:xfrm>
            <a:off x="317973" y="4618409"/>
            <a:ext cx="217298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 smtClean="0">
                <a:latin typeface="HG丸ｺﾞｼｯｸM-PRO" pitchFamily="50" charset="-128"/>
                <a:ea typeface="HG丸ｺﾞｼｯｸM-PRO" pitchFamily="50" charset="-128"/>
              </a:rPr>
              <a:t>様々な学術分野、産業分野</a:t>
            </a:r>
            <a:endParaRPr lang="ja-JP" altLang="en-US" sz="1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3" name="Picture 1" descr="C:\Users\kureta\Documents\02_FY2010\2010_04_J-PARC-計算科学連携研究会\duke_cap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5" y="5212812"/>
            <a:ext cx="2726981" cy="1645188"/>
          </a:xfrm>
          <a:prstGeom prst="rect">
            <a:avLst/>
          </a:prstGeom>
          <a:noFill/>
        </p:spPr>
      </p:pic>
      <p:grpSp>
        <p:nvGrpSpPr>
          <p:cNvPr id="44" name="Group 413"/>
          <p:cNvGrpSpPr>
            <a:grpSpLocks/>
          </p:cNvGrpSpPr>
          <p:nvPr/>
        </p:nvGrpSpPr>
        <p:grpSpPr bwMode="auto">
          <a:xfrm>
            <a:off x="2627784" y="5373216"/>
            <a:ext cx="3052160" cy="1021145"/>
            <a:chOff x="3674" y="16579"/>
            <a:chExt cx="3342" cy="855"/>
          </a:xfrm>
        </p:grpSpPr>
        <p:grpSp>
          <p:nvGrpSpPr>
            <p:cNvPr id="45" name="Group 412"/>
            <p:cNvGrpSpPr>
              <a:grpSpLocks/>
            </p:cNvGrpSpPr>
            <p:nvPr/>
          </p:nvGrpSpPr>
          <p:grpSpPr bwMode="auto">
            <a:xfrm>
              <a:off x="3674" y="16579"/>
              <a:ext cx="1542" cy="855"/>
              <a:chOff x="3674" y="16579"/>
              <a:chExt cx="1542" cy="855"/>
            </a:xfrm>
          </p:grpSpPr>
          <p:pic>
            <p:nvPicPr>
              <p:cNvPr id="47" name="Picture 33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20798" r="58791" b="11884"/>
              <a:stretch>
                <a:fillRect/>
              </a:stretch>
            </p:blipFill>
            <p:spPr bwMode="auto">
              <a:xfrm>
                <a:off x="3674" y="16579"/>
                <a:ext cx="1542" cy="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Rectangle 331"/>
              <p:cNvSpPr>
                <a:spLocks noChangeArrowheads="1"/>
              </p:cNvSpPr>
              <p:nvPr/>
            </p:nvSpPr>
            <p:spPr bwMode="auto">
              <a:xfrm>
                <a:off x="3784" y="16750"/>
                <a:ext cx="409" cy="42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" name="Rectangle 332"/>
              <p:cNvSpPr>
                <a:spLocks noChangeArrowheads="1"/>
              </p:cNvSpPr>
              <p:nvPr/>
            </p:nvSpPr>
            <p:spPr bwMode="auto">
              <a:xfrm>
                <a:off x="4449" y="16787"/>
                <a:ext cx="122" cy="3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" name="Rectangle 333"/>
              <p:cNvSpPr>
                <a:spLocks noChangeArrowheads="1"/>
              </p:cNvSpPr>
              <p:nvPr/>
            </p:nvSpPr>
            <p:spPr bwMode="auto">
              <a:xfrm>
                <a:off x="4652" y="16787"/>
                <a:ext cx="103" cy="3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" name="Rectangle 334"/>
              <p:cNvSpPr>
                <a:spLocks noChangeArrowheads="1"/>
              </p:cNvSpPr>
              <p:nvPr/>
            </p:nvSpPr>
            <p:spPr bwMode="auto">
              <a:xfrm>
                <a:off x="4274" y="16797"/>
                <a:ext cx="122" cy="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" name="Rectangle 335"/>
              <p:cNvSpPr>
                <a:spLocks noChangeArrowheads="1"/>
              </p:cNvSpPr>
              <p:nvPr/>
            </p:nvSpPr>
            <p:spPr bwMode="auto">
              <a:xfrm>
                <a:off x="4858" y="16797"/>
                <a:ext cx="102" cy="3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" name="Rectangle 336"/>
              <p:cNvSpPr>
                <a:spLocks noChangeArrowheads="1"/>
              </p:cNvSpPr>
              <p:nvPr/>
            </p:nvSpPr>
            <p:spPr bwMode="auto">
              <a:xfrm>
                <a:off x="5011" y="16797"/>
                <a:ext cx="102" cy="3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46" name="Picture 267"/>
            <p:cNvPicPr>
              <a:picLocks noChangeAspect="1" noChangeArrowheads="1"/>
            </p:cNvPicPr>
            <p:nvPr/>
          </p:nvPicPr>
          <p:blipFill>
            <a:blip r:embed="rId8" cstate="print"/>
            <a:srcRect t="17972"/>
            <a:stretch>
              <a:fillRect/>
            </a:stretch>
          </p:blipFill>
          <p:spPr bwMode="auto">
            <a:xfrm>
              <a:off x="5216" y="16579"/>
              <a:ext cx="1800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角丸四角形 1"/>
          <p:cNvSpPr/>
          <p:nvPr/>
        </p:nvSpPr>
        <p:spPr>
          <a:xfrm>
            <a:off x="6474188" y="4725144"/>
            <a:ext cx="1008112" cy="486300"/>
          </a:xfrm>
          <a:prstGeom prst="roundRect">
            <a:avLst/>
          </a:prstGeom>
          <a:noFill/>
          <a:ln w="508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6372200" y="5093969"/>
            <a:ext cx="157347" cy="3512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8" descr="Valve_07_color_cut"/>
          <p:cNvPicPr>
            <a:picLocks noChangeAspect="1" noChangeArrowheads="1"/>
          </p:cNvPicPr>
          <p:nvPr/>
        </p:nvPicPr>
        <p:blipFill>
          <a:blip r:embed="rId9"/>
          <a:srcRect l="18454" t="44292" r="20300" b="3691"/>
          <a:stretch>
            <a:fillRect/>
          </a:stretch>
        </p:blipFill>
        <p:spPr bwMode="auto">
          <a:xfrm>
            <a:off x="3774003" y="3711055"/>
            <a:ext cx="1226002" cy="103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J-PARC</a:t>
            </a:r>
            <a:r>
              <a:rPr kumimoji="1" lang="ja-JP" altLang="en-US" sz="2800" dirty="0" smtClean="0"/>
              <a:t>を利用したパルス中性子イメージング</a:t>
            </a:r>
            <a:endParaRPr kumimoji="1" lang="ja-JP" altLang="en-US" sz="2800" dirty="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4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3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251520" y="768124"/>
            <a:ext cx="590465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パルス中性子を利用することで可能となる事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251520" y="2622328"/>
            <a:ext cx="4608512" cy="5186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J-PARC/MLF/</a:t>
            </a:r>
            <a:r>
              <a:rPr lang="en-US" altLang="ja-JP" sz="2400" b="1" u="sng" dirty="0" smtClean="0">
                <a:solidFill>
                  <a:srgbClr val="FFFF00"/>
                </a:solidFill>
              </a:rPr>
              <a:t>ERNIS</a:t>
            </a:r>
            <a:r>
              <a:rPr lang="ja-JP" altLang="en-US" sz="2400" dirty="0" smtClean="0">
                <a:solidFill>
                  <a:schemeClr val="bg1"/>
                </a:solidFill>
              </a:rPr>
              <a:t>の仕様（案）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251520" y="1205751"/>
            <a:ext cx="597666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ブラッグエッジ法による</a:t>
            </a:r>
            <a:r>
              <a:rPr lang="ja-JP" altLang="en-US" u="sng" dirty="0" smtClean="0">
                <a:solidFill>
                  <a:srgbClr val="FF0000"/>
                </a:solidFill>
              </a:rPr>
              <a:t>物質構造</a:t>
            </a:r>
            <a:r>
              <a:rPr lang="ja-JP" altLang="en-US" dirty="0" smtClean="0"/>
              <a:t>イメージング</a:t>
            </a:r>
            <a:endParaRPr lang="en-US" altLang="ja-JP" dirty="0"/>
          </a:p>
          <a:p>
            <a:pPr marL="361950" indent="-36195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共鳴吸収法による</a:t>
            </a:r>
            <a:r>
              <a:rPr lang="ja-JP" altLang="en-US" u="sng" dirty="0">
                <a:solidFill>
                  <a:srgbClr val="FF0000"/>
                </a:solidFill>
              </a:rPr>
              <a:t>原子核種分析</a:t>
            </a:r>
            <a:r>
              <a:rPr lang="ja-JP" altLang="en-US" dirty="0" smtClean="0"/>
              <a:t>イメージング</a:t>
            </a:r>
            <a:endParaRPr lang="en-US" altLang="ja-JP" dirty="0" smtClean="0"/>
          </a:p>
          <a:p>
            <a:pPr marL="361950" indent="-36195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偏極パルス中性子による</a:t>
            </a:r>
            <a:r>
              <a:rPr lang="ja-JP" altLang="en-US" u="sng" dirty="0">
                <a:solidFill>
                  <a:srgbClr val="FF0000"/>
                </a:solidFill>
              </a:rPr>
              <a:t>磁場</a:t>
            </a:r>
            <a:r>
              <a:rPr lang="ja-JP" altLang="en-US" dirty="0" smtClean="0"/>
              <a:t>イメージング</a:t>
            </a:r>
            <a:endParaRPr lang="en-US" altLang="ja-JP" dirty="0"/>
          </a:p>
          <a:p>
            <a:pPr marL="361950" indent="-36195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位相コントラスト法による</a:t>
            </a:r>
            <a:r>
              <a:rPr lang="ja-JP" altLang="en-US" u="sng" dirty="0">
                <a:solidFill>
                  <a:srgbClr val="FF0000"/>
                </a:solidFill>
              </a:rPr>
              <a:t>高分解能・高感度</a:t>
            </a:r>
            <a:r>
              <a:rPr lang="ja-JP" altLang="en-US" dirty="0" smtClean="0"/>
              <a:t>イメージング</a:t>
            </a:r>
            <a:endParaRPr lang="en-US" altLang="ja-JP" sz="2000" dirty="0"/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253312" y="3429000"/>
            <a:ext cx="5110776" cy="3447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>
                <a:solidFill>
                  <a:srgbClr val="0070C0"/>
                </a:solidFill>
              </a:rPr>
              <a:t>基本仕様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buClr>
                <a:srgbClr val="3399FF"/>
              </a:buClr>
            </a:pPr>
            <a:r>
              <a:rPr lang="ja-JP" altLang="en-US" sz="1600" dirty="0" smtClean="0"/>
              <a:t>　・　波長分解能 </a:t>
            </a:r>
            <a:r>
              <a:rPr lang="en-US" altLang="ja-JP" sz="1600" dirty="0" smtClean="0"/>
              <a:t>= 0.2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0.3%</a:t>
            </a:r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</a:t>
            </a:r>
            <a:r>
              <a:rPr lang="en-US" altLang="ja-JP" sz="1600" dirty="0" smtClean="0"/>
              <a:t>L/D =    150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1000</a:t>
            </a:r>
            <a:r>
              <a:rPr lang="ja-JP" altLang="en-US" sz="1600" dirty="0" smtClean="0"/>
              <a:t>程度</a:t>
            </a:r>
            <a:endParaRPr lang="en-US" altLang="ja-JP" sz="1600" dirty="0"/>
          </a:p>
          <a:p>
            <a:pPr>
              <a:buClr>
                <a:srgbClr val="3399FF"/>
              </a:buClr>
            </a:pPr>
            <a:r>
              <a:rPr lang="ja-JP" altLang="en-US" sz="1600" dirty="0" smtClean="0"/>
              <a:t>　・　中性子偏極素子設置</a:t>
            </a:r>
            <a:endParaRPr lang="en-US" altLang="ja-JP" sz="1600" dirty="0" smtClean="0">
              <a:solidFill>
                <a:srgbClr val="0070C0"/>
              </a:solidFill>
            </a:endParaRPr>
          </a:p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>
                <a:solidFill>
                  <a:srgbClr val="0070C0"/>
                </a:solidFill>
              </a:rPr>
              <a:t>測定</a:t>
            </a:r>
            <a:r>
              <a:rPr lang="ja-JP" altLang="en-US" dirty="0" smtClean="0">
                <a:solidFill>
                  <a:srgbClr val="0070C0"/>
                </a:solidFill>
              </a:rPr>
              <a:t>空間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線源から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24m</a:t>
            </a:r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最大ビームサイズ </a:t>
            </a:r>
            <a:r>
              <a:rPr lang="en-US" altLang="ja-JP" sz="1600" dirty="0" smtClean="0"/>
              <a:t>= 30cm</a:t>
            </a:r>
            <a:r>
              <a:rPr lang="ja-JP" altLang="en-US" dirty="0" smtClean="0"/>
              <a:t>　　</a:t>
            </a:r>
            <a:endParaRPr lang="en-US" altLang="ja-JP" dirty="0"/>
          </a:p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>
                <a:solidFill>
                  <a:srgbClr val="0070C0"/>
                </a:solidFill>
              </a:rPr>
              <a:t>検出器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高速度カメラ型（</a:t>
            </a:r>
            <a:r>
              <a:rPr lang="ja-JP" altLang="en-US" sz="1600" u="sng" dirty="0" smtClean="0">
                <a:solidFill>
                  <a:srgbClr val="FF0000"/>
                </a:solidFill>
              </a:rPr>
              <a:t>主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ISAS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副</a:t>
            </a:r>
            <a:r>
              <a:rPr lang="en-US" altLang="ja-JP" sz="1600" dirty="0" smtClean="0"/>
              <a:t>CMOS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高解像度カメラ型</a:t>
            </a:r>
            <a:r>
              <a:rPr lang="en-US" altLang="ja-JP" sz="1600" dirty="0" smtClean="0"/>
              <a:t>(CCD</a:t>
            </a:r>
            <a:r>
              <a:rPr lang="ja-JP" altLang="en-US" sz="1600" dirty="0" err="1" smtClean="0"/>
              <a:t>、</a:t>
            </a:r>
            <a:r>
              <a:rPr lang="en-US" altLang="ja-JP" sz="1600" dirty="0" smtClean="0"/>
              <a:t>CMOS)</a:t>
            </a:r>
          </a:p>
          <a:p>
            <a:pPr>
              <a:buClr>
                <a:srgbClr val="3399FF"/>
              </a:buClr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　計数型（</a:t>
            </a:r>
            <a:r>
              <a:rPr lang="en-US" altLang="ja-JP" sz="1600" dirty="0" err="1" smtClean="0"/>
              <a:t>μPIC</a:t>
            </a:r>
            <a:r>
              <a:rPr lang="en-US" altLang="ja-JP" sz="1600" dirty="0" smtClean="0"/>
              <a:t>, GEM</a:t>
            </a:r>
            <a:r>
              <a:rPr lang="ja-JP" altLang="en-US" sz="1600" dirty="0" smtClean="0"/>
              <a:t>等）</a:t>
            </a:r>
            <a:endParaRPr lang="en-US" altLang="ja-JP" sz="1600" dirty="0"/>
          </a:p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>
                <a:solidFill>
                  <a:srgbClr val="0070C0"/>
                </a:solidFill>
              </a:rPr>
              <a:t>データ処理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buClr>
                <a:srgbClr val="3399FF"/>
              </a:buClr>
            </a:pPr>
            <a:r>
              <a:rPr lang="en-US" altLang="ja-JP" sz="1600" dirty="0"/>
              <a:t> </a:t>
            </a:r>
            <a:r>
              <a:rPr lang="ja-JP" altLang="en-US" sz="1600" dirty="0" smtClean="0"/>
              <a:t>・　専用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次処理サーバー ＋ 共通データ処理系</a:t>
            </a:r>
            <a:endParaRPr lang="en-US" altLang="ja-JP" sz="1600" dirty="0" smtClean="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251519" y="3149967"/>
            <a:ext cx="8724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Clr>
                <a:srgbClr val="3399FF"/>
              </a:buClr>
            </a:pPr>
            <a:r>
              <a:rPr lang="ja-JP" altLang="en-US" dirty="0" smtClean="0"/>
              <a:t>物質情報３次元可視化装置（</a:t>
            </a:r>
            <a:r>
              <a:rPr lang="en-US" altLang="ja-JP" i="1" u="sng" dirty="0" smtClean="0"/>
              <a:t>E</a:t>
            </a:r>
            <a:r>
              <a:rPr lang="en-US" altLang="ja-JP" i="1" dirty="0" smtClean="0"/>
              <a:t>nergy-</a:t>
            </a:r>
            <a:r>
              <a:rPr lang="en-US" altLang="ja-JP" i="1" u="sng" dirty="0" smtClean="0"/>
              <a:t>R</a:t>
            </a:r>
            <a:r>
              <a:rPr lang="en-US" altLang="ja-JP" i="1" dirty="0" smtClean="0"/>
              <a:t>esolved </a:t>
            </a:r>
            <a:r>
              <a:rPr lang="en-US" altLang="ja-JP" i="1" u="sng" dirty="0" smtClean="0"/>
              <a:t>N</a:t>
            </a:r>
            <a:r>
              <a:rPr lang="en-US" altLang="ja-JP" i="1" dirty="0" smtClean="0"/>
              <a:t>eutron </a:t>
            </a:r>
            <a:r>
              <a:rPr lang="en-US" altLang="ja-JP" i="1" u="sng" dirty="0" smtClean="0"/>
              <a:t>I</a:t>
            </a:r>
            <a:r>
              <a:rPr lang="en-US" altLang="ja-JP" i="1" dirty="0" smtClean="0"/>
              <a:t>maging </a:t>
            </a:r>
            <a:r>
              <a:rPr lang="en-US" altLang="ja-JP" i="1" u="sng" dirty="0" smtClean="0"/>
              <a:t>S</a:t>
            </a:r>
            <a:r>
              <a:rPr lang="en-US" altLang="ja-JP" i="1" dirty="0" smtClean="0"/>
              <a:t>ystem</a:t>
            </a:r>
            <a:r>
              <a:rPr lang="en-US" altLang="ja-JP" dirty="0" smtClean="0"/>
              <a:t>: ERNIS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pic>
        <p:nvPicPr>
          <p:cNvPr id="113666" name="Picture 2" descr="D:\kureta\kureta_document\2011年度\50_外部発表\20120117_自動車技術会_中性子イメージング\BL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43" y="3501008"/>
            <a:ext cx="57739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48472" y="5528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Y. </a:t>
            </a:r>
            <a:r>
              <a:rPr lang="en-US" altLang="ja-JP" sz="1200" dirty="0" err="1" smtClean="0"/>
              <a:t>Kiyanagi</a:t>
            </a:r>
            <a:r>
              <a:rPr lang="en-US" altLang="ja-JP" sz="1200" dirty="0"/>
              <a:t>, et al., </a:t>
            </a:r>
            <a:r>
              <a:rPr lang="en-US" altLang="ja-JP" sz="1200" i="1" dirty="0" err="1"/>
              <a:t>Nucl</a:t>
            </a:r>
            <a:r>
              <a:rPr lang="en-US" altLang="ja-JP" sz="1200" i="1" dirty="0"/>
              <a:t>. Inst. Meth. A,</a:t>
            </a:r>
            <a:r>
              <a:rPr lang="en-US" altLang="ja-JP" sz="1200" dirty="0"/>
              <a:t> </a:t>
            </a:r>
            <a:r>
              <a:rPr lang="en-US" altLang="ja-JP" sz="1200" b="1" dirty="0"/>
              <a:t>651</a:t>
            </a:r>
            <a:r>
              <a:rPr lang="en-US" altLang="ja-JP" sz="1200" dirty="0"/>
              <a:t>, 16-20(2011).</a:t>
            </a: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1367644" y="1052736"/>
            <a:ext cx="212423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信号積算処理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7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必要となるプロセスと従来法の課題</a:t>
            </a:r>
            <a:endParaRPr kumimoji="1" lang="ja-JP" altLang="en-US" sz="2800" dirty="0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2087439" y="3870599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5" y="3108141"/>
            <a:ext cx="1708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14" y="1247691"/>
            <a:ext cx="1708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正方形/長方形 42"/>
          <p:cNvSpPr/>
          <p:nvPr/>
        </p:nvSpPr>
        <p:spPr>
          <a:xfrm>
            <a:off x="372025" y="1577890"/>
            <a:ext cx="45719" cy="36623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5" y="2178067"/>
            <a:ext cx="1708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4387" y="1247691"/>
            <a:ext cx="17065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339" y="1247691"/>
            <a:ext cx="1708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正方形/長方形 47"/>
          <p:cNvSpPr/>
          <p:nvPr/>
        </p:nvSpPr>
        <p:spPr>
          <a:xfrm>
            <a:off x="1648888" y="1577891"/>
            <a:ext cx="68262" cy="14684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945789" y="1587416"/>
            <a:ext cx="68263" cy="14668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04688" y="1596926"/>
            <a:ext cx="71438" cy="36433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1" name="Picture 3" descr="C:\Documents and Settings\kureta\My Documents\006_パルス中性子NR_J-PARC\Image_R25_256x256_32768_FP160\image_081021_10x16\tetra000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" y="5781242"/>
            <a:ext cx="1031078" cy="10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C:\Documents and Settings\kureta\My Documents\006_パルス中性子NR_J-PARC\Image_R25_256x256_32768_FP160\image_081021_10x16\tetra0040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40" y="5781227"/>
            <a:ext cx="1032129" cy="10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 descr="C:\Documents and Settings\kureta\My Documents\006_パルス中性子NR_J-PARC\Image_R25_256x256_32768_FP160\image_081021_10x16\tetra0080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4327" y="5781247"/>
            <a:ext cx="1032129" cy="10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 descr="C:\Documents and Settings\kureta\My Documents\006_パルス中性子NR_J-PARC\Image_R25_256x256_32768_FP160\image_081021_10x16\tetra0120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5897" y="5781227"/>
            <a:ext cx="1032129" cy="10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983912" y="1596926"/>
            <a:ext cx="71438" cy="36433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1319068" y="1596926"/>
            <a:ext cx="71438" cy="3643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7" name="直線矢印コネクタ 56"/>
          <p:cNvCxnSpPr>
            <a:stCxn id="43" idx="2"/>
            <a:endCxn id="51" idx="0"/>
          </p:cNvCxnSpPr>
          <p:nvPr/>
        </p:nvCxnSpPr>
        <p:spPr>
          <a:xfrm rot="16200000" flipH="1">
            <a:off x="185314" y="5449834"/>
            <a:ext cx="540979" cy="12183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50" idx="2"/>
            <a:endCxn id="52" idx="0"/>
          </p:cNvCxnSpPr>
          <p:nvPr/>
        </p:nvCxnSpPr>
        <p:spPr>
          <a:xfrm rot="16200000" flipH="1">
            <a:off x="838625" y="5042046"/>
            <a:ext cx="540963" cy="93739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55" idx="2"/>
            <a:endCxn id="53" idx="0"/>
          </p:cNvCxnSpPr>
          <p:nvPr/>
        </p:nvCxnSpPr>
        <p:spPr>
          <a:xfrm rot="16200000" flipH="1">
            <a:off x="1569520" y="4690374"/>
            <a:ext cx="540983" cy="164076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56" idx="2"/>
            <a:endCxn id="54" idx="0"/>
          </p:cNvCxnSpPr>
          <p:nvPr/>
        </p:nvCxnSpPr>
        <p:spPr>
          <a:xfrm rot="16200000" flipH="1">
            <a:off x="2272893" y="4322157"/>
            <a:ext cx="540963" cy="2377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曲折矢印 60"/>
          <p:cNvSpPr/>
          <p:nvPr/>
        </p:nvSpPr>
        <p:spPr>
          <a:xfrm rot="10800000">
            <a:off x="1676259" y="3670104"/>
            <a:ext cx="2000264" cy="1285884"/>
          </a:xfrm>
          <a:prstGeom prst="bentArrow">
            <a:avLst>
              <a:gd name="adj1" fmla="val 9579"/>
              <a:gd name="adj2" fmla="val 13433"/>
              <a:gd name="adj3" fmla="val 25857"/>
              <a:gd name="adj4" fmla="val 317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曲折矢印 61"/>
          <p:cNvSpPr/>
          <p:nvPr/>
        </p:nvSpPr>
        <p:spPr>
          <a:xfrm rot="10800000">
            <a:off x="1676258" y="3598666"/>
            <a:ext cx="714380" cy="581028"/>
          </a:xfrm>
          <a:prstGeom prst="bentArrow">
            <a:avLst>
              <a:gd name="adj1" fmla="val 25000"/>
              <a:gd name="adj2" fmla="val 2789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973026" y="4846163"/>
            <a:ext cx="270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信号積算処理</a:t>
            </a:r>
            <a:endParaRPr kumimoji="1" lang="ja-JP" altLang="en-US" sz="2800" dirty="0"/>
          </a:p>
        </p:txBody>
      </p:sp>
      <p:sp>
        <p:nvSpPr>
          <p:cNvPr id="64" name="右矢印 63"/>
          <p:cNvSpPr/>
          <p:nvPr/>
        </p:nvSpPr>
        <p:spPr>
          <a:xfrm>
            <a:off x="533250" y="3098600"/>
            <a:ext cx="2681593" cy="197616"/>
          </a:xfrm>
          <a:prstGeom prst="rightArrow">
            <a:avLst>
              <a:gd name="adj1" fmla="val 50000"/>
              <a:gd name="adj2" fmla="val 1091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379588" y="29819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時間</a:t>
            </a:r>
            <a:endParaRPr kumimoji="1" lang="ja-JP" altLang="en-US" sz="2800" dirty="0"/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4788023" y="1052736"/>
            <a:ext cx="4187701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従来法：　積算ソフトによる処理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51554" cy="2914618"/>
          </a:xfrm>
          <a:prstGeom prst="rect">
            <a:avLst/>
          </a:prstGeom>
        </p:spPr>
      </p:pic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5126652" y="4293096"/>
            <a:ext cx="3981852" cy="9848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ビーム</a:t>
            </a:r>
            <a:r>
              <a:rPr lang="ja-JP" altLang="en-US" sz="1200" dirty="0">
                <a:latin typeface="Arial" pitchFamily="34" charset="0"/>
                <a:cs typeface="Arial" pitchFamily="34" charset="0"/>
              </a:rPr>
              <a:t>出力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20kW(25Hz), 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撮影</a:t>
            </a:r>
            <a:r>
              <a:rPr lang="ja-JP" altLang="en-US" sz="1200" dirty="0">
                <a:latin typeface="Arial" pitchFamily="34" charset="0"/>
                <a:cs typeface="Arial" pitchFamily="34" charset="0"/>
              </a:rPr>
              <a:t>条件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：　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BL10 @13.7m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sz="1200" dirty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125,000 frame/s 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125kHz, </a:t>
            </a:r>
            <a:r>
              <a:rPr lang="en-US" altLang="ja-JP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ΔT</a:t>
            </a:r>
            <a:r>
              <a:rPr lang="en-US" altLang="ja-JP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=8μs</a:t>
            </a:r>
            <a:r>
              <a:rPr lang="en-US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ja-JP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200" dirty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256×128pixel,  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　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(1pixel〜200μm)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・積算数　＝　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2720frame</a:t>
            </a: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253718" y="624108"/>
            <a:ext cx="85667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sz="2000" dirty="0" smtClean="0"/>
              <a:t>例え：　スチルカメラ→露光時間（シャッター時間）、　</a:t>
            </a:r>
            <a:r>
              <a:rPr lang="en-US" altLang="ja-JP" sz="2000" dirty="0" smtClean="0"/>
              <a:t>JRR-3</a:t>
            </a:r>
            <a:r>
              <a:rPr lang="ja-JP" altLang="en-US" sz="2000" dirty="0" smtClean="0"/>
              <a:t>→照射時間　に対応　</a:t>
            </a:r>
            <a:endParaRPr lang="en-US" altLang="ja-JP" sz="2000" dirty="0"/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4226817" y="5592142"/>
            <a:ext cx="50977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信号転送時にノイズ混入→</a:t>
            </a:r>
            <a:r>
              <a:rPr lang="ja-JP" altLang="en-US" b="1" dirty="0">
                <a:solidFill>
                  <a:srgbClr val="FF0000"/>
                </a:solidFill>
              </a:rPr>
              <a:t>画質</a:t>
            </a:r>
            <a:r>
              <a:rPr lang="ja-JP" altLang="en-US" b="1" dirty="0" smtClean="0">
                <a:solidFill>
                  <a:srgbClr val="FF0000"/>
                </a:solidFill>
              </a:rPr>
              <a:t>劣化</a:t>
            </a:r>
            <a:r>
              <a:rPr lang="en-US" altLang="ja-JP" dirty="0" smtClean="0"/>
              <a:t>(S/N</a:t>
            </a:r>
            <a:r>
              <a:rPr lang="ja-JP" altLang="en-US" dirty="0" smtClean="0"/>
              <a:t>低下）</a:t>
            </a:r>
            <a:endParaRPr lang="en-US" altLang="ja-JP" dirty="0"/>
          </a:p>
          <a:p>
            <a:pPr marL="266700" indent="-26670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オリジナル</a:t>
            </a:r>
            <a:r>
              <a:rPr lang="ja-JP" altLang="en-US" b="1" dirty="0" smtClean="0">
                <a:solidFill>
                  <a:srgbClr val="FF0000"/>
                </a:solidFill>
              </a:rPr>
              <a:t>データ量が膨大</a:t>
            </a:r>
            <a:r>
              <a:rPr lang="en-US" altLang="ja-JP" dirty="0" smtClean="0"/>
              <a:t>(</a:t>
            </a:r>
            <a:r>
              <a:rPr lang="ja-JP" altLang="en-US" dirty="0" smtClean="0"/>
              <a:t>数</a:t>
            </a:r>
            <a:r>
              <a:rPr lang="en-US" altLang="ja-JP" dirty="0" smtClean="0"/>
              <a:t>100GB</a:t>
            </a:r>
            <a:r>
              <a:rPr lang="en-US" altLang="ja-JP" dirty="0" smtClean="0"/>
              <a:t>)</a:t>
            </a:r>
          </a:p>
          <a:p>
            <a:pPr marL="266700" indent="-26670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データ</a:t>
            </a:r>
            <a:r>
              <a:rPr lang="ja-JP" altLang="en-US" b="1" dirty="0" smtClean="0">
                <a:solidFill>
                  <a:srgbClr val="FF0000"/>
                </a:solidFill>
              </a:rPr>
              <a:t>処理量が膨大　</a:t>
            </a:r>
            <a:r>
              <a:rPr lang="ja-JP" altLang="en-US" dirty="0" smtClean="0"/>
              <a:t>→　時間がかかり過ぎる</a:t>
            </a:r>
            <a:endParaRPr lang="en-US" altLang="ja-JP" dirty="0" smtClean="0"/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4256058" y="5163514"/>
            <a:ext cx="870594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課題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6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51520" y="2126016"/>
            <a:ext cx="4104456" cy="438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基本仕様（</a:t>
            </a:r>
            <a:r>
              <a:rPr lang="ja-JP" altLang="en-US" sz="2800" dirty="0"/>
              <a:t>設計</a:t>
            </a:r>
            <a:r>
              <a:rPr lang="ja-JP" altLang="en-US" sz="2800" dirty="0" smtClean="0"/>
              <a:t>の現状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ISAS</a:t>
            </a:r>
            <a:r>
              <a:rPr lang="ja-JP" altLang="en-US" sz="2800" dirty="0"/>
              <a:t>システム（</a:t>
            </a:r>
            <a:r>
              <a:rPr lang="en-US" altLang="ja-JP" sz="2800" dirty="0"/>
              <a:t>J-PARC</a:t>
            </a:r>
            <a:r>
              <a:rPr lang="ja-JP" altLang="en-US" sz="2800" dirty="0"/>
              <a:t>用高速度カメラシステム</a:t>
            </a:r>
            <a:r>
              <a:rPr lang="ja-JP" altLang="en-US" sz="2800" dirty="0" smtClean="0"/>
              <a:t>）</a:t>
            </a:r>
            <a:endParaRPr kumimoji="1" lang="ja-JP" altLang="en-US" sz="2400" dirty="0"/>
          </a:p>
        </p:txBody>
      </p:sp>
      <p:sp>
        <p:nvSpPr>
          <p:cNvPr id="54" name="角丸四角形 53"/>
          <p:cNvSpPr/>
          <p:nvPr/>
        </p:nvSpPr>
        <p:spPr>
          <a:xfrm>
            <a:off x="251520" y="692696"/>
            <a:ext cx="1098928" cy="438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目的</a:t>
            </a:r>
            <a:endParaRPr kumimoji="1" lang="ja-JP" altLang="en-US" sz="1600" dirty="0"/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251519" y="1133743"/>
            <a:ext cx="87849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Clr>
                <a:srgbClr val="3399FF"/>
              </a:buClr>
            </a:pPr>
            <a:r>
              <a:rPr lang="ja-JP" altLang="en-US" sz="2400" dirty="0" smtClean="0"/>
              <a:t>中性子パルスに同期して、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画像信号を撮像素子内でリアルタイムで積算処理</a:t>
            </a:r>
            <a:r>
              <a:rPr lang="ja-JP" altLang="en-US" sz="2400" dirty="0" smtClean="0"/>
              <a:t>する機能を有する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解像度固定</a:t>
            </a:r>
            <a:r>
              <a:rPr lang="ja-JP" altLang="en-US" sz="2400" dirty="0" smtClean="0"/>
              <a:t>の高速度カメラを整備する</a:t>
            </a:r>
            <a:endParaRPr lang="en-US" altLang="ja-JP" sz="2400" dirty="0"/>
          </a:p>
        </p:txBody>
      </p:sp>
      <p:sp>
        <p:nvSpPr>
          <p:cNvPr id="60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2706291"/>
            <a:ext cx="8839200" cy="338700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ja-JP" altLang="en-US" dirty="0" smtClean="0"/>
              <a:t>時間解像度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1,000,000FPS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1Mfps</a:t>
            </a:r>
            <a:r>
              <a:rPr lang="ja-JP" altLang="en-US" dirty="0" smtClean="0"/>
              <a:t>）　（</a:t>
            </a:r>
            <a:r>
              <a:rPr lang="en-US" altLang="ja-JP" dirty="0" smtClean="0">
                <a:solidFill>
                  <a:srgbClr val="FF0000"/>
                </a:solidFill>
              </a:rPr>
              <a:t>1μs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 eaLnBrk="1" hangingPunct="1"/>
            <a:r>
              <a:rPr lang="ja-JP" altLang="en-US" dirty="0" smtClean="0"/>
              <a:t>連続撮影コマ数</a:t>
            </a:r>
            <a:r>
              <a:rPr lang="en-US" altLang="ja-JP" dirty="0" smtClean="0"/>
              <a:t>	</a:t>
            </a:r>
            <a:r>
              <a:rPr lang="ja-JP" altLang="en-US" dirty="0" smtClean="0"/>
              <a:t>：</a:t>
            </a:r>
            <a:r>
              <a:rPr lang="en-US" altLang="ja-JP" dirty="0" smtClean="0"/>
              <a:t>	104Frame</a:t>
            </a:r>
          </a:p>
          <a:p>
            <a:pPr marL="393192" lvl="1" indent="0" eaLnBrk="1" hangingPunct="1">
              <a:buNone/>
            </a:pPr>
            <a:endParaRPr lang="en-US" altLang="ja-JP" dirty="0" smtClean="0"/>
          </a:p>
          <a:p>
            <a:pPr eaLnBrk="1" hangingPunct="1"/>
            <a:r>
              <a:rPr lang="ja-JP" altLang="en-US" dirty="0" smtClean="0"/>
              <a:t>空間解像度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Phase1: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640x480</a:t>
            </a:r>
            <a:r>
              <a:rPr lang="ja-JP" altLang="en-US" dirty="0" smtClean="0"/>
              <a:t> </a:t>
            </a:r>
            <a:r>
              <a:rPr lang="en-US" altLang="ja-JP" dirty="0" smtClean="0"/>
              <a:t>Pixel</a:t>
            </a:r>
            <a:r>
              <a:rPr lang="ja-JP" altLang="en-US" dirty="0" smtClean="0"/>
              <a:t>（固定）</a:t>
            </a:r>
            <a:r>
              <a:rPr lang="en-US" altLang="ja-JP" dirty="0" smtClean="0"/>
              <a:t> </a:t>
            </a:r>
          </a:p>
          <a:p>
            <a:pPr lvl="1" eaLnBrk="1" hangingPunct="1">
              <a:buNone/>
            </a:pP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ym typeface="Wingdings" pitchFamily="2" charset="2"/>
              </a:rPr>
              <a:t> </a:t>
            </a:r>
            <a:r>
              <a:rPr lang="ja-JP" altLang="en-US" dirty="0">
                <a:sym typeface="Wingdings" pitchFamily="2" charset="2"/>
              </a:rPr>
              <a:t>将来</a:t>
            </a:r>
            <a:r>
              <a:rPr lang="en-US" altLang="ja-JP" dirty="0" smtClean="0">
                <a:sym typeface="Wingdings" pitchFamily="2" charset="2"/>
              </a:rPr>
              <a:t>: 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ym typeface="Wingdings" pitchFamily="2" charset="2"/>
              </a:rPr>
              <a:t>720x1280 Pixels </a:t>
            </a:r>
            <a:r>
              <a:rPr lang="en-US" altLang="ja-JP" sz="1500" dirty="0" smtClean="0">
                <a:sym typeface="Wingdings" pitchFamily="2" charset="2"/>
              </a:rPr>
              <a:t>(</a:t>
            </a:r>
            <a:r>
              <a:rPr lang="ja-JP" altLang="en-US" sz="1500" dirty="0" smtClean="0">
                <a:sym typeface="Wingdings" pitchFamily="2" charset="2"/>
              </a:rPr>
              <a:t>ハイビジョン規格：最終目標</a:t>
            </a:r>
            <a:r>
              <a:rPr lang="en-US" altLang="ja-JP" sz="1500" dirty="0" smtClean="0">
                <a:sym typeface="Wingdings" pitchFamily="2" charset="2"/>
              </a:rPr>
              <a:t>)</a:t>
            </a:r>
            <a:endParaRPr lang="en-US" altLang="ja-JP" sz="1500" dirty="0" smtClean="0"/>
          </a:p>
          <a:p>
            <a:pPr lvl="1" eaLnBrk="1" hangingPunct="1"/>
            <a:r>
              <a:rPr lang="en-US" altLang="ja-JP" dirty="0" smtClean="0"/>
              <a:t>ISAS</a:t>
            </a:r>
            <a:r>
              <a:rPr lang="ja-JP" altLang="en-US" dirty="0" smtClean="0"/>
              <a:t>素子サイズ</a:t>
            </a:r>
            <a:r>
              <a:rPr lang="en-US" altLang="ja-JP" sz="2000" dirty="0" smtClean="0"/>
              <a:t>(36x20mm</a:t>
            </a:r>
            <a:r>
              <a:rPr lang="ja-JP" altLang="en-US" sz="2000" dirty="0" smtClean="0"/>
              <a:t>フルサイズ以内：</a:t>
            </a:r>
            <a:r>
              <a:rPr lang="en-US" altLang="ja-JP" sz="2000" dirty="0" smtClean="0"/>
              <a:t>F</a:t>
            </a:r>
            <a:r>
              <a:rPr lang="ja-JP" altLang="en-US" sz="2000" dirty="0" smtClean="0"/>
              <a:t>マウント</a:t>
            </a:r>
            <a:r>
              <a:rPr lang="en-US" altLang="ja-JP" sz="2000" dirty="0" smtClean="0"/>
              <a:t>)</a:t>
            </a:r>
          </a:p>
          <a:p>
            <a:pPr lvl="1" eaLnBrk="1" hangingPunct="1"/>
            <a:endParaRPr lang="en-US" altLang="ja-JP" sz="2000" dirty="0"/>
          </a:p>
          <a:p>
            <a:r>
              <a:rPr lang="ja-JP" altLang="en-US" dirty="0" smtClean="0"/>
              <a:t>フレームインターバル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従来の記録速度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　可変（プログラマブル）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2"/>
          <p:cNvSpPr txBox="1">
            <a:spLocks/>
          </p:cNvSpPr>
          <p:nvPr/>
        </p:nvSpPr>
        <p:spPr>
          <a:xfrm>
            <a:off x="1259632" y="39234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ISAS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システム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撮影モード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7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8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9511" y="692696"/>
            <a:ext cx="879621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BSI-ISAS (Backside Illuminated Image Signal Accumulation Sensor)</a:t>
            </a:r>
            <a:endParaRPr lang="ja-JP" altLang="en-US" sz="2000" dirty="0"/>
          </a:p>
        </p:txBody>
      </p:sp>
      <p:pic>
        <p:nvPicPr>
          <p:cNvPr id="70" name="図 6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4150"/>
            <a:ext cx="2592289" cy="1667217"/>
          </a:xfrm>
          <a:prstGeom prst="rect">
            <a:avLst/>
          </a:prstGeom>
        </p:spPr>
      </p:pic>
      <p:sp>
        <p:nvSpPr>
          <p:cNvPr id="71" name="コンテンツ プレースホルダ 2"/>
          <p:cNvSpPr>
            <a:spLocks noGrp="1"/>
          </p:cNvSpPr>
          <p:nvPr>
            <p:ph idx="1"/>
          </p:nvPr>
        </p:nvSpPr>
        <p:spPr>
          <a:xfrm>
            <a:off x="72008" y="1224135"/>
            <a:ext cx="5508104" cy="551723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9728" indent="0" algn="ctr" eaLnBrk="1" hangingPunct="1">
              <a:buNone/>
            </a:pPr>
            <a:r>
              <a:rPr lang="ja-JP" altLang="en-US" sz="2800" u="sng" dirty="0">
                <a:solidFill>
                  <a:srgbClr val="0070C0"/>
                </a:solidFill>
              </a:rPr>
              <a:t>４</a:t>
            </a:r>
            <a:r>
              <a:rPr lang="ja-JP" altLang="en-US" sz="2800" u="sng" dirty="0" smtClean="0">
                <a:solidFill>
                  <a:srgbClr val="0070C0"/>
                </a:solidFill>
              </a:rPr>
              <a:t>つの撮影モード</a:t>
            </a:r>
            <a:endParaRPr lang="en-US" altLang="ja-JP" sz="2800" u="sng" dirty="0" smtClean="0">
              <a:solidFill>
                <a:srgbClr val="0070C0"/>
              </a:solidFill>
            </a:endParaRPr>
          </a:p>
          <a:p>
            <a:pPr marL="109728" indent="0" eaLnBrk="1" hangingPunct="1">
              <a:buNone/>
            </a:pPr>
            <a:r>
              <a:rPr lang="ja-JP" altLang="en-US" sz="2000" b="1" u="sng" dirty="0" smtClean="0">
                <a:solidFill>
                  <a:srgbClr val="FF0000"/>
                </a:solidFill>
              </a:rPr>
              <a:t>（１）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ISAS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モード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pPr marL="109728" indent="0" eaLnBrk="1" hangingPunct="1">
              <a:buNone/>
            </a:pPr>
            <a:r>
              <a:rPr lang="ja-JP" altLang="en-US" sz="2000" dirty="0" smtClean="0"/>
              <a:t>　画像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信号積算</a:t>
            </a:r>
            <a:r>
              <a:rPr lang="ja-JP" altLang="en-US" sz="2000" dirty="0" smtClean="0"/>
              <a:t>・超高感度・超高速度撮影</a:t>
            </a:r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裏面照射ループ型</a:t>
            </a:r>
            <a:r>
              <a:rPr lang="en-US" altLang="ja-JP" sz="2000" dirty="0" smtClean="0"/>
              <a:t>CCD</a:t>
            </a:r>
            <a:r>
              <a:rPr lang="ja-JP" altLang="en-US" sz="2000" dirty="0" smtClean="0"/>
              <a:t>メモリ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 smtClean="0"/>
              <a:t>（２）</a:t>
            </a:r>
            <a:r>
              <a:rPr lang="en-US" altLang="ja-JP" sz="2000" dirty="0" smtClean="0"/>
              <a:t>ISIS</a:t>
            </a:r>
            <a:r>
              <a:rPr lang="ja-JP" altLang="en-US" sz="2000" dirty="0" smtClean="0"/>
              <a:t>モード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連続上書き</a:t>
            </a:r>
            <a:r>
              <a:rPr lang="ja-JP" altLang="en-US" sz="2000" dirty="0" smtClean="0"/>
              <a:t>画素内記録・超高速撮影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 smtClean="0"/>
              <a:t>（３）</a:t>
            </a:r>
            <a:r>
              <a:rPr lang="en-US" altLang="ja-JP" sz="2000" dirty="0" smtClean="0"/>
              <a:t>PPR</a:t>
            </a:r>
            <a:r>
              <a:rPr lang="ja-JP" altLang="en-US" sz="2000" dirty="0" smtClean="0"/>
              <a:t>モード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 smtClean="0"/>
              <a:t>　連続（部分）読み出し撮影（数</a:t>
            </a:r>
            <a:r>
              <a:rPr lang="en-US" altLang="ja-JP" sz="2000" dirty="0" smtClean="0"/>
              <a:t>1000fps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通常の高速度カメラモード</a:t>
            </a:r>
            <a:r>
              <a:rPr lang="en-US" altLang="ja-JP" sz="2000" dirty="0" smtClean="0"/>
              <a:t>)</a:t>
            </a:r>
          </a:p>
          <a:p>
            <a:pPr marL="109728" indent="0" eaLnBrk="1" hangingPunct="1">
              <a:buNone/>
            </a:pPr>
            <a:r>
              <a:rPr lang="ja-JP" altLang="en-US" sz="2000" b="1" u="sng" dirty="0" smtClean="0">
                <a:solidFill>
                  <a:srgbClr val="FF0000"/>
                </a:solidFill>
              </a:rPr>
              <a:t>（４）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TOF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用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ISAS-PPR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　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Hybrid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モード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ja-JP" altLang="en-US" sz="2000" dirty="0"/>
              <a:t>画像信号</a:t>
            </a:r>
            <a:r>
              <a:rPr lang="ja-JP" altLang="en-US" sz="2000" dirty="0" smtClean="0"/>
              <a:t>積算・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長時間記録</a:t>
            </a:r>
            <a:r>
              <a:rPr lang="ja-JP" altLang="en-US" sz="2000" dirty="0" smtClean="0"/>
              <a:t>・</a:t>
            </a:r>
            <a:r>
              <a:rPr lang="ja-JP" altLang="en-US" sz="2000" dirty="0"/>
              <a:t>超高速</a:t>
            </a:r>
            <a:r>
              <a:rPr lang="ja-JP" altLang="en-US" sz="2000" dirty="0" smtClean="0"/>
              <a:t>撮影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ja-JP" altLang="en-US" sz="2000" dirty="0"/>
              <a:t>　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フレーム目は</a:t>
            </a:r>
            <a:r>
              <a:rPr lang="en-US" altLang="ja-JP" sz="2000" dirty="0" smtClean="0"/>
              <a:t>1ms, </a:t>
            </a:r>
            <a:r>
              <a:rPr lang="ja-JP" altLang="en-US" sz="2000" dirty="0" smtClean="0"/>
              <a:t>以後フレームインターバルを</a:t>
            </a:r>
            <a:r>
              <a:rPr lang="en-US" altLang="ja-JP" sz="2000" dirty="0" smtClean="0"/>
              <a:t>1.06</a:t>
            </a:r>
            <a:r>
              <a:rPr lang="ja-JP" altLang="en-US" sz="2000" dirty="0" smtClean="0"/>
              <a:t>倍</a:t>
            </a:r>
            <a:r>
              <a:rPr lang="en-US" altLang="ja-JP" sz="2000" dirty="0" smtClean="0"/>
              <a:t>(100</a:t>
            </a:r>
            <a:r>
              <a:rPr lang="ja-JP" altLang="en-US" sz="2000" dirty="0" smtClean="0"/>
              <a:t>フレーム目で約</a:t>
            </a:r>
            <a:r>
              <a:rPr lang="en-US" altLang="ja-JP" sz="2000" dirty="0" smtClean="0"/>
              <a:t>200μs)</a:t>
            </a:r>
          </a:p>
          <a:p>
            <a:pPr marL="109728" indent="0" eaLnBrk="1" hangingPunct="1">
              <a:buNone/>
            </a:pPr>
            <a:r>
              <a:rPr lang="en-US" altLang="ja-JP" sz="2000" dirty="0"/>
              <a:t>1</a:t>
            </a:r>
            <a:r>
              <a:rPr lang="ja-JP" altLang="en-US" sz="2000" dirty="0" smtClean="0"/>
              <a:t>から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フレーム：　</a:t>
            </a:r>
            <a:r>
              <a:rPr lang="en-US" altLang="ja-JP" sz="2000" dirty="0" smtClean="0"/>
              <a:t>ISAS</a:t>
            </a:r>
            <a:r>
              <a:rPr lang="ja-JP" altLang="en-US" sz="2000" dirty="0" smtClean="0"/>
              <a:t>モード（アナログ積算）</a:t>
            </a:r>
            <a:endParaRPr lang="en-US" altLang="ja-JP" sz="2000" dirty="0" smtClean="0"/>
          </a:p>
          <a:p>
            <a:pPr marL="109728" indent="0" eaLnBrk="1" hangingPunct="1">
              <a:buNone/>
            </a:pPr>
            <a:r>
              <a:rPr lang="en-US" altLang="ja-JP" sz="2000" dirty="0" smtClean="0"/>
              <a:t>101</a:t>
            </a:r>
            <a:r>
              <a:rPr lang="ja-JP" altLang="en-US" sz="2000" dirty="0" smtClean="0"/>
              <a:t>フレーム以降：　</a:t>
            </a:r>
            <a:r>
              <a:rPr lang="en-US" altLang="ja-JP" sz="2000" dirty="0" smtClean="0"/>
              <a:t>PPR</a:t>
            </a:r>
            <a:r>
              <a:rPr lang="ja-JP" altLang="en-US" sz="2000" dirty="0" smtClean="0"/>
              <a:t>モード（デジタル積算）</a:t>
            </a:r>
            <a:endParaRPr lang="en-US" altLang="ja-JP" sz="2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5148064" y="44278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Hybrid CMOS/CCD </a:t>
            </a:r>
            <a:r>
              <a:rPr lang="en-US" altLang="ja-JP" dirty="0" smtClean="0"/>
              <a:t>ISAS</a:t>
            </a:r>
          </a:p>
          <a:p>
            <a:pPr algn="ctr"/>
            <a:r>
              <a:rPr lang="en-US" altLang="ja-JP" dirty="0" smtClean="0"/>
              <a:t> </a:t>
            </a:r>
            <a:r>
              <a:rPr lang="en-US" altLang="ja-JP" dirty="0"/>
              <a:t>(2x2 pixels) </a:t>
            </a:r>
            <a:endParaRPr lang="ja-JP" altLang="en-US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268760"/>
            <a:ext cx="3168353" cy="316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8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8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" name="タイトル 2"/>
          <p:cNvSpPr>
            <a:spLocks noGrp="1"/>
          </p:cNvSpPr>
          <p:nvPr>
            <p:ph type="title"/>
          </p:nvPr>
        </p:nvSpPr>
        <p:spPr>
          <a:xfrm>
            <a:off x="1115615" y="-142900"/>
            <a:ext cx="7920881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ISAS</a:t>
            </a:r>
            <a:r>
              <a:rPr lang="ja-JP" altLang="en-US" sz="2800" dirty="0"/>
              <a:t>システム</a:t>
            </a:r>
            <a:r>
              <a:rPr lang="ja-JP" altLang="en-US" sz="2800" dirty="0" smtClean="0"/>
              <a:t>（整備計画）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5813" y="692696"/>
            <a:ext cx="82546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　   </a:t>
            </a:r>
            <a:r>
              <a:rPr lang="en-US" altLang="ja-JP" dirty="0" smtClean="0"/>
              <a:t>ISAS</a:t>
            </a:r>
            <a:r>
              <a:rPr lang="ja-JP" altLang="en-US" dirty="0" smtClean="0"/>
              <a:t>素子（フェーズ１）製作</a:t>
            </a:r>
            <a:endParaRPr lang="en-US" altLang="ja-JP" dirty="0" smtClean="0"/>
          </a:p>
          <a:p>
            <a:r>
              <a:rPr lang="ja-JP" altLang="en-US" dirty="0" smtClean="0"/>
              <a:t>　（</a:t>
            </a:r>
            <a:r>
              <a:rPr lang="ja-JP" altLang="en-US" dirty="0" smtClean="0">
                <a:solidFill>
                  <a:srgbClr val="0070C0"/>
                </a:solidFill>
              </a:rPr>
              <a:t>マイルストーン：　</a:t>
            </a:r>
            <a:r>
              <a:rPr lang="en-US" altLang="ja-JP" u="sng" dirty="0" smtClean="0"/>
              <a:t>ISAS</a:t>
            </a:r>
            <a:r>
              <a:rPr lang="ja-JP" altLang="en-US" u="sng" dirty="0" smtClean="0"/>
              <a:t>素子（フェーズ１）による</a:t>
            </a:r>
            <a:r>
              <a:rPr lang="ja-JP" altLang="en-US" b="1" u="sng" dirty="0" smtClean="0">
                <a:solidFill>
                  <a:srgbClr val="FF0000"/>
                </a:solidFill>
              </a:rPr>
              <a:t>積算イメージを取得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　　</a:t>
            </a:r>
            <a:r>
              <a:rPr lang="en-US" altLang="ja-JP" dirty="0" smtClean="0"/>
              <a:t>ISAS</a:t>
            </a:r>
            <a:r>
              <a:rPr lang="ja-JP" altLang="en-US" dirty="0" smtClean="0"/>
              <a:t>（フェーズ２）高速度カメラ製作・動作確認</a:t>
            </a:r>
            <a:endParaRPr lang="en-US" altLang="ja-JP" dirty="0" smtClean="0"/>
          </a:p>
          <a:p>
            <a:r>
              <a:rPr lang="ja-JP" altLang="en-US" dirty="0" smtClean="0"/>
              <a:t>　（</a:t>
            </a:r>
            <a:r>
              <a:rPr lang="ja-JP" altLang="en-US" dirty="0">
                <a:solidFill>
                  <a:srgbClr val="0070C0"/>
                </a:solidFill>
              </a:rPr>
              <a:t>マイルストーン：　</a:t>
            </a:r>
            <a:r>
              <a:rPr lang="en-US" altLang="ja-JP" u="sng" dirty="0"/>
              <a:t>ISAS</a:t>
            </a:r>
            <a:r>
              <a:rPr lang="ja-JP" altLang="en-US" u="sng" dirty="0"/>
              <a:t>素子</a:t>
            </a:r>
            <a:r>
              <a:rPr lang="ja-JP" altLang="en-US" u="sng" dirty="0" smtClean="0"/>
              <a:t>（フェーズ２）</a:t>
            </a:r>
            <a:r>
              <a:rPr lang="ja-JP" altLang="en-US" u="sng" dirty="0"/>
              <a:t>に</a:t>
            </a:r>
            <a:r>
              <a:rPr lang="ja-JP" altLang="en-US" u="sng" dirty="0" smtClean="0"/>
              <a:t>よる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高速度カメラ機能まで動作確認</a:t>
            </a:r>
            <a:r>
              <a:rPr lang="ja-JP" altLang="en-US" b="1" dirty="0" smtClean="0"/>
              <a:t>）</a:t>
            </a:r>
            <a:endParaRPr lang="en-US" altLang="ja-JP" b="1" dirty="0"/>
          </a:p>
          <a:p>
            <a:endParaRPr lang="en-US" altLang="ja-JP" b="1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/>
              <a:t>26</a:t>
            </a:r>
            <a:r>
              <a:rPr lang="ja-JP" altLang="en-US" dirty="0" smtClean="0"/>
              <a:t>年度　　</a:t>
            </a:r>
            <a:r>
              <a:rPr lang="en-US" altLang="ja-JP" dirty="0" smtClean="0"/>
              <a:t>ISAS</a:t>
            </a:r>
            <a:r>
              <a:rPr lang="ja-JP" altLang="en-US" dirty="0" smtClean="0"/>
              <a:t>高速度カメラを</a:t>
            </a:r>
            <a:r>
              <a:rPr lang="en-US" altLang="ja-JP" b="1" u="sng" dirty="0" smtClean="0">
                <a:solidFill>
                  <a:srgbClr val="FF0000"/>
                </a:solidFill>
              </a:rPr>
              <a:t>J-PARC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に設置して動作確認</a:t>
            </a:r>
            <a:r>
              <a:rPr lang="ja-JP" altLang="en-US" dirty="0" smtClean="0"/>
              <a:t>、その他も完成</a:t>
            </a:r>
            <a:endParaRPr lang="en-US" altLang="ja-JP" dirty="0" smtClean="0"/>
          </a:p>
          <a:p>
            <a:r>
              <a:rPr lang="ja-JP" altLang="en-US" dirty="0"/>
              <a:t>　（</a:t>
            </a:r>
            <a:r>
              <a:rPr lang="ja-JP" altLang="en-US" dirty="0">
                <a:solidFill>
                  <a:srgbClr val="0070C0"/>
                </a:solidFill>
              </a:rPr>
              <a:t>マイルストーン：　</a:t>
            </a:r>
            <a:r>
              <a:rPr lang="en-US" altLang="ja-JP" u="sng" dirty="0" smtClean="0"/>
              <a:t>ISAS</a:t>
            </a:r>
            <a:r>
              <a:rPr lang="ja-JP" altLang="en-US" u="sng" dirty="0" smtClean="0"/>
              <a:t>高速度カメラ２台の</a:t>
            </a:r>
            <a:r>
              <a:rPr lang="en-US" altLang="ja-JP" u="sng" dirty="0" smtClean="0"/>
              <a:t>J-PARC</a:t>
            </a:r>
            <a:r>
              <a:rPr lang="ja-JP" altLang="en-US" u="sng" dirty="0" smtClean="0"/>
              <a:t>パルス中性子場での動作確認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539552" y="3046899"/>
            <a:ext cx="5068882" cy="3816000"/>
            <a:chOff x="935150" y="2999619"/>
            <a:chExt cx="5068882" cy="381600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9" t="13834" r="39536" b="1053"/>
            <a:stretch/>
          </p:blipFill>
          <p:spPr bwMode="auto">
            <a:xfrm>
              <a:off x="935150" y="2999619"/>
              <a:ext cx="4176000" cy="38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4659421" y="3067429"/>
              <a:ext cx="1344611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中性子</a:t>
              </a:r>
              <a:r>
                <a:rPr lang="ja-JP" altLang="en-US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ビーム</a:t>
              </a:r>
              <a:r>
                <a:rPr lang="en-US" altLang="ja-JP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:</a:t>
              </a:r>
            </a:p>
            <a:p>
              <a:r>
                <a:rPr lang="en-US" altLang="ja-JP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30cmx30cm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621463" y="3293143"/>
              <a:ext cx="2636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分光ミラー</a:t>
              </a:r>
              <a:endParaRPr kumimoji="1" lang="en-US" altLang="ja-JP" sz="1200" dirty="0" smtClean="0">
                <a:solidFill>
                  <a:schemeClr val="bg1"/>
                </a:solidFill>
              </a:endParaRPr>
            </a:p>
            <a:p>
              <a:r>
                <a:rPr lang="ja-JP" altLang="en-US" sz="1200" dirty="0" smtClean="0">
                  <a:solidFill>
                    <a:schemeClr val="bg1"/>
                  </a:solidFill>
                </a:rPr>
                <a:t>超広帯域誘多膜プレート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090509" y="3783601"/>
              <a:ext cx="1301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コンバータ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012902" y="4660975"/>
              <a:ext cx="1334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ミラー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/>
              </a:r>
              <a:br>
                <a:rPr kumimoji="1" lang="en-US" altLang="ja-JP" sz="1200" dirty="0" smtClean="0">
                  <a:solidFill>
                    <a:schemeClr val="bg1"/>
                  </a:solidFill>
                </a:rPr>
              </a:br>
              <a:r>
                <a:rPr kumimoji="1" lang="ja-JP" altLang="en-US" sz="1200" dirty="0" smtClean="0">
                  <a:solidFill>
                    <a:schemeClr val="bg1"/>
                  </a:solidFill>
                </a:rPr>
                <a:t>（回転</a:t>
              </a:r>
              <a:r>
                <a:rPr lang="ja-JP" altLang="en-US" sz="1200" dirty="0">
                  <a:solidFill>
                    <a:schemeClr val="bg1"/>
                  </a:solidFill>
                </a:rPr>
                <a:t>可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376645" y="3061557"/>
              <a:ext cx="2116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</a:rPr>
                <a:t>ISAS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635864" y="4382948"/>
              <a:ext cx="69586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</a:rPr>
                <a:t>試料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台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204361" y="3641710"/>
              <a:ext cx="1301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</a:rPr>
                <a:t>試料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562988" y="4630620"/>
              <a:ext cx="2116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</a:rPr>
                <a:t>ISAS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右矢印 47"/>
            <p:cNvSpPr/>
            <p:nvPr/>
          </p:nvSpPr>
          <p:spPr>
            <a:xfrm rot="9185448">
              <a:off x="4705621" y="3478688"/>
              <a:ext cx="938092" cy="8830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707713" y="6399330"/>
              <a:ext cx="3169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chemeClr val="bg1"/>
                  </a:solidFill>
                </a:rPr>
                <a:t>高解像度、</a:t>
              </a:r>
              <a:r>
                <a:rPr lang="en-US" altLang="ja-JP" sz="1200" b="1" dirty="0" smtClean="0">
                  <a:solidFill>
                    <a:schemeClr val="bg1"/>
                  </a:solidFill>
                </a:rPr>
                <a:t>CCD</a:t>
              </a:r>
              <a:r>
                <a:rPr lang="ja-JP" altLang="en-US" sz="1200" b="1" dirty="0" smtClean="0">
                  <a:solidFill>
                    <a:schemeClr val="bg1"/>
                  </a:solidFill>
                </a:rPr>
                <a:t>型カメラ</a:t>
              </a:r>
              <a:r>
                <a:rPr lang="ja-JP" altLang="en-US" sz="1200" b="1" dirty="0">
                  <a:solidFill>
                    <a:schemeClr val="bg1"/>
                  </a:solidFill>
                </a:rPr>
                <a:t>（</a:t>
              </a:r>
              <a:r>
                <a:rPr lang="ja-JP" altLang="en-US" sz="1200" b="1" dirty="0" smtClean="0">
                  <a:solidFill>
                    <a:schemeClr val="bg1"/>
                  </a:solidFill>
                </a:rPr>
                <a:t>中性子</a:t>
              </a:r>
              <a:r>
                <a:rPr lang="en-US" altLang="ja-JP" sz="1200" b="1" dirty="0" smtClean="0">
                  <a:solidFill>
                    <a:schemeClr val="bg1"/>
                  </a:solidFill>
                </a:rPr>
                <a:t>II</a:t>
              </a:r>
              <a:r>
                <a:rPr lang="ja-JP" altLang="en-US" sz="1200" b="1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056232" y="6169288"/>
              <a:ext cx="1301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solidFill>
                    <a:schemeClr val="bg1"/>
                  </a:solidFill>
                </a:rPr>
                <a:t>計数型検出器台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5320403" y="4166981"/>
            <a:ext cx="3428061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69875" indent="-269875"/>
            <a:r>
              <a:rPr lang="ja-JP" altLang="en-US" sz="1600" dirty="0" smtClean="0">
                <a:solidFill>
                  <a:srgbClr val="0070C0"/>
                </a:solidFill>
              </a:rPr>
              <a:t>１）</a:t>
            </a:r>
            <a:r>
              <a:rPr lang="en-US" altLang="ja-JP" sz="1600" dirty="0">
                <a:solidFill>
                  <a:srgbClr val="0070C0"/>
                </a:solidFill>
              </a:rPr>
              <a:t>2</a:t>
            </a:r>
            <a:r>
              <a:rPr lang="ja-JP" altLang="en-US" sz="1600" dirty="0">
                <a:solidFill>
                  <a:srgbClr val="0070C0"/>
                </a:solidFill>
              </a:rPr>
              <a:t>台の</a:t>
            </a:r>
            <a:r>
              <a:rPr lang="en-US" altLang="ja-JP" sz="1600" dirty="0">
                <a:solidFill>
                  <a:srgbClr val="0070C0"/>
                </a:solidFill>
              </a:rPr>
              <a:t>ISAS</a:t>
            </a:r>
            <a:r>
              <a:rPr lang="ja-JP" altLang="en-US" sz="1600" dirty="0">
                <a:solidFill>
                  <a:srgbClr val="0070C0"/>
                </a:solidFill>
              </a:rPr>
              <a:t>を</a:t>
            </a:r>
            <a:r>
              <a:rPr lang="ja-JP" altLang="en-US" sz="1600" dirty="0" smtClean="0">
                <a:solidFill>
                  <a:srgbClr val="0070C0"/>
                </a:solidFill>
              </a:rPr>
              <a:t>配置</a:t>
            </a:r>
            <a:endParaRPr lang="en-US" altLang="ja-JP" sz="1600" dirty="0" smtClean="0">
              <a:solidFill>
                <a:srgbClr val="0070C0"/>
              </a:solidFill>
            </a:endParaRPr>
          </a:p>
          <a:p>
            <a:pPr marL="269875" indent="-269875"/>
            <a:r>
              <a:rPr lang="ja-JP" altLang="en-US" sz="1600" dirty="0">
                <a:solidFill>
                  <a:srgbClr val="FF0000"/>
                </a:solidFill>
              </a:rPr>
              <a:t>　</a:t>
            </a:r>
            <a:r>
              <a:rPr lang="ja-JP" altLang="en-US" sz="1600" dirty="0" smtClean="0">
                <a:solidFill>
                  <a:srgbClr val="FF0000"/>
                </a:solidFill>
              </a:rPr>
              <a:t>　波長領域・増幅率の２領域同時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marL="269875" indent="-269875"/>
            <a:r>
              <a:rPr lang="ja-JP" altLang="en-US" sz="1600" dirty="0">
                <a:solidFill>
                  <a:srgbClr val="FF0000"/>
                </a:solidFill>
              </a:rPr>
              <a:t>　</a:t>
            </a:r>
            <a:r>
              <a:rPr lang="ja-JP" altLang="en-US" sz="1600" dirty="0" smtClean="0">
                <a:solidFill>
                  <a:srgbClr val="FF0000"/>
                </a:solidFill>
              </a:rPr>
              <a:t>　選択を可能に</a:t>
            </a:r>
            <a:r>
              <a:rPr lang="en-US" altLang="ja-JP" sz="1600" dirty="0" smtClean="0">
                <a:solidFill>
                  <a:srgbClr val="FF0000"/>
                </a:solidFill>
              </a:rPr>
              <a:t/>
            </a:r>
            <a:br>
              <a:rPr lang="en-US" altLang="ja-JP" sz="1600" dirty="0" smtClean="0">
                <a:solidFill>
                  <a:srgbClr val="FF0000"/>
                </a:solidFill>
              </a:rPr>
            </a:br>
            <a:endParaRPr lang="en-US" altLang="ja-JP" sz="1600" dirty="0" smtClean="0">
              <a:solidFill>
                <a:srgbClr val="FF0000"/>
              </a:solidFill>
            </a:endParaRPr>
          </a:p>
          <a:p>
            <a:pPr marL="269875" indent="-269875"/>
            <a:r>
              <a:rPr lang="ja-JP" altLang="en-US" sz="1600" dirty="0" smtClean="0">
                <a:solidFill>
                  <a:srgbClr val="0070C0"/>
                </a:solidFill>
              </a:rPr>
              <a:t>２</a:t>
            </a:r>
            <a:r>
              <a:rPr lang="ja-JP" altLang="en-US" sz="1600" dirty="0">
                <a:solidFill>
                  <a:srgbClr val="0070C0"/>
                </a:solidFill>
              </a:rPr>
              <a:t>）回転ミラー</a:t>
            </a:r>
            <a:r>
              <a:rPr lang="ja-JP" altLang="en-US" sz="1600" dirty="0" smtClean="0">
                <a:solidFill>
                  <a:srgbClr val="0070C0"/>
                </a:solidFill>
              </a:rPr>
              <a:t>設置</a:t>
            </a:r>
            <a:endParaRPr lang="en-US" altLang="ja-JP" sz="1600" dirty="0" smtClean="0">
              <a:solidFill>
                <a:srgbClr val="0070C0"/>
              </a:solidFill>
            </a:endParaRPr>
          </a:p>
          <a:p>
            <a:pPr marL="269875" indent="-269875"/>
            <a:r>
              <a:rPr lang="ja-JP" altLang="en-US" sz="1600" dirty="0"/>
              <a:t>　</a:t>
            </a:r>
            <a:r>
              <a:rPr lang="ja-JP" altLang="en-US" sz="1600" dirty="0" smtClean="0"/>
              <a:t>　必要な撮像時間によって</a:t>
            </a:r>
            <a:r>
              <a:rPr lang="ja-JP" altLang="en-US" sz="1600" dirty="0" smtClean="0">
                <a:solidFill>
                  <a:srgbClr val="FF0000"/>
                </a:solidFill>
              </a:rPr>
              <a:t>デバイスの選択</a:t>
            </a:r>
            <a:r>
              <a:rPr lang="ja-JP" altLang="en-US" sz="1600" dirty="0" smtClean="0"/>
              <a:t>を可能に</a:t>
            </a:r>
            <a:endParaRPr lang="en-US" altLang="ja-JP" sz="1600" dirty="0" smtClean="0"/>
          </a:p>
          <a:p>
            <a:pPr marL="269875" indent="-269875"/>
            <a:r>
              <a:rPr lang="ja-JP" altLang="en-US" sz="1600" dirty="0"/>
              <a:t>　</a:t>
            </a:r>
            <a:r>
              <a:rPr lang="ja-JP" altLang="en-US" sz="1600" dirty="0" smtClean="0"/>
              <a:t>　（</a:t>
            </a:r>
            <a:r>
              <a:rPr lang="en-US" altLang="ja-JP" sz="1600" dirty="0" smtClean="0"/>
              <a:t>ISAS/</a:t>
            </a:r>
            <a:r>
              <a:rPr lang="ja-JP" altLang="en-US" sz="1600" dirty="0" smtClean="0"/>
              <a:t>高解像</a:t>
            </a:r>
            <a:r>
              <a:rPr lang="en-US" altLang="ja-JP" sz="1600" dirty="0" smtClean="0"/>
              <a:t>/CCD</a:t>
            </a:r>
            <a:r>
              <a:rPr lang="ja-JP" altLang="en-US" sz="1600" dirty="0" smtClean="0"/>
              <a:t>等）</a:t>
            </a:r>
            <a:endParaRPr lang="en-US" altLang="ja-JP" sz="1600" dirty="0" smtClean="0"/>
          </a:p>
          <a:p>
            <a:pPr marL="269875" indent="-269875"/>
            <a:endParaRPr lang="en-US" altLang="ja-JP" sz="1600" dirty="0" smtClean="0">
              <a:solidFill>
                <a:srgbClr val="FFFF00"/>
              </a:solidFill>
            </a:endParaRPr>
          </a:p>
          <a:p>
            <a:pPr marL="269875" indent="-269875"/>
            <a:r>
              <a:rPr lang="ja-JP" altLang="en-US" sz="1600" dirty="0">
                <a:solidFill>
                  <a:srgbClr val="0070C0"/>
                </a:solidFill>
              </a:rPr>
              <a:t>３</a:t>
            </a:r>
            <a:r>
              <a:rPr lang="ja-JP" altLang="en-US" sz="1600" dirty="0" smtClean="0">
                <a:solidFill>
                  <a:srgbClr val="0070C0"/>
                </a:solidFill>
              </a:rPr>
              <a:t>）カメラ型と計数型の同時設置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203848" y="3125754"/>
            <a:ext cx="960540" cy="3032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イメージ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16888" y="2083301"/>
            <a:ext cx="3492009" cy="4514051"/>
          </a:xfrm>
          <a:prstGeom prst="roundRect">
            <a:avLst>
              <a:gd name="adj" fmla="val 8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1115615" y="-171400"/>
            <a:ext cx="7920881" cy="1143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イメージングシステムの概要図（提案イメージ）</a:t>
            </a:r>
            <a:endParaRPr kumimoji="1" lang="ja-JP" altLang="en-US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3870068" y="1518263"/>
            <a:ext cx="2904025" cy="3806908"/>
          </a:xfrm>
          <a:prstGeom prst="roundRect">
            <a:avLst>
              <a:gd name="adj" fmla="val 8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52" descr="j04289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3" y="4340327"/>
            <a:ext cx="6175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141972" y="5141815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dirty="0">
                <a:latin typeface="Times New Roman" pitchFamily="18" charset="0"/>
              </a:rPr>
              <a:t>カメラ制御用</a:t>
            </a:r>
            <a:r>
              <a:rPr lang="en-US" altLang="ja-JP" dirty="0">
                <a:latin typeface="Times New Roman" pitchFamily="18" charset="0"/>
              </a:rPr>
              <a:t>PC</a:t>
            </a:r>
            <a:r>
              <a:rPr lang="ja-JP" altLang="en-US" dirty="0">
                <a:latin typeface="Times New Roman" pitchFamily="18" charset="0"/>
              </a:rPr>
              <a:t>　</a:t>
            </a: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 flipH="1" flipV="1">
            <a:off x="1418424" y="4966930"/>
            <a:ext cx="1224136" cy="3031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131306" y="5435253"/>
            <a:ext cx="27926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dirty="0">
                <a:latin typeface="Times New Roman" pitchFamily="18" charset="0"/>
              </a:rPr>
              <a:t>ファイバ</a:t>
            </a:r>
            <a:br>
              <a:rPr lang="ja-JP" altLang="en-US" dirty="0">
                <a:latin typeface="Times New Roman" pitchFamily="18" charset="0"/>
              </a:rPr>
            </a:br>
            <a:r>
              <a:rPr lang="en-US" altLang="ja-JP" dirty="0">
                <a:latin typeface="Times New Roman" pitchFamily="18" charset="0"/>
              </a:rPr>
              <a:t>500MB/s</a:t>
            </a:r>
            <a:r>
              <a:rPr lang="ja-JP" altLang="en-US" dirty="0">
                <a:latin typeface="Times New Roman" pitchFamily="18" charset="0"/>
              </a:rPr>
              <a:t>以上</a:t>
            </a:r>
            <a:br>
              <a:rPr lang="ja-JP" altLang="en-US" dirty="0">
                <a:latin typeface="Times New Roman" pitchFamily="18" charset="0"/>
              </a:rPr>
            </a:br>
            <a:r>
              <a:rPr lang="ja-JP" altLang="en-US" sz="1100" dirty="0">
                <a:latin typeface="Times New Roman" pitchFamily="18" charset="0"/>
              </a:rPr>
              <a:t>（カメラから</a:t>
            </a:r>
            <a:r>
              <a:rPr lang="ja-JP" altLang="en-US" sz="1100" dirty="0" smtClean="0">
                <a:latin typeface="Times New Roman" pitchFamily="18" charset="0"/>
              </a:rPr>
              <a:t>の書き込み</a:t>
            </a:r>
            <a:r>
              <a:rPr lang="ja-JP" altLang="en-US" sz="1100" dirty="0">
                <a:latin typeface="Times New Roman" pitchFamily="18" charset="0"/>
              </a:rPr>
              <a:t>と</a:t>
            </a:r>
            <a:br>
              <a:rPr lang="ja-JP" altLang="en-US" sz="1100" dirty="0">
                <a:latin typeface="Times New Roman" pitchFamily="18" charset="0"/>
              </a:rPr>
            </a:br>
            <a:r>
              <a:rPr lang="ja-JP" altLang="en-US" sz="1100" dirty="0">
                <a:latin typeface="Times New Roman" pitchFamily="18" charset="0"/>
              </a:rPr>
              <a:t>解析への転送が同時にこなせる程度）</a:t>
            </a: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691680" y="4468477"/>
            <a:ext cx="266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dirty="0" smtClean="0">
                <a:latin typeface="Times New Roman" pitchFamily="18" charset="0"/>
              </a:rPr>
              <a:t>データ用ストレージ</a:t>
            </a:r>
            <a:endParaRPr lang="ja-JP" altLang="en-US" dirty="0">
              <a:latin typeface="Times New Roman" pitchFamily="18" charset="0"/>
            </a:endParaRPr>
          </a:p>
        </p:txBody>
      </p:sp>
      <p:pic>
        <p:nvPicPr>
          <p:cNvPr id="13" name="Picture 58" descr="j03984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53" y="4837809"/>
            <a:ext cx="9128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5120164" y="1806995"/>
            <a:ext cx="169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600" b="1" u="sng" dirty="0">
                <a:latin typeface="Times New Roman" pitchFamily="18" charset="0"/>
              </a:rPr>
              <a:t>システム制御* ・</a:t>
            </a:r>
            <a:r>
              <a:rPr lang="en-US" altLang="ja-JP" sz="1600" b="1" dirty="0" smtClean="0">
                <a:latin typeface="Times New Roman" pitchFamily="18" charset="0"/>
              </a:rPr>
              <a:t/>
            </a:r>
            <a:br>
              <a:rPr lang="en-US" altLang="ja-JP" sz="1600" b="1" dirty="0" smtClean="0">
                <a:latin typeface="Times New Roman" pitchFamily="18" charset="0"/>
              </a:rPr>
            </a:br>
            <a:r>
              <a:rPr lang="ja-JP" altLang="en-US" sz="1600" b="1" dirty="0" smtClean="0">
                <a:latin typeface="Times New Roman" pitchFamily="18" charset="0"/>
              </a:rPr>
              <a:t>解析用</a:t>
            </a:r>
            <a:r>
              <a:rPr lang="ja-JP" altLang="en-US" sz="1600" b="1" dirty="0">
                <a:latin typeface="Times New Roman" pitchFamily="18" charset="0"/>
              </a:rPr>
              <a:t/>
            </a:r>
            <a:br>
              <a:rPr lang="ja-JP" altLang="en-US" sz="1600" b="1" dirty="0">
                <a:latin typeface="Times New Roman" pitchFamily="18" charset="0"/>
              </a:rPr>
            </a:br>
            <a:r>
              <a:rPr lang="ja-JP" altLang="en-US" sz="1600" b="1" dirty="0">
                <a:latin typeface="Times New Roman" pitchFamily="18" charset="0"/>
              </a:rPr>
              <a:t>ユーザー端末</a:t>
            </a:r>
          </a:p>
        </p:txBody>
      </p:sp>
      <p:pic>
        <p:nvPicPr>
          <p:cNvPr id="15" name="Picture 6" descr="C:\Documents and Settings\segawa\Local Settings\Temporary Internet Files\Content.IE5\W1PTF192\MC9002235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05" y="1792366"/>
            <a:ext cx="720059" cy="7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5" y="3702245"/>
            <a:ext cx="2609669" cy="15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4" descr="j03984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64" y="2662246"/>
            <a:ext cx="9128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893777" y="2826630"/>
            <a:ext cx="201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600" b="1" dirty="0">
                <a:latin typeface="Times New Roman" pitchFamily="18" charset="0"/>
              </a:rPr>
              <a:t>解析用</a:t>
            </a:r>
            <a:r>
              <a:rPr lang="ja-JP" altLang="en-US" sz="1600" b="1" dirty="0" smtClean="0">
                <a:latin typeface="Times New Roman" pitchFamily="18" charset="0"/>
              </a:rPr>
              <a:t>データ</a:t>
            </a:r>
            <a:r>
              <a:rPr lang="en-US" altLang="ja-JP" sz="1600" b="1" dirty="0" smtClean="0">
                <a:latin typeface="Times New Roman" pitchFamily="18" charset="0"/>
              </a:rPr>
              <a:t/>
            </a:r>
            <a:br>
              <a:rPr lang="en-US" altLang="ja-JP" sz="1600" b="1" dirty="0" smtClean="0">
                <a:latin typeface="Times New Roman" pitchFamily="18" charset="0"/>
              </a:rPr>
            </a:br>
            <a:r>
              <a:rPr lang="ja-JP" altLang="en-US" sz="1600" b="1" dirty="0" smtClean="0">
                <a:latin typeface="Times New Roman" pitchFamily="18" charset="0"/>
              </a:rPr>
              <a:t>一時</a:t>
            </a:r>
            <a:r>
              <a:rPr lang="ja-JP" altLang="en-US" sz="1600" b="1" dirty="0">
                <a:latin typeface="Times New Roman" pitchFamily="18" charset="0"/>
              </a:rPr>
              <a:t>保管用 </a:t>
            </a:r>
            <a:r>
              <a:rPr lang="en-US" altLang="ja-JP" sz="1600" b="1" dirty="0">
                <a:latin typeface="Times New Roman" pitchFamily="18" charset="0"/>
              </a:rPr>
              <a:t>4T</a:t>
            </a:r>
          </a:p>
        </p:txBody>
      </p:sp>
      <p:pic>
        <p:nvPicPr>
          <p:cNvPr id="19" name="Picture 3" descr="C:\Documents and Settings\segawa\Local Settings\Temporary Internet Files\Content.IE5\PFZUX9R2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15" y="1680892"/>
            <a:ext cx="677661" cy="9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1" descr="j04260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15" y="5414512"/>
            <a:ext cx="1034091" cy="10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7111769" y="4854495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dirty="0">
                <a:latin typeface="Times New Roman" pitchFamily="18" charset="0"/>
              </a:rPr>
              <a:t>大型ストレージ</a:t>
            </a:r>
            <a:br>
              <a:rPr lang="ja-JP" altLang="en-US" dirty="0">
                <a:latin typeface="Times New Roman" pitchFamily="18" charset="0"/>
              </a:rPr>
            </a:br>
            <a:r>
              <a:rPr lang="en-US" altLang="ja-JP" dirty="0">
                <a:latin typeface="Times New Roman" pitchFamily="18" charset="0"/>
              </a:rPr>
              <a:t>+ PC</a:t>
            </a:r>
            <a:r>
              <a:rPr lang="ja-JP" altLang="en-US" dirty="0">
                <a:latin typeface="Times New Roman" pitchFamily="18" charset="0"/>
              </a:rPr>
              <a:t>　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35254" y="1311560"/>
            <a:ext cx="282362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キャビン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遠隔計測・制御）</a:t>
            </a:r>
            <a:endParaRPr kumimoji="1" lang="ja-JP" altLang="en-US" dirty="0"/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4863663" y="3445573"/>
            <a:ext cx="2016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</a:rPr>
              <a:t>CT</a:t>
            </a:r>
            <a:r>
              <a:rPr lang="ja-JP" altLang="en-US" sz="1600" b="1" dirty="0" smtClean="0">
                <a:latin typeface="Times New Roman" pitchFamily="18" charset="0"/>
              </a:rPr>
              <a:t>解析・可視化用</a:t>
            </a:r>
            <a:endParaRPr lang="en-US" altLang="ja-JP" sz="1600" b="1" dirty="0">
              <a:latin typeface="Times New Roman" pitchFamily="18" charset="0"/>
            </a:endParaRPr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H="1" flipV="1">
            <a:off x="6767560" y="3884866"/>
            <a:ext cx="326379" cy="4996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7186769" y="2510613"/>
            <a:ext cx="1729110" cy="1766648"/>
          </a:xfrm>
          <a:prstGeom prst="roundRect">
            <a:avLst>
              <a:gd name="adj" fmla="val 10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3" descr="C:\Documents and Settings\segawa\Local Settings\Temporary Internet Files\Content.IE5\PFZUX9R2\MP90043305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32" y="2549978"/>
            <a:ext cx="812492" cy="112846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9" name="Picture 6" descr="C:\Documents and Settings\segawa\Local Settings\Temporary Internet Files\Content.IE5\W1PTF192\MC9002235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73" y="2680884"/>
            <a:ext cx="816768" cy="81471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" name="角丸四角形 29"/>
          <p:cNvSpPr/>
          <p:nvPr/>
        </p:nvSpPr>
        <p:spPr>
          <a:xfrm>
            <a:off x="7002270" y="4551937"/>
            <a:ext cx="1836699" cy="1973130"/>
          </a:xfrm>
          <a:prstGeom prst="roundRect">
            <a:avLst>
              <a:gd name="adj" fmla="val 8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39879" y="4367271"/>
            <a:ext cx="178059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J-PARC MLF</a:t>
            </a:r>
            <a:r>
              <a:rPr kumimoji="1" lang="ja-JP" altLang="en-US" dirty="0" smtClean="0">
                <a:solidFill>
                  <a:schemeClr val="bg1"/>
                </a:solidFill>
              </a:rPr>
              <a:t>内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0352" y="8575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NETWORK</a:t>
            </a:r>
            <a:endParaRPr kumimoji="1" lang="ja-JP" altLang="en-US" dirty="0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 flipH="1">
            <a:off x="482320" y="1042227"/>
            <a:ext cx="265933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34" name="直線コネクタ 33"/>
          <p:cNvCxnSpPr/>
          <p:nvPr/>
        </p:nvCxnSpPr>
        <p:spPr bwMode="auto">
          <a:xfrm flipV="1">
            <a:off x="1140554" y="4236547"/>
            <a:ext cx="153149" cy="2958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/>
            <a:lightRig rig="threePt" dir="t"/>
          </a:scene3d>
        </p:spPr>
      </p:cxnSp>
      <p:cxnSp>
        <p:nvCxnSpPr>
          <p:cNvPr id="35" name="直線コネクタ 34"/>
          <p:cNvCxnSpPr/>
          <p:nvPr/>
        </p:nvCxnSpPr>
        <p:spPr bwMode="auto">
          <a:xfrm flipV="1">
            <a:off x="998582" y="4236547"/>
            <a:ext cx="153149" cy="27120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/>
            <a:lightRig rig="threePt" dir="t"/>
          </a:scene3d>
        </p:spPr>
      </p:cxnSp>
      <p:sp>
        <p:nvSpPr>
          <p:cNvPr id="36" name="Line 59"/>
          <p:cNvSpPr>
            <a:spLocks noChangeShapeType="1"/>
          </p:cNvSpPr>
          <p:nvPr/>
        </p:nvSpPr>
        <p:spPr bwMode="auto">
          <a:xfrm flipH="1" flipV="1">
            <a:off x="6757902" y="2858437"/>
            <a:ext cx="42886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6952" y="2184784"/>
            <a:ext cx="316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撮像システム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レール可動型）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1640" y="1823685"/>
            <a:ext cx="936104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実験室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4400105" y="5409746"/>
            <a:ext cx="2063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Times New Roman" pitchFamily="18" charset="0"/>
              </a:rPr>
              <a:t>システム</a:t>
            </a:r>
            <a:r>
              <a:rPr lang="en-US" altLang="ja-JP" sz="1600" b="1" dirty="0" smtClean="0">
                <a:latin typeface="Times New Roman" pitchFamily="18" charset="0"/>
              </a:rPr>
              <a:t/>
            </a:r>
            <a:br>
              <a:rPr lang="en-US" altLang="ja-JP" sz="1600" b="1" dirty="0" smtClean="0">
                <a:latin typeface="Times New Roman" pitchFamily="18" charset="0"/>
              </a:rPr>
            </a:br>
            <a:r>
              <a:rPr lang="ja-JP" altLang="en-US" sz="1600" b="1" dirty="0" smtClean="0">
                <a:latin typeface="Times New Roman" pitchFamily="18" charset="0"/>
              </a:rPr>
              <a:t>＊試料制御</a:t>
            </a:r>
            <a:r>
              <a:rPr lang="en-US" altLang="ja-JP" sz="1600" b="1" dirty="0" smtClean="0">
                <a:latin typeface="Times New Roman" pitchFamily="18" charset="0"/>
              </a:rPr>
              <a:t/>
            </a:r>
            <a:br>
              <a:rPr lang="en-US" altLang="ja-JP" sz="1600" b="1" dirty="0" smtClean="0">
                <a:latin typeface="Times New Roman" pitchFamily="18" charset="0"/>
              </a:rPr>
            </a:br>
            <a:r>
              <a:rPr lang="ja-JP" altLang="en-US" sz="1600" b="1" dirty="0" smtClean="0">
                <a:latin typeface="Times New Roman" pitchFamily="18" charset="0"/>
              </a:rPr>
              <a:t>＊測定制御</a:t>
            </a:r>
            <a:r>
              <a:rPr lang="en-US" altLang="ja-JP" sz="1600" b="1" dirty="0" smtClean="0">
                <a:latin typeface="Times New Roman" pitchFamily="18" charset="0"/>
              </a:rPr>
              <a:t/>
            </a:r>
            <a:br>
              <a:rPr lang="en-US" altLang="ja-JP" sz="1600" b="1" dirty="0" smtClean="0">
                <a:latin typeface="Times New Roman" pitchFamily="18" charset="0"/>
              </a:rPr>
            </a:br>
            <a:r>
              <a:rPr lang="ja-JP" altLang="en-US" sz="1600" b="1" dirty="0" smtClean="0">
                <a:latin typeface="Times New Roman" pitchFamily="18" charset="0"/>
              </a:rPr>
              <a:t>＊バックアップ制御</a:t>
            </a:r>
            <a:endParaRPr lang="ja-JP" altLang="en-US" sz="1600" b="1" dirty="0">
              <a:latin typeface="Times New Roman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466935" y="2262504"/>
            <a:ext cx="14168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控室</a:t>
            </a:r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</a:rPr>
              <a:t>監視）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-1" r="33289" b="-7932"/>
          <a:stretch/>
        </p:blipFill>
        <p:spPr bwMode="auto">
          <a:xfrm>
            <a:off x="657559" y="2505597"/>
            <a:ext cx="205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四角形吹き出し 41"/>
          <p:cNvSpPr/>
          <p:nvPr/>
        </p:nvSpPr>
        <p:spPr>
          <a:xfrm>
            <a:off x="6552689" y="857561"/>
            <a:ext cx="1711652" cy="372551"/>
          </a:xfrm>
          <a:prstGeom prst="wedgeRectCallout">
            <a:avLst>
              <a:gd name="adj1" fmla="val -36450"/>
              <a:gd name="adj2" fmla="val 862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計測・制御の統一化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直線コネクタ 42"/>
          <p:cNvCxnSpPr>
            <a:stCxn id="41" idx="1"/>
            <a:endCxn id="41" idx="2"/>
          </p:cNvCxnSpPr>
          <p:nvPr/>
        </p:nvCxnSpPr>
        <p:spPr>
          <a:xfrm>
            <a:off x="657559" y="3495597"/>
            <a:ext cx="1026000" cy="99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82320" y="3242146"/>
            <a:ext cx="1201239" cy="130979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06122" y="3727909"/>
            <a:ext cx="8204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1.5m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>
            <a:off x="3608896" y="3392757"/>
            <a:ext cx="261170" cy="740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7250206" y="3645024"/>
            <a:ext cx="156633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Times New Roman" pitchFamily="18" charset="0"/>
              </a:rPr>
              <a:t>モニター用</a:t>
            </a:r>
            <a:r>
              <a:rPr lang="ja-JP" altLang="en-US" sz="1600" b="1" dirty="0">
                <a:latin typeface="Times New Roman" pitchFamily="18" charset="0"/>
              </a:rPr>
              <a:t/>
            </a:r>
            <a:br>
              <a:rPr lang="ja-JP" altLang="en-US" sz="1600" b="1" dirty="0">
                <a:latin typeface="Times New Roman" pitchFamily="18" charset="0"/>
              </a:rPr>
            </a:br>
            <a:r>
              <a:rPr lang="ja-JP" altLang="en-US" sz="1600" b="1" dirty="0">
                <a:latin typeface="Times New Roman" pitchFamily="18" charset="0"/>
              </a:rPr>
              <a:t>ユーザー端末</a:t>
            </a:r>
          </a:p>
        </p:txBody>
      </p:sp>
    </p:spTree>
    <p:extLst>
      <p:ext uri="{BB962C8B-B14F-4D97-AF65-F5344CB8AC3E}">
        <p14:creationId xmlns:p14="http://schemas.microsoft.com/office/powerpoint/2010/main" val="2075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8722</TotalTime>
  <Words>593</Words>
  <Application>Microsoft Office PowerPoint</Application>
  <PresentationFormat>画面に合わせる (4:3)</PresentationFormat>
  <Paragraphs>227</Paragraphs>
  <Slides>12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ビジネス</vt:lpstr>
      <vt:lpstr>J-PARC物質情報3次元可視化装置用 信号積算型高速度カメラの整備計画</vt:lpstr>
      <vt:lpstr>内容</vt:lpstr>
      <vt:lpstr>パルス中性子イメージングとは</vt:lpstr>
      <vt:lpstr>J-PARCを利用したパルス中性子イメージング</vt:lpstr>
      <vt:lpstr>必要となるプロセスと従来法の課題</vt:lpstr>
      <vt:lpstr>ISASシステム（J-PARC用高速度カメラシステム）</vt:lpstr>
      <vt:lpstr>PowerPoint プレゼンテーション</vt:lpstr>
      <vt:lpstr>ISASシステム（整備計画）</vt:lpstr>
      <vt:lpstr>イメージングシステムの概要図（提案イメージ）</vt:lpstr>
      <vt:lpstr>PowerPoint プレゼンテーション</vt:lpstr>
      <vt:lpstr>PowerPoint プレゼンテーション</vt:lpstr>
      <vt:lpstr>補足資料　：　検出器タイプ別特徴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新流体計測技術 “ダイナミック中性子トモグラフィ” の開発</dc:title>
  <dc:creator>kureta</dc:creator>
  <cp:lastModifiedBy>kureta</cp:lastModifiedBy>
  <cp:revision>288</cp:revision>
  <cp:lastPrinted>2011-12-27T09:55:48Z</cp:lastPrinted>
  <dcterms:created xsi:type="dcterms:W3CDTF">2008-11-14T23:58:48Z</dcterms:created>
  <dcterms:modified xsi:type="dcterms:W3CDTF">2011-12-27T10:58:37Z</dcterms:modified>
</cp:coreProperties>
</file>