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avi" ContentType="video/unknown"/>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7" r:id="rId1"/>
  </p:sldMasterIdLst>
  <p:notesMasterIdLst>
    <p:notesMasterId r:id="rId15"/>
  </p:notesMasterIdLst>
  <p:sldIdLst>
    <p:sldId id="256" r:id="rId2"/>
    <p:sldId id="261" r:id="rId3"/>
    <p:sldId id="258" r:id="rId4"/>
    <p:sldId id="260" r:id="rId5"/>
    <p:sldId id="263" r:id="rId6"/>
    <p:sldId id="259" r:id="rId7"/>
    <p:sldId id="257" r:id="rId8"/>
    <p:sldId id="266" r:id="rId9"/>
    <p:sldId id="264" r:id="rId10"/>
    <p:sldId id="265" r:id="rId11"/>
    <p:sldId id="267" r:id="rId12"/>
    <p:sldId id="268" r:id="rId13"/>
    <p:sldId id="262" r:id="rId14"/>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0" d="100"/>
          <a:sy n="90" d="100"/>
        </p:scale>
        <p:origin x="198" y="86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45659" cy="496332"/>
          </a:xfrm>
          <a:prstGeom prst="rect">
            <a:avLst/>
          </a:prstGeom>
        </p:spPr>
        <p:txBody>
          <a:bodyPr vert="horz" lIns="91001" tIns="45501" rIns="91001" bIns="45501" rtlCol="0"/>
          <a:lstStyle>
            <a:lvl1pPr algn="l">
              <a:defRPr sz="1200"/>
            </a:lvl1pPr>
          </a:lstStyle>
          <a:p>
            <a:endParaRPr kumimoji="1" lang="ja-JP" altLang="en-US"/>
          </a:p>
        </p:txBody>
      </p:sp>
      <p:sp>
        <p:nvSpPr>
          <p:cNvPr id="3" name="日付プレースホルダ 2"/>
          <p:cNvSpPr>
            <a:spLocks noGrp="1"/>
          </p:cNvSpPr>
          <p:nvPr>
            <p:ph type="dt" idx="1"/>
          </p:nvPr>
        </p:nvSpPr>
        <p:spPr>
          <a:xfrm>
            <a:off x="3850443" y="0"/>
            <a:ext cx="2945659" cy="496332"/>
          </a:xfrm>
          <a:prstGeom prst="rect">
            <a:avLst/>
          </a:prstGeom>
        </p:spPr>
        <p:txBody>
          <a:bodyPr vert="horz" lIns="91001" tIns="45501" rIns="91001" bIns="45501" rtlCol="0"/>
          <a:lstStyle>
            <a:lvl1pPr algn="r">
              <a:defRPr sz="1200"/>
            </a:lvl1pPr>
          </a:lstStyle>
          <a:p>
            <a:fld id="{EC62CB7B-2750-4639-8BAC-7B3870F23234}" type="datetimeFigureOut">
              <a:rPr kumimoji="1" lang="ja-JP" altLang="en-US" smtClean="0"/>
              <a:pPr/>
              <a:t>2012/1/5</a:t>
            </a:fld>
            <a:endParaRPr kumimoji="1" lang="ja-JP" altLang="en-US"/>
          </a:p>
        </p:txBody>
      </p:sp>
      <p:sp>
        <p:nvSpPr>
          <p:cNvPr id="4" name="スライド イメージ プレースホルダ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001" tIns="45501" rIns="91001" bIns="45501" rtlCol="0" anchor="ctr"/>
          <a:lstStyle/>
          <a:p>
            <a:endParaRPr lang="ja-JP" altLang="en-US"/>
          </a:p>
        </p:txBody>
      </p:sp>
      <p:sp>
        <p:nvSpPr>
          <p:cNvPr id="5" name="ノート プレースホルダ 4"/>
          <p:cNvSpPr>
            <a:spLocks noGrp="1"/>
          </p:cNvSpPr>
          <p:nvPr>
            <p:ph type="body" sz="quarter" idx="3"/>
          </p:nvPr>
        </p:nvSpPr>
        <p:spPr>
          <a:xfrm>
            <a:off x="679768" y="4715153"/>
            <a:ext cx="5438140" cy="4466987"/>
          </a:xfrm>
          <a:prstGeom prst="rect">
            <a:avLst/>
          </a:prstGeom>
        </p:spPr>
        <p:txBody>
          <a:bodyPr vert="horz" lIns="91001" tIns="45501" rIns="91001" bIns="45501"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9428584"/>
            <a:ext cx="2945659" cy="496332"/>
          </a:xfrm>
          <a:prstGeom prst="rect">
            <a:avLst/>
          </a:prstGeom>
        </p:spPr>
        <p:txBody>
          <a:bodyPr vert="horz" lIns="91001" tIns="45501" rIns="91001" bIns="45501"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50443" y="9428584"/>
            <a:ext cx="2945659" cy="496332"/>
          </a:xfrm>
          <a:prstGeom prst="rect">
            <a:avLst/>
          </a:prstGeom>
        </p:spPr>
        <p:txBody>
          <a:bodyPr vert="horz" lIns="91001" tIns="45501" rIns="91001" bIns="45501" rtlCol="0" anchor="b"/>
          <a:lstStyle>
            <a:lvl1pPr algn="r">
              <a:defRPr sz="1200"/>
            </a:lvl1pPr>
          </a:lstStyle>
          <a:p>
            <a:fld id="{9EC76A76-3074-45E0-A266-8AE621DE887F}" type="slidenum">
              <a:rPr kumimoji="1" lang="ja-JP" altLang="en-US" smtClean="0"/>
              <a:pPr/>
              <a:t>&lt;#&gt;</a:t>
            </a:fld>
            <a:endParaRPr kumimoji="1" lang="ja-JP" altLang="en-US"/>
          </a:p>
        </p:txBody>
      </p:sp>
    </p:spTree>
    <p:extLst>
      <p:ext uri="{BB962C8B-B14F-4D97-AF65-F5344CB8AC3E}">
        <p14:creationId xmlns:p14="http://schemas.microsoft.com/office/powerpoint/2010/main" xmlns="" val="77967554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EC76A76-3074-45E0-A266-8AE621DE887F}"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EC76A76-3074-45E0-A266-8AE621DE887F}" type="slidenum">
              <a:rPr kumimoji="1" lang="ja-JP" altLang="en-US" smtClean="0"/>
              <a:pPr/>
              <a:t>10</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EC76A76-3074-45E0-A266-8AE621DE887F}" type="slidenum">
              <a:rPr kumimoji="1" lang="ja-JP" altLang="en-US" smtClean="0"/>
              <a:pPr/>
              <a:t>11</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EC76A76-3074-45E0-A266-8AE621DE887F}" type="slidenum">
              <a:rPr kumimoji="1" lang="ja-JP" altLang="en-US" smtClean="0"/>
              <a:pPr/>
              <a:t>12</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EC76A76-3074-45E0-A266-8AE621DE887F}" type="slidenum">
              <a:rPr kumimoji="1" lang="ja-JP" altLang="en-US" smtClean="0"/>
              <a:pPr/>
              <a:t>13</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まず、固体高分子型燃料電池</a:t>
            </a:r>
            <a:r>
              <a:rPr kumimoji="1" lang="en-US" altLang="ja-JP" dirty="0" smtClean="0"/>
              <a:t>PEFC</a:t>
            </a:r>
            <a:r>
              <a:rPr kumimoji="1" lang="ja-JP" altLang="en-US" dirty="0" smtClean="0"/>
              <a:t>についてご説明致します。</a:t>
            </a:r>
            <a:endParaRPr kumimoji="1" lang="en-US" altLang="ja-JP" dirty="0" smtClean="0"/>
          </a:p>
          <a:p>
            <a:r>
              <a:rPr kumimoji="1" lang="ja-JP" altLang="en-US" dirty="0" smtClean="0"/>
              <a:t>燃料電池は水素ガスと酸素ガス</a:t>
            </a:r>
            <a:endParaRPr kumimoji="1" lang="ja-JP" altLang="en-US" dirty="0"/>
          </a:p>
        </p:txBody>
      </p:sp>
      <p:sp>
        <p:nvSpPr>
          <p:cNvPr id="4" name="スライド番号プレースホルダ 3"/>
          <p:cNvSpPr>
            <a:spLocks noGrp="1"/>
          </p:cNvSpPr>
          <p:nvPr>
            <p:ph type="sldNum" sz="quarter" idx="10"/>
          </p:nvPr>
        </p:nvSpPr>
        <p:spPr/>
        <p:txBody>
          <a:bodyPr/>
          <a:lstStyle/>
          <a:p>
            <a:fld id="{9EC76A76-3074-45E0-A266-8AE621DE887F}" type="slidenum">
              <a:rPr kumimoji="1" lang="ja-JP" altLang="en-US" smtClean="0"/>
              <a:pPr/>
              <a:t>2</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EC76A76-3074-45E0-A266-8AE621DE887F}" type="slidenum">
              <a:rPr kumimoji="1" lang="ja-JP" altLang="en-US" smtClean="0"/>
              <a:pPr/>
              <a:t>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EC76A76-3074-45E0-A266-8AE621DE887F}" type="slidenum">
              <a:rPr kumimoji="1" lang="ja-JP" altLang="en-US" smtClean="0"/>
              <a:pPr/>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EC76A76-3074-45E0-A266-8AE621DE887F}" type="slidenum">
              <a:rPr kumimoji="1" lang="ja-JP" altLang="en-US" smtClean="0"/>
              <a:pPr/>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EC76A76-3074-45E0-A266-8AE621DE887F}" type="slidenum">
              <a:rPr kumimoji="1" lang="ja-JP" altLang="en-US" smtClean="0"/>
              <a:pPr/>
              <a:t>6</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9EC76A76-3074-45E0-A266-8AE621DE887F}" type="slidenum">
              <a:rPr kumimoji="1" lang="ja-JP" altLang="en-US" smtClean="0"/>
              <a:pPr/>
              <a:t>7</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EC76A76-3074-45E0-A266-8AE621DE887F}" type="slidenum">
              <a:rPr kumimoji="1" lang="ja-JP" altLang="en-US" smtClean="0"/>
              <a:pPr/>
              <a:t>8</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EC76A76-3074-45E0-A266-8AE621DE887F}" type="slidenum">
              <a:rPr kumimoji="1" lang="ja-JP" altLang="en-US" smtClean="0"/>
              <a:pPr/>
              <a:t>9</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DF0AB2E-4B4B-42EB-97CD-3E630EBAEBAA}" type="datetimeFigureOut">
              <a:rPr kumimoji="1" lang="ja-JP" altLang="en-US" smtClean="0"/>
              <a:pPr/>
              <a:t>2012/1/5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F38DF745-7D3F-47F4-83A3-874385CFAA69}" type="slidenum">
              <a:rPr lang="en-US" smtClean="0"/>
              <a:pPr/>
              <a:t>&lt;#&gt;</a:t>
            </a:fld>
            <a:endParaRPr lang="en-US" dirty="0"/>
          </a:p>
        </p:txBody>
      </p:sp>
    </p:spTree>
    <p:extLst>
      <p:ext uri="{BB962C8B-B14F-4D97-AF65-F5344CB8AC3E}">
        <p14:creationId xmlns:p14="http://schemas.microsoft.com/office/powerpoint/2010/main" xmlns="" val="1442863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DF0AB2E-4B4B-42EB-97CD-3E630EBAEBAA}" type="datetimeFigureOut">
              <a:rPr kumimoji="1" lang="ja-JP" altLang="en-US" smtClean="0"/>
              <a:pPr/>
              <a:t>2012/1/5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C5F8D8E-2D5B-484F-9A9B-35B68DF3EA95}" type="slidenum">
              <a:rPr kumimoji="1" lang="ja-JP" altLang="en-US" smtClean="0"/>
              <a:pPr/>
              <a:t>&lt;#&gt;</a:t>
            </a:fld>
            <a:endParaRPr kumimoji="1" lang="ja-JP" altLang="en-US"/>
          </a:p>
        </p:txBody>
      </p:sp>
    </p:spTree>
    <p:extLst>
      <p:ext uri="{BB962C8B-B14F-4D97-AF65-F5344CB8AC3E}">
        <p14:creationId xmlns:p14="http://schemas.microsoft.com/office/powerpoint/2010/main" xmlns="" val="677967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DF0AB2E-4B4B-42EB-97CD-3E630EBAEBAA}" type="datetimeFigureOut">
              <a:rPr kumimoji="1" lang="ja-JP" altLang="en-US" smtClean="0"/>
              <a:pPr/>
              <a:t>2012/1/5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C5F8D8E-2D5B-484F-9A9B-35B68DF3EA95}" type="slidenum">
              <a:rPr kumimoji="1" lang="ja-JP" altLang="en-US" smtClean="0"/>
              <a:pPr/>
              <a:t>&lt;#&gt;</a:t>
            </a:fld>
            <a:endParaRPr kumimoji="1" lang="ja-JP" altLang="en-US"/>
          </a:p>
        </p:txBody>
      </p:sp>
    </p:spTree>
    <p:extLst>
      <p:ext uri="{BB962C8B-B14F-4D97-AF65-F5344CB8AC3E}">
        <p14:creationId xmlns:p14="http://schemas.microsoft.com/office/powerpoint/2010/main" xmlns="" val="224796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DF0AB2E-4B4B-42EB-97CD-3E630EBAEBAA}" type="datetimeFigureOut">
              <a:rPr kumimoji="1" lang="ja-JP" altLang="en-US" smtClean="0"/>
              <a:pPr/>
              <a:t>2012/1/5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C5F8D8E-2D5B-484F-9A9B-35B68DF3EA95}" type="slidenum">
              <a:rPr kumimoji="1" lang="ja-JP" altLang="en-US" smtClean="0"/>
              <a:pPr/>
              <a:t>&lt;#&gt;</a:t>
            </a:fld>
            <a:endParaRPr kumimoji="1" lang="ja-JP" altLang="en-US"/>
          </a:p>
        </p:txBody>
      </p:sp>
    </p:spTree>
    <p:extLst>
      <p:ext uri="{BB962C8B-B14F-4D97-AF65-F5344CB8AC3E}">
        <p14:creationId xmlns:p14="http://schemas.microsoft.com/office/powerpoint/2010/main" xmlns="" val="447866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DF0AB2E-4B4B-42EB-97CD-3E630EBAEBAA}" type="datetimeFigureOut">
              <a:rPr kumimoji="1" lang="ja-JP" altLang="en-US" smtClean="0"/>
              <a:pPr/>
              <a:t>2012/1/5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BC5F8D8E-2D5B-484F-9A9B-35B68DF3EA95}" type="slidenum">
              <a:rPr kumimoji="1" lang="ja-JP" altLang="en-US" smtClean="0"/>
              <a:pPr/>
              <a:t>&lt;#&gt;</a:t>
            </a:fld>
            <a:endParaRPr kumimoji="1" lang="ja-JP" altLang="en-US"/>
          </a:p>
        </p:txBody>
      </p:sp>
    </p:spTree>
    <p:extLst>
      <p:ext uri="{BB962C8B-B14F-4D97-AF65-F5344CB8AC3E}">
        <p14:creationId xmlns:p14="http://schemas.microsoft.com/office/powerpoint/2010/main" xmlns="" val="2796989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DF0AB2E-4B4B-42EB-97CD-3E630EBAEBAA}" type="datetimeFigureOut">
              <a:rPr kumimoji="1" lang="ja-JP" altLang="en-US" smtClean="0"/>
              <a:pPr/>
              <a:t>2012/1/5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C5F8D8E-2D5B-484F-9A9B-35B68DF3EA95}" type="slidenum">
              <a:rPr kumimoji="1" lang="ja-JP" altLang="en-US" smtClean="0"/>
              <a:pPr/>
              <a:t>&lt;#&gt;</a:t>
            </a:fld>
            <a:endParaRPr kumimoji="1" lang="ja-JP" altLang="en-US"/>
          </a:p>
        </p:txBody>
      </p:sp>
    </p:spTree>
    <p:extLst>
      <p:ext uri="{BB962C8B-B14F-4D97-AF65-F5344CB8AC3E}">
        <p14:creationId xmlns:p14="http://schemas.microsoft.com/office/powerpoint/2010/main" xmlns="" val="2756894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DF0AB2E-4B4B-42EB-97CD-3E630EBAEBAA}" type="datetimeFigureOut">
              <a:rPr kumimoji="1" lang="ja-JP" altLang="en-US" smtClean="0"/>
              <a:pPr/>
              <a:t>2012/1/5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BC5F8D8E-2D5B-484F-9A9B-35B68DF3EA95}" type="slidenum">
              <a:rPr kumimoji="1" lang="ja-JP" altLang="en-US" smtClean="0"/>
              <a:pPr/>
              <a:t>&lt;#&gt;</a:t>
            </a:fld>
            <a:endParaRPr kumimoji="1" lang="ja-JP" altLang="en-US"/>
          </a:p>
        </p:txBody>
      </p:sp>
    </p:spTree>
    <p:extLst>
      <p:ext uri="{BB962C8B-B14F-4D97-AF65-F5344CB8AC3E}">
        <p14:creationId xmlns:p14="http://schemas.microsoft.com/office/powerpoint/2010/main" xmlns="" val="1077673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DF0AB2E-4B4B-42EB-97CD-3E630EBAEBAA}" type="datetimeFigureOut">
              <a:rPr kumimoji="1" lang="ja-JP" altLang="en-US" smtClean="0"/>
              <a:pPr/>
              <a:t>2012/1/5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BC5F8D8E-2D5B-484F-9A9B-35B68DF3EA95}" type="slidenum">
              <a:rPr kumimoji="1" lang="ja-JP" altLang="en-US" smtClean="0"/>
              <a:pPr/>
              <a:t>&lt;#&gt;</a:t>
            </a:fld>
            <a:endParaRPr kumimoji="1" lang="ja-JP" altLang="en-US"/>
          </a:p>
        </p:txBody>
      </p:sp>
    </p:spTree>
    <p:extLst>
      <p:ext uri="{BB962C8B-B14F-4D97-AF65-F5344CB8AC3E}">
        <p14:creationId xmlns:p14="http://schemas.microsoft.com/office/powerpoint/2010/main" xmlns="" val="2483627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DF0AB2E-4B4B-42EB-97CD-3E630EBAEBAA}" type="datetimeFigureOut">
              <a:rPr kumimoji="1" lang="ja-JP" altLang="en-US" smtClean="0"/>
              <a:pPr/>
              <a:t>2012/1/5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BC5F8D8E-2D5B-484F-9A9B-35B68DF3EA95}" type="slidenum">
              <a:rPr kumimoji="1" lang="ja-JP" altLang="en-US" smtClean="0"/>
              <a:pPr/>
              <a:t>&lt;#&gt;</a:t>
            </a:fld>
            <a:endParaRPr kumimoji="1" lang="ja-JP" altLang="en-US"/>
          </a:p>
        </p:txBody>
      </p:sp>
    </p:spTree>
    <p:extLst>
      <p:ext uri="{BB962C8B-B14F-4D97-AF65-F5344CB8AC3E}">
        <p14:creationId xmlns:p14="http://schemas.microsoft.com/office/powerpoint/2010/main" xmlns="" val="4154984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DF0AB2E-4B4B-42EB-97CD-3E630EBAEBAA}" type="datetimeFigureOut">
              <a:rPr kumimoji="1" lang="ja-JP" altLang="en-US" smtClean="0"/>
              <a:pPr/>
              <a:t>2012/1/5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F38DF745-7D3F-47F4-83A3-874385CFAA69}" type="slidenum">
              <a:rPr lang="en-US" smtClean="0"/>
              <a:pPr/>
              <a:t>&lt;#&gt;</a:t>
            </a:fld>
            <a:endParaRPr lang="en-US"/>
          </a:p>
        </p:txBody>
      </p:sp>
    </p:spTree>
    <p:extLst>
      <p:ext uri="{BB962C8B-B14F-4D97-AF65-F5344CB8AC3E}">
        <p14:creationId xmlns:p14="http://schemas.microsoft.com/office/powerpoint/2010/main" xmlns="" val="47550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DF0AB2E-4B4B-42EB-97CD-3E630EBAEBAA}" type="datetimeFigureOut">
              <a:rPr kumimoji="1" lang="ja-JP" altLang="en-US" smtClean="0"/>
              <a:pPr/>
              <a:t>2012/1/5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BC5F8D8E-2D5B-484F-9A9B-35B68DF3EA95}" type="slidenum">
              <a:rPr kumimoji="1" lang="ja-JP" altLang="en-US" smtClean="0"/>
              <a:pPr/>
              <a:t>&lt;#&gt;</a:t>
            </a:fld>
            <a:endParaRPr kumimoji="1" lang="ja-JP" altLang="en-US"/>
          </a:p>
        </p:txBody>
      </p:sp>
    </p:spTree>
    <p:extLst>
      <p:ext uri="{BB962C8B-B14F-4D97-AF65-F5344CB8AC3E}">
        <p14:creationId xmlns:p14="http://schemas.microsoft.com/office/powerpoint/2010/main" xmlns="" val="1627367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0AB2E-4B4B-42EB-97CD-3E630EBAEBAA}" type="datetimeFigureOut">
              <a:rPr kumimoji="1" lang="ja-JP" altLang="en-US" smtClean="0"/>
              <a:pPr/>
              <a:t>2012/1/5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5F8D8E-2D5B-484F-9A9B-35B68DF3EA95}" type="slidenum">
              <a:rPr kumimoji="1" lang="ja-JP" altLang="en-US" smtClean="0"/>
              <a:pPr/>
              <a:t>&lt;#&gt;</a:t>
            </a:fld>
            <a:endParaRPr kumimoji="1" lang="ja-JP" altLang="en-US"/>
          </a:p>
        </p:txBody>
      </p:sp>
    </p:spTree>
    <p:extLst>
      <p:ext uri="{BB962C8B-B14F-4D97-AF65-F5344CB8AC3E}">
        <p14:creationId xmlns:p14="http://schemas.microsoft.com/office/powerpoint/2010/main" xmlns="" val="568671941"/>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4.emf"/></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4.emf"/><Relationship Id="rId2" Type="http://schemas.openxmlformats.org/officeDocument/2006/relationships/slideLayout" Target="../slideLayouts/slideLayout2.xml"/><Relationship Id="rId1" Type="http://schemas.openxmlformats.org/officeDocument/2006/relationships/video" Target="../media/media1.avi"/><Relationship Id="rId6" Type="http://schemas.openxmlformats.org/officeDocument/2006/relationships/image" Target="../media/image13.emf"/><Relationship Id="rId5" Type="http://schemas.openxmlformats.org/officeDocument/2006/relationships/image" Target="../media/image12.png"/><Relationship Id="rId4" Type="http://schemas.microsoft.com/office/2007/relationships/media" Target="../media/media1.avi"/></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827584" y="1484784"/>
            <a:ext cx="7772400" cy="1470025"/>
          </a:xfrm>
        </p:spPr>
        <p:txBody>
          <a:bodyPr>
            <a:normAutofit fontScale="90000"/>
          </a:bodyPr>
          <a:lstStyle/>
          <a:p>
            <a:r>
              <a:rPr lang="ja-JP" altLang="en-US" dirty="0"/>
              <a:t>中性子ラジオグラフィによる燃料電池流路内における水挙動の評価</a:t>
            </a:r>
            <a:br>
              <a:rPr lang="ja-JP" altLang="en-US" dirty="0"/>
            </a:br>
            <a:r>
              <a:rPr lang="en-US" altLang="ja-JP" dirty="0" smtClean="0"/>
              <a:t/>
            </a:r>
            <a:br>
              <a:rPr lang="en-US" altLang="ja-JP" dirty="0" smtClean="0"/>
            </a:br>
            <a:endParaRPr kumimoji="1" lang="ja-JP" altLang="en-US" dirty="0"/>
          </a:p>
        </p:txBody>
      </p:sp>
      <p:sp>
        <p:nvSpPr>
          <p:cNvPr id="3" name="サブタイトル 2"/>
          <p:cNvSpPr>
            <a:spLocks noGrp="1"/>
          </p:cNvSpPr>
          <p:nvPr>
            <p:ph type="subTitle" idx="1"/>
          </p:nvPr>
        </p:nvSpPr>
        <p:spPr>
          <a:xfrm>
            <a:off x="360040" y="4052664"/>
            <a:ext cx="8820472" cy="1752600"/>
          </a:xfrm>
        </p:spPr>
        <p:txBody>
          <a:bodyPr>
            <a:normAutofit/>
          </a:bodyPr>
          <a:lstStyle/>
          <a:p>
            <a:r>
              <a:rPr lang="ja-JP" altLang="ja-JP" sz="2400" dirty="0">
                <a:solidFill>
                  <a:srgbClr val="558ED5"/>
                </a:solidFill>
              </a:rPr>
              <a:t>　</a:t>
            </a:r>
            <a:r>
              <a:rPr lang="ja-JP" altLang="en-US" sz="2400" dirty="0" smtClean="0">
                <a:solidFill>
                  <a:srgbClr val="558ED5"/>
                </a:solidFill>
              </a:rPr>
              <a:t>　　　　　　　　</a:t>
            </a:r>
            <a:r>
              <a:rPr lang="ja-JP" altLang="en-US" sz="2400" dirty="0" smtClean="0"/>
              <a:t>野島健大</a:t>
            </a:r>
            <a:r>
              <a:rPr lang="en-US" altLang="ja-JP" sz="2400" baseline="30000" dirty="0" smtClean="0"/>
              <a:t>1</a:t>
            </a:r>
            <a:r>
              <a:rPr lang="ja-JP" altLang="en-US" sz="2400" dirty="0" err="1" smtClean="0"/>
              <a:t>、</a:t>
            </a:r>
            <a:r>
              <a:rPr lang="ja-JP" altLang="en-US" sz="2400" dirty="0" smtClean="0"/>
              <a:t> </a:t>
            </a:r>
            <a:r>
              <a:rPr lang="ja-JP" altLang="en-US" sz="2400" dirty="0" smtClean="0">
                <a:solidFill>
                  <a:srgbClr val="558ED5"/>
                </a:solidFill>
              </a:rPr>
              <a:t>　</a:t>
            </a:r>
            <a:r>
              <a:rPr lang="ja-JP" altLang="en-US" sz="2400" dirty="0" smtClean="0"/>
              <a:t>安田　良</a:t>
            </a:r>
            <a:r>
              <a:rPr lang="en-US" altLang="ja-JP" sz="2400" baseline="30000" dirty="0" smtClean="0"/>
              <a:t>1</a:t>
            </a:r>
            <a:r>
              <a:rPr lang="ja-JP" altLang="en-US" sz="2400" dirty="0" err="1" smtClean="0"/>
              <a:t>、</a:t>
            </a:r>
            <a:r>
              <a:rPr lang="ja-JP" altLang="en-US" sz="2400" dirty="0" smtClean="0"/>
              <a:t>片桐</a:t>
            </a:r>
            <a:r>
              <a:rPr lang="ja-JP" altLang="en-US" sz="2400" dirty="0" smtClean="0"/>
              <a:t>政樹</a:t>
            </a:r>
            <a:r>
              <a:rPr lang="en-US" altLang="ja-JP" sz="2400" baseline="30000" dirty="0" smtClean="0"/>
              <a:t>2</a:t>
            </a:r>
          </a:p>
          <a:p>
            <a:endParaRPr lang="en-US" altLang="ja-JP" sz="2400" baseline="30000" dirty="0" smtClean="0"/>
          </a:p>
          <a:p>
            <a:r>
              <a:rPr lang="en-US" altLang="ja-JP" sz="2400" dirty="0" smtClean="0"/>
              <a:t>1</a:t>
            </a:r>
            <a:r>
              <a:rPr lang="ja-JP" altLang="en-US" sz="2400" dirty="0" smtClean="0"/>
              <a:t>：原子力機構　中性子イメージング・分析研究グループ</a:t>
            </a:r>
            <a:endParaRPr lang="en-US" altLang="ja-JP" sz="2400" dirty="0" smtClean="0"/>
          </a:p>
          <a:p>
            <a:r>
              <a:rPr lang="en-US" altLang="ja-JP" sz="2400" dirty="0" smtClean="0"/>
              <a:t>2</a:t>
            </a:r>
            <a:r>
              <a:rPr lang="ja-JP" altLang="en-US" sz="2400" dirty="0" smtClean="0"/>
              <a:t>：茨城大学</a:t>
            </a:r>
            <a:endParaRPr lang="en-US" altLang="ja-JP"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発電結果：</a:t>
            </a:r>
            <a:r>
              <a:rPr lang="en-US" altLang="en-US" dirty="0"/>
              <a:t>排</a:t>
            </a:r>
            <a:r>
              <a:rPr lang="en-US" altLang="en-US" dirty="0" smtClean="0"/>
              <a:t>圧200kPa</a:t>
            </a:r>
            <a:endParaRPr kumimoji="1" lang="ja-JP" altLang="en-US" dirty="0"/>
          </a:p>
        </p:txBody>
      </p:sp>
      <p:pic>
        <p:nvPicPr>
          <p:cNvPr id="3" name="図 2"/>
          <p:cNvPicPr>
            <a:picLocks noChangeAspect="1"/>
          </p:cNvPicPr>
          <p:nvPr/>
        </p:nvPicPr>
        <p:blipFill>
          <a:blip r:embed="rId3" cstate="print"/>
          <a:stretch>
            <a:fillRect/>
          </a:stretch>
        </p:blipFill>
        <p:spPr>
          <a:xfrm>
            <a:off x="2141187" y="1138560"/>
            <a:ext cx="5095109" cy="4594696"/>
          </a:xfrm>
          <a:prstGeom prst="rect">
            <a:avLst/>
          </a:prstGeom>
        </p:spPr>
      </p:pic>
      <p:sp>
        <p:nvSpPr>
          <p:cNvPr id="15" name="タイトル 1"/>
          <p:cNvSpPr txBox="1">
            <a:spLocks/>
          </p:cNvSpPr>
          <p:nvPr/>
        </p:nvSpPr>
        <p:spPr>
          <a:xfrm>
            <a:off x="755576" y="5301208"/>
            <a:ext cx="8388424" cy="1296144"/>
          </a:xfrm>
          <a:prstGeom prst="rect">
            <a:avLst/>
          </a:prstGeom>
        </p:spPr>
        <p:txBody>
          <a:bodyPr vert="horz" lIns="91440" tIns="45720" rIns="91440" bIns="45720" rtlCol="0" anchor="ctr">
            <a:normAutofit fontScale="92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altLang="ja-JP" sz="3200" dirty="0" smtClean="0">
                <a:latin typeface="+mj-lt"/>
                <a:ea typeface="+mj-ea"/>
                <a:cs typeface="+mj-cs"/>
              </a:rPr>
              <a:t>●</a:t>
            </a:r>
            <a:r>
              <a:rPr lang="ja-JP" altLang="en-US" sz="3200" dirty="0" smtClean="0">
                <a:latin typeface="+mj-lt"/>
                <a:ea typeface="+mj-ea"/>
                <a:cs typeface="+mj-cs"/>
              </a:rPr>
              <a:t>電圧は安定に推移</a:t>
            </a:r>
            <a:endParaRPr lang="en-US" altLang="ja-JP" sz="3200" dirty="0" smtClean="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altLang="ja-JP" sz="3200" dirty="0" smtClean="0">
                <a:latin typeface="+mj-lt"/>
                <a:ea typeface="+mj-ea"/>
                <a:cs typeface="+mj-cs"/>
              </a:rPr>
              <a:t>●</a:t>
            </a:r>
            <a:r>
              <a:rPr lang="ja-JP" altLang="en-US" sz="3200" dirty="0" smtClean="0">
                <a:latin typeface="+mj-lt"/>
                <a:ea typeface="+mj-ea"/>
                <a:cs typeface="+mj-cs"/>
              </a:rPr>
              <a:t>ガス供給口から水が流れ入る現象は生じなかった</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143000"/>
          </a:xfrm>
        </p:spPr>
        <p:txBody>
          <a:bodyPr>
            <a:normAutofit fontScale="90000"/>
          </a:bodyPr>
          <a:lstStyle/>
          <a:p>
            <a:r>
              <a:rPr kumimoji="1" lang="ja-JP" altLang="en-US" dirty="0" smtClean="0"/>
              <a:t>電池内部における水の量の時間推移</a:t>
            </a:r>
            <a:endParaRPr kumimoji="1" lang="ja-JP" altLang="en-US" dirty="0"/>
          </a:p>
        </p:txBody>
      </p:sp>
      <p:pic>
        <p:nvPicPr>
          <p:cNvPr id="18" name="図 17"/>
          <p:cNvPicPr>
            <a:picLocks noChangeAspect="1"/>
          </p:cNvPicPr>
          <p:nvPr/>
        </p:nvPicPr>
        <p:blipFill>
          <a:blip r:embed="rId3" cstate="print"/>
          <a:stretch>
            <a:fillRect/>
          </a:stretch>
        </p:blipFill>
        <p:spPr>
          <a:xfrm>
            <a:off x="1152128" y="692696"/>
            <a:ext cx="5868144" cy="4106245"/>
          </a:xfrm>
          <a:prstGeom prst="rect">
            <a:avLst/>
          </a:prstGeom>
        </p:spPr>
      </p:pic>
      <p:sp>
        <p:nvSpPr>
          <p:cNvPr id="19" name="タイトル 1"/>
          <p:cNvSpPr txBox="1">
            <a:spLocks/>
          </p:cNvSpPr>
          <p:nvPr/>
        </p:nvSpPr>
        <p:spPr>
          <a:xfrm>
            <a:off x="179512" y="4869160"/>
            <a:ext cx="9649072" cy="1872208"/>
          </a:xfrm>
          <a:prstGeom prst="rect">
            <a:avLst/>
          </a:prstGeom>
        </p:spPr>
        <p:txBody>
          <a:bodyPr vert="horz" lIns="91440" tIns="45720" rIns="91440" bIns="45720" rtlCol="0" anchor="ctr">
            <a:normAutofit fontScale="8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lang="ja-JP" altLang="en-US" sz="2800" dirty="0" smtClean="0">
                <a:latin typeface="+mj-lt"/>
                <a:ea typeface="+mj-ea"/>
                <a:cs typeface="+mj-cs"/>
              </a:rPr>
              <a:t>排圧をかけると電池内部に滞留する水量はおよそ半分</a:t>
            </a:r>
            <a:endParaRPr lang="en-US" altLang="ja-JP" sz="2800" dirty="0" smtClean="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lang="en-US" altLang="ja-JP" sz="2800" dirty="0" smtClean="0">
              <a:solidFill>
                <a:srgbClr val="FF0000"/>
              </a:solidFill>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ja-JP" altLang="en-US" sz="2800" dirty="0" smtClean="0">
                <a:solidFill>
                  <a:schemeClr val="tx2">
                    <a:lumMod val="60000"/>
                    <a:lumOff val="40000"/>
                  </a:schemeClr>
                </a:solidFill>
                <a:latin typeface="+mj-lt"/>
                <a:ea typeface="+mj-ea"/>
                <a:cs typeface="+mj-cs"/>
              </a:rPr>
              <a:t>圧が高いと燃料</a:t>
            </a:r>
            <a:r>
              <a:rPr lang="ja-JP" altLang="en-US" sz="2800" dirty="0" smtClean="0">
                <a:solidFill>
                  <a:schemeClr val="tx2">
                    <a:lumMod val="60000"/>
                    <a:lumOff val="40000"/>
                  </a:schemeClr>
                </a:solidFill>
                <a:latin typeface="+mj-lt"/>
                <a:ea typeface="+mj-ea"/>
                <a:cs typeface="+mj-cs"/>
              </a:rPr>
              <a:t>ガスを多く供給できる</a:t>
            </a:r>
            <a:endParaRPr lang="en-US" altLang="ja-JP" sz="2800" dirty="0" smtClean="0">
              <a:solidFill>
                <a:schemeClr val="tx2">
                  <a:lumMod val="60000"/>
                  <a:lumOff val="40000"/>
                </a:schemeClr>
              </a:solidFill>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altLang="ja-JP" sz="2800" dirty="0" smtClean="0">
                <a:solidFill>
                  <a:schemeClr val="tx2">
                    <a:lumMod val="60000"/>
                    <a:lumOff val="40000"/>
                  </a:schemeClr>
                </a:solidFill>
                <a:latin typeface="+mj-lt"/>
                <a:ea typeface="+mj-ea"/>
                <a:cs typeface="+mj-cs"/>
              </a:rPr>
              <a:t>→</a:t>
            </a:r>
            <a:r>
              <a:rPr lang="ja-JP" altLang="en-US" sz="2800" dirty="0" smtClean="0">
                <a:solidFill>
                  <a:schemeClr val="tx2">
                    <a:lumMod val="60000"/>
                    <a:lumOff val="40000"/>
                  </a:schemeClr>
                </a:solidFill>
                <a:latin typeface="+mj-lt"/>
                <a:ea typeface="+mj-ea"/>
                <a:cs typeface="+mj-cs"/>
              </a:rPr>
              <a:t>ガス供給量が多いほど電池内の水の滞留が減少するのか？</a:t>
            </a:r>
            <a:endParaRPr lang="en-US" altLang="ja-JP" sz="2800" dirty="0" smtClean="0">
              <a:solidFill>
                <a:schemeClr val="tx2">
                  <a:lumMod val="60000"/>
                  <a:lumOff val="40000"/>
                </a:schemeClr>
              </a:solidFill>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endParaRPr lang="en-US" altLang="ja-JP" sz="2800" dirty="0">
              <a:solidFill>
                <a:srgbClr val="FF0000"/>
              </a:solidFill>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ja-JP" altLang="en-US" sz="2800" dirty="0" smtClean="0">
                <a:solidFill>
                  <a:srgbClr val="FF0000"/>
                </a:solidFill>
                <a:latin typeface="+mj-lt"/>
                <a:ea typeface="+mj-ea"/>
                <a:cs typeface="+mj-cs"/>
              </a:rPr>
              <a:t>ガスの排圧制御と流路内の水量との相関が得られた</a:t>
            </a:r>
            <a:endParaRPr lang="en-US" altLang="ja-JP" sz="2800" dirty="0" smtClean="0">
              <a:solidFill>
                <a:srgbClr val="FF0000"/>
              </a:solidFill>
              <a:latin typeface="+mj-lt"/>
              <a:ea typeface="+mj-ea"/>
              <a:cs typeface="+mj-cs"/>
            </a:endParaRPr>
          </a:p>
        </p:txBody>
      </p:sp>
      <p:sp>
        <p:nvSpPr>
          <p:cNvPr id="6" name="タイトル 1"/>
          <p:cNvSpPr txBox="1">
            <a:spLocks/>
          </p:cNvSpPr>
          <p:nvPr/>
        </p:nvSpPr>
        <p:spPr>
          <a:xfrm>
            <a:off x="6588224" y="1196752"/>
            <a:ext cx="2520280" cy="144016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ja-JP" altLang="en-US" dirty="0" smtClean="0">
                <a:solidFill>
                  <a:schemeClr val="tx2">
                    <a:lumMod val="60000"/>
                    <a:lumOff val="40000"/>
                  </a:schemeClr>
                </a:solidFill>
                <a:latin typeface="+mj-lt"/>
                <a:ea typeface="+mj-ea"/>
                <a:cs typeface="+mj-cs"/>
              </a:rPr>
              <a:t>排圧</a:t>
            </a:r>
            <a:r>
              <a:rPr lang="en-US" altLang="ja-JP" dirty="0" smtClean="0">
                <a:solidFill>
                  <a:schemeClr val="tx2">
                    <a:lumMod val="60000"/>
                    <a:lumOff val="40000"/>
                  </a:schemeClr>
                </a:solidFill>
                <a:latin typeface="+mj-lt"/>
                <a:ea typeface="+mj-ea"/>
                <a:cs typeface="+mj-cs"/>
              </a:rPr>
              <a:t> 100kPa</a:t>
            </a:r>
          </a:p>
          <a:p>
            <a:pPr marL="0" marR="0" lvl="0" indent="0" defTabSz="914400" rtl="0" eaLnBrk="1" fontAlgn="auto" latinLnBrk="0" hangingPunct="1">
              <a:lnSpc>
                <a:spcPct val="100000"/>
              </a:lnSpc>
              <a:spcBef>
                <a:spcPct val="0"/>
              </a:spcBef>
              <a:spcAft>
                <a:spcPts val="0"/>
              </a:spcAft>
              <a:buClrTx/>
              <a:buSzTx/>
              <a:buFontTx/>
              <a:buNone/>
              <a:tabLst/>
              <a:defRPr/>
            </a:pPr>
            <a:r>
              <a:rPr lang="ja-JP" altLang="en-US" dirty="0" smtClean="0">
                <a:solidFill>
                  <a:srgbClr val="FF0000"/>
                </a:solidFill>
                <a:latin typeface="+mj-lt"/>
                <a:ea typeface="+mj-ea"/>
                <a:cs typeface="+mj-cs"/>
              </a:rPr>
              <a:t>排圧</a:t>
            </a:r>
            <a:r>
              <a:rPr lang="en-US" altLang="ja-JP" dirty="0" smtClean="0">
                <a:solidFill>
                  <a:srgbClr val="FF0000"/>
                </a:solidFill>
                <a:latin typeface="+mj-lt"/>
                <a:ea typeface="+mj-ea"/>
                <a:cs typeface="+mj-cs"/>
              </a:rPr>
              <a:t> 200kPa</a:t>
            </a:r>
          </a:p>
        </p:txBody>
      </p:sp>
    </p:spTree>
    <p:extLst>
      <p:ext uri="{BB962C8B-B14F-4D97-AF65-F5344CB8AC3E}">
        <p14:creationId xmlns:p14="http://schemas.microsoft.com/office/powerpoint/2010/main" xmlns="" val="33466758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sp>
        <p:nvSpPr>
          <p:cNvPr id="3" name="コンテンツ プレースホルダー 2"/>
          <p:cNvSpPr>
            <a:spLocks noGrp="1"/>
          </p:cNvSpPr>
          <p:nvPr>
            <p:ph idx="1"/>
          </p:nvPr>
        </p:nvSpPr>
        <p:spPr/>
        <p:txBody>
          <a:bodyPr/>
          <a:lstStyle/>
          <a:p>
            <a:r>
              <a:rPr lang="ja-JP" altLang="en-US" dirty="0"/>
              <a:t>高度化したイメージングシステムを用いて</a:t>
            </a:r>
            <a:r>
              <a:rPr kumimoji="1" lang="ja-JP" altLang="en-US" dirty="0" smtClean="0"/>
              <a:t>発電中における燃料電池内部の水分布を計測した</a:t>
            </a:r>
            <a:endParaRPr kumimoji="1" lang="en-US" altLang="ja-JP" dirty="0" smtClean="0"/>
          </a:p>
          <a:p>
            <a:r>
              <a:rPr kumimoji="1" lang="en-US" altLang="ja-JP" dirty="0" smtClean="0"/>
              <a:t>1</a:t>
            </a:r>
            <a:r>
              <a:rPr kumimoji="1" lang="ja-JP" altLang="en-US" dirty="0" smtClean="0"/>
              <a:t>秒間隔の計測を行い電圧降下が生じた時点における水の流入を確認した</a:t>
            </a:r>
            <a:endParaRPr kumimoji="1" lang="en-US" altLang="ja-JP" dirty="0" smtClean="0"/>
          </a:p>
          <a:p>
            <a:r>
              <a:rPr lang="ja-JP" altLang="en-US" dirty="0" smtClean="0"/>
              <a:t>ガス</a:t>
            </a:r>
            <a:r>
              <a:rPr lang="ja-JP" altLang="en-US" dirty="0"/>
              <a:t>の排圧制御と流路内の水量との相関が得られた</a:t>
            </a:r>
            <a:endParaRPr lang="en-US" altLang="ja-JP" dirty="0"/>
          </a:p>
          <a:p>
            <a:pPr lvl="0"/>
            <a:endParaRPr lang="en-US" altLang="ja-JP" dirty="0"/>
          </a:p>
        </p:txBody>
      </p:sp>
    </p:spTree>
    <p:extLst>
      <p:ext uri="{BB962C8B-B14F-4D97-AF65-F5344CB8AC3E}">
        <p14:creationId xmlns:p14="http://schemas.microsoft.com/office/powerpoint/2010/main" xmlns="" val="28089930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実験</a:t>
            </a:r>
            <a:endParaRPr kumimoji="1" lang="ja-JP" altLang="en-US" dirty="0"/>
          </a:p>
        </p:txBody>
      </p:sp>
      <p:pic>
        <p:nvPicPr>
          <p:cNvPr id="3075" name="Picture 3"/>
          <p:cNvPicPr>
            <a:picLocks noChangeAspect="1" noChangeArrowheads="1"/>
          </p:cNvPicPr>
          <p:nvPr/>
        </p:nvPicPr>
        <p:blipFill>
          <a:blip r:embed="rId3" cstate="print"/>
          <a:srcRect/>
          <a:stretch>
            <a:fillRect/>
          </a:stretch>
        </p:blipFill>
        <p:spPr bwMode="auto">
          <a:xfrm>
            <a:off x="107504" y="1763352"/>
            <a:ext cx="2592288" cy="2981431"/>
          </a:xfrm>
          <a:prstGeom prst="rect">
            <a:avLst/>
          </a:prstGeom>
          <a:noFill/>
          <a:ln w="9525">
            <a:noFill/>
            <a:miter lim="800000"/>
            <a:headEnd/>
            <a:tailEnd/>
          </a:ln>
          <a:effectLst/>
        </p:spPr>
      </p:pic>
      <p:pic>
        <p:nvPicPr>
          <p:cNvPr id="3076" name="Picture 4"/>
          <p:cNvPicPr>
            <a:picLocks noChangeAspect="1" noChangeArrowheads="1"/>
          </p:cNvPicPr>
          <p:nvPr/>
        </p:nvPicPr>
        <p:blipFill>
          <a:blip r:embed="rId4" cstate="print"/>
          <a:srcRect/>
          <a:stretch>
            <a:fillRect/>
          </a:stretch>
        </p:blipFill>
        <p:spPr bwMode="auto">
          <a:xfrm>
            <a:off x="2555776" y="1720447"/>
            <a:ext cx="3793546" cy="3076705"/>
          </a:xfrm>
          <a:prstGeom prst="rect">
            <a:avLst/>
          </a:prstGeom>
          <a:noFill/>
          <a:ln w="9525">
            <a:noFill/>
            <a:miter lim="800000"/>
            <a:headEnd/>
            <a:tailEnd/>
          </a:ln>
          <a:effectLst/>
        </p:spPr>
      </p:pic>
      <p:pic>
        <p:nvPicPr>
          <p:cNvPr id="137" name="Picture 7" descr="Pin_1sec_image"/>
          <p:cNvPicPr>
            <a:picLocks noChangeAspect="1" noChangeArrowheads="1"/>
          </p:cNvPicPr>
          <p:nvPr/>
        </p:nvPicPr>
        <p:blipFill>
          <a:blip r:embed="rId5" cstate="print"/>
          <a:srcRect/>
          <a:stretch>
            <a:fillRect/>
          </a:stretch>
        </p:blipFill>
        <p:spPr bwMode="auto">
          <a:xfrm>
            <a:off x="6372200" y="1936471"/>
            <a:ext cx="2141682" cy="2623705"/>
          </a:xfrm>
          <a:prstGeom prst="rect">
            <a:avLst/>
          </a:prstGeom>
          <a:noFill/>
          <a:ln w="28575" cmpd="sng">
            <a:solidFill>
              <a:schemeClr val="tx1"/>
            </a:solid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60648" y="260648"/>
            <a:ext cx="11809312" cy="724942"/>
          </a:xfrm>
        </p:spPr>
        <p:txBody>
          <a:bodyPr>
            <a:normAutofit fontScale="90000"/>
          </a:bodyPr>
          <a:lstStyle/>
          <a:p>
            <a:r>
              <a:rPr kumimoji="1" lang="ja-JP" altLang="en-US" dirty="0" smtClean="0"/>
              <a:t>固体高分子型燃料電池</a:t>
            </a:r>
            <a:r>
              <a:rPr kumimoji="1" lang="en-US" altLang="ja-JP" dirty="0" smtClean="0"/>
              <a:t/>
            </a:r>
            <a:br>
              <a:rPr kumimoji="1" lang="en-US" altLang="ja-JP" dirty="0" smtClean="0"/>
            </a:br>
            <a:r>
              <a:rPr kumimoji="1" lang="en-US" altLang="ja-JP" dirty="0" smtClean="0"/>
              <a:t>Polymer Electrolyte Fuel Cell (PEFC)</a:t>
            </a:r>
            <a:endParaRPr kumimoji="1" lang="ja-JP" altLang="en-US" dirty="0"/>
          </a:p>
        </p:txBody>
      </p:sp>
      <p:pic>
        <p:nvPicPr>
          <p:cNvPr id="5" name="Picture 2"/>
          <p:cNvPicPr>
            <a:picLocks noChangeAspect="1" noChangeArrowheads="1"/>
          </p:cNvPicPr>
          <p:nvPr/>
        </p:nvPicPr>
        <p:blipFill>
          <a:blip r:embed="rId3" cstate="print"/>
          <a:srcRect/>
          <a:stretch>
            <a:fillRect/>
          </a:stretch>
        </p:blipFill>
        <p:spPr bwMode="auto">
          <a:xfrm>
            <a:off x="1907704" y="1532197"/>
            <a:ext cx="4797883" cy="3192947"/>
          </a:xfrm>
          <a:prstGeom prst="rect">
            <a:avLst/>
          </a:prstGeom>
          <a:noFill/>
          <a:ln w="9525">
            <a:noFill/>
            <a:miter lim="800000"/>
            <a:headEnd/>
            <a:tailEnd/>
          </a:ln>
        </p:spPr>
      </p:pic>
      <p:grpSp>
        <p:nvGrpSpPr>
          <p:cNvPr id="9" name="Group 139"/>
          <p:cNvGrpSpPr>
            <a:grpSpLocks/>
          </p:cNvGrpSpPr>
          <p:nvPr/>
        </p:nvGrpSpPr>
        <p:grpSpPr bwMode="auto">
          <a:xfrm>
            <a:off x="381001" y="5181600"/>
            <a:ext cx="8229600" cy="1066800"/>
            <a:chOff x="240" y="3216"/>
            <a:chExt cx="5184" cy="672"/>
          </a:xfrm>
        </p:grpSpPr>
        <p:sp>
          <p:nvSpPr>
            <p:cNvPr id="13" name="AutoShape 2"/>
            <p:cNvSpPr>
              <a:spLocks noChangeArrowheads="1"/>
            </p:cNvSpPr>
            <p:nvPr/>
          </p:nvSpPr>
          <p:spPr bwMode="auto">
            <a:xfrm>
              <a:off x="240" y="3216"/>
              <a:ext cx="4953" cy="672"/>
            </a:xfrm>
            <a:prstGeom prst="flowChartAlternateProcess">
              <a:avLst/>
            </a:prstGeom>
            <a:noFill/>
            <a:ln w="9525">
              <a:solidFill>
                <a:schemeClr val="tx1"/>
              </a:solidFill>
              <a:miter lim="800000"/>
              <a:headEnd/>
              <a:tailEnd/>
            </a:ln>
          </p:spPr>
          <p:txBody>
            <a:bodyPr wrap="none" anchor="ctr"/>
            <a:lstStyle/>
            <a:p>
              <a:endParaRPr lang="ja-JP" altLang="en-US"/>
            </a:p>
          </p:txBody>
        </p:sp>
        <p:sp>
          <p:nvSpPr>
            <p:cNvPr id="14" name="Text Box 135"/>
            <p:cNvSpPr txBox="1">
              <a:spLocks noChangeArrowheads="1"/>
            </p:cNvSpPr>
            <p:nvPr/>
          </p:nvSpPr>
          <p:spPr bwMode="auto">
            <a:xfrm>
              <a:off x="349" y="3364"/>
              <a:ext cx="5075" cy="481"/>
            </a:xfrm>
            <a:prstGeom prst="rect">
              <a:avLst/>
            </a:prstGeom>
            <a:noFill/>
            <a:ln w="9525">
              <a:noFill/>
              <a:round/>
              <a:headEnd/>
              <a:tailEnd/>
            </a:ln>
          </p:spPr>
          <p:txBody>
            <a:bodyPr lIns="81639" tIns="42452" rIns="81639" bIns="42452">
              <a:spAutoFit/>
            </a:bodyPr>
            <a:lstStyle/>
            <a:p>
              <a:pPr defTabSz="407988" hangingPunct="0">
                <a:buClr>
                  <a:srgbClr val="000000"/>
                </a:buClr>
                <a:buSzPct val="100000"/>
                <a:buFont typeface="Times New Roman" pitchFamily="18"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kumimoji="0" lang="en-US" sz="2200" dirty="0">
                  <a:solidFill>
                    <a:srgbClr val="000000"/>
                  </a:solidFill>
                  <a:latin typeface="Arial" charset="0"/>
                </a:rPr>
                <a:t>・ </a:t>
              </a:r>
              <a:r>
                <a:rPr kumimoji="0" lang="ja-JP" altLang="en-US" sz="2200" dirty="0">
                  <a:solidFill>
                    <a:srgbClr val="000000"/>
                  </a:solidFill>
                  <a:latin typeface="Arial" charset="0"/>
                </a:rPr>
                <a:t>電極層</a:t>
              </a:r>
              <a:r>
                <a:rPr kumimoji="0" lang="ja-JP" altLang="en-US" sz="2200" dirty="0" smtClean="0">
                  <a:solidFill>
                    <a:srgbClr val="000000"/>
                  </a:solidFill>
                  <a:latin typeface="Arial" charset="0"/>
                </a:rPr>
                <a:t>やガス拡散層における水</a:t>
              </a:r>
              <a:r>
                <a:rPr kumimoji="0" lang="ja-JP" altLang="en-US" sz="2200" dirty="0">
                  <a:solidFill>
                    <a:srgbClr val="000000"/>
                  </a:solidFill>
                  <a:latin typeface="Arial" charset="0"/>
                </a:rPr>
                <a:t>の</a:t>
              </a:r>
              <a:r>
                <a:rPr kumimoji="0" lang="ja-JP" altLang="en-US" sz="2200" dirty="0" smtClean="0">
                  <a:solidFill>
                    <a:srgbClr val="000000"/>
                  </a:solidFill>
                  <a:latin typeface="Arial" charset="0"/>
                </a:rPr>
                <a:t>滞留</a:t>
              </a:r>
              <a:r>
                <a:rPr kumimoji="0" lang="en-US" altLang="ja-JP" sz="2200" dirty="0" smtClean="0">
                  <a:solidFill>
                    <a:srgbClr val="000000"/>
                  </a:solidFill>
                  <a:latin typeface="Arial" charset="0"/>
                </a:rPr>
                <a:t>→</a:t>
              </a:r>
              <a:r>
                <a:rPr kumimoji="0" lang="ja-JP" altLang="en-US" sz="2200" dirty="0" smtClean="0">
                  <a:solidFill>
                    <a:srgbClr val="000000"/>
                  </a:solidFill>
                  <a:latin typeface="Arial" charset="0"/>
                </a:rPr>
                <a:t>ガス</a:t>
              </a:r>
              <a:r>
                <a:rPr kumimoji="0" lang="ja-JP" altLang="en-US" sz="2200" dirty="0">
                  <a:solidFill>
                    <a:srgbClr val="000000"/>
                  </a:solidFill>
                  <a:latin typeface="Arial" charset="0"/>
                </a:rPr>
                <a:t>供給の</a:t>
              </a:r>
              <a:r>
                <a:rPr kumimoji="0" lang="ja-JP" altLang="en-US" sz="2200" dirty="0" smtClean="0">
                  <a:solidFill>
                    <a:srgbClr val="000000"/>
                  </a:solidFill>
                  <a:latin typeface="Arial" charset="0"/>
                </a:rPr>
                <a:t>妨げ</a:t>
              </a:r>
              <a:endParaRPr kumimoji="0" lang="en-US" altLang="ja-JP" sz="2200" dirty="0" smtClean="0">
                <a:solidFill>
                  <a:srgbClr val="000000"/>
                </a:solidFill>
                <a:latin typeface="Arial" charset="0"/>
              </a:endParaRPr>
            </a:p>
            <a:p>
              <a:pPr defTabSz="407988" hangingPunct="0">
                <a:buClr>
                  <a:srgbClr val="000000"/>
                </a:buClr>
                <a:buSzPct val="100000"/>
                <a:buFont typeface="Times New Roman" pitchFamily="18" charset="0"/>
                <a:buNone/>
                <a:tabLst>
                  <a:tab pos="0" algn="l"/>
                  <a:tab pos="406400" algn="l"/>
                  <a:tab pos="814388" algn="l"/>
                  <a:tab pos="1220788" algn="l"/>
                  <a:tab pos="1628775" algn="l"/>
                  <a:tab pos="2036763" algn="l"/>
                  <a:tab pos="2443163" algn="l"/>
                  <a:tab pos="2851150" algn="l"/>
                  <a:tab pos="3259138" algn="l"/>
                  <a:tab pos="3665538" algn="l"/>
                  <a:tab pos="4073525" algn="l"/>
                  <a:tab pos="4481513" algn="l"/>
                  <a:tab pos="4889500" algn="l"/>
                  <a:tab pos="5295900" algn="l"/>
                  <a:tab pos="5703888" algn="l"/>
                  <a:tab pos="6111875" algn="l"/>
                  <a:tab pos="6518275" algn="l"/>
                  <a:tab pos="6926263" algn="l"/>
                  <a:tab pos="7334250" algn="l"/>
                  <a:tab pos="7742238" algn="l"/>
                  <a:tab pos="8148638" algn="l"/>
                </a:tabLst>
              </a:pPr>
              <a:r>
                <a:rPr kumimoji="0" lang="en-US" sz="2200" dirty="0" smtClean="0">
                  <a:solidFill>
                    <a:srgbClr val="000000"/>
                  </a:solidFill>
                  <a:latin typeface="Arial" charset="0"/>
                </a:rPr>
                <a:t>・ </a:t>
              </a:r>
              <a:r>
                <a:rPr kumimoji="0" lang="en-US" sz="2200" dirty="0">
                  <a:solidFill>
                    <a:srgbClr val="000000"/>
                  </a:solidFill>
                  <a:latin typeface="Arial" charset="0"/>
                </a:rPr>
                <a:t>セパレータ</a:t>
              </a:r>
              <a:r>
                <a:rPr kumimoji="0" lang="ja-JP" altLang="en-US" sz="2200" dirty="0">
                  <a:solidFill>
                    <a:srgbClr val="000000"/>
                  </a:solidFill>
                  <a:latin typeface="Arial" charset="0"/>
                </a:rPr>
                <a:t>内流</a:t>
              </a:r>
              <a:r>
                <a:rPr kumimoji="0" lang="ja-JP" altLang="en-US" sz="2200" dirty="0" smtClean="0">
                  <a:solidFill>
                    <a:srgbClr val="000000"/>
                  </a:solidFill>
                  <a:latin typeface="Arial" charset="0"/>
                </a:rPr>
                <a:t>路における水</a:t>
              </a:r>
              <a:r>
                <a:rPr kumimoji="0" lang="ja-JP" altLang="en-US" sz="2200" dirty="0">
                  <a:solidFill>
                    <a:srgbClr val="000000"/>
                  </a:solidFill>
                  <a:latin typeface="Arial" charset="0"/>
                </a:rPr>
                <a:t>の</a:t>
              </a:r>
              <a:r>
                <a:rPr kumimoji="0" lang="ja-JP" altLang="en-US" sz="2200" dirty="0" smtClean="0">
                  <a:solidFill>
                    <a:srgbClr val="000000"/>
                  </a:solidFill>
                  <a:latin typeface="Arial" charset="0"/>
                </a:rPr>
                <a:t>滞留</a:t>
              </a:r>
              <a:r>
                <a:rPr kumimoji="0" lang="en-US" altLang="ja-JP" sz="2200" dirty="0" smtClean="0">
                  <a:solidFill>
                    <a:srgbClr val="000000"/>
                  </a:solidFill>
                  <a:latin typeface="Arial" charset="0"/>
                </a:rPr>
                <a:t>→</a:t>
              </a:r>
              <a:r>
                <a:rPr kumimoji="0" lang="ja-JP" altLang="en-US" sz="2200" dirty="0" smtClean="0">
                  <a:solidFill>
                    <a:srgbClr val="000000"/>
                  </a:solidFill>
                  <a:latin typeface="Arial" charset="0"/>
                </a:rPr>
                <a:t>気流</a:t>
              </a:r>
              <a:r>
                <a:rPr kumimoji="0" lang="ja-JP" altLang="en-US" sz="2200" dirty="0">
                  <a:solidFill>
                    <a:srgbClr val="000000"/>
                  </a:solidFill>
                  <a:latin typeface="Arial" charset="0"/>
                </a:rPr>
                <a:t>の流動</a:t>
              </a:r>
              <a:r>
                <a:rPr kumimoji="0" lang="ja-JP" altLang="en-US" sz="2200" dirty="0" smtClean="0">
                  <a:solidFill>
                    <a:srgbClr val="000000"/>
                  </a:solidFill>
                  <a:latin typeface="Arial" charset="0"/>
                </a:rPr>
                <a:t>抵抗</a:t>
              </a:r>
              <a:endParaRPr kumimoji="0" lang="en-US" sz="2200" dirty="0">
                <a:solidFill>
                  <a:srgbClr val="000000"/>
                </a:solidFill>
                <a:latin typeface="Arial" charset="0"/>
              </a:endParaRPr>
            </a:p>
          </p:txBody>
        </p:sp>
      </p:grpSp>
      <p:sp>
        <p:nvSpPr>
          <p:cNvPr id="10" name="Rectangle 136"/>
          <p:cNvSpPr>
            <a:spLocks noChangeArrowheads="1"/>
          </p:cNvSpPr>
          <p:nvPr/>
        </p:nvSpPr>
        <p:spPr bwMode="auto">
          <a:xfrm>
            <a:off x="609601" y="4953000"/>
            <a:ext cx="4826495" cy="461665"/>
          </a:xfrm>
          <a:prstGeom prst="rect">
            <a:avLst/>
          </a:prstGeom>
          <a:solidFill>
            <a:schemeClr val="bg1"/>
          </a:solidFill>
          <a:ln w="9525">
            <a:noFill/>
            <a:miter lim="800000"/>
            <a:headEnd/>
            <a:tailEnd/>
          </a:ln>
        </p:spPr>
        <p:txBody>
          <a:bodyPr wrap="square">
            <a:spAutoFit/>
          </a:bodyPr>
          <a:lstStyle/>
          <a:p>
            <a:pPr hangingPunct="0">
              <a:buClr>
                <a:srgbClr val="000000"/>
              </a:buClr>
              <a:buSzPct val="100000"/>
              <a:buFont typeface="Times New Roman" pitchFamily="18" charset="0"/>
              <a:buNone/>
            </a:pPr>
            <a:r>
              <a:rPr kumimoji="0" lang="ja-JP" altLang="en-US" sz="2400" b="1" dirty="0" smtClean="0">
                <a:solidFill>
                  <a:srgbClr val="000000"/>
                </a:solidFill>
                <a:latin typeface="Arial" charset="0"/>
              </a:rPr>
              <a:t>急激な電圧降下等</a:t>
            </a:r>
            <a:r>
              <a:rPr kumimoji="0" lang="en-US" altLang="ja-JP" sz="2400" b="1" dirty="0" smtClean="0">
                <a:solidFill>
                  <a:srgbClr val="000000"/>
                </a:solidFill>
                <a:latin typeface="Arial" charset="0"/>
              </a:rPr>
              <a:t> </a:t>
            </a:r>
            <a:r>
              <a:rPr kumimoji="0" lang="ja-JP" altLang="en-US" sz="2400" b="1" dirty="0" smtClean="0">
                <a:solidFill>
                  <a:srgbClr val="000000"/>
                </a:solidFill>
                <a:latin typeface="Arial" charset="0"/>
              </a:rPr>
              <a:t>発電</a:t>
            </a:r>
            <a:r>
              <a:rPr kumimoji="0" lang="ja-JP" altLang="en-US" sz="2400" b="1" dirty="0">
                <a:solidFill>
                  <a:srgbClr val="000000"/>
                </a:solidFill>
                <a:latin typeface="Arial" charset="0"/>
              </a:rPr>
              <a:t>出力の低下</a:t>
            </a:r>
          </a:p>
        </p:txBody>
      </p:sp>
      <p:sp>
        <p:nvSpPr>
          <p:cNvPr id="11" name="Text Box 6"/>
          <p:cNvSpPr txBox="1">
            <a:spLocks noChangeArrowheads="1"/>
          </p:cNvSpPr>
          <p:nvPr/>
        </p:nvSpPr>
        <p:spPr bwMode="auto">
          <a:xfrm>
            <a:off x="138113" y="6381328"/>
            <a:ext cx="8867775" cy="717550"/>
          </a:xfrm>
          <a:prstGeom prst="rect">
            <a:avLst/>
          </a:prstGeom>
          <a:noFill/>
          <a:ln w="28575">
            <a:noFill/>
            <a:miter lim="800000"/>
            <a:headEnd type="none" w="med" len="lg"/>
            <a:tailEnd type="none" w="med" len="lg"/>
          </a:ln>
        </p:spPr>
        <p:txBody>
          <a:bodyPr lIns="51227" tIns="25614" rIns="51227" bIns="25614"/>
          <a:lstStyle/>
          <a:p>
            <a:pPr algn="ctr" defTabSz="512763" fontAlgn="b">
              <a:lnSpc>
                <a:spcPct val="90000"/>
              </a:lnSpc>
              <a:spcBef>
                <a:spcPct val="50000"/>
              </a:spcBef>
              <a:defRPr/>
            </a:pPr>
            <a:r>
              <a:rPr lang="ja-JP" altLang="en-US" sz="2400" b="1" u="sng" dirty="0">
                <a:solidFill>
                  <a:srgbClr val="FF0000"/>
                </a:solidFill>
                <a:latin typeface="Tahoma" pitchFamily="34" charset="0"/>
                <a:ea typeface="ＭＳ Ｐゴシック" pitchFamily="50" charset="-128"/>
              </a:rPr>
              <a:t>電池内水挙動と発電性能の関係は完全には明らかにされていない</a:t>
            </a:r>
            <a:r>
              <a:rPr lang="ja-JP" altLang="en-US" sz="2400" b="1" u="sng" dirty="0">
                <a:solidFill>
                  <a:srgbClr val="FF0000"/>
                </a:solidFill>
                <a:effectLst>
                  <a:outerShdw blurRad="38100" dist="38100" dir="2700000" algn="tl">
                    <a:srgbClr val="C0C0C0"/>
                  </a:outerShdw>
                </a:effectLst>
                <a:latin typeface="Tahoma" pitchFamily="34" charset="0"/>
                <a:ea typeface="ＭＳ Ｐゴシック" pitchFamily="50" charset="-128"/>
              </a:rPr>
              <a:t> </a:t>
            </a:r>
            <a:endParaRPr lang="ja-JP" altLang="en-US" sz="4000" b="1" u="sng" dirty="0">
              <a:solidFill>
                <a:srgbClr val="FF0000"/>
              </a:solidFill>
              <a:latin typeface="Arial" charset="0"/>
              <a:ea typeface="ＭＳ Ｐゴシック" pitchFamily="50" charset="-128"/>
            </a:endParaRPr>
          </a:p>
        </p:txBody>
      </p:sp>
      <p:sp>
        <p:nvSpPr>
          <p:cNvPr id="12" name="Rectangle 138"/>
          <p:cNvSpPr>
            <a:spLocks noChangeArrowheads="1"/>
          </p:cNvSpPr>
          <p:nvPr/>
        </p:nvSpPr>
        <p:spPr bwMode="auto">
          <a:xfrm>
            <a:off x="720080" y="1484784"/>
            <a:ext cx="2123728" cy="400110"/>
          </a:xfrm>
          <a:prstGeom prst="rect">
            <a:avLst/>
          </a:prstGeom>
          <a:noFill/>
          <a:ln w="9525">
            <a:noFill/>
            <a:miter lim="800000"/>
            <a:headEnd/>
            <a:tailEnd/>
          </a:ln>
        </p:spPr>
        <p:txBody>
          <a:bodyPr wrap="square">
            <a:spAutoFit/>
          </a:bodyPr>
          <a:lstStyle/>
          <a:p>
            <a:pPr algn="ctr" hangingPunct="0">
              <a:buClr>
                <a:srgbClr val="000000"/>
              </a:buClr>
              <a:buSzPct val="100000"/>
              <a:buFont typeface="Times New Roman" pitchFamily="18" charset="0"/>
              <a:buNone/>
            </a:pPr>
            <a:r>
              <a:rPr kumimoji="0" lang="en-US" altLang="ja-JP" sz="2000" u="sng" dirty="0" smtClean="0">
                <a:solidFill>
                  <a:srgbClr val="000000"/>
                </a:solidFill>
                <a:latin typeface="ＭＳ Ｐゴシック" charset="-128"/>
              </a:rPr>
              <a:t>PEFC </a:t>
            </a:r>
            <a:r>
              <a:rPr kumimoji="0" lang="ja-JP" altLang="en-US" sz="2000" u="sng" dirty="0" smtClean="0">
                <a:solidFill>
                  <a:srgbClr val="000000"/>
                </a:solidFill>
                <a:latin typeface="ＭＳ Ｐゴシック" charset="-128"/>
              </a:rPr>
              <a:t>発電原理</a:t>
            </a:r>
            <a:endParaRPr kumimoji="0" lang="ja-JP" altLang="en-US" sz="2000" u="sng" dirty="0">
              <a:solidFill>
                <a:srgbClr val="000000"/>
              </a:solidFill>
              <a:latin typeface="ＭＳ Ｐゴシック" charset="-128"/>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目的</a:t>
            </a:r>
            <a:endParaRPr kumimoji="1" lang="ja-JP" altLang="en-US" dirty="0"/>
          </a:p>
        </p:txBody>
      </p:sp>
      <p:sp>
        <p:nvSpPr>
          <p:cNvPr id="4" name="正方形/長方形 3"/>
          <p:cNvSpPr/>
          <p:nvPr/>
        </p:nvSpPr>
        <p:spPr>
          <a:xfrm>
            <a:off x="179512" y="1340768"/>
            <a:ext cx="8784976" cy="5632312"/>
          </a:xfrm>
          <a:prstGeom prst="rect">
            <a:avLst/>
          </a:prstGeom>
        </p:spPr>
        <p:txBody>
          <a:bodyPr wrap="square">
            <a:spAutoFit/>
          </a:bodyPr>
          <a:lstStyle/>
          <a:p>
            <a:r>
              <a:rPr lang="ja-JP" altLang="en-US" sz="3600" dirty="0" smtClean="0"/>
              <a:t>発電時における</a:t>
            </a:r>
            <a:r>
              <a:rPr lang="en-US" altLang="ja-JP" sz="3600" dirty="0" smtClean="0"/>
              <a:t>PEFC</a:t>
            </a:r>
            <a:r>
              <a:rPr lang="ja-JP" altLang="en-US" sz="3600" dirty="0" smtClean="0"/>
              <a:t>内部水分布の可視化</a:t>
            </a:r>
            <a:endParaRPr lang="en-US" altLang="ja-JP" sz="3600" dirty="0" smtClean="0"/>
          </a:p>
          <a:p>
            <a:endParaRPr lang="en-US" altLang="ja-JP" sz="3600" dirty="0"/>
          </a:p>
          <a:p>
            <a:endParaRPr lang="en-US" altLang="ja-JP" sz="3600" dirty="0"/>
          </a:p>
          <a:p>
            <a:endParaRPr lang="en-US" altLang="ja-JP" sz="3600" dirty="0"/>
          </a:p>
          <a:p>
            <a:endParaRPr lang="en-US" altLang="ja-JP" sz="3600" dirty="0" smtClean="0"/>
          </a:p>
          <a:p>
            <a:endParaRPr lang="en-US" altLang="ja-JP" sz="3600" dirty="0"/>
          </a:p>
          <a:p>
            <a:r>
              <a:rPr lang="en-US" altLang="ja-JP" sz="3600" dirty="0" smtClean="0">
                <a:solidFill>
                  <a:srgbClr val="FF0000"/>
                </a:solidFill>
              </a:rPr>
              <a:t>→</a:t>
            </a:r>
            <a:r>
              <a:rPr lang="ja-JP" altLang="en-US" sz="3600" dirty="0" smtClean="0">
                <a:solidFill>
                  <a:srgbClr val="FF0000"/>
                </a:solidFill>
              </a:rPr>
              <a:t>中性子ラジオグラフィ</a:t>
            </a:r>
            <a:endParaRPr lang="en-US" altLang="ja-JP" sz="3600" dirty="0" smtClean="0"/>
          </a:p>
          <a:p>
            <a:r>
              <a:rPr lang="en-US" altLang="ja-JP" sz="3600" dirty="0" smtClean="0"/>
              <a:t>●</a:t>
            </a:r>
            <a:r>
              <a:rPr lang="ja-JP" altLang="en-US" sz="3600" dirty="0" smtClean="0"/>
              <a:t>電圧降下時における</a:t>
            </a:r>
            <a:r>
              <a:rPr lang="en-US" altLang="ja-JP" sz="3600" dirty="0" smtClean="0"/>
              <a:t>PEFC</a:t>
            </a:r>
            <a:r>
              <a:rPr lang="ja-JP" altLang="en-US" sz="3600" dirty="0" smtClean="0"/>
              <a:t>内部を観察</a:t>
            </a:r>
            <a:endParaRPr lang="en-US" altLang="ja-JP" sz="3600" dirty="0" smtClean="0"/>
          </a:p>
          <a:p>
            <a:r>
              <a:rPr lang="en-US" altLang="ja-JP" sz="3600" dirty="0" smtClean="0"/>
              <a:t>●</a:t>
            </a:r>
            <a:r>
              <a:rPr lang="ja-JP" altLang="en-US" sz="3600" dirty="0" smtClean="0"/>
              <a:t>ガス排圧と流路内水分布の相関を評価</a:t>
            </a:r>
            <a:endParaRPr lang="en-US" altLang="ja-JP" sz="3600" dirty="0" smtClean="0"/>
          </a:p>
          <a:p>
            <a:endParaRPr lang="en-US" altLang="ja-JP" sz="3600" dirty="0"/>
          </a:p>
        </p:txBody>
      </p:sp>
      <p:pic>
        <p:nvPicPr>
          <p:cNvPr id="5" name="Picture 2"/>
          <p:cNvPicPr>
            <a:picLocks noChangeAspect="1" noChangeArrowheads="1"/>
          </p:cNvPicPr>
          <p:nvPr/>
        </p:nvPicPr>
        <p:blipFill>
          <a:blip r:embed="rId3" cstate="print"/>
          <a:srcRect/>
          <a:stretch>
            <a:fillRect/>
          </a:stretch>
        </p:blipFill>
        <p:spPr bwMode="auto">
          <a:xfrm>
            <a:off x="3267466" y="2060848"/>
            <a:ext cx="3392766" cy="2622749"/>
          </a:xfrm>
          <a:prstGeom prst="rect">
            <a:avLst/>
          </a:prstGeom>
          <a:noFill/>
          <a:ln w="9525">
            <a:noFill/>
            <a:miter lim="800000"/>
            <a:headEnd/>
            <a:tailEnd/>
          </a:ln>
          <a:effectLst/>
        </p:spPr>
      </p:pic>
      <p:sp>
        <p:nvSpPr>
          <p:cNvPr id="6" name="Rectangle 138"/>
          <p:cNvSpPr>
            <a:spLocks noChangeArrowheads="1"/>
          </p:cNvSpPr>
          <p:nvPr/>
        </p:nvSpPr>
        <p:spPr bwMode="auto">
          <a:xfrm>
            <a:off x="251520" y="2492896"/>
            <a:ext cx="3211808" cy="400110"/>
          </a:xfrm>
          <a:prstGeom prst="rect">
            <a:avLst/>
          </a:prstGeom>
          <a:noFill/>
          <a:ln w="9525">
            <a:noFill/>
            <a:miter lim="800000"/>
            <a:headEnd/>
            <a:tailEnd/>
          </a:ln>
        </p:spPr>
        <p:txBody>
          <a:bodyPr wrap="square">
            <a:spAutoFit/>
          </a:bodyPr>
          <a:lstStyle/>
          <a:p>
            <a:pPr algn="ctr" hangingPunct="0">
              <a:buClr>
                <a:srgbClr val="000000"/>
              </a:buClr>
              <a:buSzPct val="100000"/>
              <a:buFont typeface="Times New Roman" pitchFamily="18" charset="0"/>
              <a:buNone/>
            </a:pPr>
            <a:r>
              <a:rPr kumimoji="0" lang="en-US" altLang="ja-JP" sz="2000" u="sng" dirty="0" smtClean="0">
                <a:solidFill>
                  <a:srgbClr val="000000"/>
                </a:solidFill>
                <a:latin typeface="ＭＳ Ｐゴシック" charset="-128"/>
              </a:rPr>
              <a:t>JARI</a:t>
            </a:r>
            <a:r>
              <a:rPr kumimoji="0" lang="ja-JP" altLang="en-US" sz="2000" u="sng" dirty="0" smtClean="0">
                <a:solidFill>
                  <a:srgbClr val="000000"/>
                </a:solidFill>
                <a:latin typeface="ＭＳ Ｐゴシック" charset="-128"/>
              </a:rPr>
              <a:t>標準燃料電池</a:t>
            </a:r>
            <a:endParaRPr kumimoji="0" lang="ja-JP" altLang="en-US" sz="2000" u="sng" dirty="0">
              <a:solidFill>
                <a:srgbClr val="000000"/>
              </a:solidFill>
              <a:latin typeface="ＭＳ Ｐゴシック" charset="-128"/>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704652" y="476672"/>
            <a:ext cx="7899796" cy="2816878"/>
          </a:xfrm>
          <a:prstGeom prst="rect">
            <a:avLst/>
          </a:prstGeom>
          <a:noFill/>
          <a:ln w="9525">
            <a:noFill/>
            <a:miter lim="800000"/>
            <a:headEnd/>
            <a:tailEnd/>
          </a:ln>
          <a:effectLst/>
        </p:spPr>
      </p:pic>
      <p:sp>
        <p:nvSpPr>
          <p:cNvPr id="2" name="タイトル 1"/>
          <p:cNvSpPr>
            <a:spLocks noGrp="1"/>
          </p:cNvSpPr>
          <p:nvPr>
            <p:ph type="title"/>
          </p:nvPr>
        </p:nvSpPr>
        <p:spPr>
          <a:xfrm>
            <a:off x="457200" y="-315416"/>
            <a:ext cx="8229600" cy="1143000"/>
          </a:xfrm>
        </p:spPr>
        <p:txBody>
          <a:bodyPr>
            <a:normAutofit/>
          </a:bodyPr>
          <a:lstStyle/>
          <a:p>
            <a:r>
              <a:rPr lang="en-US" altLang="en-US" sz="3200" dirty="0" smtClean="0"/>
              <a:t>撮像システム</a:t>
            </a:r>
            <a:endParaRPr kumimoji="1" lang="ja-JP" altLang="en-US" sz="3200" dirty="0"/>
          </a:p>
        </p:txBody>
      </p:sp>
      <p:pic>
        <p:nvPicPr>
          <p:cNvPr id="3" name="図 2"/>
          <p:cNvPicPr>
            <a:picLocks noChangeAspect="1"/>
          </p:cNvPicPr>
          <p:nvPr/>
        </p:nvPicPr>
        <p:blipFill>
          <a:blip r:embed="rId4" cstate="print"/>
          <a:stretch>
            <a:fillRect/>
          </a:stretch>
        </p:blipFill>
        <p:spPr>
          <a:xfrm>
            <a:off x="66080" y="7283854"/>
            <a:ext cx="2561704" cy="2841890"/>
          </a:xfrm>
          <a:prstGeom prst="rect">
            <a:avLst/>
          </a:prstGeom>
        </p:spPr>
      </p:pic>
      <p:sp>
        <p:nvSpPr>
          <p:cNvPr id="239" name="タイトル 1"/>
          <p:cNvSpPr txBox="1">
            <a:spLocks/>
          </p:cNvSpPr>
          <p:nvPr/>
        </p:nvSpPr>
        <p:spPr>
          <a:xfrm>
            <a:off x="4572000" y="6093296"/>
            <a:ext cx="6765323" cy="72008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smtClean="0">
                <a:ln>
                  <a:noFill/>
                </a:ln>
                <a:solidFill>
                  <a:srgbClr val="FF0000"/>
                </a:solidFill>
                <a:effectLst/>
                <a:uLnTx/>
                <a:uFillTx/>
                <a:latin typeface="+mj-lt"/>
                <a:ea typeface="+mj-ea"/>
                <a:cs typeface="+mj-cs"/>
              </a:rPr>
              <a:t>流路</a:t>
            </a:r>
            <a:r>
              <a:rPr lang="ja-JP" altLang="en-US" sz="2000" noProof="0" dirty="0" smtClean="0">
                <a:solidFill>
                  <a:srgbClr val="FF0000"/>
                </a:solidFill>
                <a:latin typeface="+mj-lt"/>
                <a:ea typeface="+mj-ea"/>
                <a:cs typeface="+mj-cs"/>
              </a:rPr>
              <a:t>内における水分布の変化を</a:t>
            </a:r>
            <a:endParaRPr lang="en-US" altLang="ja-JP" sz="2000" noProof="0" dirty="0" smtClean="0">
              <a:solidFill>
                <a:srgbClr val="FF0000"/>
              </a:solidFill>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000" b="0" i="0" u="none" strike="noStrike" kern="1200" cap="none" spc="0" normalizeH="0" baseline="0" noProof="0" dirty="0" smtClean="0">
                <a:ln>
                  <a:noFill/>
                </a:ln>
                <a:solidFill>
                  <a:srgbClr val="FF0000"/>
                </a:solidFill>
                <a:effectLst/>
                <a:uLnTx/>
                <a:uFillTx/>
                <a:latin typeface="+mj-lt"/>
                <a:ea typeface="+mj-ea"/>
                <a:cs typeface="+mj-cs"/>
              </a:rPr>
              <a:t>観察するのに適したイメージングシステム</a:t>
            </a:r>
            <a:endParaRPr kumimoji="1" lang="ja-JP" altLang="en-US" sz="2000" b="0" i="0" u="none" strike="noStrike" kern="1200" cap="none" spc="0" normalizeH="0" baseline="0" noProof="0" dirty="0">
              <a:ln>
                <a:noFill/>
              </a:ln>
              <a:solidFill>
                <a:srgbClr val="FF0000"/>
              </a:solidFill>
              <a:effectLst/>
              <a:uLnTx/>
              <a:uFillTx/>
              <a:latin typeface="+mj-lt"/>
              <a:ea typeface="+mj-ea"/>
              <a:cs typeface="+mj-cs"/>
            </a:endParaRPr>
          </a:p>
        </p:txBody>
      </p:sp>
      <p:pic>
        <p:nvPicPr>
          <p:cNvPr id="233" name="図 232"/>
          <p:cNvPicPr>
            <a:picLocks noChangeAspect="1"/>
          </p:cNvPicPr>
          <p:nvPr/>
        </p:nvPicPr>
        <p:blipFill>
          <a:blip r:embed="rId5" cstate="print"/>
          <a:stretch>
            <a:fillRect/>
          </a:stretch>
        </p:blipFill>
        <p:spPr>
          <a:xfrm>
            <a:off x="422563" y="3371103"/>
            <a:ext cx="3285341" cy="2252643"/>
          </a:xfrm>
          <a:prstGeom prst="rect">
            <a:avLst/>
          </a:prstGeom>
        </p:spPr>
      </p:pic>
      <p:sp>
        <p:nvSpPr>
          <p:cNvPr id="48" name="角丸四角形 47"/>
          <p:cNvSpPr/>
          <p:nvPr/>
        </p:nvSpPr>
        <p:spPr>
          <a:xfrm>
            <a:off x="107504" y="3107544"/>
            <a:ext cx="4464496" cy="3633824"/>
          </a:xfrm>
          <a:prstGeom prst="roundRect">
            <a:avLst>
              <a:gd name="adj" fmla="val 7583"/>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pic>
        <p:nvPicPr>
          <p:cNvPr id="13" name="Picture 45"/>
          <p:cNvPicPr>
            <a:picLocks noChangeAspect="1" noChangeArrowheads="1"/>
          </p:cNvPicPr>
          <p:nvPr/>
        </p:nvPicPr>
        <p:blipFill>
          <a:blip r:embed="rId6" cstate="print"/>
          <a:srcRect/>
          <a:stretch>
            <a:fillRect/>
          </a:stretch>
        </p:blipFill>
        <p:spPr bwMode="auto">
          <a:xfrm>
            <a:off x="4716017" y="3356992"/>
            <a:ext cx="4101784" cy="2448272"/>
          </a:xfrm>
          <a:prstGeom prst="rect">
            <a:avLst/>
          </a:prstGeom>
          <a:noFill/>
          <a:ln w="9525">
            <a:noFill/>
            <a:miter lim="800000"/>
            <a:headEnd/>
            <a:tailEnd/>
          </a:ln>
        </p:spPr>
      </p:pic>
      <p:sp>
        <p:nvSpPr>
          <p:cNvPr id="17" name="タイトル 1"/>
          <p:cNvSpPr txBox="1">
            <a:spLocks/>
          </p:cNvSpPr>
          <p:nvPr/>
        </p:nvSpPr>
        <p:spPr>
          <a:xfrm>
            <a:off x="107504" y="3068960"/>
            <a:ext cx="2952328" cy="36004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ja-JP" altLang="en-US" sz="1600" u="sng" noProof="0" dirty="0" smtClean="0">
                <a:solidFill>
                  <a:srgbClr val="000000"/>
                </a:solidFill>
                <a:latin typeface="+mj-lt"/>
                <a:ea typeface="+mj-ea"/>
                <a:cs typeface="+mj-cs"/>
              </a:rPr>
              <a:t>小角スリットシステム</a:t>
            </a:r>
            <a:endParaRPr kumimoji="1" lang="ja-JP" altLang="en-US" sz="1600" b="0" i="0" u="sng" strike="noStrike" kern="1200" cap="none" spc="0" normalizeH="0" baseline="0" noProof="0" dirty="0">
              <a:ln>
                <a:noFill/>
              </a:ln>
              <a:solidFill>
                <a:srgbClr val="000000"/>
              </a:solidFill>
              <a:effectLst/>
              <a:uLnTx/>
              <a:uFillTx/>
              <a:latin typeface="+mj-lt"/>
              <a:ea typeface="+mj-ea"/>
              <a:cs typeface="+mj-cs"/>
            </a:endParaRPr>
          </a:p>
        </p:txBody>
      </p:sp>
      <p:sp>
        <p:nvSpPr>
          <p:cNvPr id="18" name="タイトル 1"/>
          <p:cNvSpPr txBox="1">
            <a:spLocks/>
          </p:cNvSpPr>
          <p:nvPr/>
        </p:nvSpPr>
        <p:spPr>
          <a:xfrm>
            <a:off x="5580112" y="5661248"/>
            <a:ext cx="2952328" cy="36004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1600" b="0" i="0" u="sng" strike="noStrike" kern="1200" cap="none" spc="0" normalizeH="0" baseline="0" noProof="0" dirty="0" smtClean="0">
                <a:ln>
                  <a:noFill/>
                </a:ln>
                <a:solidFill>
                  <a:srgbClr val="000000"/>
                </a:solidFill>
                <a:effectLst/>
                <a:uLnTx/>
                <a:uFillTx/>
                <a:latin typeface="+mj-lt"/>
                <a:ea typeface="+mj-ea"/>
                <a:cs typeface="+mj-cs"/>
              </a:rPr>
              <a:t>時間スケール：</a:t>
            </a:r>
            <a:r>
              <a:rPr kumimoji="1" lang="en-US" altLang="ja-JP" sz="1600" b="0" i="0" u="sng" strike="noStrike" kern="1200" cap="none" spc="0" normalizeH="0" baseline="0" noProof="0" dirty="0" smtClean="0">
                <a:ln>
                  <a:noFill/>
                </a:ln>
                <a:solidFill>
                  <a:srgbClr val="000000"/>
                </a:solidFill>
                <a:effectLst/>
                <a:uLnTx/>
                <a:uFillTx/>
                <a:latin typeface="+mj-lt"/>
                <a:ea typeface="+mj-ea"/>
                <a:cs typeface="+mj-cs"/>
              </a:rPr>
              <a:t>〜1</a:t>
            </a:r>
            <a:r>
              <a:rPr lang="ja-JP" altLang="en-US" sz="1600" u="sng" dirty="0" smtClean="0">
                <a:solidFill>
                  <a:srgbClr val="000000"/>
                </a:solidFill>
                <a:latin typeface="+mj-lt"/>
                <a:ea typeface="+mj-ea"/>
                <a:cs typeface="+mj-cs"/>
              </a:rPr>
              <a:t>秒程度</a:t>
            </a:r>
            <a:endParaRPr kumimoji="1" lang="ja-JP" altLang="en-US" sz="1600" b="0" i="0" u="sng" strike="noStrike" kern="1200" cap="none" spc="0" normalizeH="0" baseline="0" noProof="0" dirty="0">
              <a:ln>
                <a:noFill/>
              </a:ln>
              <a:solidFill>
                <a:srgbClr val="000000"/>
              </a:solidFill>
              <a:effectLst/>
              <a:uLnTx/>
              <a:uFillTx/>
              <a:latin typeface="+mj-lt"/>
              <a:ea typeface="+mj-ea"/>
              <a:cs typeface="+mj-cs"/>
            </a:endParaRPr>
          </a:p>
        </p:txBody>
      </p:sp>
      <p:sp>
        <p:nvSpPr>
          <p:cNvPr id="19" name="角丸四角形 18"/>
          <p:cNvSpPr/>
          <p:nvPr/>
        </p:nvSpPr>
        <p:spPr>
          <a:xfrm>
            <a:off x="4716016" y="3140968"/>
            <a:ext cx="4104456" cy="2880320"/>
          </a:xfrm>
          <a:prstGeom prst="roundRect">
            <a:avLst>
              <a:gd name="adj" fmla="val 7583"/>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タイトル 1"/>
          <p:cNvSpPr txBox="1">
            <a:spLocks/>
          </p:cNvSpPr>
          <p:nvPr/>
        </p:nvSpPr>
        <p:spPr>
          <a:xfrm>
            <a:off x="4860032" y="3140968"/>
            <a:ext cx="2952328" cy="36004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1600" b="0" i="0" u="sng" strike="noStrike" kern="1200" cap="none" spc="0" normalizeH="0" baseline="0" noProof="0" dirty="0" smtClean="0">
                <a:ln>
                  <a:noFill/>
                </a:ln>
                <a:solidFill>
                  <a:srgbClr val="000000"/>
                </a:solidFill>
                <a:effectLst/>
                <a:uLnTx/>
                <a:uFillTx/>
                <a:latin typeface="+mj-lt"/>
                <a:ea typeface="+mj-ea"/>
                <a:cs typeface="+mj-cs"/>
              </a:rPr>
              <a:t>燃料電池発電特性（例）</a:t>
            </a:r>
            <a:endParaRPr kumimoji="1" lang="ja-JP" altLang="en-US" sz="1600" b="0" i="0" u="sng" strike="noStrike" kern="1200" cap="none" spc="0" normalizeH="0" baseline="0" noProof="0" dirty="0">
              <a:ln>
                <a:noFill/>
              </a:ln>
              <a:solidFill>
                <a:srgbClr val="000000"/>
              </a:solidFill>
              <a:effectLst/>
              <a:uLnTx/>
              <a:uFillTx/>
              <a:latin typeface="+mj-lt"/>
              <a:ea typeface="+mj-ea"/>
              <a:cs typeface="+mj-cs"/>
            </a:endParaRPr>
          </a:p>
        </p:txBody>
      </p:sp>
      <p:sp>
        <p:nvSpPr>
          <p:cNvPr id="21" name="タイトル 1"/>
          <p:cNvSpPr txBox="1">
            <a:spLocks/>
          </p:cNvSpPr>
          <p:nvPr/>
        </p:nvSpPr>
        <p:spPr>
          <a:xfrm>
            <a:off x="179512" y="5589240"/>
            <a:ext cx="2952328" cy="36004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altLang="ja-JP" sz="1600" u="sng" noProof="0" dirty="0" smtClean="0">
                <a:solidFill>
                  <a:srgbClr val="000000"/>
                </a:solidFill>
                <a:latin typeface="+mj-lt"/>
                <a:ea typeface="+mj-ea"/>
                <a:cs typeface="+mj-cs"/>
              </a:rPr>
              <a:t>EM-CCD</a:t>
            </a:r>
            <a:r>
              <a:rPr lang="ja-JP" altLang="en-US" sz="1600" u="sng" noProof="0" dirty="0" smtClean="0">
                <a:solidFill>
                  <a:srgbClr val="000000"/>
                </a:solidFill>
                <a:latin typeface="+mj-lt"/>
                <a:ea typeface="+mj-ea"/>
                <a:cs typeface="+mj-cs"/>
              </a:rPr>
              <a:t>カメラ</a:t>
            </a:r>
            <a:endParaRPr kumimoji="1" lang="ja-JP" altLang="en-US" sz="1600" b="0" i="0" u="sng" strike="noStrike" kern="1200" cap="none" spc="0" normalizeH="0" baseline="0" noProof="0" dirty="0">
              <a:ln>
                <a:noFill/>
              </a:ln>
              <a:solidFill>
                <a:srgbClr val="000000"/>
              </a:solidFill>
              <a:effectLst/>
              <a:uLnTx/>
              <a:uFillTx/>
              <a:latin typeface="+mj-lt"/>
              <a:ea typeface="+mj-ea"/>
              <a:cs typeface="+mj-cs"/>
            </a:endParaRPr>
          </a:p>
        </p:txBody>
      </p:sp>
      <p:pic>
        <p:nvPicPr>
          <p:cNvPr id="7" name="図 6"/>
          <p:cNvPicPr>
            <a:picLocks noChangeAspect="1"/>
          </p:cNvPicPr>
          <p:nvPr/>
        </p:nvPicPr>
        <p:blipFill>
          <a:blip r:embed="rId7" cstate="print"/>
          <a:stretch>
            <a:fillRect/>
          </a:stretch>
        </p:blipFill>
        <p:spPr>
          <a:xfrm>
            <a:off x="323528" y="5910584"/>
            <a:ext cx="3960440" cy="758776"/>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cstate="print"/>
          <a:srcRect/>
          <a:stretch>
            <a:fillRect/>
          </a:stretch>
        </p:blipFill>
        <p:spPr bwMode="auto">
          <a:xfrm>
            <a:off x="1979712" y="1484784"/>
            <a:ext cx="5493278" cy="4320480"/>
          </a:xfrm>
          <a:prstGeom prst="rect">
            <a:avLst/>
          </a:prstGeom>
          <a:noFill/>
          <a:ln w="9525">
            <a:noFill/>
            <a:miter lim="800000"/>
            <a:headEnd/>
            <a:tailEnd/>
          </a:ln>
          <a:effectLst/>
        </p:spPr>
      </p:pic>
      <p:sp>
        <p:nvSpPr>
          <p:cNvPr id="6" name="タイトル 1"/>
          <p:cNvSpPr>
            <a:spLocks noGrp="1"/>
          </p:cNvSpPr>
          <p:nvPr>
            <p:ph type="title"/>
          </p:nvPr>
        </p:nvSpPr>
        <p:spPr>
          <a:xfrm>
            <a:off x="457200" y="-27384"/>
            <a:ext cx="8229600" cy="1143000"/>
          </a:xfrm>
        </p:spPr>
        <p:txBody>
          <a:bodyPr/>
          <a:lstStyle/>
          <a:p>
            <a:r>
              <a:rPr kumimoji="1" lang="ja-JP" altLang="en-US" dirty="0" smtClean="0"/>
              <a:t>燃料電池発電システム</a:t>
            </a:r>
            <a:endParaRPr kumimoji="1" lang="ja-JP" altLang="en-US" dirty="0"/>
          </a:p>
        </p:txBody>
      </p:sp>
      <p:pic>
        <p:nvPicPr>
          <p:cNvPr id="2" name="図 1"/>
          <p:cNvPicPr>
            <a:picLocks noChangeAspect="1"/>
          </p:cNvPicPr>
          <p:nvPr/>
        </p:nvPicPr>
        <p:blipFill>
          <a:blip r:embed="rId4" cstate="print"/>
          <a:stretch>
            <a:fillRect/>
          </a:stretch>
        </p:blipFill>
        <p:spPr>
          <a:xfrm>
            <a:off x="0" y="1052736"/>
            <a:ext cx="9144000" cy="47880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0"/>
            <a:ext cx="8229600" cy="1143000"/>
          </a:xfrm>
        </p:spPr>
        <p:txBody>
          <a:bodyPr/>
          <a:lstStyle/>
          <a:p>
            <a:r>
              <a:rPr kumimoji="1" lang="ja-JP" altLang="en-US" dirty="0" smtClean="0"/>
              <a:t>燃料電池発電フロー</a:t>
            </a:r>
            <a:endParaRPr kumimoji="1" lang="ja-JP" altLang="en-US" dirty="0"/>
          </a:p>
        </p:txBody>
      </p:sp>
      <p:pic>
        <p:nvPicPr>
          <p:cNvPr id="3" name="図 2"/>
          <p:cNvPicPr>
            <a:picLocks noChangeAspect="1"/>
          </p:cNvPicPr>
          <p:nvPr/>
        </p:nvPicPr>
        <p:blipFill>
          <a:blip r:embed="rId3" cstate="print"/>
          <a:stretch>
            <a:fillRect/>
          </a:stretch>
        </p:blipFill>
        <p:spPr>
          <a:xfrm>
            <a:off x="0" y="1052736"/>
            <a:ext cx="9144000" cy="4290051"/>
          </a:xfrm>
          <a:prstGeom prst="rect">
            <a:avLst/>
          </a:prstGeom>
        </p:spPr>
      </p:pic>
      <p:sp>
        <p:nvSpPr>
          <p:cNvPr id="5" name="タイトル 1"/>
          <p:cNvSpPr txBox="1">
            <a:spLocks/>
          </p:cNvSpPr>
          <p:nvPr/>
        </p:nvSpPr>
        <p:spPr>
          <a:xfrm>
            <a:off x="467544" y="5382344"/>
            <a:ext cx="8748464" cy="1143000"/>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altLang="ja-JP" sz="3200" dirty="0" smtClean="0">
                <a:latin typeface="+mj-lt"/>
                <a:ea typeface="+mj-ea"/>
                <a:cs typeface="+mj-cs"/>
              </a:rPr>
              <a:t>●</a:t>
            </a:r>
            <a:r>
              <a:rPr lang="ja-JP" altLang="en-US" sz="3200" dirty="0" smtClean="0">
                <a:latin typeface="+mj-lt"/>
                <a:ea typeface="+mj-ea"/>
                <a:cs typeface="+mj-cs"/>
              </a:rPr>
              <a:t>ガス流路を温度制御</a:t>
            </a:r>
            <a:r>
              <a:rPr lang="en-US" altLang="ja-JP" sz="3200" dirty="0" smtClean="0">
                <a:latin typeface="+mj-lt"/>
                <a:ea typeface="+mj-ea"/>
                <a:cs typeface="+mj-cs"/>
              </a:rPr>
              <a:t>→</a:t>
            </a:r>
            <a:r>
              <a:rPr lang="ja-JP" altLang="en-US" sz="3200" dirty="0" smtClean="0">
                <a:latin typeface="+mj-lt"/>
                <a:ea typeface="+mj-ea"/>
                <a:cs typeface="+mj-cs"/>
              </a:rPr>
              <a:t>結露の発生を抑制</a:t>
            </a:r>
            <a:endParaRPr lang="en-US" altLang="ja-JP" sz="3200" dirty="0" smtClean="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1" lang="en-US" altLang="ja-JP" sz="3200" b="0" i="0" u="none" strike="noStrike" kern="1200" cap="none" spc="0" normalizeH="0" baseline="0" noProof="0" dirty="0" smtClean="0">
                <a:ln>
                  <a:noFill/>
                </a:ln>
                <a:solidFill>
                  <a:schemeClr val="tx1"/>
                </a:solidFill>
                <a:effectLst/>
                <a:uLnTx/>
                <a:uFillTx/>
                <a:latin typeface="+mj-lt"/>
                <a:ea typeface="+mj-ea"/>
                <a:cs typeface="+mj-cs"/>
              </a:rPr>
              <a:t>●</a:t>
            </a:r>
            <a:r>
              <a:rPr lang="ja-JP" altLang="en-US" sz="3200" dirty="0" smtClean="0">
                <a:latin typeface="+mj-lt"/>
                <a:ea typeface="+mj-ea"/>
                <a:cs typeface="+mj-cs"/>
              </a:rPr>
              <a:t>排圧の制御（</a:t>
            </a:r>
            <a:r>
              <a:rPr lang="en-US" altLang="ja-JP" sz="3200" dirty="0" smtClean="0">
                <a:latin typeface="+mj-lt"/>
                <a:ea typeface="+mj-ea"/>
                <a:cs typeface="+mj-cs"/>
              </a:rPr>
              <a:t>2</a:t>
            </a:r>
            <a:r>
              <a:rPr lang="ja-JP" altLang="en-US" sz="3200" dirty="0" smtClean="0">
                <a:latin typeface="+mj-lt"/>
                <a:ea typeface="+mj-ea"/>
                <a:cs typeface="+mj-cs"/>
              </a:rPr>
              <a:t>水準：</a:t>
            </a:r>
            <a:r>
              <a:rPr lang="en-US" altLang="ja-JP" sz="3200" dirty="0" smtClean="0">
                <a:latin typeface="+mj-lt"/>
                <a:ea typeface="+mj-ea"/>
                <a:cs typeface="+mj-cs"/>
              </a:rPr>
              <a:t>100kPa , 200kPa)</a:t>
            </a:r>
            <a:endParaRPr kumimoji="1" lang="ja-JP" altLang="en-US"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0"/>
            <a:ext cx="8229600" cy="1143000"/>
          </a:xfrm>
        </p:spPr>
        <p:txBody>
          <a:bodyPr/>
          <a:lstStyle/>
          <a:p>
            <a:r>
              <a:rPr kumimoji="1" lang="ja-JP" altLang="en-US" dirty="0" smtClean="0"/>
              <a:t>発電結果：</a:t>
            </a:r>
            <a:r>
              <a:rPr lang="en-US" altLang="en-US" dirty="0" smtClean="0"/>
              <a:t>排圧100kPa</a:t>
            </a:r>
            <a:endParaRPr kumimoji="1" lang="ja-JP" altLang="en-US" dirty="0"/>
          </a:p>
        </p:txBody>
      </p:sp>
      <p:sp>
        <p:nvSpPr>
          <p:cNvPr id="25" name="タイトル 1"/>
          <p:cNvSpPr txBox="1">
            <a:spLocks/>
          </p:cNvSpPr>
          <p:nvPr/>
        </p:nvSpPr>
        <p:spPr>
          <a:xfrm>
            <a:off x="323528" y="5013176"/>
            <a:ext cx="8712968" cy="1584176"/>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lang="en-US" altLang="ja-JP" sz="2400" dirty="0" smtClean="0">
                <a:latin typeface="+mj-lt"/>
                <a:ea typeface="+mj-ea"/>
                <a:cs typeface="+mj-cs"/>
              </a:rPr>
              <a:t>●</a:t>
            </a:r>
            <a:r>
              <a:rPr lang="ja-JP" altLang="en-US" sz="2400" dirty="0" smtClean="0">
                <a:latin typeface="+mj-lt"/>
                <a:ea typeface="+mj-ea"/>
                <a:cs typeface="+mj-cs"/>
              </a:rPr>
              <a:t>電流密度</a:t>
            </a:r>
            <a:r>
              <a:rPr lang="en-US" altLang="ja-JP" sz="2400" dirty="0" smtClean="0">
                <a:latin typeface="+mj-lt"/>
                <a:ea typeface="+mj-ea"/>
                <a:cs typeface="+mj-cs"/>
              </a:rPr>
              <a:t>200mA/cm</a:t>
            </a:r>
            <a:r>
              <a:rPr lang="en-US" altLang="ja-JP" sz="2400" baseline="30000" dirty="0" smtClean="0">
                <a:latin typeface="+mj-lt"/>
                <a:ea typeface="+mj-ea"/>
                <a:cs typeface="+mj-cs"/>
              </a:rPr>
              <a:t>2</a:t>
            </a:r>
            <a:r>
              <a:rPr lang="en-US" altLang="ja-JP" sz="2400" dirty="0" smtClean="0">
                <a:latin typeface="+mj-lt"/>
                <a:ea typeface="+mj-ea"/>
                <a:cs typeface="+mj-cs"/>
              </a:rPr>
              <a:t> (</a:t>
            </a:r>
            <a:r>
              <a:rPr lang="ja-JP" altLang="en-US" sz="2400" dirty="0" smtClean="0">
                <a:latin typeface="+mj-lt"/>
                <a:ea typeface="+mj-ea"/>
                <a:cs typeface="+mj-cs"/>
              </a:rPr>
              <a:t>燃料利用率</a:t>
            </a:r>
            <a:r>
              <a:rPr lang="en-US" altLang="ja-JP" sz="2400" dirty="0" smtClean="0">
                <a:latin typeface="+mj-lt"/>
                <a:ea typeface="+mj-ea"/>
                <a:cs typeface="+mj-cs"/>
              </a:rPr>
              <a:t>35%) </a:t>
            </a:r>
            <a:r>
              <a:rPr lang="ja-JP" altLang="en-US" sz="2400" dirty="0" smtClean="0">
                <a:latin typeface="+mj-lt"/>
                <a:ea typeface="+mj-ea"/>
                <a:cs typeface="+mj-cs"/>
              </a:rPr>
              <a:t>：安定に推移</a:t>
            </a:r>
            <a:endParaRPr lang="en-US" altLang="ja-JP" sz="2400" dirty="0" smtClean="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en-US" altLang="ja-JP" sz="2400" dirty="0" smtClean="0">
                <a:latin typeface="+mj-lt"/>
                <a:ea typeface="+mj-ea"/>
                <a:cs typeface="+mj-cs"/>
              </a:rPr>
              <a:t>●</a:t>
            </a:r>
            <a:r>
              <a:rPr lang="ja-JP" altLang="en-US" sz="2400" dirty="0" smtClean="0">
                <a:latin typeface="+mj-lt"/>
                <a:ea typeface="+mj-ea"/>
                <a:cs typeface="+mj-cs"/>
              </a:rPr>
              <a:t>電流密度</a:t>
            </a:r>
            <a:r>
              <a:rPr lang="en-US" altLang="ja-JP" sz="2400" dirty="0" smtClean="0">
                <a:latin typeface="+mj-lt"/>
                <a:ea typeface="+mj-ea"/>
                <a:cs typeface="+mj-cs"/>
              </a:rPr>
              <a:t>280mA/cm</a:t>
            </a:r>
            <a:r>
              <a:rPr lang="en-US" altLang="ja-JP" sz="2400" baseline="30000" dirty="0" smtClean="0">
                <a:latin typeface="+mj-lt"/>
                <a:ea typeface="+mj-ea"/>
                <a:cs typeface="+mj-cs"/>
              </a:rPr>
              <a:t>2</a:t>
            </a:r>
            <a:r>
              <a:rPr lang="en-US" altLang="ja-JP" sz="2400" dirty="0" smtClean="0">
                <a:latin typeface="+mj-lt"/>
                <a:ea typeface="+mj-ea"/>
                <a:cs typeface="+mj-cs"/>
              </a:rPr>
              <a:t> (</a:t>
            </a:r>
            <a:r>
              <a:rPr lang="ja-JP" altLang="en-US" sz="2400" dirty="0" smtClean="0">
                <a:latin typeface="+mj-lt"/>
                <a:ea typeface="+mj-ea"/>
                <a:cs typeface="+mj-cs"/>
              </a:rPr>
              <a:t>燃料利用率</a:t>
            </a:r>
            <a:r>
              <a:rPr lang="en-US" altLang="ja-JP" sz="2400" dirty="0" smtClean="0">
                <a:latin typeface="+mj-lt"/>
                <a:ea typeface="+mj-ea"/>
                <a:cs typeface="+mj-cs"/>
              </a:rPr>
              <a:t>49%) </a:t>
            </a:r>
            <a:r>
              <a:rPr lang="ja-JP" altLang="en-US" sz="2400" dirty="0" smtClean="0">
                <a:latin typeface="+mj-lt"/>
                <a:ea typeface="+mj-ea"/>
                <a:cs typeface="+mj-cs"/>
              </a:rPr>
              <a:t>：２度の急激な電圧降下</a:t>
            </a:r>
            <a:endParaRPr lang="en-US" altLang="ja-JP" sz="2400" dirty="0" smtClean="0">
              <a:latin typeface="+mj-lt"/>
              <a:ea typeface="+mj-ea"/>
              <a:cs typeface="+mj-cs"/>
            </a:endParaRPr>
          </a:p>
        </p:txBody>
      </p:sp>
      <p:pic>
        <p:nvPicPr>
          <p:cNvPr id="4" name="図 3"/>
          <p:cNvPicPr>
            <a:picLocks noChangeAspect="1"/>
          </p:cNvPicPr>
          <p:nvPr/>
        </p:nvPicPr>
        <p:blipFill>
          <a:blip r:embed="rId3" cstate="print"/>
          <a:stretch>
            <a:fillRect/>
          </a:stretch>
        </p:blipFill>
        <p:spPr>
          <a:xfrm>
            <a:off x="2195736" y="908720"/>
            <a:ext cx="5187764" cy="462860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8bit_w.avi">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3563888" y="1124744"/>
            <a:ext cx="5400600" cy="5400600"/>
          </a:xfrm>
          <a:prstGeom prst="rect">
            <a:avLst/>
          </a:prstGeom>
          <a:ln w="28575" cmpd="sng">
            <a:solidFill>
              <a:srgbClr val="000000"/>
            </a:solidFill>
          </a:ln>
        </p:spPr>
      </p:pic>
      <p:sp>
        <p:nvSpPr>
          <p:cNvPr id="5" name="タイトル 1"/>
          <p:cNvSpPr txBox="1">
            <a:spLocks/>
          </p:cNvSpPr>
          <p:nvPr/>
        </p:nvSpPr>
        <p:spPr>
          <a:xfrm>
            <a:off x="-36512" y="0"/>
            <a:ext cx="9144000" cy="1143000"/>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smtClean="0"/>
              <a:t>電圧降下時における電池内部の水分布</a:t>
            </a:r>
            <a:endParaRPr lang="ja-JP" altLang="en-US" dirty="0"/>
          </a:p>
        </p:txBody>
      </p:sp>
      <p:pic>
        <p:nvPicPr>
          <p:cNvPr id="6" name="Picture 3"/>
          <p:cNvPicPr>
            <a:picLocks noChangeAspect="1" noChangeArrowheads="1"/>
          </p:cNvPicPr>
          <p:nvPr/>
        </p:nvPicPr>
        <p:blipFill>
          <a:blip r:embed="rId6" cstate="print"/>
          <a:srcRect/>
          <a:stretch>
            <a:fillRect/>
          </a:stretch>
        </p:blipFill>
        <p:spPr bwMode="auto">
          <a:xfrm>
            <a:off x="395536" y="1124744"/>
            <a:ext cx="2592288" cy="2981431"/>
          </a:xfrm>
          <a:prstGeom prst="rect">
            <a:avLst/>
          </a:prstGeom>
          <a:noFill/>
          <a:ln w="9525">
            <a:noFill/>
            <a:miter lim="800000"/>
            <a:headEnd/>
            <a:tailEnd/>
          </a:ln>
          <a:effectLst/>
        </p:spPr>
      </p:pic>
      <p:pic>
        <p:nvPicPr>
          <p:cNvPr id="7" name="Picture 4"/>
          <p:cNvPicPr>
            <a:picLocks noChangeAspect="1" noChangeArrowheads="1"/>
          </p:cNvPicPr>
          <p:nvPr/>
        </p:nvPicPr>
        <p:blipFill>
          <a:blip r:embed="rId7" cstate="print"/>
          <a:srcRect/>
          <a:stretch>
            <a:fillRect/>
          </a:stretch>
        </p:blipFill>
        <p:spPr bwMode="auto">
          <a:xfrm>
            <a:off x="-103769" y="4149080"/>
            <a:ext cx="3307617" cy="2682599"/>
          </a:xfrm>
          <a:prstGeom prst="rect">
            <a:avLst/>
          </a:prstGeom>
          <a:noFill/>
          <a:ln w="9525">
            <a:noFill/>
            <a:miter lim="800000"/>
            <a:headEnd/>
            <a:tailEnd/>
          </a:ln>
          <a:effectLst/>
        </p:spPr>
      </p:pic>
    </p:spTree>
    <p:extLst>
      <p:ext uri="{BB962C8B-B14F-4D97-AF65-F5344CB8AC3E}">
        <p14:creationId xmlns:p14="http://schemas.microsoft.com/office/powerpoint/2010/main" xmlns="" val="21964064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8"/>
            <a:ext cx="8712968" cy="1143000"/>
          </a:xfrm>
        </p:spPr>
        <p:txBody>
          <a:bodyPr>
            <a:normAutofit fontScale="90000"/>
          </a:bodyPr>
          <a:lstStyle/>
          <a:p>
            <a:r>
              <a:rPr lang="ja-JP" altLang="en-US" dirty="0" smtClean="0"/>
              <a:t>電圧降下時における電池内部の水分布</a:t>
            </a:r>
            <a:br>
              <a:rPr lang="ja-JP" altLang="en-US" dirty="0" smtClean="0"/>
            </a:br>
            <a:endParaRPr kumimoji="1" lang="ja-JP" altLang="en-US" dirty="0"/>
          </a:p>
        </p:txBody>
      </p:sp>
      <p:pic>
        <p:nvPicPr>
          <p:cNvPr id="4" name="図 3"/>
          <p:cNvPicPr>
            <a:picLocks noChangeAspect="1"/>
          </p:cNvPicPr>
          <p:nvPr/>
        </p:nvPicPr>
        <p:blipFill>
          <a:blip r:embed="rId3" cstate="print"/>
          <a:stretch>
            <a:fillRect/>
          </a:stretch>
        </p:blipFill>
        <p:spPr>
          <a:xfrm>
            <a:off x="360040" y="1342446"/>
            <a:ext cx="8244408" cy="3814746"/>
          </a:xfrm>
          <a:prstGeom prst="rect">
            <a:avLst/>
          </a:prstGeom>
        </p:spPr>
      </p:pic>
      <p:sp>
        <p:nvSpPr>
          <p:cNvPr id="8" name="タイトル 1"/>
          <p:cNvSpPr txBox="1">
            <a:spLocks/>
          </p:cNvSpPr>
          <p:nvPr/>
        </p:nvSpPr>
        <p:spPr>
          <a:xfrm>
            <a:off x="-36512" y="5400600"/>
            <a:ext cx="9433048" cy="1340768"/>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smtClean="0">
                <a:ln>
                  <a:noFill/>
                </a:ln>
                <a:solidFill>
                  <a:schemeClr val="tx1"/>
                </a:solidFill>
                <a:effectLst/>
                <a:uLnTx/>
                <a:uFillTx/>
                <a:latin typeface="+mj-lt"/>
                <a:ea typeface="+mj-ea"/>
                <a:cs typeface="+mj-cs"/>
              </a:rPr>
              <a:t>●</a:t>
            </a:r>
            <a:r>
              <a:rPr kumimoji="1" lang="ja-JP" altLang="en-US" sz="2400" b="0" i="0" u="none" strike="noStrike" kern="1200" cap="none" spc="0" normalizeH="0" baseline="0" noProof="0" dirty="0" smtClean="0">
                <a:ln>
                  <a:noFill/>
                </a:ln>
                <a:solidFill>
                  <a:schemeClr val="tx1"/>
                </a:solidFill>
                <a:effectLst/>
                <a:uLnTx/>
                <a:uFillTx/>
                <a:latin typeface="+mj-lt"/>
                <a:ea typeface="+mj-ea"/>
                <a:cs typeface="+mj-cs"/>
              </a:rPr>
              <a:t>空気供給口から多量の水が流入</a:t>
            </a:r>
            <a:endParaRPr kumimoji="1" lang="en-US" altLang="ja-JP" sz="24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kumimoji="1" lang="en-US" altLang="ja-JP" sz="2400" b="0" i="0" u="none" strike="noStrike" kern="1200" cap="none" spc="0" normalizeH="0" baseline="0" noProof="0" dirty="0" smtClean="0">
                <a:ln>
                  <a:noFill/>
                </a:ln>
                <a:solidFill>
                  <a:schemeClr val="tx1"/>
                </a:solidFill>
                <a:effectLst/>
                <a:uLnTx/>
                <a:uFillTx/>
                <a:latin typeface="+mj-lt"/>
                <a:ea typeface="+mj-ea"/>
                <a:cs typeface="+mj-cs"/>
              </a:rPr>
              <a:t>●</a:t>
            </a:r>
            <a:r>
              <a:rPr kumimoji="1" lang="ja-JP" altLang="en-US" sz="2400" b="0" i="0" u="none" strike="noStrike" kern="1200" cap="none" spc="0" normalizeH="0" baseline="0" noProof="0" dirty="0" smtClean="0">
                <a:ln>
                  <a:noFill/>
                </a:ln>
                <a:solidFill>
                  <a:schemeClr val="tx1"/>
                </a:solidFill>
                <a:effectLst/>
                <a:uLnTx/>
                <a:uFillTx/>
                <a:latin typeface="+mj-lt"/>
                <a:ea typeface="+mj-ea"/>
                <a:cs typeface="+mj-cs"/>
              </a:rPr>
              <a:t>空気供給口より上流部で飽和水蒸気量を超え結露水が発生したか？</a:t>
            </a:r>
            <a:endParaRPr kumimoji="1" lang="ja-JP" alt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タイトル 1"/>
          <p:cNvSpPr txBox="1">
            <a:spLocks/>
          </p:cNvSpPr>
          <p:nvPr/>
        </p:nvSpPr>
        <p:spPr>
          <a:xfrm>
            <a:off x="179512" y="5229200"/>
            <a:ext cx="9433048" cy="1340768"/>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endParaRPr kumimoji="1" lang="ja-JP" alt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タイトル 1"/>
          <p:cNvSpPr txBox="1">
            <a:spLocks/>
          </p:cNvSpPr>
          <p:nvPr/>
        </p:nvSpPr>
        <p:spPr>
          <a:xfrm>
            <a:off x="1187624" y="5013176"/>
            <a:ext cx="2736304" cy="476672"/>
          </a:xfrm>
          <a:prstGeom prst="rect">
            <a:avLst/>
          </a:prstGeom>
        </p:spPr>
        <p:txBody>
          <a:bodyPr vert="horz" lIns="91440" tIns="45720" rIns="91440" bIns="45720" rtlCol="0" anchor="ctr">
            <a:norm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smtClean="0">
                <a:ln>
                  <a:noFill/>
                </a:ln>
                <a:solidFill>
                  <a:schemeClr val="tx1"/>
                </a:solidFill>
                <a:effectLst/>
                <a:uLnTx/>
                <a:uFillTx/>
                <a:latin typeface="+mj-lt"/>
                <a:ea typeface="+mj-ea"/>
                <a:cs typeface="+mj-cs"/>
              </a:rPr>
              <a:t>電圧降下</a:t>
            </a:r>
            <a:r>
              <a:rPr kumimoji="1" lang="en-US" altLang="ja-JP" sz="2400" b="0" i="0" u="none" strike="noStrike" kern="1200" cap="none" spc="0" normalizeH="0" baseline="0" noProof="0" dirty="0" smtClean="0">
                <a:ln>
                  <a:noFill/>
                </a:ln>
                <a:solidFill>
                  <a:schemeClr val="tx1"/>
                </a:solidFill>
                <a:effectLst/>
                <a:uLnTx/>
                <a:uFillTx/>
                <a:latin typeface="+mj-lt"/>
                <a:ea typeface="+mj-ea"/>
                <a:cs typeface="+mj-cs"/>
              </a:rPr>
              <a:t>1 </a:t>
            </a:r>
            <a:r>
              <a:rPr kumimoji="1" lang="ja-JP" altLang="en-US" sz="2400" b="0" i="0" u="none" strike="noStrike" kern="1200" cap="none" spc="0" normalizeH="0" baseline="0" noProof="0" dirty="0" smtClean="0">
                <a:ln>
                  <a:noFill/>
                </a:ln>
                <a:solidFill>
                  <a:schemeClr val="tx1"/>
                </a:solidFill>
                <a:effectLst/>
                <a:uLnTx/>
                <a:uFillTx/>
                <a:latin typeface="+mj-lt"/>
                <a:ea typeface="+mj-ea"/>
                <a:cs typeface="+mj-cs"/>
              </a:rPr>
              <a:t>秒前</a:t>
            </a:r>
            <a:endParaRPr kumimoji="1" lang="ja-JP" altLang="en-US"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タイトル 1"/>
          <p:cNvSpPr txBox="1">
            <a:spLocks/>
          </p:cNvSpPr>
          <p:nvPr/>
        </p:nvSpPr>
        <p:spPr>
          <a:xfrm>
            <a:off x="5148064" y="5013176"/>
            <a:ext cx="2736304" cy="47667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smtClean="0">
                <a:ln>
                  <a:noFill/>
                </a:ln>
                <a:solidFill>
                  <a:schemeClr val="tx1"/>
                </a:solidFill>
                <a:effectLst/>
                <a:uLnTx/>
                <a:uFillTx/>
                <a:latin typeface="+mj-lt"/>
                <a:ea typeface="+mj-ea"/>
                <a:cs typeface="+mj-cs"/>
              </a:rPr>
              <a:t>電圧降下時</a:t>
            </a:r>
            <a:endParaRPr kumimoji="1" lang="ja-JP" altLang="en-US"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3428</TotalTime>
  <Words>443</Words>
  <Application>Microsoft Office PowerPoint</Application>
  <PresentationFormat>画面に合わせる (4:3)</PresentationFormat>
  <Paragraphs>74</Paragraphs>
  <Slides>13</Slides>
  <Notes>13</Notes>
  <HiddenSlides>1</HiddenSlides>
  <MMClips>1</MMClips>
  <ScaleCrop>false</ScaleCrop>
  <HeadingPairs>
    <vt:vector size="4" baseType="variant">
      <vt:variant>
        <vt:lpstr>テーマ</vt:lpstr>
      </vt:variant>
      <vt:variant>
        <vt:i4>1</vt:i4>
      </vt:variant>
      <vt:variant>
        <vt:lpstr>スライド タイトル</vt:lpstr>
      </vt:variant>
      <vt:variant>
        <vt:i4>13</vt:i4>
      </vt:variant>
    </vt:vector>
  </HeadingPairs>
  <TitlesOfParts>
    <vt:vector size="14" baseType="lpstr">
      <vt:lpstr>ホワイト</vt:lpstr>
      <vt:lpstr>中性子ラジオグラフィによる燃料電池流路内における水挙動の評価  </vt:lpstr>
      <vt:lpstr>固体高分子型燃料電池 Polymer Electrolyte Fuel Cell (PEFC)</vt:lpstr>
      <vt:lpstr>目的</vt:lpstr>
      <vt:lpstr>撮像システム</vt:lpstr>
      <vt:lpstr>燃料電池発電システム</vt:lpstr>
      <vt:lpstr>燃料電池発電フロー</vt:lpstr>
      <vt:lpstr>発電結果：排圧100kPa</vt:lpstr>
      <vt:lpstr>スライド 8</vt:lpstr>
      <vt:lpstr>電圧降下時における電池内部の水分布 </vt:lpstr>
      <vt:lpstr>発電結果：排圧200kPa</vt:lpstr>
      <vt:lpstr>電池内部における水の量の時間推移</vt:lpstr>
      <vt:lpstr>まとめ</vt:lpstr>
      <vt:lpstr>実験</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中性子ラジオグラフィによる燃料電池流路内における水挙動の評価  (2)燃料電池内水挙動の評価</dc:title>
  <dc:creator>Nojima</dc:creator>
  <cp:lastModifiedBy>yasudaryo</cp:lastModifiedBy>
  <cp:revision>334</cp:revision>
  <dcterms:created xsi:type="dcterms:W3CDTF">2011-03-29T06:35:33Z</dcterms:created>
  <dcterms:modified xsi:type="dcterms:W3CDTF">2012-01-05T05:42:42Z</dcterms:modified>
</cp:coreProperties>
</file>