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8" r:id="rId2"/>
    <p:sldId id="274" r:id="rId3"/>
    <p:sldId id="259" r:id="rId4"/>
    <p:sldId id="270" r:id="rId5"/>
    <p:sldId id="261" r:id="rId6"/>
    <p:sldId id="272" r:id="rId7"/>
    <p:sldId id="260" r:id="rId8"/>
    <p:sldId id="265" r:id="rId9"/>
    <p:sldId id="266" r:id="rId10"/>
    <p:sldId id="269" r:id="rId11"/>
    <p:sldId id="271" r:id="rId12"/>
    <p:sldId id="264" r:id="rId13"/>
  </p:sldIdLst>
  <p:sldSz cx="9144000" cy="6858000" type="screen4x3"/>
  <p:notesSz cx="6805613" cy="993933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FF"/>
    <a:srgbClr val="00FFFF"/>
    <a:srgbClr val="FF00FF"/>
    <a:srgbClr val="FF0000"/>
    <a:srgbClr val="FFFF99"/>
    <a:srgbClr val="0055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9046" autoAdjust="0"/>
  </p:normalViewPr>
  <p:slideViewPr>
    <p:cSldViewPr showGuides="1">
      <p:cViewPr varScale="1">
        <p:scale>
          <a:sx n="66" d="100"/>
          <a:sy n="66" d="100"/>
        </p:scale>
        <p:origin x="-12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238" y="-114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algn="l" defTabSz="922338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21225"/>
            <a:ext cx="5446713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algn="l" defTabSz="922338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ECEB6581-12C5-4D08-B68E-5394932F87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8293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150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D784B43F-2459-48D3-88F8-E49EBD2D5345}" type="slidenum">
              <a:rPr lang="en-US" altLang="ja-JP" sz="1200" smtClean="0">
                <a:ea typeface="ＭＳ Ｐゴシック" pitchFamily="50" charset="-128"/>
              </a:rPr>
              <a:pPr eaLnBrk="1" hangingPunct="1"/>
              <a:t>1</a:t>
            </a:fld>
            <a:endParaRPr lang="en-US" altLang="ja-JP" sz="1200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EB6581-12C5-4D08-B68E-5394932F878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5263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EB6581-12C5-4D08-B68E-5394932F878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9821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EB6581-12C5-4D08-B68E-5394932F878A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672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253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5F5DCCFA-8162-4C52-8D4A-CC059B6CA545}" type="slidenum">
              <a:rPr lang="en-US" altLang="ja-JP" sz="1200" smtClean="0">
                <a:ea typeface="ＭＳ Ｐゴシック" pitchFamily="50" charset="-128"/>
              </a:rPr>
              <a:pPr eaLnBrk="1" hangingPunct="1"/>
              <a:t>2</a:t>
            </a:fld>
            <a:endParaRPr lang="en-US" altLang="ja-JP" sz="1200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355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A0827095-B906-4248-AC94-C834D3342AC1}" type="slidenum">
              <a:rPr lang="en-US" altLang="ja-JP" sz="1200" smtClean="0">
                <a:ea typeface="ＭＳ Ｐゴシック" pitchFamily="50" charset="-128"/>
              </a:rPr>
              <a:pPr eaLnBrk="1" hangingPunct="1"/>
              <a:t>3</a:t>
            </a:fld>
            <a:endParaRPr lang="en-US" altLang="ja-JP" sz="1200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458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F052AE31-7952-4057-9C49-A14571CA0B98}" type="slidenum">
              <a:rPr lang="en-US" altLang="ja-JP" sz="1200" smtClean="0">
                <a:ea typeface="ＭＳ Ｐゴシック" pitchFamily="50" charset="-128"/>
              </a:rPr>
              <a:pPr eaLnBrk="1" hangingPunct="1"/>
              <a:t>4</a:t>
            </a:fld>
            <a:endParaRPr lang="en-US" altLang="ja-JP" sz="1200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  <p:sp>
        <p:nvSpPr>
          <p:cNvPr id="256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CA5FA2F3-9A93-4949-A9B3-832CA1C73F58}" type="slidenum">
              <a:rPr lang="en-US" altLang="ja-JP" sz="1200" smtClean="0">
                <a:ea typeface="ＭＳ Ｐゴシック" pitchFamily="50" charset="-128"/>
              </a:rPr>
              <a:pPr eaLnBrk="1" hangingPunct="1"/>
              <a:t>5</a:t>
            </a:fld>
            <a:endParaRPr lang="en-US" altLang="ja-JP" sz="1200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662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86187D23-659A-4EDD-A754-FD36EBEB2E57}" type="slidenum">
              <a:rPr lang="en-US" altLang="ja-JP" sz="1200" smtClean="0">
                <a:ea typeface="ＭＳ Ｐゴシック" pitchFamily="50" charset="-128"/>
              </a:rPr>
              <a:pPr eaLnBrk="1" hangingPunct="1"/>
              <a:t>6</a:t>
            </a:fld>
            <a:endParaRPr lang="en-US" altLang="ja-JP" sz="1200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EB6581-12C5-4D08-B68E-5394932F878A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2089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EB6581-12C5-4D08-B68E-5394932F878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6012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EB6581-12C5-4D08-B68E-5394932F878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742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中面ヘッダー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TOKYO CITY UNIVERSIT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15888"/>
            <a:ext cx="17145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35150" y="2060575"/>
            <a:ext cx="5256213" cy="1008063"/>
          </a:xfrm>
        </p:spPr>
        <p:txBody>
          <a:bodyPr/>
          <a:lstStyle>
            <a:lvl1pPr>
              <a:lnSpc>
                <a:spcPct val="110000"/>
              </a:lnSpc>
              <a:defRPr sz="4100" b="1">
                <a:latin typeface="ＭＳ Ｐゴシック" pitchFamily="50" charset="-128"/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5380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6A959-4A9C-4AD7-A689-BF5B449229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1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31750"/>
            <a:ext cx="2057400" cy="60944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31750"/>
            <a:ext cx="6019800" cy="60944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9D503-BE99-4579-9D38-C68AE146D4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4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02896" y="6607400"/>
            <a:ext cx="2133600" cy="215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C9561-E5BF-406F-AD8D-8676B80CCA0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30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ABD79-CCE6-4E18-85FC-8ABBDE4184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4BC85-256C-49BE-BB9F-CF73267403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3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05D5A-B66A-4524-8C14-6F32B544E3A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4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28359-E4BD-42D6-A823-CB5F63FF4C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57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BCDEA-19B1-4980-B54B-072584F7E3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15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CC26-74D6-4651-9E4F-ACD9E18B91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0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C677-A28C-4975-B85B-4F66A5D31E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559A"/>
                </a:solidFill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z="700"/>
              <a:t>IHI000001-003      Copyright © 2007 IHI Corporation All Rights Reserved.</a:t>
            </a:r>
            <a:endParaRPr lang="en-US" altLang="ja-JP" sz="800">
              <a:latin typeface="Arial" charset="0"/>
            </a:endParaRPr>
          </a:p>
          <a:p>
            <a:pPr>
              <a:defRPr/>
            </a:pPr>
            <a:endParaRPr lang="en-US" altLang="ja-JP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2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中面ヘッダー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31750"/>
            <a:ext cx="74168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1028" name="Picture 8" descr="中面フッター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91440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556375"/>
            <a:ext cx="2133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pPr>
              <a:defRPr/>
            </a:pPr>
            <a:fld id="{7ABDBA01-A816-462C-A451-97058A3793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925" y="6572250"/>
            <a:ext cx="644366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>
                <a:solidFill>
                  <a:srgbClr val="00559A"/>
                </a:solidFill>
                <a:latin typeface="ＭＳ Ｐゴシック" pitchFamily="50" charset="-128"/>
              </a:rPr>
              <a:t>IHI000001-003      Copyright © 2007 IHI Corporation All Rights Reserved.</a:t>
            </a:r>
            <a:endParaRPr lang="en-US" altLang="ja-JP" sz="800">
              <a:solidFill>
                <a:srgbClr val="00559A"/>
              </a:solidFill>
            </a:endParaRPr>
          </a:p>
          <a:p>
            <a:pPr>
              <a:defRPr/>
            </a:pPr>
            <a:endParaRPr lang="en-US" altLang="ja-JP" sz="1400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7740650" y="6581775"/>
            <a:ext cx="867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>
              <a:defRPr/>
            </a:pPr>
            <a:r>
              <a:rPr lang="en-US" altLang="ja-JP" sz="1200" b="1" dirty="0" smtClean="0">
                <a:ea typeface="ＭＳ Ｐゴシック" pitchFamily="50" charset="-128"/>
              </a:rPr>
              <a:t>2012. 1. 5</a:t>
            </a:r>
          </a:p>
        </p:txBody>
      </p:sp>
      <p:sp>
        <p:nvSpPr>
          <p:cNvPr id="103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1033" name="Picture 17" descr="TOKYO CITY UNIVERSITY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15888"/>
            <a:ext cx="17145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Verdana" pitchFamily="34" charset="0"/>
          <a:ea typeface="HG丸ｺﾞｼｯｸM-PRO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Verdana" pitchFamily="34" charset="0"/>
          <a:ea typeface="HG丸ｺﾞｼｯｸM-PRO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Verdana" pitchFamily="34" charset="0"/>
          <a:ea typeface="HG丸ｺﾞｼｯｸM-PRO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Verdana" pitchFamily="34" charset="0"/>
          <a:ea typeface="HG丸ｺﾞｼｯｸM-PRO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Verdana" pitchFamily="34" charset="0"/>
          <a:ea typeface="HG丸ｺﾞｼｯｸM-PRO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Verdana" pitchFamily="34" charset="0"/>
          <a:ea typeface="HG丸ｺﾞｼｯｸM-PRO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Verdana" pitchFamily="34" charset="0"/>
          <a:ea typeface="HG丸ｺﾞｼｯｸM-PRO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Verdana" pitchFamily="34" charset="0"/>
          <a:ea typeface="HG丸ｺﾞｼｯｸM-PRO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637" y="2132856"/>
            <a:ext cx="8594725" cy="1944687"/>
          </a:xfrm>
        </p:spPr>
        <p:txBody>
          <a:bodyPr/>
          <a:lstStyle/>
          <a:p>
            <a:pPr eaLnBrk="1" hangingPunct="1"/>
            <a:r>
              <a:rPr lang="ja-JP" altLang="en-US" sz="4000" b="0" dirty="0"/>
              <a:t>中性子線を</a:t>
            </a:r>
            <a:r>
              <a:rPr lang="ja-JP" altLang="en-US" sz="4000" b="0" dirty="0" smtClean="0"/>
              <a:t>用いた</a:t>
            </a:r>
            <a:r>
              <a:rPr lang="en-US" altLang="ja-JP" sz="4000" b="0" dirty="0" smtClean="0"/>
              <a:t/>
            </a:r>
            <a:br>
              <a:rPr lang="en-US" altLang="ja-JP" sz="4000" b="0" dirty="0" smtClean="0"/>
            </a:br>
            <a:r>
              <a:rPr lang="ja-JP" altLang="en-US" sz="4000" b="0" dirty="0" smtClean="0"/>
              <a:t>玉</a:t>
            </a:r>
            <a:r>
              <a:rPr lang="ja-JP" altLang="en-US" sz="4000" b="0" dirty="0"/>
              <a:t>軸受グリースの可視化</a:t>
            </a:r>
            <a:endParaRPr lang="ja-JP" altLang="en-US" sz="4000" b="0" dirty="0" smtClean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2354599" y="5301208"/>
            <a:ext cx="40174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2800" dirty="0" smtClean="0">
                <a:latin typeface="Verdana" pitchFamily="34" charset="0"/>
              </a:rPr>
              <a:t>(</a:t>
            </a:r>
            <a:r>
              <a:rPr lang="ja-JP" altLang="en-US" sz="2800" dirty="0" smtClean="0">
                <a:latin typeface="Verdana" pitchFamily="34" charset="0"/>
              </a:rPr>
              <a:t>株</a:t>
            </a:r>
            <a:r>
              <a:rPr lang="en-US" altLang="ja-JP" sz="2800" dirty="0" smtClean="0">
                <a:latin typeface="Verdana" pitchFamily="34" charset="0"/>
              </a:rPr>
              <a:t>)IHI </a:t>
            </a:r>
            <a:r>
              <a:rPr lang="ja-JP" altLang="en-US" sz="2800" dirty="0" smtClean="0">
                <a:latin typeface="Verdana" pitchFamily="34" charset="0"/>
              </a:rPr>
              <a:t>       野瀬 裕之</a:t>
            </a:r>
            <a:endParaRPr lang="en-US" altLang="ja-JP" sz="2800" dirty="0" smtClean="0">
              <a:latin typeface="Verdana" pitchFamily="34" charset="0"/>
            </a:endParaRPr>
          </a:p>
          <a:p>
            <a:pPr algn="l" eaLnBrk="1" hangingPunct="1"/>
            <a:r>
              <a:rPr lang="ja-JP" altLang="en-US" sz="2800" dirty="0">
                <a:latin typeface="Verdana" pitchFamily="34" charset="0"/>
              </a:rPr>
              <a:t>東京都市</a:t>
            </a:r>
            <a:r>
              <a:rPr lang="ja-JP" altLang="en-US" sz="2800" dirty="0" smtClean="0">
                <a:latin typeface="Verdana" pitchFamily="34" charset="0"/>
              </a:rPr>
              <a:t>大学 持木幸一</a:t>
            </a:r>
            <a:endParaRPr lang="ja-JP" altLang="en-US" sz="2800" dirty="0">
              <a:latin typeface="Verdana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310710" y="1484784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/>
              <a:t>中性子イメージング専門研究会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Montage_new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7" y="1671156"/>
            <a:ext cx="5219725" cy="39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716E2DCD-31F1-4705-AEE8-71D6EEE587CC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10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2291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画像処理</a:t>
            </a:r>
          </a:p>
        </p:txBody>
      </p:sp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1674010" y="5661025"/>
            <a:ext cx="60118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 smtClean="0"/>
              <a:t>回転中の分布の変化が不明確 </a:t>
            </a:r>
            <a:r>
              <a:rPr lang="en-US" altLang="ja-JP" dirty="0" smtClean="0"/>
              <a:t>(</a:t>
            </a:r>
            <a:r>
              <a:rPr lang="ja-JP" altLang="en-US" dirty="0" smtClean="0"/>
              <a:t>遠心力不足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eaLnBrk="1" hangingPunct="1"/>
            <a:r>
              <a:rPr lang="ja-JP" altLang="en-US" dirty="0"/>
              <a:t>→ </a:t>
            </a:r>
            <a:r>
              <a:rPr lang="ja-JP" altLang="en-US" dirty="0" smtClean="0"/>
              <a:t>より高速な回転装置が必要</a:t>
            </a:r>
            <a:endParaRPr lang="ja-JP" altLang="en-US" dirty="0"/>
          </a:p>
        </p:txBody>
      </p:sp>
      <p:sp>
        <p:nvSpPr>
          <p:cNvPr id="8" name="角丸四角形 7"/>
          <p:cNvSpPr/>
          <p:nvPr/>
        </p:nvSpPr>
        <p:spPr bwMode="auto">
          <a:xfrm>
            <a:off x="3473764" y="1052736"/>
            <a:ext cx="2669542" cy="513191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ja-JP" altLang="en-US" dirty="0" smtClean="0"/>
              <a:t>疑似カラーを付与</a:t>
            </a:r>
            <a:endParaRPr lang="en-US" altLang="ja-JP" dirty="0"/>
          </a:p>
        </p:txBody>
      </p:sp>
      <p:pic>
        <p:nvPicPr>
          <p:cNvPr id="3" name="montag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824" y="1700808"/>
            <a:ext cx="3816424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2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改善状況</a:t>
            </a:r>
            <a:r>
              <a:rPr lang="en-US" altLang="ja-JP" dirty="0" smtClean="0"/>
              <a:t>(</a:t>
            </a:r>
            <a:r>
              <a:rPr lang="ja-JP" altLang="en-US" dirty="0" smtClean="0"/>
              <a:t>オフラインで</a:t>
            </a:r>
            <a:r>
              <a:rPr lang="en-US" altLang="ja-JP" dirty="0" smtClean="0"/>
              <a:t>)</a:t>
            </a:r>
            <a:endParaRPr lang="ja-JP" altLang="en-US" dirty="0" smtClean="0"/>
          </a:p>
        </p:txBody>
      </p:sp>
      <p:sp>
        <p:nvSpPr>
          <p:cNvPr id="14339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871A22CA-782B-48DD-8649-C182BEBF91B4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11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4340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481138"/>
            <a:ext cx="898048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687763"/>
            <a:ext cx="2935287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テキスト ボックス 8"/>
          <p:cNvSpPr txBox="1">
            <a:spLocks noChangeArrowheads="1"/>
          </p:cNvSpPr>
          <p:nvPr/>
        </p:nvSpPr>
        <p:spPr bwMode="auto">
          <a:xfrm>
            <a:off x="830329" y="1703388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/>
              <a:t>新</a:t>
            </a:r>
            <a:r>
              <a:rPr lang="ja-JP" altLang="en-US" dirty="0" smtClean="0"/>
              <a:t>回転装置</a:t>
            </a:r>
            <a:endParaRPr lang="ja-JP" altLang="en-US" dirty="0"/>
          </a:p>
        </p:txBody>
      </p:sp>
      <p:cxnSp>
        <p:nvCxnSpPr>
          <p:cNvPr id="14344" name="直線矢印コネクタ 9"/>
          <p:cNvCxnSpPr>
            <a:cxnSpLocks noChangeShapeType="1"/>
          </p:cNvCxnSpPr>
          <p:nvPr/>
        </p:nvCxnSpPr>
        <p:spPr bwMode="auto">
          <a:xfrm flipH="1">
            <a:off x="1063625" y="2073275"/>
            <a:ext cx="466725" cy="63976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5" name="テキスト ボックス 10"/>
          <p:cNvSpPr txBox="1">
            <a:spLocks noChangeArrowheads="1"/>
          </p:cNvSpPr>
          <p:nvPr/>
        </p:nvSpPr>
        <p:spPr bwMode="auto">
          <a:xfrm>
            <a:off x="4771768" y="873125"/>
            <a:ext cx="346761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 smtClean="0"/>
              <a:t>データロガー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(</a:t>
            </a:r>
            <a:r>
              <a:rPr lang="ja-JP" altLang="en-US" dirty="0" smtClean="0"/>
              <a:t>回転数を同期して計測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cxnSp>
        <p:nvCxnSpPr>
          <p:cNvPr id="14346" name="直線矢印コネクタ 11"/>
          <p:cNvCxnSpPr>
            <a:cxnSpLocks noChangeShapeType="1"/>
          </p:cNvCxnSpPr>
          <p:nvPr/>
        </p:nvCxnSpPr>
        <p:spPr bwMode="auto">
          <a:xfrm flipH="1">
            <a:off x="5364163" y="1703388"/>
            <a:ext cx="433387" cy="36988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7" name="テキスト ボックス 12"/>
          <p:cNvSpPr txBox="1">
            <a:spLocks noChangeArrowheads="1"/>
          </p:cNvSpPr>
          <p:nvPr/>
        </p:nvSpPr>
        <p:spPr bwMode="auto">
          <a:xfrm>
            <a:off x="4716016" y="3903439"/>
            <a:ext cx="203132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/>
              <a:t>高速度カメラ</a:t>
            </a:r>
          </a:p>
        </p:txBody>
      </p:sp>
      <p:cxnSp>
        <p:nvCxnSpPr>
          <p:cNvPr id="14348" name="直線矢印コネクタ 13"/>
          <p:cNvCxnSpPr>
            <a:cxnSpLocks noChangeShapeType="1"/>
          </p:cNvCxnSpPr>
          <p:nvPr/>
        </p:nvCxnSpPr>
        <p:spPr bwMode="auto">
          <a:xfrm flipH="1" flipV="1">
            <a:off x="4751388" y="3498850"/>
            <a:ext cx="436562" cy="5080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9E079964-AD80-41CC-8F6E-F8B81A80850F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12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3315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Summary</a:t>
            </a:r>
            <a:endParaRPr lang="ja-JP" altLang="en-US" dirty="0" smtClean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5225"/>
            <a:ext cx="8229600" cy="5288111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 smtClean="0"/>
              <a:t>高速</a:t>
            </a:r>
            <a:r>
              <a:rPr lang="en-US" altLang="ja-JP" dirty="0" smtClean="0"/>
              <a:t>NRT</a:t>
            </a:r>
            <a:r>
              <a:rPr lang="ja-JP" altLang="en-US" dirty="0" smtClean="0"/>
              <a:t>のための撮像系，画像処理方法を構築</a:t>
            </a:r>
            <a:endParaRPr lang="en-US" altLang="ja-JP" dirty="0" smtClean="0"/>
          </a:p>
          <a:p>
            <a:pPr lvl="1" eaLnBrk="1" hangingPunct="1"/>
            <a:r>
              <a:rPr lang="ja-JP" altLang="en-US" dirty="0" smtClean="0"/>
              <a:t>中性子</a:t>
            </a:r>
            <a:r>
              <a:rPr lang="en-US" altLang="ja-JP" dirty="0" smtClean="0"/>
              <a:t>I.I., MCP I.I., </a:t>
            </a:r>
            <a:r>
              <a:rPr lang="ja-JP" altLang="en-US" dirty="0" smtClean="0"/>
              <a:t>高速度カメラ</a:t>
            </a:r>
            <a:endParaRPr lang="en-US" altLang="ja-JP" dirty="0" smtClean="0"/>
          </a:p>
          <a:p>
            <a:pPr lvl="1" eaLnBrk="1" hangingPunct="1"/>
            <a:r>
              <a:rPr lang="ja-JP" altLang="en-US" dirty="0" smtClean="0"/>
              <a:t>回転する軸受のグリースの可視化に適用</a:t>
            </a:r>
          </a:p>
          <a:p>
            <a:pPr eaLnBrk="1" hangingPunct="1"/>
            <a:endParaRPr lang="ja-JP" altLang="en-US" dirty="0" smtClean="0"/>
          </a:p>
          <a:p>
            <a:pPr eaLnBrk="1" hangingPunct="1"/>
            <a:r>
              <a:rPr lang="ja-JP" altLang="en-US" dirty="0" smtClean="0"/>
              <a:t>今後の課題</a:t>
            </a:r>
            <a:r>
              <a:rPr lang="en-US" altLang="ja-JP" dirty="0" smtClean="0"/>
              <a:t>: </a:t>
            </a:r>
            <a:r>
              <a:rPr lang="ja-JP" altLang="en-US" dirty="0" smtClean="0"/>
              <a:t>実験系の改良</a:t>
            </a:r>
          </a:p>
          <a:p>
            <a:pPr lvl="1" eaLnBrk="1" hangingPunct="1"/>
            <a:r>
              <a:rPr lang="ja-JP" altLang="en-US" dirty="0" smtClean="0"/>
              <a:t>グリースのより明確な抽出</a:t>
            </a:r>
            <a:r>
              <a:rPr lang="en-US" altLang="ja-JP" dirty="0" smtClean="0"/>
              <a:t> </a:t>
            </a:r>
          </a:p>
          <a:p>
            <a:pPr lvl="2" eaLnBrk="1" hangingPunct="1"/>
            <a:r>
              <a:rPr lang="ja-JP" altLang="en-US" dirty="0" smtClean="0"/>
              <a:t>保持器の材質を変更</a:t>
            </a:r>
            <a:endParaRPr lang="en-US" altLang="ja-JP" dirty="0" smtClean="0"/>
          </a:p>
          <a:p>
            <a:pPr lvl="2" eaLnBrk="1" hangingPunct="1"/>
            <a:r>
              <a:rPr lang="ja-JP" altLang="en-US" dirty="0"/>
              <a:t>光学</a:t>
            </a:r>
            <a:r>
              <a:rPr lang="ja-JP" altLang="en-US" dirty="0" smtClean="0"/>
              <a:t>系の改善</a:t>
            </a:r>
            <a:endParaRPr lang="en-US" altLang="ja-JP" dirty="0" smtClean="0"/>
          </a:p>
          <a:p>
            <a:pPr lvl="1" eaLnBrk="1" hangingPunct="1"/>
            <a:r>
              <a:rPr lang="ja-JP" altLang="en-US" dirty="0" smtClean="0"/>
              <a:t>実験を行う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Contents</a:t>
            </a:r>
            <a:endParaRPr lang="ja-JP" altLang="en-US" dirty="0" smtClean="0"/>
          </a:p>
        </p:txBody>
      </p:sp>
      <p:sp>
        <p:nvSpPr>
          <p:cNvPr id="409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Background</a:t>
            </a:r>
          </a:p>
          <a:p>
            <a:pPr lvl="1" eaLnBrk="1" hangingPunct="1"/>
            <a:r>
              <a:rPr lang="ja-JP" altLang="en-US" dirty="0" smtClean="0"/>
              <a:t>ベアリングの</a:t>
            </a:r>
            <a:r>
              <a:rPr lang="en-US" altLang="ja-JP" dirty="0" smtClean="0"/>
              <a:t>NRT</a:t>
            </a:r>
            <a:r>
              <a:rPr lang="ja-JP" altLang="en-US" dirty="0" smtClean="0"/>
              <a:t>の意義</a:t>
            </a:r>
            <a:endParaRPr lang="en-US" altLang="ja-JP" dirty="0"/>
          </a:p>
          <a:p>
            <a:pPr lvl="1" eaLnBrk="1" hangingPunct="1"/>
            <a:r>
              <a:rPr lang="en-US" altLang="ja-JP" dirty="0"/>
              <a:t>Feasibility study: </a:t>
            </a:r>
            <a:r>
              <a:rPr lang="ja-JP" altLang="en-US" dirty="0" smtClean="0"/>
              <a:t>シミュレーション，</a:t>
            </a:r>
            <a:r>
              <a:rPr lang="en-US" altLang="ja-JP" dirty="0" smtClean="0"/>
              <a:t>2</a:t>
            </a:r>
            <a:r>
              <a:rPr lang="ja-JP" altLang="en-US" dirty="0" smtClean="0"/>
              <a:t>次元ラジオグラフィ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高</a:t>
            </a:r>
            <a:r>
              <a:rPr lang="ja-JP" altLang="en-US" dirty="0" smtClean="0"/>
              <a:t>速度撮像系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 smtClean="0"/>
              <a:t>実験セットアップ＆撮像結果</a:t>
            </a:r>
            <a:r>
              <a:rPr lang="en-US" altLang="ja-JP" dirty="0" smtClean="0"/>
              <a:t>@JRR-3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C19562BA-5309-402E-B161-2701AD3559F1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2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101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AutoShape 14"/>
          <p:cNvSpPr>
            <a:spLocks noChangeArrowheads="1"/>
          </p:cNvSpPr>
          <p:nvPr/>
        </p:nvSpPr>
        <p:spPr bwMode="auto">
          <a:xfrm>
            <a:off x="4499120" y="2132856"/>
            <a:ext cx="4573439" cy="4392488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5122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36E2CD43-ABEC-4D05-AD52-23A3C25E841A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3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123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sp>
        <p:nvSpPr>
          <p:cNvPr id="5124" name="AutoShape 15"/>
          <p:cNvSpPr>
            <a:spLocks noChangeArrowheads="1"/>
          </p:cNvSpPr>
          <p:nvPr/>
        </p:nvSpPr>
        <p:spPr bwMode="auto">
          <a:xfrm>
            <a:off x="322411" y="1946449"/>
            <a:ext cx="3600450" cy="4506887"/>
          </a:xfrm>
          <a:prstGeom prst="wedgeRoundRectCallout">
            <a:avLst>
              <a:gd name="adj1" fmla="val 67944"/>
              <a:gd name="adj2" fmla="val -2847"/>
              <a:gd name="adj3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ja-JP" altLang="ja-JP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Background</a:t>
            </a:r>
            <a:endParaRPr lang="ja-JP" altLang="en-US" dirty="0" smtClean="0"/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2018913" y="951905"/>
            <a:ext cx="510618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 smtClean="0"/>
              <a:t>軸受：最も基本的な要素機械の一つ</a:t>
            </a:r>
            <a:endParaRPr lang="en-US" altLang="ja-JP" dirty="0"/>
          </a:p>
        </p:txBody>
      </p:sp>
      <p:pic>
        <p:nvPicPr>
          <p:cNvPr id="512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4" y="4785819"/>
            <a:ext cx="1862336" cy="134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2525"/>
            <a:ext cx="14398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Oval 10"/>
          <p:cNvSpPr>
            <a:spLocks noChangeArrowheads="1"/>
          </p:cNvSpPr>
          <p:nvPr/>
        </p:nvSpPr>
        <p:spPr bwMode="auto">
          <a:xfrm>
            <a:off x="6639813" y="2425407"/>
            <a:ext cx="1553964" cy="65225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ja-JP" altLang="en-US" dirty="0" smtClean="0"/>
              <a:t>モータ</a:t>
            </a:r>
            <a:endParaRPr lang="ja-JP" altLang="en-US" dirty="0"/>
          </a:p>
        </p:txBody>
      </p:sp>
      <p:sp>
        <p:nvSpPr>
          <p:cNvPr id="5130" name="Oval 11"/>
          <p:cNvSpPr>
            <a:spLocks noChangeArrowheads="1"/>
          </p:cNvSpPr>
          <p:nvPr/>
        </p:nvSpPr>
        <p:spPr bwMode="auto">
          <a:xfrm>
            <a:off x="6742950" y="3311827"/>
            <a:ext cx="1986755" cy="65225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ja-JP" altLang="en-US" dirty="0"/>
              <a:t>エンジン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195736" y="1311151"/>
            <a:ext cx="5671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dirty="0" smtClean="0"/>
              <a:t>→ 効率的に使うことで省エネに寄与</a:t>
            </a:r>
            <a:endParaRPr lang="en-US" altLang="ja-JP" dirty="0"/>
          </a:p>
        </p:txBody>
      </p:sp>
      <p:pic>
        <p:nvPicPr>
          <p:cNvPr id="5135" name="Picture 15" descr="http://www.ihi.co.jp/icm/production/images/img_mo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187" y="2409404"/>
            <a:ext cx="1752054" cy="146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://t3.gstatic.com/images?q=tbn:ANd9GcTCoO9BuaKe8fs4t8XgLCWmRo-acF_oASxR7vQ1nC3UQs5fXdP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25" y="3587328"/>
            <a:ext cx="1900434" cy="142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http://www.asahi-net.or.jp/~pu4i-aok/cooldata2/gassification/ihi.rhf4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85" y="4363889"/>
            <a:ext cx="2156457" cy="18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Oval 12"/>
          <p:cNvSpPr>
            <a:spLocks noChangeArrowheads="1"/>
          </p:cNvSpPr>
          <p:nvPr/>
        </p:nvSpPr>
        <p:spPr bwMode="auto">
          <a:xfrm>
            <a:off x="6693373" y="4459692"/>
            <a:ext cx="1986756" cy="65225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ja-JP" altLang="en-US" dirty="0" smtClean="0"/>
              <a:t>タービン</a:t>
            </a:r>
            <a:endParaRPr lang="ja-JP" altLang="en-US" dirty="0"/>
          </a:p>
        </p:txBody>
      </p:sp>
      <p:sp>
        <p:nvSpPr>
          <p:cNvPr id="5132" name="Oval 13"/>
          <p:cNvSpPr>
            <a:spLocks noChangeArrowheads="1"/>
          </p:cNvSpPr>
          <p:nvPr/>
        </p:nvSpPr>
        <p:spPr bwMode="auto">
          <a:xfrm>
            <a:off x="6182023" y="5507959"/>
            <a:ext cx="2852339" cy="65225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ja-JP" altLang="en-US" dirty="0"/>
              <a:t>コンプレッサ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3061"/>
            <a:ext cx="3567987" cy="187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 animBg="1"/>
      <p:bldP spid="5124" grpId="0" animBg="1"/>
      <p:bldP spid="5126" grpId="0"/>
      <p:bldP spid="5129" grpId="0" animBg="1"/>
      <p:bldP spid="5130" grpId="0" animBg="1"/>
      <p:bldP spid="2" grpId="0"/>
      <p:bldP spid="5131" grpId="0" animBg="1"/>
      <p:bldP spid="51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寿命（組立状態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64953"/>
            <a:ext cx="2967037" cy="22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6F5FB0CB-C35B-4AD8-901D-12C67D73C1B4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4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6147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Background</a:t>
            </a:r>
            <a:endParaRPr lang="ja-JP" altLang="en-US" dirty="0" smtClean="0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98450" y="3860800"/>
            <a:ext cx="8666163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108585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ja-JP" altLang="en-US" dirty="0" smtClean="0"/>
              <a:t>寿命を迎えたベアリングにも未使用のグリースが残る</a:t>
            </a:r>
            <a:endParaRPr lang="en-US" altLang="ja-JP" dirty="0"/>
          </a:p>
          <a:p>
            <a:pPr lvl="1" algn="l" eaLnBrk="1" hangingPunct="1">
              <a:buFont typeface="Wingdings" pitchFamily="2" charset="2"/>
              <a:buChar char="Ø"/>
            </a:pPr>
            <a:r>
              <a:rPr lang="ja-JP" altLang="en-US" dirty="0" smtClean="0"/>
              <a:t>注入したグリースの一部が機能しない</a:t>
            </a:r>
            <a:endParaRPr lang="en-US" altLang="ja-JP" dirty="0"/>
          </a:p>
          <a:p>
            <a:pPr algn="l" eaLnBrk="1" hangingPunct="1">
              <a:buFont typeface="Arial" charset="0"/>
              <a:buChar char="•"/>
            </a:pPr>
            <a:r>
              <a:rPr lang="ja-JP" altLang="en-US" dirty="0" smtClean="0"/>
              <a:t>グリースを</a:t>
            </a:r>
            <a:r>
              <a:rPr lang="ja-JP" altLang="en-US" dirty="0"/>
              <a:t>全て</a:t>
            </a:r>
            <a:r>
              <a:rPr lang="ja-JP" altLang="en-US" dirty="0" smtClean="0"/>
              <a:t>使い切れれば，軸受けの寿命を長くできる</a:t>
            </a:r>
            <a:endParaRPr lang="ja-JP" altLang="en-US" dirty="0"/>
          </a:p>
          <a:p>
            <a:pPr lvl="1" algn="l" eaLnBrk="1" hangingPunct="1">
              <a:buFont typeface="Wingdings" pitchFamily="2" charset="2"/>
              <a:buChar char="Ø"/>
            </a:pPr>
            <a:r>
              <a:rPr lang="ja-JP" altLang="en-US" dirty="0" smtClean="0"/>
              <a:t>軸受の中のグリースのダイナミクスを把握し，軸受の設計で制御する必要あり</a:t>
            </a:r>
            <a:endParaRPr lang="en-US" altLang="ja-JP" dirty="0"/>
          </a:p>
          <a:p>
            <a:pPr algn="l" eaLnBrk="1" hangingPunct="1">
              <a:buFont typeface="Arial" charset="0"/>
              <a:buChar char="•"/>
            </a:pPr>
            <a:r>
              <a:rPr lang="en-US" altLang="ja-JP" dirty="0" smtClean="0"/>
              <a:t>NRT</a:t>
            </a:r>
            <a:r>
              <a:rPr lang="ja-JP" altLang="en-US" dirty="0" smtClean="0"/>
              <a:t>を適用する</a:t>
            </a:r>
            <a:endParaRPr lang="ja-JP" altLang="en-US" dirty="0"/>
          </a:p>
        </p:txBody>
      </p:sp>
      <p:pic>
        <p:nvPicPr>
          <p:cNvPr id="6150" name="Picture 6" descr="新品（裏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25575"/>
            <a:ext cx="3151187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4140200" y="1857375"/>
            <a:ext cx="1152525" cy="1152525"/>
            <a:chOff x="4140200" y="1857375"/>
            <a:chExt cx="1152525" cy="1152525"/>
          </a:xfrm>
        </p:grpSpPr>
        <p:sp>
          <p:nvSpPr>
            <p:cNvPr id="6151" name="AutoShape 7"/>
            <p:cNvSpPr>
              <a:spLocks noChangeArrowheads="1"/>
            </p:cNvSpPr>
            <p:nvPr/>
          </p:nvSpPr>
          <p:spPr bwMode="auto">
            <a:xfrm>
              <a:off x="4140200" y="2289175"/>
              <a:ext cx="1152525" cy="720725"/>
            </a:xfrm>
            <a:prstGeom prst="rightArrow">
              <a:avLst>
                <a:gd name="adj1" fmla="val 50000"/>
                <a:gd name="adj2" fmla="val 39978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6152" name="Text Box 8"/>
            <p:cNvSpPr txBox="1">
              <a:spLocks noChangeArrowheads="1"/>
            </p:cNvSpPr>
            <p:nvPr/>
          </p:nvSpPr>
          <p:spPr bwMode="auto">
            <a:xfrm>
              <a:off x="4344000" y="1857375"/>
              <a:ext cx="797312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丸ｺﾞｼｯｸM-PRO" pitchFamily="50" charset="-128"/>
                </a:defRPr>
              </a:lvl9pPr>
            </a:lstStyle>
            <a:p>
              <a:pPr eaLnBrk="1" hangingPunct="1"/>
              <a:r>
                <a:rPr lang="ja-JP" altLang="en-US" dirty="0" smtClean="0"/>
                <a:t>寿命</a:t>
              </a:r>
              <a:endParaRPr lang="ja-JP" altLang="en-US" dirty="0"/>
            </a:p>
          </p:txBody>
        </p:sp>
      </p:grpSp>
      <p:sp>
        <p:nvSpPr>
          <p:cNvPr id="6153" name="テキスト ボックス 1"/>
          <p:cNvSpPr txBox="1">
            <a:spLocks noChangeArrowheads="1"/>
          </p:cNvSpPr>
          <p:nvPr/>
        </p:nvSpPr>
        <p:spPr bwMode="auto">
          <a:xfrm>
            <a:off x="1613931" y="977900"/>
            <a:ext cx="172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 smtClean="0"/>
              <a:t>新品の軸受</a:t>
            </a:r>
            <a:endParaRPr lang="ja-JP" altLang="en-US" dirty="0"/>
          </a:p>
        </p:txBody>
      </p:sp>
      <p:sp>
        <p:nvSpPr>
          <p:cNvPr id="6154" name="テキスト ボックス 10"/>
          <p:cNvSpPr txBox="1">
            <a:spLocks noChangeArrowheads="1"/>
          </p:cNvSpPr>
          <p:nvPr/>
        </p:nvSpPr>
        <p:spPr bwMode="auto">
          <a:xfrm>
            <a:off x="5832017" y="977900"/>
            <a:ext cx="2031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 smtClean="0"/>
              <a:t>使用後の軸受</a:t>
            </a:r>
            <a:endParaRPr lang="ja-JP" altLang="en-US" dirty="0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09713"/>
            <a:ext cx="306705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15B5B156-32E2-4F32-9E02-D85EC9AC988B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5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7171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2</a:t>
            </a:r>
            <a:r>
              <a:rPr lang="ja-JP" altLang="en-US" dirty="0" smtClean="0"/>
              <a:t>次元</a:t>
            </a:r>
            <a:r>
              <a:rPr lang="en-US" altLang="ja-JP" dirty="0" smtClean="0"/>
              <a:t>NRT</a:t>
            </a:r>
            <a:endParaRPr lang="ja-JP" altLang="en-US" dirty="0" smtClean="0"/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745661" y="5548150"/>
            <a:ext cx="3887131" cy="833178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NRT</a:t>
            </a:r>
            <a:r>
              <a:rPr lang="ja-JP" altLang="en-US" dirty="0" err="1" smtClean="0"/>
              <a:t>でグ</a:t>
            </a:r>
            <a:r>
              <a:rPr lang="ja-JP" altLang="en-US" dirty="0" smtClean="0"/>
              <a:t>リースが検知可能</a:t>
            </a:r>
            <a:endParaRPr lang="en-US" altLang="ja-JP" dirty="0" smtClean="0"/>
          </a:p>
          <a:p>
            <a:pPr eaLnBrk="1" hangingPunct="1"/>
            <a:r>
              <a:rPr lang="ja-JP" altLang="en-US" dirty="0" smtClean="0"/>
              <a:t>であることを確認</a:t>
            </a:r>
            <a:endParaRPr lang="ja-JP" altLang="en-US" dirty="0"/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2727325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2730500" y="2217738"/>
            <a:ext cx="11588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/>
              <a:t>outer ring</a:t>
            </a:r>
            <a:endParaRPr lang="ja-JP" altLang="en-US" sz="1800"/>
          </a:p>
        </p:txBody>
      </p:sp>
      <p:sp>
        <p:nvSpPr>
          <p:cNvPr id="7176" name="Text Box 9"/>
          <p:cNvSpPr txBox="1">
            <a:spLocks noChangeArrowheads="1"/>
          </p:cNvSpPr>
          <p:nvPr/>
        </p:nvSpPr>
        <p:spPr bwMode="auto">
          <a:xfrm>
            <a:off x="2700338" y="4581525"/>
            <a:ext cx="11592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 dirty="0" smtClean="0"/>
              <a:t>Inner </a:t>
            </a:r>
            <a:r>
              <a:rPr lang="en-US" altLang="ja-JP" sz="1800" dirty="0"/>
              <a:t>ring</a:t>
            </a:r>
            <a:endParaRPr lang="ja-JP" altLang="en-US" sz="1800" dirty="0"/>
          </a:p>
        </p:txBody>
      </p:sp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3563938" y="3068638"/>
            <a:ext cx="5699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/>
              <a:t>Ball</a:t>
            </a:r>
            <a:endParaRPr lang="ja-JP" altLang="en-US" sz="1800"/>
          </a:p>
        </p:txBody>
      </p:sp>
      <p:sp>
        <p:nvSpPr>
          <p:cNvPr id="7178" name="Text Box 11"/>
          <p:cNvSpPr txBox="1">
            <a:spLocks noChangeArrowheads="1"/>
          </p:cNvSpPr>
          <p:nvPr/>
        </p:nvSpPr>
        <p:spPr bwMode="auto">
          <a:xfrm>
            <a:off x="854075" y="2289175"/>
            <a:ext cx="6334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 b="1">
                <a:solidFill>
                  <a:srgbClr val="CC0000"/>
                </a:solidFill>
              </a:rPr>
              <a:t>seal</a:t>
            </a:r>
            <a:endParaRPr lang="ja-JP" altLang="en-US" sz="1800" b="1">
              <a:solidFill>
                <a:srgbClr val="CC0000"/>
              </a:solidFill>
            </a:endParaRPr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3059113" y="4005263"/>
            <a:ext cx="9286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 b="1" dirty="0">
                <a:solidFill>
                  <a:srgbClr val="CC0000"/>
                </a:solidFill>
              </a:rPr>
              <a:t>grease</a:t>
            </a:r>
            <a:endParaRPr lang="ja-JP" altLang="en-US" sz="1800" b="1" dirty="0">
              <a:solidFill>
                <a:srgbClr val="CC0000"/>
              </a:solidFill>
            </a:endParaRPr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 flipH="1" flipV="1">
            <a:off x="2411413" y="3933825"/>
            <a:ext cx="5762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>
            <a:off x="1258888" y="2578100"/>
            <a:ext cx="360362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flipH="1">
            <a:off x="2411413" y="2433638"/>
            <a:ext cx="360362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 flipH="1" flipV="1">
            <a:off x="2987675" y="3284538"/>
            <a:ext cx="64928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4" name="Line 17"/>
          <p:cNvSpPr>
            <a:spLocks noChangeShapeType="1"/>
          </p:cNvSpPr>
          <p:nvPr/>
        </p:nvSpPr>
        <p:spPr bwMode="auto">
          <a:xfrm flipH="1" flipV="1">
            <a:off x="3132138" y="3644900"/>
            <a:ext cx="21431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5" name="Text Box 18"/>
          <p:cNvSpPr txBox="1">
            <a:spLocks noChangeArrowheads="1"/>
          </p:cNvSpPr>
          <p:nvPr/>
        </p:nvSpPr>
        <p:spPr bwMode="auto">
          <a:xfrm>
            <a:off x="2987675" y="2527300"/>
            <a:ext cx="711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 b="1">
                <a:solidFill>
                  <a:srgbClr val="CC0000"/>
                </a:solidFill>
              </a:rPr>
              <a:t>cage</a:t>
            </a:r>
            <a:endParaRPr lang="ja-JP" altLang="en-US" sz="1800" b="1">
              <a:solidFill>
                <a:srgbClr val="CC0000"/>
              </a:solidFill>
            </a:endParaRPr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 flipH="1" flipV="1">
            <a:off x="2563813" y="2679700"/>
            <a:ext cx="50323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7" name="AutoShape 20"/>
          <p:cNvSpPr>
            <a:spLocks noChangeArrowheads="1"/>
          </p:cNvSpPr>
          <p:nvPr/>
        </p:nvSpPr>
        <p:spPr bwMode="auto">
          <a:xfrm rot="-2877967">
            <a:off x="899319" y="3356769"/>
            <a:ext cx="1439863" cy="15843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ja-JP" altLang="en-US"/>
          </a:p>
        </p:txBody>
      </p:sp>
      <p:pic>
        <p:nvPicPr>
          <p:cNvPr id="7188" name="Picture 21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1403350"/>
            <a:ext cx="24669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9" name="Text Box 22"/>
          <p:cNvSpPr txBox="1">
            <a:spLocks noChangeArrowheads="1"/>
          </p:cNvSpPr>
          <p:nvPr/>
        </p:nvSpPr>
        <p:spPr bwMode="auto">
          <a:xfrm>
            <a:off x="4900613" y="1514475"/>
            <a:ext cx="1160462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/>
              <a:t>outer ring</a:t>
            </a:r>
            <a:endParaRPr lang="ja-JP" altLang="en-US" sz="1800"/>
          </a:p>
        </p:txBody>
      </p:sp>
      <p:sp>
        <p:nvSpPr>
          <p:cNvPr id="7190" name="Text Box 23"/>
          <p:cNvSpPr txBox="1">
            <a:spLocks noChangeArrowheads="1"/>
          </p:cNvSpPr>
          <p:nvPr/>
        </p:nvSpPr>
        <p:spPr bwMode="auto">
          <a:xfrm>
            <a:off x="5476875" y="3419475"/>
            <a:ext cx="1146175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/>
              <a:t>inner ring</a:t>
            </a:r>
            <a:endParaRPr lang="ja-JP" altLang="en-US" sz="1800"/>
          </a:p>
        </p:txBody>
      </p:sp>
      <p:sp>
        <p:nvSpPr>
          <p:cNvPr id="7191" name="Text Box 24"/>
          <p:cNvSpPr txBox="1">
            <a:spLocks noChangeArrowheads="1"/>
          </p:cNvSpPr>
          <p:nvPr/>
        </p:nvSpPr>
        <p:spPr bwMode="auto">
          <a:xfrm>
            <a:off x="7451725" y="3429000"/>
            <a:ext cx="608013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/>
              <a:t>ball </a:t>
            </a:r>
            <a:endParaRPr lang="ja-JP" altLang="en-US" sz="1800"/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>
            <a:off x="5621338" y="1763713"/>
            <a:ext cx="215900" cy="3587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 flipV="1">
            <a:off x="6200775" y="2982913"/>
            <a:ext cx="319088" cy="509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 flipH="1" flipV="1">
            <a:off x="7380288" y="3068638"/>
            <a:ext cx="287337" cy="3603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95" name="Text Box 28"/>
          <p:cNvSpPr txBox="1">
            <a:spLocks noChangeArrowheads="1"/>
          </p:cNvSpPr>
          <p:nvPr/>
        </p:nvSpPr>
        <p:spPr bwMode="auto">
          <a:xfrm>
            <a:off x="7256463" y="1214438"/>
            <a:ext cx="608012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/>
              <a:t>void</a:t>
            </a:r>
            <a:endParaRPr lang="ja-JP" altLang="en-US" sz="1800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 flipH="1">
            <a:off x="7205663" y="1547813"/>
            <a:ext cx="361950" cy="10080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97" name="Text Box 30"/>
          <p:cNvSpPr txBox="1">
            <a:spLocks noChangeArrowheads="1"/>
          </p:cNvSpPr>
          <p:nvPr/>
        </p:nvSpPr>
        <p:spPr bwMode="auto">
          <a:xfrm>
            <a:off x="5694363" y="915988"/>
            <a:ext cx="441325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/>
              <a:t>air</a:t>
            </a:r>
            <a:endParaRPr lang="ja-JP" altLang="en-US" sz="1800"/>
          </a:p>
        </p:txBody>
      </p:sp>
      <p:sp>
        <p:nvSpPr>
          <p:cNvPr id="7198" name="Line 31"/>
          <p:cNvSpPr>
            <a:spLocks noChangeShapeType="1"/>
          </p:cNvSpPr>
          <p:nvPr/>
        </p:nvSpPr>
        <p:spPr bwMode="auto">
          <a:xfrm>
            <a:off x="5908675" y="1190625"/>
            <a:ext cx="292100" cy="6477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99" name="Text Box 32"/>
          <p:cNvSpPr txBox="1">
            <a:spLocks noChangeArrowheads="1"/>
          </p:cNvSpPr>
          <p:nvPr/>
        </p:nvSpPr>
        <p:spPr bwMode="auto">
          <a:xfrm>
            <a:off x="7708900" y="2195513"/>
            <a:ext cx="890588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/>
              <a:t>grease</a:t>
            </a:r>
            <a:endParaRPr lang="ja-JP" altLang="en-US" sz="1800"/>
          </a:p>
        </p:txBody>
      </p:sp>
      <p:sp>
        <p:nvSpPr>
          <p:cNvPr id="7200" name="Line 33"/>
          <p:cNvSpPr>
            <a:spLocks noChangeShapeType="1"/>
          </p:cNvSpPr>
          <p:nvPr/>
        </p:nvSpPr>
        <p:spPr bwMode="auto">
          <a:xfrm flipH="1">
            <a:off x="7421563" y="2339975"/>
            <a:ext cx="288925" cy="431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7201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2419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02" name="Text Box 35"/>
          <p:cNvSpPr txBox="1">
            <a:spLocks noChangeArrowheads="1"/>
          </p:cNvSpPr>
          <p:nvPr/>
        </p:nvSpPr>
        <p:spPr bwMode="auto">
          <a:xfrm>
            <a:off x="5611813" y="3906838"/>
            <a:ext cx="60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600" b="1">
                <a:solidFill>
                  <a:schemeClr val="bg1"/>
                </a:solidFill>
                <a:latin typeface="Verdana" pitchFamily="34" charset="0"/>
              </a:rPr>
              <a:t>ball</a:t>
            </a:r>
            <a:endParaRPr lang="ja-JP" altLang="en-US" sz="16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203" name="Line 36"/>
          <p:cNvSpPr>
            <a:spLocks noChangeShapeType="1"/>
          </p:cNvSpPr>
          <p:nvPr/>
        </p:nvSpPr>
        <p:spPr bwMode="auto">
          <a:xfrm>
            <a:off x="5837238" y="4148138"/>
            <a:ext cx="158750" cy="36036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04" name="Oval 37"/>
          <p:cNvSpPr>
            <a:spLocks noChangeArrowheads="1"/>
          </p:cNvSpPr>
          <p:nvPr/>
        </p:nvSpPr>
        <p:spPr bwMode="auto">
          <a:xfrm>
            <a:off x="5867400" y="4508500"/>
            <a:ext cx="328613" cy="3286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205" name="Text Box 38"/>
          <p:cNvSpPr txBox="1">
            <a:spLocks noChangeArrowheads="1"/>
          </p:cNvSpPr>
          <p:nvPr/>
        </p:nvSpPr>
        <p:spPr bwMode="auto">
          <a:xfrm>
            <a:off x="5557838" y="6027738"/>
            <a:ext cx="96361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600" b="1">
                <a:solidFill>
                  <a:schemeClr val="bg1"/>
                </a:solidFill>
                <a:latin typeface="Verdana" pitchFamily="34" charset="0"/>
              </a:rPr>
              <a:t>grease</a:t>
            </a:r>
            <a:endParaRPr lang="ja-JP" altLang="en-US" sz="16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206" name="Line 39"/>
          <p:cNvSpPr>
            <a:spLocks noChangeShapeType="1"/>
          </p:cNvSpPr>
          <p:nvPr/>
        </p:nvSpPr>
        <p:spPr bwMode="auto">
          <a:xfrm flipV="1">
            <a:off x="5916613" y="5749925"/>
            <a:ext cx="163512" cy="4476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07" name="Oval 43"/>
          <p:cNvSpPr>
            <a:spLocks noChangeArrowheads="1"/>
          </p:cNvSpPr>
          <p:nvPr/>
        </p:nvSpPr>
        <p:spPr bwMode="auto">
          <a:xfrm>
            <a:off x="3109515" y="949052"/>
            <a:ext cx="3140867" cy="565697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ja-JP" altLang="en-US" sz="2000" dirty="0"/>
              <a:t>シミュレーション</a:t>
            </a:r>
          </a:p>
        </p:txBody>
      </p:sp>
      <p:sp>
        <p:nvSpPr>
          <p:cNvPr id="7208" name="Oval 44"/>
          <p:cNvSpPr>
            <a:spLocks noChangeArrowheads="1"/>
          </p:cNvSpPr>
          <p:nvPr/>
        </p:nvSpPr>
        <p:spPr bwMode="auto">
          <a:xfrm>
            <a:off x="4560888" y="4221163"/>
            <a:ext cx="931862" cy="533400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en-US" altLang="ja-JP" sz="2000"/>
              <a:t>NRT</a:t>
            </a:r>
          </a:p>
        </p:txBody>
      </p:sp>
      <p:sp>
        <p:nvSpPr>
          <p:cNvPr id="7209" name="Text Box 45"/>
          <p:cNvSpPr txBox="1">
            <a:spLocks noChangeArrowheads="1"/>
          </p:cNvSpPr>
          <p:nvPr/>
        </p:nvSpPr>
        <p:spPr bwMode="auto">
          <a:xfrm>
            <a:off x="677865" y="4868863"/>
            <a:ext cx="14128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/>
              <a:t>中性子線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ja-JP" altLang="en-US" dirty="0" smtClean="0"/>
              <a:t>高速</a:t>
            </a:r>
            <a:r>
              <a:rPr lang="en-US" altLang="ja-JP" dirty="0" smtClean="0"/>
              <a:t>NRT</a:t>
            </a:r>
            <a:r>
              <a:rPr lang="ja-JP" altLang="en-US" dirty="0" smtClean="0"/>
              <a:t>のための検出系</a:t>
            </a:r>
          </a:p>
        </p:txBody>
      </p:sp>
      <p:sp>
        <p:nvSpPr>
          <p:cNvPr id="8195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CF53FF87-F55D-488B-854B-379BB3FE2A6E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6</a:t>
            </a:fld>
            <a:endParaRPr lang="en-US" altLang="ja-JP" sz="1000" dirty="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8196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sp>
        <p:nvSpPr>
          <p:cNvPr id="8198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Detector</a:t>
            </a:r>
          </a:p>
          <a:p>
            <a:pPr lvl="1"/>
            <a:r>
              <a:rPr lang="en-US" altLang="ja-JP" dirty="0" smtClean="0"/>
              <a:t>Neutron I.I. “</a:t>
            </a:r>
            <a:r>
              <a:rPr lang="en-US" altLang="ja-JP" dirty="0" err="1" smtClean="0"/>
              <a:t>Ultimage</a:t>
            </a:r>
            <a:r>
              <a:rPr lang="en-US" altLang="ja-JP" baseline="30000" dirty="0" err="1" smtClean="0"/>
              <a:t>TM</a:t>
            </a:r>
            <a:r>
              <a:rPr lang="en-US" altLang="ja-JP" dirty="0" smtClean="0"/>
              <a:t>“(</a:t>
            </a:r>
            <a:r>
              <a:rPr lang="ja-JP" altLang="en-US" dirty="0"/>
              <a:t>東芝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err="1" smtClean="0"/>
              <a:t>Gd</a:t>
            </a:r>
            <a:r>
              <a:rPr lang="ja-JP" altLang="en-US" dirty="0" smtClean="0"/>
              <a:t>タイプ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イメージインテンシファイア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2</a:t>
            </a:r>
            <a:r>
              <a:rPr lang="ja-JP" altLang="en-US" dirty="0" smtClean="0"/>
              <a:t>段</a:t>
            </a:r>
            <a:r>
              <a:rPr lang="en-US" altLang="ja-JP" dirty="0" smtClean="0"/>
              <a:t>MCP</a:t>
            </a:r>
            <a:r>
              <a:rPr lang="ja-JP" altLang="en-US" dirty="0" smtClean="0"/>
              <a:t>タイプ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高速度カメラ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CMOS</a:t>
            </a:r>
            <a:r>
              <a:rPr lang="ja-JP" altLang="en-US" dirty="0" smtClean="0"/>
              <a:t>センサ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2A4AD80A-E7B7-427B-92D7-732174715A8E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7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9219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ja-JP" altLang="en-US" dirty="0" smtClean="0"/>
              <a:t>実験＠</a:t>
            </a:r>
            <a:r>
              <a:rPr lang="en-US" altLang="ja-JP" dirty="0" smtClean="0"/>
              <a:t>TNRF</a:t>
            </a:r>
            <a:r>
              <a:rPr lang="ja-JP" altLang="en-US" dirty="0" smtClean="0"/>
              <a:t>ポート</a:t>
            </a:r>
            <a:r>
              <a:rPr lang="en-US" altLang="ja-JP" dirty="0" smtClean="0"/>
              <a:t>(JRR3)</a:t>
            </a:r>
            <a:endParaRPr lang="ja-JP" altLang="en-US" dirty="0" smtClean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962150"/>
            <a:ext cx="265588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914650" y="2178050"/>
            <a:ext cx="113845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ja-JP" altLang="en-US" sz="1800" b="1" dirty="0" smtClean="0"/>
              <a:t>中性子</a:t>
            </a:r>
            <a:r>
              <a:rPr lang="en-US" altLang="ja-JP" sz="1800" b="1" dirty="0" smtClean="0"/>
              <a:t>I.I</a:t>
            </a:r>
            <a:r>
              <a:rPr lang="en-US" altLang="ja-JP" sz="1800" b="1" dirty="0"/>
              <a:t>.</a:t>
            </a:r>
            <a:endParaRPr lang="ja-JP" altLang="en-US" sz="1800" b="1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2698750" y="2682875"/>
            <a:ext cx="144463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2698750" y="2682875"/>
            <a:ext cx="0" cy="3603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843213" y="4797425"/>
            <a:ext cx="157927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ja-JP" altLang="en-US" sz="1800" b="1" dirty="0" smtClean="0"/>
              <a:t>高速度カメラ</a:t>
            </a:r>
            <a:endParaRPr lang="en-US" altLang="ja-JP" sz="1800" b="1" dirty="0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203575" y="3756025"/>
            <a:ext cx="101406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en-US" altLang="ja-JP" sz="1800" b="1" dirty="0" smtClean="0"/>
              <a:t>MCP</a:t>
            </a:r>
            <a:r>
              <a:rPr lang="ja-JP" altLang="en-US" sz="1800" b="1" dirty="0" smtClean="0"/>
              <a:t> </a:t>
            </a:r>
            <a:r>
              <a:rPr lang="en-US" altLang="ja-JP" sz="1800" b="1" dirty="0" smtClean="0"/>
              <a:t>I.I.</a:t>
            </a:r>
            <a:endParaRPr lang="ja-JP" altLang="en-US" sz="1800" b="1" dirty="0"/>
          </a:p>
        </p:txBody>
      </p:sp>
      <p:sp>
        <p:nvSpPr>
          <p:cNvPr id="9227" name="Line 13"/>
          <p:cNvSpPr>
            <a:spLocks noChangeShapeType="1"/>
          </p:cNvSpPr>
          <p:nvPr/>
        </p:nvSpPr>
        <p:spPr bwMode="auto">
          <a:xfrm flipH="1" flipV="1">
            <a:off x="2870200" y="3641725"/>
            <a:ext cx="33337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8" name="Line 14"/>
          <p:cNvSpPr>
            <a:spLocks noChangeShapeType="1"/>
          </p:cNvSpPr>
          <p:nvPr/>
        </p:nvSpPr>
        <p:spPr bwMode="auto">
          <a:xfrm flipH="1" flipV="1">
            <a:off x="3059113" y="4483100"/>
            <a:ext cx="288925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922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2322513"/>
            <a:ext cx="1717675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0" name="Text Box 16"/>
          <p:cNvSpPr txBox="1">
            <a:spLocks noChangeArrowheads="1"/>
          </p:cNvSpPr>
          <p:nvPr/>
        </p:nvSpPr>
        <p:spPr bwMode="auto">
          <a:xfrm>
            <a:off x="6553936" y="2339588"/>
            <a:ext cx="111440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ja-JP" altLang="en-US" sz="1800" b="1" dirty="0"/>
              <a:t>中性子線</a:t>
            </a:r>
          </a:p>
        </p:txBody>
      </p:sp>
      <p:sp>
        <p:nvSpPr>
          <p:cNvPr id="9231" name="AutoShape 17"/>
          <p:cNvSpPr>
            <a:spLocks noChangeArrowheads="1"/>
          </p:cNvSpPr>
          <p:nvPr/>
        </p:nvSpPr>
        <p:spPr bwMode="auto">
          <a:xfrm>
            <a:off x="5794375" y="2251075"/>
            <a:ext cx="793750" cy="1008063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923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651375"/>
            <a:ext cx="1800225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3" name="Oval 19"/>
          <p:cNvSpPr>
            <a:spLocks noChangeArrowheads="1"/>
          </p:cNvSpPr>
          <p:nvPr/>
        </p:nvSpPr>
        <p:spPr bwMode="auto">
          <a:xfrm>
            <a:off x="4427538" y="2251075"/>
            <a:ext cx="1223962" cy="1295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34" name="Text Box 20"/>
          <p:cNvSpPr txBox="1">
            <a:spLocks noChangeArrowheads="1"/>
          </p:cNvSpPr>
          <p:nvPr/>
        </p:nvSpPr>
        <p:spPr bwMode="auto">
          <a:xfrm>
            <a:off x="5722938" y="5562600"/>
            <a:ext cx="64953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ja-JP" altLang="en-US" sz="1800" b="1" dirty="0"/>
              <a:t>軸受</a:t>
            </a:r>
          </a:p>
        </p:txBody>
      </p:sp>
      <p:sp>
        <p:nvSpPr>
          <p:cNvPr id="9235" name="Text Box 21"/>
          <p:cNvSpPr txBox="1">
            <a:spLocks noChangeArrowheads="1"/>
          </p:cNvSpPr>
          <p:nvPr/>
        </p:nvSpPr>
        <p:spPr bwMode="auto">
          <a:xfrm>
            <a:off x="4859338" y="4194175"/>
            <a:ext cx="88197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ja-JP" altLang="en-US" sz="1800" b="1" dirty="0"/>
              <a:t>モータ</a:t>
            </a:r>
          </a:p>
        </p:txBody>
      </p:sp>
      <p:sp>
        <p:nvSpPr>
          <p:cNvPr id="9236" name="Line 22"/>
          <p:cNvSpPr>
            <a:spLocks noChangeShapeType="1"/>
          </p:cNvSpPr>
          <p:nvPr/>
        </p:nvSpPr>
        <p:spPr bwMode="auto">
          <a:xfrm>
            <a:off x="5362575" y="4554538"/>
            <a:ext cx="21590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37" name="Line 23"/>
          <p:cNvSpPr>
            <a:spLocks noChangeShapeType="1"/>
          </p:cNvSpPr>
          <p:nvPr/>
        </p:nvSpPr>
        <p:spPr bwMode="auto">
          <a:xfrm flipH="1" flipV="1">
            <a:off x="5218113" y="5129213"/>
            <a:ext cx="576262" cy="4333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39" name="Line 25"/>
          <p:cNvSpPr>
            <a:spLocks noChangeShapeType="1"/>
          </p:cNvSpPr>
          <p:nvPr/>
        </p:nvSpPr>
        <p:spPr bwMode="auto">
          <a:xfrm flipH="1" flipV="1">
            <a:off x="5613400" y="2620963"/>
            <a:ext cx="614363" cy="20780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40" name="Line 26"/>
          <p:cNvSpPr>
            <a:spLocks noChangeShapeType="1"/>
          </p:cNvSpPr>
          <p:nvPr/>
        </p:nvSpPr>
        <p:spPr bwMode="auto">
          <a:xfrm flipH="1" flipV="1">
            <a:off x="4427538" y="2970213"/>
            <a:ext cx="0" cy="1657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41" name="Oval 27"/>
          <p:cNvSpPr>
            <a:spLocks noChangeArrowheads="1"/>
          </p:cNvSpPr>
          <p:nvPr/>
        </p:nvSpPr>
        <p:spPr bwMode="auto">
          <a:xfrm>
            <a:off x="1007671" y="1322491"/>
            <a:ext cx="1986756" cy="65225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ja-JP" altLang="en-US" dirty="0" smtClean="0"/>
              <a:t>検出器系</a:t>
            </a:r>
            <a:endParaRPr lang="ja-JP" altLang="en-US" dirty="0"/>
          </a:p>
        </p:txBody>
      </p:sp>
      <p:sp>
        <p:nvSpPr>
          <p:cNvPr id="9242" name="Oval 28"/>
          <p:cNvSpPr>
            <a:spLocks noChangeArrowheads="1"/>
          </p:cNvSpPr>
          <p:nvPr/>
        </p:nvSpPr>
        <p:spPr bwMode="auto">
          <a:xfrm>
            <a:off x="5409006" y="1555854"/>
            <a:ext cx="1986755" cy="65225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ja-JP" altLang="en-US" dirty="0"/>
              <a:t>回転装置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 bwMode="auto">
          <a:xfrm>
            <a:off x="1797318" y="819150"/>
            <a:ext cx="5577110" cy="881658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0242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9720ADAF-8675-45D4-B636-FA028A8E4718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8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0243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smtClean="0">
              <a:ea typeface="ＭＳ Ｐゴシック" pitchFamily="50" charset="-128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高速</a:t>
            </a:r>
            <a:r>
              <a:rPr lang="en-US" altLang="ja-JP" dirty="0" smtClean="0"/>
              <a:t>NRT</a:t>
            </a:r>
            <a:r>
              <a:rPr lang="ja-JP" altLang="en-US" dirty="0" smtClean="0"/>
              <a:t>の結果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1947218" y="819150"/>
            <a:ext cx="478878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/>
            <a:r>
              <a:rPr lang="ja-JP" altLang="en-US" dirty="0" smtClean="0"/>
              <a:t>露光時間</a:t>
            </a:r>
            <a:r>
              <a:rPr lang="en-US" altLang="ja-JP" dirty="0" smtClean="0"/>
              <a:t> </a:t>
            </a:r>
            <a:r>
              <a:rPr lang="en-US" altLang="ja-JP" dirty="0"/>
              <a:t>= </a:t>
            </a:r>
            <a:r>
              <a:rPr lang="en-US" altLang="ja-JP" dirty="0" smtClean="0"/>
              <a:t>1ms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ja-JP" altLang="en-US" dirty="0" smtClean="0"/>
              <a:t>フレームあたり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algn="l" eaLnBrk="1" hangingPunct="1"/>
            <a:r>
              <a:rPr lang="ja-JP" altLang="en-US" dirty="0" smtClean="0"/>
              <a:t>軸受回転数</a:t>
            </a:r>
            <a:r>
              <a:rPr lang="en-US" altLang="ja-JP" dirty="0" smtClean="0"/>
              <a:t> </a:t>
            </a:r>
            <a:r>
              <a:rPr lang="en-US" altLang="ja-JP" dirty="0"/>
              <a:t>= 1000rpm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240387" y="6076650"/>
            <a:ext cx="866164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ja-JP" altLang="en-US" dirty="0" smtClean="0"/>
              <a:t>ラフな像</a:t>
            </a:r>
            <a:r>
              <a:rPr lang="en-US" altLang="ja-JP" dirty="0" smtClean="0"/>
              <a:t>… </a:t>
            </a:r>
            <a:r>
              <a:rPr lang="ja-JP" altLang="en-US" dirty="0" smtClean="0"/>
              <a:t>→ </a:t>
            </a:r>
            <a:r>
              <a:rPr lang="ja-JP" altLang="en-US" dirty="0"/>
              <a:t>光</a:t>
            </a:r>
            <a:r>
              <a:rPr lang="ja-JP" altLang="en-US" dirty="0" smtClean="0"/>
              <a:t>学系の改善が必要，保持器での吸収も大きい</a:t>
            </a:r>
            <a:endParaRPr lang="ja-JP" altLang="en-US" dirty="0"/>
          </a:p>
        </p:txBody>
      </p:sp>
      <p:pic>
        <p:nvPicPr>
          <p:cNvPr id="5" name="bearing12_500F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1700808"/>
            <a:ext cx="3720238" cy="4388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2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8A2FFE00-B833-48A8-9608-E583D0DB3F65}" type="slidenum">
              <a:rPr lang="en-US" altLang="ja-JP" sz="100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pPr eaLnBrk="1" hangingPunct="1"/>
              <a:t>9</a:t>
            </a:fld>
            <a:endParaRPr lang="en-US" altLang="ja-JP" sz="1000" smtClean="0">
              <a:solidFill>
                <a:srgbClr val="00559A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1267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700" dirty="0" smtClean="0">
                <a:solidFill>
                  <a:srgbClr val="00559A"/>
                </a:solidFill>
                <a:latin typeface="ＭＳ Ｐゴシック" pitchFamily="50" charset="-128"/>
                <a:ea typeface="ＭＳ Ｐゴシック" pitchFamily="50" charset="-128"/>
              </a:rPr>
              <a:t>IHI000001-003      Copyright © 2007 IHI Corporation All Rights Reserved.</a:t>
            </a:r>
            <a:endParaRPr lang="en-US" altLang="ja-JP" sz="800" dirty="0" smtClean="0">
              <a:solidFill>
                <a:srgbClr val="00559A"/>
              </a:solidFill>
              <a:ea typeface="ＭＳ Ｐゴシック" pitchFamily="50" charset="-128"/>
            </a:endParaRPr>
          </a:p>
          <a:p>
            <a:pPr eaLnBrk="1" hangingPunct="1"/>
            <a:endParaRPr lang="en-US" altLang="ja-JP" sz="1400" dirty="0" smtClean="0">
              <a:ea typeface="ＭＳ Ｐゴシック" pitchFamily="50" charset="-128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画像処理</a:t>
            </a:r>
          </a:p>
        </p:txBody>
      </p:sp>
      <p:pic>
        <p:nvPicPr>
          <p:cNvPr id="11272" name="Picture 6" descr="1101-1110_Add10_rs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20938"/>
            <a:ext cx="23717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7"/>
          <p:cNvSpPr txBox="1">
            <a:spLocks noChangeArrowheads="1"/>
          </p:cNvSpPr>
          <p:nvPr/>
        </p:nvSpPr>
        <p:spPr bwMode="auto">
          <a:xfrm>
            <a:off x="2786063" y="3268663"/>
            <a:ext cx="733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sz="3600" dirty="0">
                <a:ea typeface="ＭＳ Ｐゴシック" pitchFamily="50" charset="-128"/>
              </a:rPr>
              <a:t>÷</a:t>
            </a:r>
            <a:endParaRPr lang="ja-JP" altLang="en-US" sz="3600" dirty="0">
              <a:ea typeface="ＭＳ Ｐゴシック" pitchFamily="50" charset="-128"/>
            </a:endParaRPr>
          </a:p>
        </p:txBody>
      </p:sp>
      <p:sp>
        <p:nvSpPr>
          <p:cNvPr id="11274" name="Text Box 8"/>
          <p:cNvSpPr txBox="1">
            <a:spLocks noChangeArrowheads="1"/>
          </p:cNvSpPr>
          <p:nvPr/>
        </p:nvSpPr>
        <p:spPr bwMode="auto">
          <a:xfrm>
            <a:off x="5700713" y="3230563"/>
            <a:ext cx="76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ja-JP" altLang="en-US" sz="3600" dirty="0">
                <a:ea typeface="ＭＳ Ｐゴシック" pitchFamily="50" charset="-128"/>
              </a:rPr>
              <a:t>＝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3386138" y="2420938"/>
            <a:ext cx="2371725" cy="2838510"/>
            <a:chOff x="3386138" y="2420938"/>
            <a:chExt cx="2371725" cy="2838510"/>
          </a:xfrm>
        </p:grpSpPr>
        <p:pic>
          <p:nvPicPr>
            <p:cNvPr id="11270" name="Picture 4" descr="new_haikei_cli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138" y="2420938"/>
              <a:ext cx="2371725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Rectangle 9"/>
            <p:cNvSpPr>
              <a:spLocks noChangeArrowheads="1"/>
            </p:cNvSpPr>
            <p:nvPr/>
          </p:nvSpPr>
          <p:spPr bwMode="auto">
            <a:xfrm>
              <a:off x="3784555" y="4859338"/>
              <a:ext cx="17235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ja-JP" altLang="en-US" sz="2000" dirty="0"/>
                <a:t>グリースなし</a:t>
              </a:r>
            </a:p>
          </p:txBody>
        </p:sp>
      </p:grpSp>
      <p:sp>
        <p:nvSpPr>
          <p:cNvPr id="11276" name="Rectangle 10"/>
          <p:cNvSpPr>
            <a:spLocks noChangeArrowheads="1"/>
          </p:cNvSpPr>
          <p:nvPr/>
        </p:nvSpPr>
        <p:spPr bwMode="auto">
          <a:xfrm>
            <a:off x="688211" y="4824413"/>
            <a:ext cx="1723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2000" dirty="0" smtClean="0"/>
              <a:t>グリースあり</a:t>
            </a:r>
            <a:endParaRPr lang="ja-JP" altLang="en-US" sz="20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6281738" y="2420938"/>
            <a:ext cx="2371725" cy="2838510"/>
            <a:chOff x="6281738" y="2420938"/>
            <a:chExt cx="2371725" cy="2838510"/>
          </a:xfrm>
        </p:grpSpPr>
        <p:pic>
          <p:nvPicPr>
            <p:cNvPr id="11271" name="Picture 5" descr="sub_new_haikei_clip-000ou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38" y="2420938"/>
              <a:ext cx="2371725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7" name="Rectangle 11"/>
            <p:cNvSpPr>
              <a:spLocks noChangeArrowheads="1"/>
            </p:cNvSpPr>
            <p:nvPr/>
          </p:nvSpPr>
          <p:spPr bwMode="auto">
            <a:xfrm>
              <a:off x="7034213" y="4859338"/>
              <a:ext cx="12105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ja-JP" altLang="en-US" sz="2000" dirty="0"/>
                <a:t>グリース</a:t>
              </a:r>
            </a:p>
          </p:txBody>
        </p:sp>
      </p:grpSp>
      <p:sp>
        <p:nvSpPr>
          <p:cNvPr id="14" name="角丸四角形 13"/>
          <p:cNvSpPr/>
          <p:nvPr/>
        </p:nvSpPr>
        <p:spPr bwMode="auto">
          <a:xfrm>
            <a:off x="2535416" y="1052736"/>
            <a:ext cx="4546231" cy="513191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軸受の</a:t>
            </a:r>
            <a:r>
              <a:rPr lang="en-US" altLang="ja-JP" dirty="0" smtClean="0"/>
              <a:t>NRT</a:t>
            </a:r>
            <a:r>
              <a:rPr lang="ja-JP" altLang="en-US" dirty="0" smtClean="0"/>
              <a:t>から</a:t>
            </a:r>
            <a:r>
              <a:rPr lang="ja-JP" altLang="en-US" dirty="0"/>
              <a:t>グリース</a:t>
            </a:r>
            <a:r>
              <a:rPr lang="ja-JP" altLang="en-US" dirty="0" smtClean="0"/>
              <a:t>を抽出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  <p:bldP spid="11274" grpId="0"/>
    </p:bldLst>
  </p:timing>
</p:sld>
</file>

<file path=ppt/theme/theme1.xml><?xml version="1.0" encoding="utf-8"?>
<a:theme xmlns:a="http://schemas.openxmlformats.org/drawingml/2006/main" name="IHI">
  <a:themeElements>
    <a:clrScheme name="IH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HI">
      <a:majorFont>
        <a:latin typeface="Verdana"/>
        <a:ea typeface="HG丸ｺﾞｼｯｸM-PRO"/>
        <a:cs typeface=""/>
      </a:majorFont>
      <a:minorFont>
        <a:latin typeface="Verdana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IH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IHI</Template>
  <TotalTime>5995</TotalTime>
  <Words>497</Words>
  <Application>Microsoft Office PowerPoint</Application>
  <PresentationFormat>画面に合わせる (4:3)</PresentationFormat>
  <Paragraphs>133</Paragraphs>
  <Slides>12</Slides>
  <Notes>12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IHI</vt:lpstr>
      <vt:lpstr>中性子線を用いた 玉軸受グリースの可視化</vt:lpstr>
      <vt:lpstr>Contents</vt:lpstr>
      <vt:lpstr>Background</vt:lpstr>
      <vt:lpstr>Background</vt:lpstr>
      <vt:lpstr>2次元NRT</vt:lpstr>
      <vt:lpstr>高速NRTのための検出系</vt:lpstr>
      <vt:lpstr>実験＠TNRFポート(JRR3)</vt:lpstr>
      <vt:lpstr>高速NRTの結果</vt:lpstr>
      <vt:lpstr>画像処理</vt:lpstr>
      <vt:lpstr>画像処理</vt:lpstr>
      <vt:lpstr>改善状況(オフラインで)</vt:lpstr>
      <vt:lpstr>Summary</vt:lpstr>
    </vt:vector>
  </TitlesOfParts>
  <Company>IHI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048338</dc:creator>
  <cp:lastModifiedBy>野瀬 裕之</cp:lastModifiedBy>
  <cp:revision>1081</cp:revision>
  <cp:lastPrinted>2011-12-28T07:33:32Z</cp:lastPrinted>
  <dcterms:created xsi:type="dcterms:W3CDTF">2008-02-08T11:05:53Z</dcterms:created>
  <dcterms:modified xsi:type="dcterms:W3CDTF">2012-01-05T04:32:34Z</dcterms:modified>
</cp:coreProperties>
</file>