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61" r:id="rId2"/>
    <p:sldId id="451" r:id="rId3"/>
    <p:sldId id="452" r:id="rId4"/>
    <p:sldId id="383" r:id="rId5"/>
    <p:sldId id="494" r:id="rId6"/>
    <p:sldId id="530" r:id="rId7"/>
    <p:sldId id="532" r:id="rId8"/>
    <p:sldId id="529" r:id="rId9"/>
    <p:sldId id="531" r:id="rId10"/>
    <p:sldId id="496" r:id="rId11"/>
    <p:sldId id="449" r:id="rId12"/>
    <p:sldId id="493" r:id="rId13"/>
    <p:sldId id="533" r:id="rId14"/>
    <p:sldId id="498" r:id="rId15"/>
    <p:sldId id="525" r:id="rId16"/>
    <p:sldId id="535" r:id="rId17"/>
    <p:sldId id="522" r:id="rId18"/>
    <p:sldId id="515" r:id="rId19"/>
    <p:sldId id="534" r:id="rId20"/>
  </p:sldIdLst>
  <p:sldSz cx="9144000" cy="6858000" type="screen4x3"/>
  <p:notesSz cx="6888163" cy="9623425"/>
  <p:defaultTextStyle>
    <a:defPPr>
      <a:defRPr lang="ja-JP"/>
    </a:defPPr>
    <a:lvl1pPr algn="just" rtl="0" fontAlgn="base">
      <a:spcBef>
        <a:spcPct val="0"/>
      </a:spcBef>
      <a:spcAft>
        <a:spcPct val="0"/>
      </a:spcAft>
      <a:defRPr kumimoji="1" sz="2400" kern="1200">
        <a:solidFill>
          <a:srgbClr val="000000"/>
        </a:solidFill>
        <a:latin typeface="Times New Roman" pitchFamily="18" charset="0"/>
        <a:ea typeface="ＭＳ Ｐゴシック" pitchFamily="50" charset="-128"/>
        <a:cs typeface="+mn-cs"/>
      </a:defRPr>
    </a:lvl1pPr>
    <a:lvl2pPr marL="457200" algn="just" rtl="0" fontAlgn="base">
      <a:spcBef>
        <a:spcPct val="0"/>
      </a:spcBef>
      <a:spcAft>
        <a:spcPct val="0"/>
      </a:spcAft>
      <a:defRPr kumimoji="1" sz="2400" kern="1200">
        <a:solidFill>
          <a:srgbClr val="000000"/>
        </a:solidFill>
        <a:latin typeface="Times New Roman" pitchFamily="18" charset="0"/>
        <a:ea typeface="ＭＳ Ｐゴシック" pitchFamily="50" charset="-128"/>
        <a:cs typeface="+mn-cs"/>
      </a:defRPr>
    </a:lvl2pPr>
    <a:lvl3pPr marL="914400" algn="just" rtl="0" fontAlgn="base">
      <a:spcBef>
        <a:spcPct val="0"/>
      </a:spcBef>
      <a:spcAft>
        <a:spcPct val="0"/>
      </a:spcAft>
      <a:defRPr kumimoji="1" sz="2400" kern="1200">
        <a:solidFill>
          <a:srgbClr val="000000"/>
        </a:solidFill>
        <a:latin typeface="Times New Roman" pitchFamily="18" charset="0"/>
        <a:ea typeface="ＭＳ Ｐゴシック" pitchFamily="50" charset="-128"/>
        <a:cs typeface="+mn-cs"/>
      </a:defRPr>
    </a:lvl3pPr>
    <a:lvl4pPr marL="1371600" algn="just" rtl="0" fontAlgn="base">
      <a:spcBef>
        <a:spcPct val="0"/>
      </a:spcBef>
      <a:spcAft>
        <a:spcPct val="0"/>
      </a:spcAft>
      <a:defRPr kumimoji="1" sz="2400" kern="1200">
        <a:solidFill>
          <a:srgbClr val="000000"/>
        </a:solidFill>
        <a:latin typeface="Times New Roman" pitchFamily="18" charset="0"/>
        <a:ea typeface="ＭＳ Ｐゴシック" pitchFamily="50" charset="-128"/>
        <a:cs typeface="+mn-cs"/>
      </a:defRPr>
    </a:lvl4pPr>
    <a:lvl5pPr marL="1828800" algn="just" rtl="0" fontAlgn="base">
      <a:spcBef>
        <a:spcPct val="0"/>
      </a:spcBef>
      <a:spcAft>
        <a:spcPct val="0"/>
      </a:spcAft>
      <a:defRPr kumimoji="1" sz="2400" kern="1200">
        <a:solidFill>
          <a:srgbClr val="000000"/>
        </a:solidFill>
        <a:latin typeface="Times New Roman" pitchFamily="18" charset="0"/>
        <a:ea typeface="ＭＳ Ｐゴシック" pitchFamily="50" charset="-128"/>
        <a:cs typeface="+mn-cs"/>
      </a:defRPr>
    </a:lvl5pPr>
    <a:lvl6pPr marL="2286000" algn="l" defTabSz="914400" rtl="0" eaLnBrk="1" latinLnBrk="0" hangingPunct="1">
      <a:defRPr kumimoji="1" sz="2400" kern="1200">
        <a:solidFill>
          <a:srgbClr val="000000"/>
        </a:solidFill>
        <a:latin typeface="Times New Roman" pitchFamily="18" charset="0"/>
        <a:ea typeface="ＭＳ Ｐゴシック" pitchFamily="50" charset="-128"/>
        <a:cs typeface="+mn-cs"/>
      </a:defRPr>
    </a:lvl6pPr>
    <a:lvl7pPr marL="2743200" algn="l" defTabSz="914400" rtl="0" eaLnBrk="1" latinLnBrk="0" hangingPunct="1">
      <a:defRPr kumimoji="1" sz="2400" kern="1200">
        <a:solidFill>
          <a:srgbClr val="000000"/>
        </a:solidFill>
        <a:latin typeface="Times New Roman" pitchFamily="18" charset="0"/>
        <a:ea typeface="ＭＳ Ｐゴシック" pitchFamily="50" charset="-128"/>
        <a:cs typeface="+mn-cs"/>
      </a:defRPr>
    </a:lvl7pPr>
    <a:lvl8pPr marL="3200400" algn="l" defTabSz="914400" rtl="0" eaLnBrk="1" latinLnBrk="0" hangingPunct="1">
      <a:defRPr kumimoji="1" sz="2400" kern="1200">
        <a:solidFill>
          <a:srgbClr val="000000"/>
        </a:solidFill>
        <a:latin typeface="Times New Roman" pitchFamily="18" charset="0"/>
        <a:ea typeface="ＭＳ Ｐゴシック" pitchFamily="50" charset="-128"/>
        <a:cs typeface="+mn-cs"/>
      </a:defRPr>
    </a:lvl8pPr>
    <a:lvl9pPr marL="3657600" algn="l" defTabSz="914400" rtl="0" eaLnBrk="1" latinLnBrk="0" hangingPunct="1">
      <a:defRPr kumimoji="1" sz="2400" kern="1200">
        <a:solidFill>
          <a:srgbClr val="000000"/>
        </a:solidFill>
        <a:latin typeface="Times New Roman" pitchFamily="18"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8FFFFC"/>
    <a:srgbClr val="FFFFCC"/>
    <a:srgbClr val="0066FF"/>
    <a:srgbClr val="FF0000"/>
    <a:srgbClr val="478B25"/>
    <a:srgbClr val="FFFF99"/>
    <a:srgbClr val="FFCCFF"/>
    <a:srgbClr val="FFFF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2787"/>
    <p:restoredTop sz="90929"/>
  </p:normalViewPr>
  <p:slideViewPr>
    <p:cSldViewPr snapToGrid="0">
      <p:cViewPr varScale="1">
        <p:scale>
          <a:sx n="33" d="100"/>
          <a:sy n="33" d="100"/>
        </p:scale>
        <p:origin x="-1205" y="-72"/>
      </p:cViewPr>
      <p:guideLst>
        <p:guide orient="horz" pos="2152"/>
        <p:guide pos="2864"/>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2" d="100"/>
          <a:sy n="52" d="100"/>
        </p:scale>
        <p:origin x="-1716" y="-96"/>
      </p:cViewPr>
      <p:guideLst>
        <p:guide orient="horz" pos="3031"/>
        <p:guide pos="216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7.xml"/><Relationship Id="rId7" Type="http://schemas.openxmlformats.org/officeDocument/2006/relationships/slide" Target="slides/slide19.xml"/><Relationship Id="rId2" Type="http://schemas.openxmlformats.org/officeDocument/2006/relationships/slide" Target="slides/slide6.xml"/><Relationship Id="rId1" Type="http://schemas.openxmlformats.org/officeDocument/2006/relationships/slide" Target="slides/slide4.xml"/><Relationship Id="rId6" Type="http://schemas.openxmlformats.org/officeDocument/2006/relationships/slide" Target="slides/slide14.xml"/><Relationship Id="rId5" Type="http://schemas.openxmlformats.org/officeDocument/2006/relationships/slide" Target="slides/slide12.xml"/><Relationship Id="rId4"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ltLang="ja-JP"/>
          </a:p>
        </p:txBody>
      </p:sp>
      <p:sp>
        <p:nvSpPr>
          <p:cNvPr id="2385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38596" name="Rectangle 4"/>
          <p:cNvSpPr>
            <a:spLocks noGrp="1" noChangeArrowheads="1"/>
          </p:cNvSpPr>
          <p:nvPr>
            <p:ph type="ftr" sz="quarter" idx="2"/>
          </p:nvPr>
        </p:nvSpPr>
        <p:spPr bwMode="auto">
          <a:xfrm>
            <a:off x="0" y="91440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ltLang="ja-JP"/>
          </a:p>
        </p:txBody>
      </p:sp>
      <p:sp>
        <p:nvSpPr>
          <p:cNvPr id="238597" name="Rectangle 5"/>
          <p:cNvSpPr>
            <a:spLocks noGrp="1" noChangeArrowheads="1"/>
          </p:cNvSpPr>
          <p:nvPr>
            <p:ph type="sldNum" sz="quarter" idx="3"/>
          </p:nvPr>
        </p:nvSpPr>
        <p:spPr bwMode="auto">
          <a:xfrm>
            <a:off x="3886200" y="91440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75C605D-09F4-497C-8F5C-DC99DC325B67}" type="slidenum">
              <a:rPr lang="en-US" altLang="ja-JP"/>
              <a:pPr/>
              <a:t>‹#›</a:t>
            </a:fld>
            <a:endParaRPr lang="en-US" altLang="ja-JP"/>
          </a:p>
        </p:txBody>
      </p:sp>
    </p:spTree>
    <p:extLst>
      <p:ext uri="{BB962C8B-B14F-4D97-AF65-F5344CB8AC3E}">
        <p14:creationId xmlns:p14="http://schemas.microsoft.com/office/powerpoint/2010/main" val="936757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defRPr>
            </a:lvl1pPr>
          </a:lstStyle>
          <a:p>
            <a:endParaRPr lang="en-US" altLang="ja-JP"/>
          </a:p>
        </p:txBody>
      </p:sp>
      <p:sp>
        <p:nvSpPr>
          <p:cNvPr id="921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endParaRPr lang="en-US" altLang="ja-JP"/>
          </a:p>
        </p:txBody>
      </p:sp>
      <p:sp>
        <p:nvSpPr>
          <p:cNvPr id="9220" name="Rectangle 4"/>
          <p:cNvSpPr>
            <a:spLocks noGrp="1" noRot="1" noChangeAspect="1" noChangeArrowheads="1" noTextEdit="1"/>
          </p:cNvSpPr>
          <p:nvPr>
            <p:ph type="sldImg" idx="2"/>
          </p:nvPr>
        </p:nvSpPr>
        <p:spPr bwMode="auto">
          <a:xfrm>
            <a:off x="990600" y="685800"/>
            <a:ext cx="4876800" cy="3657600"/>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914400" y="4572000"/>
            <a:ext cx="5029200" cy="434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9222" name="Rectangle 6"/>
          <p:cNvSpPr>
            <a:spLocks noGrp="1" noChangeArrowheads="1"/>
          </p:cNvSpPr>
          <p:nvPr>
            <p:ph type="ftr" sz="quarter" idx="4"/>
          </p:nvPr>
        </p:nvSpPr>
        <p:spPr bwMode="auto">
          <a:xfrm>
            <a:off x="0" y="91440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defRPr>
            </a:lvl1pPr>
          </a:lstStyle>
          <a:p>
            <a:endParaRPr lang="en-US" altLang="ja-JP"/>
          </a:p>
        </p:txBody>
      </p:sp>
      <p:sp>
        <p:nvSpPr>
          <p:cNvPr id="9223" name="Rectangle 7"/>
          <p:cNvSpPr>
            <a:spLocks noGrp="1" noChangeArrowheads="1"/>
          </p:cNvSpPr>
          <p:nvPr>
            <p:ph type="sldNum" sz="quarter" idx="5"/>
          </p:nvPr>
        </p:nvSpPr>
        <p:spPr bwMode="auto">
          <a:xfrm>
            <a:off x="3886200" y="91440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01719F45-458D-44E4-9039-E170BFCCD07D}" type="slidenum">
              <a:rPr lang="en-US" altLang="ja-JP"/>
              <a:pPr/>
              <a:t>‹#›</a:t>
            </a:fld>
            <a:endParaRPr lang="en-US" altLang="ja-JP"/>
          </a:p>
        </p:txBody>
      </p:sp>
    </p:spTree>
    <p:extLst>
      <p:ext uri="{BB962C8B-B14F-4D97-AF65-F5344CB8AC3E}">
        <p14:creationId xmlns:p14="http://schemas.microsoft.com/office/powerpoint/2010/main" val="75863589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0C92C0-E9C3-4BE4-8BF5-DE86F6CD7272}" type="slidenum">
              <a:rPr lang="en-US" altLang="ja-JP"/>
              <a:pPr/>
              <a:t>1</a:t>
            </a:fld>
            <a:endParaRPr lang="en-US" altLang="ja-JP" dirty="0"/>
          </a:p>
        </p:txBody>
      </p:sp>
      <p:sp>
        <p:nvSpPr>
          <p:cNvPr id="8194" name="Rectangle 2"/>
          <p:cNvSpPr>
            <a:spLocks noGrp="1" noRot="1" noChangeAspect="1" noChangeArrowheads="1" noTextEdit="1"/>
          </p:cNvSpPr>
          <p:nvPr>
            <p:ph type="sldImg"/>
          </p:nvPr>
        </p:nvSpPr>
        <p:spPr>
          <a:xfrm>
            <a:off x="1046163" y="728663"/>
            <a:ext cx="4794250" cy="3595687"/>
          </a:xfrm>
          <a:ln w="12700" cap="flat">
            <a:solidFill>
              <a:schemeClr val="tx1"/>
            </a:solidFill>
          </a:ln>
        </p:spPr>
      </p:sp>
      <p:sp>
        <p:nvSpPr>
          <p:cNvPr id="8195" name="Rectangle 3"/>
          <p:cNvSpPr>
            <a:spLocks noGrp="1" noChangeArrowheads="1"/>
          </p:cNvSpPr>
          <p:nvPr>
            <p:ph type="body" idx="1"/>
          </p:nvPr>
        </p:nvSpPr>
        <p:spPr>
          <a:xfrm>
            <a:off x="917575" y="4572000"/>
            <a:ext cx="5051425" cy="4329113"/>
          </a:xfrm>
          <a:ln/>
        </p:spPr>
        <p:txBody>
          <a:bodyPr lIns="93662" tIns="47625" rIns="93662" bIns="47625"/>
          <a:lstStyle/>
          <a:p>
            <a:endParaRPr lang="ja-JP" altLang="ja-JP"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CA7829C7-1835-4FD1-9922-14C56FD9E51F}" type="slidenum">
              <a:rPr lang="en-US" altLang="ja-JP"/>
              <a:pPr/>
              <a:t>2</a:t>
            </a:fld>
            <a:endParaRPr lang="en-US" altLang="ja-JP" dirty="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ja-JP" altLang="ja-JP"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6A045FF9-D217-48AE-8BFD-3F8F44B290A5}" type="slidenum">
              <a:rPr lang="en-US" altLang="ja-JP"/>
              <a:pPr/>
              <a:t>3</a:t>
            </a:fld>
            <a:endParaRPr lang="en-US" altLang="ja-JP"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ja-JP" altLang="ja-JP"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345B338E-C632-4519-A4F4-3220CC111E80}" type="slidenum">
              <a:rPr lang="en-US" altLang="ja-JP" smtClean="0"/>
              <a:pPr/>
              <a:t>5</a:t>
            </a:fld>
            <a:endParaRPr lang="en-US" altLang="ja-JP" dirty="0"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ja-JP" altLang="ja-JP"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345B338E-C632-4519-A4F4-3220CC111E80}" type="slidenum">
              <a:rPr lang="en-US" altLang="ja-JP" smtClean="0"/>
              <a:pPr/>
              <a:t>11</a:t>
            </a:fld>
            <a:endParaRPr lang="en-US" altLang="ja-JP"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29EB75-A6B7-4A44-8182-DA5B35EE6932}" type="slidenum">
              <a:rPr lang="en-US" altLang="ja-JP"/>
              <a:pPr/>
              <a:t>13</a:t>
            </a:fld>
            <a:endParaRPr lang="en-US" altLang="ja-JP"/>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endParaRPr lang="ja-JP"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BCF69218-0563-403D-9CCB-D3C9BA060F73}" type="slidenum">
              <a:rPr lang="en-US" altLang="ja-JP"/>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E9E5876C-5A1D-4CD3-880F-12C6D5CDCBF1}" type="slidenum">
              <a:rPr lang="en-US" altLang="ja-JP"/>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9DE2390A-5415-4DF1-8143-CB8B55E83C55}" type="slidenum">
              <a:rPr lang="en-US" altLang="ja-JP"/>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6B2E08FA-7F3E-4593-940A-1ED1710468C7}" type="slidenum">
              <a:rPr lang="en-US" altLang="ja-JP"/>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A72B71E0-8984-409E-93BC-41B2ABB78113}" type="slidenum">
              <a:rPr lang="en-US" altLang="ja-JP"/>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3AE1EB91-79FB-4768-B10E-99F05342F4E5}" type="slidenum">
              <a:rPr lang="en-US" altLang="ja-JP"/>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endParaRPr lang="en-US" altLang="ja-JP"/>
          </a:p>
        </p:txBody>
      </p:sp>
      <p:sp>
        <p:nvSpPr>
          <p:cNvPr id="8" name="フッター プレースホルダ 7"/>
          <p:cNvSpPr>
            <a:spLocks noGrp="1"/>
          </p:cNvSpPr>
          <p:nvPr>
            <p:ph type="ftr" sz="quarter" idx="11"/>
          </p:nvPr>
        </p:nvSpPr>
        <p:spPr/>
        <p:txBody>
          <a:bodyPr/>
          <a:lstStyle>
            <a:lvl1pPr>
              <a:defRPr/>
            </a:lvl1pPr>
          </a:lstStyle>
          <a:p>
            <a:endParaRPr lang="en-US" altLang="ja-JP"/>
          </a:p>
        </p:txBody>
      </p:sp>
      <p:sp>
        <p:nvSpPr>
          <p:cNvPr id="9" name="スライド番号プレースホルダ 8"/>
          <p:cNvSpPr>
            <a:spLocks noGrp="1"/>
          </p:cNvSpPr>
          <p:nvPr>
            <p:ph type="sldNum" sz="quarter" idx="12"/>
          </p:nvPr>
        </p:nvSpPr>
        <p:spPr/>
        <p:txBody>
          <a:bodyPr/>
          <a:lstStyle>
            <a:lvl1pPr>
              <a:defRPr/>
            </a:lvl1pPr>
          </a:lstStyle>
          <a:p>
            <a:fld id="{81FF96EB-94D2-483B-B8CF-2C0BE3474043}" type="slidenum">
              <a:rPr lang="en-US" altLang="ja-JP"/>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endParaRPr lang="en-US" altLang="ja-JP"/>
          </a:p>
        </p:txBody>
      </p:sp>
      <p:sp>
        <p:nvSpPr>
          <p:cNvPr id="4" name="フッター プレースホルダ 3"/>
          <p:cNvSpPr>
            <a:spLocks noGrp="1"/>
          </p:cNvSpPr>
          <p:nvPr>
            <p:ph type="ftr" sz="quarter" idx="11"/>
          </p:nvPr>
        </p:nvSpPr>
        <p:spPr/>
        <p:txBody>
          <a:bodyPr/>
          <a:lstStyle>
            <a:lvl1pPr>
              <a:defRPr/>
            </a:lvl1pPr>
          </a:lstStyle>
          <a:p>
            <a:endParaRPr lang="en-US" altLang="ja-JP"/>
          </a:p>
        </p:txBody>
      </p:sp>
      <p:sp>
        <p:nvSpPr>
          <p:cNvPr id="5" name="スライド番号プレースホルダ 4"/>
          <p:cNvSpPr>
            <a:spLocks noGrp="1"/>
          </p:cNvSpPr>
          <p:nvPr>
            <p:ph type="sldNum" sz="quarter" idx="12"/>
          </p:nvPr>
        </p:nvSpPr>
        <p:spPr/>
        <p:txBody>
          <a:bodyPr/>
          <a:lstStyle>
            <a:lvl1pPr>
              <a:defRPr/>
            </a:lvl1pPr>
          </a:lstStyle>
          <a:p>
            <a:fld id="{92D04CAD-3067-4165-936F-0E687EBB00BC}" type="slidenum">
              <a:rPr lang="en-US" altLang="ja-JP"/>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a:p>
        </p:txBody>
      </p:sp>
      <p:sp>
        <p:nvSpPr>
          <p:cNvPr id="3" name="フッター プレースホルダ 2"/>
          <p:cNvSpPr>
            <a:spLocks noGrp="1"/>
          </p:cNvSpPr>
          <p:nvPr>
            <p:ph type="ftr" sz="quarter" idx="11"/>
          </p:nvPr>
        </p:nvSpPr>
        <p:spPr/>
        <p:txBody>
          <a:bodyPr/>
          <a:lstStyle>
            <a:lvl1pPr>
              <a:defRPr/>
            </a:lvl1pPr>
          </a:lstStyle>
          <a:p>
            <a:endParaRPr lang="en-US" altLang="ja-JP"/>
          </a:p>
        </p:txBody>
      </p:sp>
      <p:sp>
        <p:nvSpPr>
          <p:cNvPr id="4" name="スライド番号プレースホルダ 3"/>
          <p:cNvSpPr>
            <a:spLocks noGrp="1"/>
          </p:cNvSpPr>
          <p:nvPr>
            <p:ph type="sldNum" sz="quarter" idx="12"/>
          </p:nvPr>
        </p:nvSpPr>
        <p:spPr/>
        <p:txBody>
          <a:bodyPr/>
          <a:lstStyle>
            <a:lvl1pPr>
              <a:defRPr/>
            </a:lvl1pPr>
          </a:lstStyle>
          <a:p>
            <a:fld id="{D94C0104-2BB3-420F-845B-8048DE246FAF}" type="slidenum">
              <a:rPr lang="en-US" altLang="ja-JP"/>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01711F07-4A01-4356-B4FD-30D543AFE2E6}" type="slidenum">
              <a:rPr lang="en-US" altLang="ja-JP"/>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F498A5DB-10AC-4DD7-AF2A-5C426B46A879}" type="slidenum">
              <a:rPr lang="en-US" altLang="ja-JP"/>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endParaRPr lang="en-US" altLang="ja-JP"/>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endParaRPr lang="en-US" altLang="ja-JP"/>
          </a:p>
        </p:txBody>
      </p:sp>
      <p:sp>
        <p:nvSpPr>
          <p:cNvPr id="1030" name="Rectangle 6"/>
          <p:cNvSpPr>
            <a:spLocks noGrp="1" noChangeArrowheads="1"/>
          </p:cNvSpPr>
          <p:nvPr>
            <p:ph type="sldNum" sz="quarter" idx="4"/>
          </p:nvPr>
        </p:nvSpPr>
        <p:spPr bwMode="auto">
          <a:xfrm>
            <a:off x="6927850" y="2301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1">
                <a:solidFill>
                  <a:schemeClr val="tx1"/>
                </a:solidFill>
              </a:defRPr>
            </a:lvl1pPr>
          </a:lstStyle>
          <a:p>
            <a:fld id="{8B24ED2B-8F7F-48B6-A4D8-012D819DA42C}"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itchFamily="18" charset="0"/>
          <a:ea typeface="ＭＳ Ｐゴシック" pitchFamily="50" charset="-128"/>
        </a:defRPr>
      </a:lvl2pPr>
      <a:lvl3pPr algn="ctr" rtl="0" fontAlgn="base">
        <a:spcBef>
          <a:spcPct val="0"/>
        </a:spcBef>
        <a:spcAft>
          <a:spcPct val="0"/>
        </a:spcAft>
        <a:defRPr kumimoji="1" sz="4400">
          <a:solidFill>
            <a:schemeClr val="tx2"/>
          </a:solidFill>
          <a:latin typeface="Times New Roman" pitchFamily="18" charset="0"/>
          <a:ea typeface="ＭＳ Ｐゴシック" pitchFamily="50" charset="-128"/>
        </a:defRPr>
      </a:lvl3pPr>
      <a:lvl4pPr algn="ctr" rtl="0" fontAlgn="base">
        <a:spcBef>
          <a:spcPct val="0"/>
        </a:spcBef>
        <a:spcAft>
          <a:spcPct val="0"/>
        </a:spcAft>
        <a:defRPr kumimoji="1" sz="4400">
          <a:solidFill>
            <a:schemeClr val="tx2"/>
          </a:solidFill>
          <a:latin typeface="Times New Roman" pitchFamily="18" charset="0"/>
          <a:ea typeface="ＭＳ Ｐゴシック" pitchFamily="50" charset="-128"/>
        </a:defRPr>
      </a:lvl4pPr>
      <a:lvl5pPr algn="ctr" rtl="0" fontAlgn="base">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5.xml"/><Relationship Id="rId7" Type="http://schemas.openxmlformats.org/officeDocument/2006/relationships/image" Target="../media/image17.wmf"/><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16.wmf"/><Relationship Id="rId4" Type="http://schemas.openxmlformats.org/officeDocument/2006/relationships/oleObject" Target="../embeddings/oleObject4.bin"/><Relationship Id="rId9" Type="http://schemas.openxmlformats.org/officeDocument/2006/relationships/image" Target="../media/image18.wmf"/></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3.emf"/></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notesSlide" Target="../notesSlides/notesSlide4.xml"/><Relationship Id="rId7" Type="http://schemas.openxmlformats.org/officeDocument/2006/relationships/image" Target="../media/image3.w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w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6" name="スライド番号プレースホルダ 3"/>
          <p:cNvSpPr>
            <a:spLocks noGrp="1"/>
          </p:cNvSpPr>
          <p:nvPr>
            <p:ph type="sldNum" sz="quarter" idx="12"/>
          </p:nvPr>
        </p:nvSpPr>
        <p:spPr/>
        <p:txBody>
          <a:bodyPr/>
          <a:lstStyle/>
          <a:p>
            <a:fld id="{04AB74C1-8741-4204-A0EA-BDC489AA7539}" type="slidenum">
              <a:rPr lang="en-US" altLang="ja-JP"/>
              <a:pPr/>
              <a:t>1</a:t>
            </a:fld>
            <a:endParaRPr lang="en-US" altLang="ja-JP" dirty="0"/>
          </a:p>
        </p:txBody>
      </p:sp>
      <p:sp>
        <p:nvSpPr>
          <p:cNvPr id="7170" name="Rectangle 2"/>
          <p:cNvSpPr>
            <a:spLocks noChangeArrowheads="1"/>
          </p:cNvSpPr>
          <p:nvPr/>
        </p:nvSpPr>
        <p:spPr bwMode="auto">
          <a:xfrm>
            <a:off x="528034" y="788988"/>
            <a:ext cx="8242479" cy="1524000"/>
          </a:xfrm>
          <a:prstGeom prst="rect">
            <a:avLst/>
          </a:prstGeom>
          <a:solidFill>
            <a:srgbClr val="00B0F0"/>
          </a:solidFill>
          <a:ln w="47625" cmpd="thinThick">
            <a:solidFill>
              <a:srgbClr val="000000"/>
            </a:solidFill>
            <a:miter lim="800000"/>
            <a:headEnd/>
            <a:tailEnd/>
          </a:ln>
          <a:effectLst/>
        </p:spPr>
        <p:txBody>
          <a:bodyPr lIns="92075" tIns="46038" rIns="92075" bIns="46038" anchor="ctr"/>
          <a:lstStyle/>
          <a:p>
            <a:pPr algn="ctr"/>
            <a:r>
              <a:rPr lang="ja-JP" altLang="en-US" sz="4800" dirty="0" smtClean="0">
                <a:solidFill>
                  <a:schemeClr val="tx2"/>
                </a:solidFill>
              </a:rPr>
              <a:t>中性子イメージングを用いた</a:t>
            </a:r>
            <a:endParaRPr lang="en-US" altLang="ja-JP" sz="4800" dirty="0" smtClean="0">
              <a:solidFill>
                <a:schemeClr val="tx2"/>
              </a:solidFill>
            </a:endParaRPr>
          </a:p>
          <a:p>
            <a:pPr algn="ctr"/>
            <a:r>
              <a:rPr lang="ja-JP" altLang="en-US" sz="4800" dirty="0" smtClean="0">
                <a:solidFill>
                  <a:schemeClr val="tx2"/>
                </a:solidFill>
              </a:rPr>
              <a:t>セメント硬化体中の水分測定</a:t>
            </a:r>
          </a:p>
        </p:txBody>
      </p:sp>
      <p:sp>
        <p:nvSpPr>
          <p:cNvPr id="7171" name="Rectangle 3"/>
          <p:cNvSpPr>
            <a:spLocks noChangeArrowheads="1"/>
          </p:cNvSpPr>
          <p:nvPr/>
        </p:nvSpPr>
        <p:spPr bwMode="auto">
          <a:xfrm>
            <a:off x="4829175" y="3140076"/>
            <a:ext cx="3819525" cy="2241549"/>
          </a:xfrm>
          <a:prstGeom prst="rect">
            <a:avLst/>
          </a:prstGeom>
          <a:noFill/>
          <a:ln w="9525">
            <a:noFill/>
            <a:miter lim="800000"/>
            <a:headEnd/>
            <a:tailEnd/>
          </a:ln>
          <a:effectLst/>
        </p:spPr>
        <p:txBody>
          <a:bodyPr lIns="92075" tIns="46038" rIns="92075" bIns="46038"/>
          <a:lstStyle/>
          <a:p>
            <a:pPr marL="342900" indent="-342900" algn="l">
              <a:spcBef>
                <a:spcPct val="20000"/>
              </a:spcBef>
            </a:pPr>
            <a:r>
              <a:rPr lang="ja-JP" altLang="en-US" dirty="0">
                <a:solidFill>
                  <a:schemeClr val="tx2"/>
                </a:solidFill>
                <a:latin typeface="ＭＳ Ｐゴシック" pitchFamily="50" charset="-128"/>
              </a:rPr>
              <a:t>茨城</a:t>
            </a:r>
            <a:r>
              <a:rPr lang="ja-JP" altLang="en-US" dirty="0" smtClean="0">
                <a:solidFill>
                  <a:schemeClr val="tx2"/>
                </a:solidFill>
                <a:latin typeface="ＭＳ Ｐゴシック" pitchFamily="50" charset="-128"/>
              </a:rPr>
              <a:t>大学</a:t>
            </a:r>
            <a:r>
              <a:rPr lang="ja-JP" altLang="en-US" dirty="0">
                <a:solidFill>
                  <a:schemeClr val="tx2"/>
                </a:solidFill>
                <a:latin typeface="ＭＳ Ｐゴシック" pitchFamily="50" charset="-128"/>
              </a:rPr>
              <a:t>	</a:t>
            </a:r>
            <a:r>
              <a:rPr lang="ja-JP" altLang="en-US" dirty="0" smtClean="0">
                <a:solidFill>
                  <a:schemeClr val="tx2"/>
                </a:solidFill>
                <a:latin typeface="ＭＳ Ｐゴシック" pitchFamily="50" charset="-128"/>
              </a:rPr>
              <a:t>○　沼尾達弥</a:t>
            </a:r>
            <a:endParaRPr lang="ja-JP" altLang="en-US" dirty="0">
              <a:solidFill>
                <a:schemeClr val="tx2"/>
              </a:solidFill>
              <a:latin typeface="ＭＳ Ｐゴシック" pitchFamily="50" charset="-128"/>
            </a:endParaRPr>
          </a:p>
          <a:p>
            <a:pPr marL="342900" indent="-342900" algn="l">
              <a:spcBef>
                <a:spcPct val="20000"/>
              </a:spcBef>
            </a:pPr>
            <a:r>
              <a:rPr lang="ja-JP" altLang="en-US" dirty="0">
                <a:solidFill>
                  <a:schemeClr val="tx2"/>
                </a:solidFill>
                <a:latin typeface="ＭＳ Ｐゴシック" pitchFamily="50" charset="-128"/>
              </a:rPr>
              <a:t>茨城</a:t>
            </a:r>
            <a:r>
              <a:rPr lang="ja-JP" altLang="en-US" dirty="0" smtClean="0">
                <a:solidFill>
                  <a:schemeClr val="tx2"/>
                </a:solidFill>
                <a:latin typeface="ＭＳ Ｐゴシック" pitchFamily="50" charset="-128"/>
              </a:rPr>
              <a:t>大学　　　　　 舟川　勲</a:t>
            </a:r>
            <a:endParaRPr lang="en-US" altLang="ja-JP" dirty="0" smtClean="0">
              <a:solidFill>
                <a:schemeClr val="tx2"/>
              </a:solidFill>
              <a:latin typeface="ＭＳ Ｐゴシック" pitchFamily="50" charset="-128"/>
            </a:endParaRPr>
          </a:p>
          <a:p>
            <a:pPr marL="342900" indent="-342900" algn="l">
              <a:spcBef>
                <a:spcPct val="20000"/>
              </a:spcBef>
            </a:pPr>
            <a:r>
              <a:rPr lang="ja-JP" altLang="en-US" dirty="0" smtClean="0">
                <a:solidFill>
                  <a:schemeClr val="tx2"/>
                </a:solidFill>
                <a:latin typeface="ＭＳ Ｐゴシック" pitchFamily="50" charset="-128"/>
              </a:rPr>
              <a:t>茨城大学　　　　　 手島直之</a:t>
            </a:r>
          </a:p>
          <a:p>
            <a:pPr marL="342900" indent="-342900" algn="l">
              <a:spcBef>
                <a:spcPct val="20000"/>
              </a:spcBef>
            </a:pPr>
            <a:r>
              <a:rPr lang="ja-JP" altLang="en-US" dirty="0" smtClean="0">
                <a:solidFill>
                  <a:schemeClr val="tx2"/>
                </a:solidFill>
                <a:latin typeface="ＭＳ Ｐゴシック" pitchFamily="50" charset="-128"/>
              </a:rPr>
              <a:t>京都大学　　　　　 川端祐司</a:t>
            </a:r>
            <a:endParaRPr lang="en-US" altLang="ja-JP" dirty="0" smtClean="0">
              <a:solidFill>
                <a:schemeClr val="tx2"/>
              </a:solidFill>
              <a:latin typeface="ＭＳ Ｐゴシック" pitchFamily="50" charset="-128"/>
            </a:endParaRPr>
          </a:p>
          <a:p>
            <a:pPr marL="342900" indent="-342900" algn="l">
              <a:spcBef>
                <a:spcPct val="20000"/>
              </a:spcBef>
            </a:pPr>
            <a:r>
              <a:rPr lang="ja-JP" altLang="en-US" dirty="0" smtClean="0">
                <a:solidFill>
                  <a:schemeClr val="tx2"/>
                </a:solidFill>
                <a:latin typeface="ＭＳ Ｐゴシック" pitchFamily="50" charset="-128"/>
              </a:rPr>
              <a:t>京都大学　　　　 　齊藤泰司</a:t>
            </a:r>
            <a:endParaRPr lang="ja-JP" altLang="en-US" dirty="0">
              <a:solidFill>
                <a:schemeClr val="tx2"/>
              </a:solidFill>
              <a:latin typeface="ＭＳ Ｐゴシック" pitchFamily="50" charset="-128"/>
            </a:endParaRPr>
          </a:p>
          <a:p>
            <a:pPr marL="342900" indent="-342900" algn="l">
              <a:spcBef>
                <a:spcPct val="20000"/>
              </a:spcBef>
            </a:pPr>
            <a:r>
              <a:rPr lang="es-CR" altLang="ja-JP" dirty="0" smtClean="0">
                <a:solidFill>
                  <a:schemeClr val="tx2"/>
                </a:solidFill>
                <a:latin typeface="ＭＳ Ｐゴシック" pitchFamily="50" charset="-128"/>
              </a:rPr>
              <a:t>  </a:t>
            </a:r>
            <a:endParaRPr lang="ja-JP" altLang="en-US" dirty="0">
              <a:solidFill>
                <a:schemeClr val="tx2"/>
              </a:solidFill>
              <a:latin typeface="ＭＳ Ｐゴシック" pitchFamily="50" charset="-128"/>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 3"/>
          <p:cNvSpPr>
            <a:spLocks noGrp="1"/>
          </p:cNvSpPr>
          <p:nvPr>
            <p:ph type="sldNum" sz="quarter" idx="12"/>
          </p:nvPr>
        </p:nvSpPr>
        <p:spPr/>
        <p:txBody>
          <a:bodyPr/>
          <a:lstStyle/>
          <a:p>
            <a:fld id="{7DB97761-D406-44AC-83F4-410A632067E3}" type="slidenum">
              <a:rPr lang="en-US" altLang="ja-JP"/>
              <a:pPr/>
              <a:t>10</a:t>
            </a:fld>
            <a:endParaRPr lang="en-US" altLang="ja-JP"/>
          </a:p>
        </p:txBody>
      </p:sp>
      <p:sp>
        <p:nvSpPr>
          <p:cNvPr id="196610" name="Text Box 2"/>
          <p:cNvSpPr txBox="1">
            <a:spLocks noChangeArrowheads="1"/>
          </p:cNvSpPr>
          <p:nvPr/>
        </p:nvSpPr>
        <p:spPr bwMode="auto">
          <a:xfrm>
            <a:off x="114300" y="1143000"/>
            <a:ext cx="8928100" cy="5524589"/>
          </a:xfrm>
          <a:prstGeom prst="rect">
            <a:avLst/>
          </a:prstGeom>
          <a:solidFill>
            <a:srgbClr val="FFFF99"/>
          </a:solidFill>
          <a:ln w="9525">
            <a:noFill/>
            <a:miter lim="800000"/>
            <a:headEnd/>
            <a:tailEnd/>
          </a:ln>
          <a:effectLst/>
        </p:spPr>
        <p:txBody>
          <a:bodyPr wrap="square">
            <a:spAutoFit/>
          </a:bodyPr>
          <a:lstStyle/>
          <a:p>
            <a:pPr marL="355600" indent="-355600" algn="l">
              <a:buClr>
                <a:srgbClr val="FF0000"/>
              </a:buClr>
              <a:buSzPct val="120000"/>
              <a:tabLst>
                <a:tab pos="2959100" algn="l"/>
              </a:tabLst>
            </a:pPr>
            <a:r>
              <a:rPr lang="ja-JP" altLang="en-US" sz="2600" b="1" dirty="0" smtClean="0">
                <a:solidFill>
                  <a:srgbClr val="0066FF"/>
                </a:solidFill>
                <a:ea typeface="ＤＨＰ特太ゴシック体" pitchFamily="2" charset="-128"/>
              </a:rPr>
              <a:t>透過画像</a:t>
            </a:r>
            <a:endParaRPr lang="en-US" altLang="ja-JP" sz="2600" b="1" dirty="0" smtClean="0">
              <a:solidFill>
                <a:schemeClr val="tx1"/>
              </a:solidFill>
              <a:ea typeface="ＤＨＰ特太ゴシック体" pitchFamily="2" charset="-128"/>
            </a:endParaRPr>
          </a:p>
          <a:p>
            <a:pPr marL="355600" indent="-355600" algn="l">
              <a:buClr>
                <a:srgbClr val="FF0000"/>
              </a:buClr>
              <a:buSzPct val="120000"/>
              <a:buFont typeface="Wingdings" pitchFamily="2" charset="2"/>
              <a:buChar char="ü"/>
              <a:tabLst>
                <a:tab pos="2959100" algn="l"/>
              </a:tabLst>
            </a:pPr>
            <a:endParaRPr lang="en-US" altLang="ja-JP" sz="2600" b="1" dirty="0" smtClean="0">
              <a:solidFill>
                <a:schemeClr val="tx1"/>
              </a:solidFill>
              <a:ea typeface="ＤＨＰ特太ゴシック体" pitchFamily="2" charset="-128"/>
            </a:endParaRPr>
          </a:p>
          <a:p>
            <a:pPr marL="355600" indent="-355600" algn="l">
              <a:buClr>
                <a:srgbClr val="FF0000"/>
              </a:buClr>
              <a:buSzPct val="120000"/>
              <a:buFont typeface="Wingdings" pitchFamily="2" charset="2"/>
              <a:buChar char="ü"/>
              <a:tabLst>
                <a:tab pos="2959100" algn="l"/>
              </a:tabLst>
            </a:pPr>
            <a:r>
              <a:rPr lang="ja-JP" altLang="en-US" sz="2600" b="1" dirty="0" smtClean="0">
                <a:solidFill>
                  <a:schemeClr val="tx1"/>
                </a:solidFill>
                <a:ea typeface="ＤＨＰ特太ゴシック体" pitchFamily="2" charset="-128"/>
              </a:rPr>
              <a:t>　画像処理には，連続撮影した</a:t>
            </a:r>
            <a:r>
              <a:rPr lang="en-US" altLang="ja-JP" sz="2600" b="1" dirty="0" smtClean="0">
                <a:solidFill>
                  <a:schemeClr val="tx1"/>
                </a:solidFill>
                <a:ea typeface="ＤＨＰ特太ゴシック体" pitchFamily="2" charset="-128"/>
              </a:rPr>
              <a:t>3 </a:t>
            </a:r>
            <a:r>
              <a:rPr lang="ja-JP" altLang="en-US" sz="2600" b="1" dirty="0" smtClean="0">
                <a:solidFill>
                  <a:schemeClr val="tx1"/>
                </a:solidFill>
                <a:ea typeface="ＤＨＰ特太ゴシック体" pitchFamily="2" charset="-128"/>
              </a:rPr>
              <a:t>枚の画像を用いた．</a:t>
            </a:r>
            <a:r>
              <a:rPr lang="en-US" altLang="ja-JP" sz="2600" b="1" dirty="0" smtClean="0">
                <a:solidFill>
                  <a:schemeClr val="tx1"/>
                </a:solidFill>
                <a:ea typeface="ＤＨＰ特太ゴシック体" pitchFamily="2" charset="-128"/>
              </a:rPr>
              <a:t>1</a:t>
            </a:r>
            <a:r>
              <a:rPr lang="ja-JP" altLang="en-US" sz="2600" b="1" dirty="0" smtClean="0">
                <a:solidFill>
                  <a:schemeClr val="tx1"/>
                </a:solidFill>
                <a:ea typeface="ＤＨＰ特太ゴシック体" pitchFamily="2" charset="-128"/>
              </a:rPr>
              <a:t>枚の撮影時間は</a:t>
            </a:r>
            <a:r>
              <a:rPr lang="en-US" altLang="ja-JP" sz="2600" b="1" dirty="0" smtClean="0">
                <a:solidFill>
                  <a:schemeClr val="tx1"/>
                </a:solidFill>
                <a:ea typeface="ＤＨＰ特太ゴシック体" pitchFamily="2" charset="-128"/>
              </a:rPr>
              <a:t>30</a:t>
            </a:r>
            <a:r>
              <a:rPr lang="ja-JP" altLang="en-US" sz="2600" b="1" dirty="0" smtClean="0">
                <a:solidFill>
                  <a:schemeClr val="tx1"/>
                </a:solidFill>
                <a:ea typeface="ＤＨＰ特太ゴシック体" pitchFamily="2" charset="-128"/>
              </a:rPr>
              <a:t>秒．</a:t>
            </a:r>
            <a:endParaRPr lang="en-US" altLang="ja-JP" sz="2600" b="1" dirty="0" smtClean="0">
              <a:solidFill>
                <a:schemeClr val="tx1"/>
              </a:solidFill>
              <a:ea typeface="ＤＨＰ特太ゴシック体" pitchFamily="2" charset="-128"/>
            </a:endParaRPr>
          </a:p>
          <a:p>
            <a:pPr marL="355600" indent="-355600" algn="l">
              <a:buClr>
                <a:srgbClr val="FF0000"/>
              </a:buClr>
              <a:buSzPct val="120000"/>
              <a:buFont typeface="Wingdings" pitchFamily="2" charset="2"/>
              <a:buChar char="ü"/>
              <a:tabLst>
                <a:tab pos="2959100" algn="l"/>
              </a:tabLst>
            </a:pPr>
            <a:endParaRPr lang="en-US" altLang="ja-JP" sz="2600" b="1" dirty="0" smtClean="0">
              <a:solidFill>
                <a:schemeClr val="tx1"/>
              </a:solidFill>
              <a:ea typeface="ＤＨＰ特太ゴシック体" pitchFamily="2" charset="-128"/>
            </a:endParaRPr>
          </a:p>
          <a:p>
            <a:pPr marL="355600" indent="-355600" algn="l">
              <a:spcBef>
                <a:spcPts val="600"/>
              </a:spcBef>
              <a:buClr>
                <a:srgbClr val="FF0000"/>
              </a:buClr>
              <a:buSzPct val="120000"/>
              <a:buFont typeface="Wingdings" pitchFamily="2" charset="2"/>
              <a:buChar char="ü"/>
              <a:tabLst>
                <a:tab pos="2959100" algn="l"/>
              </a:tabLst>
            </a:pPr>
            <a:r>
              <a:rPr lang="ja-JP" altLang="en-US" sz="2600" b="1" dirty="0" smtClean="0">
                <a:solidFill>
                  <a:schemeClr val="tx1"/>
                </a:solidFill>
                <a:ea typeface="ＤＨＰ特太ゴシック体" pitchFamily="2" charset="-128"/>
              </a:rPr>
              <a:t>　撮影によって得られた透過像を暗電流補正，シェーディング補正，ノイズ除去等の必要な処理を行った後，必要な情報を抽出．</a:t>
            </a:r>
            <a:endParaRPr lang="en-US" altLang="ja-JP" sz="2600" b="1" dirty="0" smtClean="0">
              <a:solidFill>
                <a:schemeClr val="tx1"/>
              </a:solidFill>
              <a:ea typeface="ＤＨＰ特太ゴシック体" pitchFamily="2" charset="-128"/>
            </a:endParaRPr>
          </a:p>
          <a:p>
            <a:pPr marL="355600" indent="-355600" algn="l">
              <a:spcBef>
                <a:spcPts val="600"/>
              </a:spcBef>
              <a:buClr>
                <a:srgbClr val="FF0000"/>
              </a:buClr>
              <a:buSzPct val="120000"/>
              <a:buFont typeface="Wingdings" pitchFamily="2" charset="2"/>
              <a:buChar char="ü"/>
              <a:tabLst>
                <a:tab pos="2959100" algn="l"/>
              </a:tabLst>
            </a:pPr>
            <a:endParaRPr lang="ja-JP" altLang="en-US" sz="2600" b="1" dirty="0" smtClean="0">
              <a:solidFill>
                <a:schemeClr val="tx1"/>
              </a:solidFill>
              <a:ea typeface="ＤＨＰ特太ゴシック体" pitchFamily="2" charset="-128"/>
            </a:endParaRPr>
          </a:p>
          <a:p>
            <a:pPr marL="355600" indent="-355600" algn="l">
              <a:spcBef>
                <a:spcPts val="600"/>
              </a:spcBef>
              <a:buClr>
                <a:srgbClr val="FF0000"/>
              </a:buClr>
              <a:buSzPct val="120000"/>
              <a:buFont typeface="Wingdings" pitchFamily="2" charset="2"/>
              <a:buChar char="ü"/>
              <a:tabLst>
                <a:tab pos="2959100" algn="l"/>
              </a:tabLst>
            </a:pPr>
            <a:r>
              <a:rPr lang="ja-JP" altLang="en-US" sz="2600" b="1" dirty="0" smtClean="0">
                <a:solidFill>
                  <a:schemeClr val="tx1"/>
                </a:solidFill>
                <a:ea typeface="ＤＨＰ特太ゴシック体" pitchFamily="2" charset="-128"/>
              </a:rPr>
              <a:t>通常，デジタル画像処理では，画素数の輝度がその画素上の数値データを決定する．輝度と中性子強度の相関から試料の中性子透過率を求めることで，含有水分を定量的に評価した．</a:t>
            </a:r>
            <a:endParaRPr lang="ja-JP" altLang="en-US" sz="2600" b="1" dirty="0">
              <a:solidFill>
                <a:srgbClr val="FF0000"/>
              </a:solidFill>
              <a:ea typeface="ＤＨＰ特太ゴシック体" pitchFamily="2" charset="-128"/>
            </a:endParaRPr>
          </a:p>
        </p:txBody>
      </p:sp>
      <p:sp>
        <p:nvSpPr>
          <p:cNvPr id="8" name="Rectangle 3"/>
          <p:cNvSpPr>
            <a:spLocks noChangeArrowheads="1"/>
          </p:cNvSpPr>
          <p:nvPr/>
        </p:nvSpPr>
        <p:spPr bwMode="auto">
          <a:xfrm>
            <a:off x="128588" y="260350"/>
            <a:ext cx="3440112" cy="706438"/>
          </a:xfrm>
          <a:prstGeom prst="rect">
            <a:avLst/>
          </a:prstGeom>
          <a:solidFill>
            <a:srgbClr val="FFFF00"/>
          </a:solidFill>
          <a:ln w="9525">
            <a:noFill/>
            <a:miter lim="800000"/>
            <a:headEnd/>
            <a:tailEnd/>
          </a:ln>
          <a:effectLst/>
        </p:spPr>
        <p:txBody>
          <a:bodyPr anchor="ctr"/>
          <a:lstStyle/>
          <a:p>
            <a:pPr algn="l"/>
            <a:r>
              <a:rPr lang="ja-JP" altLang="en-US" sz="4000" i="1" dirty="0" smtClean="0">
                <a:solidFill>
                  <a:schemeClr val="tx1"/>
                </a:solidFill>
              </a:rPr>
              <a:t>画像処理方法</a:t>
            </a:r>
            <a:endParaRPr lang="ja-JP" altLang="en-US" sz="4000" i="1"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スライド番号プレースホルダ 5"/>
          <p:cNvSpPr>
            <a:spLocks noGrp="1"/>
          </p:cNvSpPr>
          <p:nvPr>
            <p:ph type="sldNum" sz="quarter" idx="12"/>
          </p:nvPr>
        </p:nvSpPr>
        <p:spPr>
          <a:noFill/>
        </p:spPr>
        <p:txBody>
          <a:bodyPr/>
          <a:lstStyle/>
          <a:p>
            <a:fld id="{4338301D-456F-451B-855C-232E2ED1186C}" type="slidenum">
              <a:rPr lang="en-US" altLang="ja-JP" smtClean="0"/>
              <a:pPr/>
              <a:t>11</a:t>
            </a:fld>
            <a:endParaRPr lang="en-US" altLang="ja-JP" smtClean="0"/>
          </a:p>
        </p:txBody>
      </p:sp>
      <p:sp>
        <p:nvSpPr>
          <p:cNvPr id="4101" name="Rectangle 4"/>
          <p:cNvSpPr>
            <a:spLocks noChangeArrowheads="1"/>
          </p:cNvSpPr>
          <p:nvPr/>
        </p:nvSpPr>
        <p:spPr bwMode="auto">
          <a:xfrm>
            <a:off x="3176588" y="3286125"/>
            <a:ext cx="9144000" cy="0"/>
          </a:xfrm>
          <a:prstGeom prst="rect">
            <a:avLst/>
          </a:prstGeom>
          <a:noFill/>
          <a:ln w="38100" cmpd="dbl">
            <a:noFill/>
            <a:miter lim="800000"/>
            <a:headEnd/>
            <a:tailEnd/>
          </a:ln>
        </p:spPr>
        <p:txBody>
          <a:bodyPr lIns="92075" tIns="46038" rIns="92075" bIns="46038">
            <a:spAutoFit/>
          </a:bodyPr>
          <a:lstStyle/>
          <a:p>
            <a:endParaRPr lang="ja-JP" altLang="en-US"/>
          </a:p>
        </p:txBody>
      </p:sp>
      <p:graphicFrame>
        <p:nvGraphicFramePr>
          <p:cNvPr id="4098" name="Object 3"/>
          <p:cNvGraphicFramePr>
            <a:graphicFrameLocks noChangeAspect="1"/>
          </p:cNvGraphicFramePr>
          <p:nvPr/>
        </p:nvGraphicFramePr>
        <p:xfrm>
          <a:off x="969963" y="4721225"/>
          <a:ext cx="6929437" cy="704850"/>
        </p:xfrm>
        <a:graphic>
          <a:graphicData uri="http://schemas.openxmlformats.org/presentationml/2006/ole">
            <mc:AlternateContent xmlns:mc="http://schemas.openxmlformats.org/markup-compatibility/2006">
              <mc:Choice xmlns:v="urn:schemas-microsoft-com:vml" Requires="v">
                <p:oleObj spid="_x0000_s257046" name="数式" r:id="rId4" imgW="1968480" imgH="203040" progId="Equation.3">
                  <p:embed/>
                </p:oleObj>
              </mc:Choice>
              <mc:Fallback>
                <p:oleObj name="数式" r:id="rId4" imgW="1968480" imgH="20304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9963" y="4721225"/>
                        <a:ext cx="6929437" cy="704850"/>
                      </a:xfrm>
                      <a:prstGeom prst="rect">
                        <a:avLst/>
                      </a:prstGeom>
                      <a:solidFill>
                        <a:srgbClr val="FFCC00"/>
                      </a:solidFill>
                    </p:spPr>
                  </p:pic>
                </p:oleObj>
              </mc:Fallback>
            </mc:AlternateContent>
          </a:graphicData>
        </a:graphic>
      </p:graphicFrame>
      <p:sp>
        <p:nvSpPr>
          <p:cNvPr id="4102" name="Rectangle 5"/>
          <p:cNvSpPr>
            <a:spLocks noChangeArrowheads="1"/>
          </p:cNvSpPr>
          <p:nvPr/>
        </p:nvSpPr>
        <p:spPr bwMode="auto">
          <a:xfrm>
            <a:off x="1028700" y="5573713"/>
            <a:ext cx="4737100" cy="763587"/>
          </a:xfrm>
          <a:prstGeom prst="rect">
            <a:avLst/>
          </a:prstGeom>
          <a:noFill/>
          <a:ln w="38100" cmpd="dbl">
            <a:noFill/>
            <a:miter lim="800000"/>
            <a:headEnd/>
            <a:tailEnd/>
          </a:ln>
        </p:spPr>
        <p:txBody>
          <a:bodyPr lIns="92075" tIns="46038" rIns="92075" bIns="46038" anchor="ctr"/>
          <a:lstStyle/>
          <a:p>
            <a:pPr algn="l" latinLnBrk="1">
              <a:spcBef>
                <a:spcPct val="50000"/>
              </a:spcBef>
            </a:pPr>
            <a:r>
              <a:rPr lang="en-US" altLang="ja-JP" dirty="0" smtClean="0"/>
              <a:t>P</a:t>
            </a:r>
            <a:r>
              <a:rPr lang="ja-JP" altLang="en-US" dirty="0" smtClean="0"/>
              <a:t>：　減衰率，　</a:t>
            </a:r>
            <a:r>
              <a:rPr lang="en-US" altLang="ja-JP" dirty="0" smtClean="0"/>
              <a:t>I/I</a:t>
            </a:r>
            <a:r>
              <a:rPr lang="en-US" altLang="ja-JP" baseline="-25000" dirty="0" smtClean="0"/>
              <a:t>0</a:t>
            </a:r>
            <a:r>
              <a:rPr lang="en-US" altLang="ja-JP" dirty="0" smtClean="0"/>
              <a:t> </a:t>
            </a:r>
            <a:r>
              <a:rPr lang="ja-JP" altLang="en-US" dirty="0"/>
              <a:t>：中性子</a:t>
            </a:r>
            <a:r>
              <a:rPr lang="ja-JP" altLang="en-US" dirty="0" smtClean="0"/>
              <a:t>透過率</a:t>
            </a:r>
            <a:endParaRPr lang="ja-JP" altLang="en-US" dirty="0"/>
          </a:p>
        </p:txBody>
      </p:sp>
      <p:sp>
        <p:nvSpPr>
          <p:cNvPr id="4103" name="Rectangle 8"/>
          <p:cNvSpPr>
            <a:spLocks noChangeArrowheads="1"/>
          </p:cNvSpPr>
          <p:nvPr/>
        </p:nvSpPr>
        <p:spPr bwMode="auto">
          <a:xfrm>
            <a:off x="3295650" y="3286125"/>
            <a:ext cx="9144000" cy="0"/>
          </a:xfrm>
          <a:prstGeom prst="rect">
            <a:avLst/>
          </a:prstGeom>
          <a:noFill/>
          <a:ln w="38100" cmpd="dbl">
            <a:noFill/>
            <a:miter lim="800000"/>
            <a:headEnd/>
            <a:tailEnd/>
          </a:ln>
        </p:spPr>
        <p:txBody>
          <a:bodyPr lIns="92075" tIns="46038" rIns="92075" bIns="46038">
            <a:spAutoFit/>
          </a:bodyPr>
          <a:lstStyle/>
          <a:p>
            <a:endParaRPr lang="ja-JP" altLang="en-US"/>
          </a:p>
        </p:txBody>
      </p:sp>
      <p:sp>
        <p:nvSpPr>
          <p:cNvPr id="11" name="正方形/長方形 10"/>
          <p:cNvSpPr/>
          <p:nvPr/>
        </p:nvSpPr>
        <p:spPr>
          <a:xfrm>
            <a:off x="304800" y="168702"/>
            <a:ext cx="7632700" cy="523220"/>
          </a:xfrm>
          <a:prstGeom prst="rect">
            <a:avLst/>
          </a:prstGeom>
        </p:spPr>
        <p:txBody>
          <a:bodyPr wrap="square">
            <a:spAutoFit/>
          </a:bodyPr>
          <a:lstStyle/>
          <a:p>
            <a:pPr algn="l"/>
            <a:r>
              <a:rPr lang="ja-JP" altLang="en-US" sz="2800" b="1" dirty="0" smtClean="0">
                <a:solidFill>
                  <a:srgbClr val="0070C0"/>
                </a:solidFill>
              </a:rPr>
              <a:t>中性子強度と，試料中元素の密度や厚さの関係</a:t>
            </a:r>
            <a:endParaRPr lang="ja-JP" altLang="en-US" sz="2800" b="1" dirty="0">
              <a:solidFill>
                <a:srgbClr val="0070C0"/>
              </a:solidFill>
            </a:endParaRPr>
          </a:p>
        </p:txBody>
      </p:sp>
      <p:sp>
        <p:nvSpPr>
          <p:cNvPr id="2570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2" name="Object 4"/>
          <p:cNvGraphicFramePr>
            <a:graphicFrameLocks/>
          </p:cNvGraphicFramePr>
          <p:nvPr/>
        </p:nvGraphicFramePr>
        <p:xfrm>
          <a:off x="1003300" y="774700"/>
          <a:ext cx="3314700" cy="736600"/>
        </p:xfrm>
        <a:graphic>
          <a:graphicData uri="http://schemas.openxmlformats.org/presentationml/2006/ole">
            <mc:AlternateContent xmlns:mc="http://schemas.openxmlformats.org/markup-compatibility/2006">
              <mc:Choice xmlns:v="urn:schemas-microsoft-com:vml" Requires="v">
                <p:oleObj spid="_x0000_s257047" name="数式" r:id="rId6" imgW="1079032" imgH="253890" progId="Equation.3">
                  <p:embed/>
                </p:oleObj>
              </mc:Choice>
              <mc:Fallback>
                <p:oleObj name="数式" r:id="rId6" imgW="1079032" imgH="253890" progId="Equation.3">
                  <p:embed/>
                  <p:pic>
                    <p:nvPicPr>
                      <p:cNvPr id="0" name="Picture 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3300" y="774700"/>
                        <a:ext cx="3314700" cy="736600"/>
                      </a:xfrm>
                      <a:prstGeom prst="rect">
                        <a:avLst/>
                      </a:prstGeom>
                      <a:solidFill>
                        <a:srgbClr val="FFCC00"/>
                      </a:solidFill>
                    </p:spPr>
                  </p:pic>
                </p:oleObj>
              </mc:Fallback>
            </mc:AlternateContent>
          </a:graphicData>
        </a:graphic>
      </p:graphicFrame>
      <p:sp>
        <p:nvSpPr>
          <p:cNvPr id="2570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257030" name="Object 6"/>
          <p:cNvGraphicFramePr>
            <a:graphicFrameLocks noChangeAspect="1"/>
          </p:cNvGraphicFramePr>
          <p:nvPr/>
        </p:nvGraphicFramePr>
        <p:xfrm>
          <a:off x="1016000" y="1651000"/>
          <a:ext cx="2070100" cy="690033"/>
        </p:xfrm>
        <a:graphic>
          <a:graphicData uri="http://schemas.openxmlformats.org/presentationml/2006/ole">
            <mc:AlternateContent xmlns:mc="http://schemas.openxmlformats.org/markup-compatibility/2006">
              <mc:Choice xmlns:v="urn:schemas-microsoft-com:vml" Requires="v">
                <p:oleObj spid="_x0000_s257048" name="数式" r:id="rId8" imgW="609336" imgH="203112" progId="Equation.3">
                  <p:embed/>
                </p:oleObj>
              </mc:Choice>
              <mc:Fallback>
                <p:oleObj name="数式" r:id="rId8" imgW="609336" imgH="203112" progId="Equation.3">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6000" y="1651000"/>
                        <a:ext cx="2070100" cy="690033"/>
                      </a:xfrm>
                      <a:prstGeom prst="rect">
                        <a:avLst/>
                      </a:prstGeom>
                      <a:solidFill>
                        <a:srgbClr val="FFCC00"/>
                      </a:solidFill>
                    </p:spPr>
                  </p:pic>
                </p:oleObj>
              </mc:Fallback>
            </mc:AlternateContent>
          </a:graphicData>
        </a:graphic>
      </p:graphicFrame>
      <p:sp>
        <p:nvSpPr>
          <p:cNvPr id="16" name="Rectangle 5"/>
          <p:cNvSpPr>
            <a:spLocks noChangeArrowheads="1"/>
          </p:cNvSpPr>
          <p:nvPr/>
        </p:nvSpPr>
        <p:spPr bwMode="auto">
          <a:xfrm>
            <a:off x="977900" y="2601913"/>
            <a:ext cx="7918450" cy="1754187"/>
          </a:xfrm>
          <a:prstGeom prst="rect">
            <a:avLst/>
          </a:prstGeom>
          <a:noFill/>
          <a:ln w="38100" cmpd="dbl">
            <a:noFill/>
            <a:miter lim="800000"/>
            <a:headEnd/>
            <a:tailEnd/>
          </a:ln>
        </p:spPr>
        <p:txBody>
          <a:bodyPr lIns="92075" tIns="46038" rIns="92075" bIns="46038" anchor="ctr"/>
          <a:lstStyle/>
          <a:p>
            <a:pPr algn="l" latinLnBrk="1">
              <a:spcBef>
                <a:spcPct val="50000"/>
              </a:spcBef>
            </a:pPr>
            <a:r>
              <a:rPr lang="es-CR" altLang="ja-JP" dirty="0" smtClean="0"/>
              <a:t>I</a:t>
            </a:r>
            <a:r>
              <a:rPr lang="ja-JP" altLang="es-CR" dirty="0" smtClean="0"/>
              <a:t>：</a:t>
            </a:r>
            <a:r>
              <a:rPr lang="ja-JP" altLang="en-US" dirty="0" smtClean="0"/>
              <a:t>透過中性子強度，</a:t>
            </a:r>
            <a:r>
              <a:rPr lang="es-CR" altLang="ja-JP" dirty="0" smtClean="0"/>
              <a:t>I</a:t>
            </a:r>
            <a:r>
              <a:rPr lang="es-CR" altLang="ja-JP" baseline="-25000" dirty="0" smtClean="0"/>
              <a:t>0</a:t>
            </a:r>
            <a:r>
              <a:rPr lang="ja-JP" altLang="es-CR" dirty="0" smtClean="0"/>
              <a:t>：</a:t>
            </a:r>
            <a:r>
              <a:rPr lang="ja-JP" altLang="en-US" dirty="0" smtClean="0"/>
              <a:t>入射中性子強度，</a:t>
            </a:r>
            <a:r>
              <a:rPr lang="el-GR" altLang="ja-JP" dirty="0" smtClean="0"/>
              <a:t>Σ</a:t>
            </a:r>
            <a:r>
              <a:rPr lang="ja-JP" altLang="el-GR" dirty="0" smtClean="0"/>
              <a:t>：</a:t>
            </a:r>
            <a:r>
              <a:rPr lang="ja-JP" altLang="en-US" dirty="0" smtClean="0"/>
              <a:t>巨視的断面積（線吸収係数），</a:t>
            </a:r>
            <a:r>
              <a:rPr lang="el-GR" altLang="ja-JP" dirty="0" smtClean="0"/>
              <a:t>δ</a:t>
            </a:r>
            <a:r>
              <a:rPr lang="ja-JP" altLang="el-GR" dirty="0" smtClean="0"/>
              <a:t>：</a:t>
            </a:r>
            <a:r>
              <a:rPr lang="ja-JP" altLang="en-US" dirty="0" smtClean="0"/>
              <a:t>厚さ，</a:t>
            </a:r>
            <a:r>
              <a:rPr lang="el-GR" altLang="ja-JP" dirty="0" smtClean="0"/>
              <a:t>λ</a:t>
            </a:r>
            <a:r>
              <a:rPr lang="ja-JP" altLang="el-GR" dirty="0" smtClean="0"/>
              <a:t>：</a:t>
            </a:r>
            <a:r>
              <a:rPr lang="ja-JP" altLang="en-US" dirty="0" smtClean="0"/>
              <a:t>質量減衰係数， </a:t>
            </a:r>
            <a:r>
              <a:rPr lang="el-GR" altLang="ja-JP" dirty="0" smtClean="0"/>
              <a:t>ρ</a:t>
            </a:r>
            <a:r>
              <a:rPr lang="ja-JP" altLang="el-GR" dirty="0" smtClean="0"/>
              <a:t>：</a:t>
            </a:r>
            <a:r>
              <a:rPr lang="ja-JP" altLang="en-US" dirty="0" smtClean="0"/>
              <a:t>密度</a:t>
            </a:r>
            <a:endParaRPr lang="en-US" altLang="ja-JP" dirty="0" smtClean="0"/>
          </a:p>
          <a:p>
            <a:pPr algn="l" latinLnBrk="1">
              <a:spcBef>
                <a:spcPct val="50000"/>
              </a:spcBef>
            </a:pPr>
            <a:r>
              <a:rPr lang="ja-JP" altLang="en-US" dirty="0" smtClean="0"/>
              <a:t>添え字は，</a:t>
            </a:r>
            <a:r>
              <a:rPr lang="es-CR" altLang="ja-JP" dirty="0" smtClean="0"/>
              <a:t>p</a:t>
            </a:r>
            <a:r>
              <a:rPr lang="ja-JP" altLang="es-CR" dirty="0" smtClean="0"/>
              <a:t>：</a:t>
            </a:r>
            <a:r>
              <a:rPr lang="ja-JP" altLang="en-US" dirty="0" smtClean="0"/>
              <a:t>試験体マトリクス（ペーストなど），</a:t>
            </a:r>
            <a:r>
              <a:rPr lang="es-CR" altLang="ja-JP" dirty="0" smtClean="0"/>
              <a:t>w</a:t>
            </a:r>
            <a:r>
              <a:rPr lang="ja-JP" altLang="es-CR" dirty="0" smtClean="0"/>
              <a:t>：</a:t>
            </a:r>
            <a:r>
              <a:rPr lang="ja-JP" altLang="en-US" dirty="0" smtClean="0"/>
              <a:t>自由水（蒸発性水分）</a:t>
            </a:r>
            <a:endParaRPr lang="ja-JP"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 3"/>
          <p:cNvSpPr>
            <a:spLocks noGrp="1"/>
          </p:cNvSpPr>
          <p:nvPr>
            <p:ph type="sldNum" sz="quarter" idx="12"/>
          </p:nvPr>
        </p:nvSpPr>
        <p:spPr/>
        <p:txBody>
          <a:bodyPr/>
          <a:lstStyle/>
          <a:p>
            <a:fld id="{7DB97761-D406-44AC-83F4-410A632067E3}" type="slidenum">
              <a:rPr lang="en-US" altLang="ja-JP"/>
              <a:pPr/>
              <a:t>12</a:t>
            </a:fld>
            <a:endParaRPr lang="en-US" altLang="ja-JP"/>
          </a:p>
        </p:txBody>
      </p:sp>
      <p:sp>
        <p:nvSpPr>
          <p:cNvPr id="196611" name="Rectangle 3"/>
          <p:cNvSpPr>
            <a:spLocks noChangeArrowheads="1"/>
          </p:cNvSpPr>
          <p:nvPr/>
        </p:nvSpPr>
        <p:spPr bwMode="auto">
          <a:xfrm>
            <a:off x="128588" y="120650"/>
            <a:ext cx="2474912" cy="706438"/>
          </a:xfrm>
          <a:prstGeom prst="rect">
            <a:avLst/>
          </a:prstGeom>
          <a:solidFill>
            <a:srgbClr val="FFFF00"/>
          </a:solidFill>
          <a:ln w="9525">
            <a:noFill/>
            <a:miter lim="800000"/>
            <a:headEnd/>
            <a:tailEnd/>
          </a:ln>
          <a:effectLst/>
        </p:spPr>
        <p:txBody>
          <a:bodyPr anchor="ctr"/>
          <a:lstStyle/>
          <a:p>
            <a:pPr algn="l"/>
            <a:r>
              <a:rPr lang="ja-JP" altLang="en-US" sz="4000" i="1" dirty="0" smtClean="0">
                <a:solidFill>
                  <a:schemeClr val="tx1"/>
                </a:solidFill>
              </a:rPr>
              <a:t>実験方法</a:t>
            </a:r>
            <a:endParaRPr lang="ja-JP" altLang="en-US" sz="4000" i="1" dirty="0">
              <a:solidFill>
                <a:schemeClr val="tx1"/>
              </a:solidFill>
            </a:endParaRPr>
          </a:p>
        </p:txBody>
      </p:sp>
      <p:sp>
        <p:nvSpPr>
          <p:cNvPr id="8" name="Text Box 2"/>
          <p:cNvSpPr txBox="1">
            <a:spLocks noChangeArrowheads="1"/>
          </p:cNvSpPr>
          <p:nvPr/>
        </p:nvSpPr>
        <p:spPr bwMode="auto">
          <a:xfrm>
            <a:off x="101600" y="914400"/>
            <a:ext cx="8928100" cy="2077492"/>
          </a:xfrm>
          <a:prstGeom prst="rect">
            <a:avLst/>
          </a:prstGeom>
          <a:solidFill>
            <a:srgbClr val="FFFF99"/>
          </a:solidFill>
          <a:ln w="9525">
            <a:noFill/>
            <a:miter lim="800000"/>
            <a:headEnd/>
            <a:tailEnd/>
          </a:ln>
          <a:effectLst/>
        </p:spPr>
        <p:txBody>
          <a:bodyPr wrap="square">
            <a:spAutoFit/>
          </a:bodyPr>
          <a:lstStyle/>
          <a:p>
            <a:pPr marL="355600" indent="-355600" algn="l">
              <a:buClr>
                <a:srgbClr val="FF0000"/>
              </a:buClr>
              <a:buSzPct val="120000"/>
              <a:tabLst>
                <a:tab pos="2959100" algn="l"/>
              </a:tabLst>
            </a:pPr>
            <a:r>
              <a:rPr lang="ja-JP" altLang="en-US" b="1" dirty="0" smtClean="0">
                <a:solidFill>
                  <a:srgbClr val="3366FF"/>
                </a:solidFill>
                <a:ea typeface="ＤＨＰ特太ゴシック体" pitchFamily="2" charset="-128"/>
              </a:rPr>
              <a:t>実験１：</a:t>
            </a:r>
            <a:endParaRPr lang="en-US" altLang="ja-JP" b="1" dirty="0" smtClean="0">
              <a:solidFill>
                <a:srgbClr val="3366FF"/>
              </a:solidFill>
              <a:ea typeface="ＤＨＰ特太ゴシック体" pitchFamily="2" charset="-128"/>
            </a:endParaRPr>
          </a:p>
          <a:p>
            <a:pPr marL="1079500" indent="-1079500" algn="l">
              <a:spcBef>
                <a:spcPts val="0"/>
              </a:spcBef>
              <a:buClr>
                <a:srgbClr val="FF0000"/>
              </a:buClr>
              <a:buSzPct val="120000"/>
              <a:tabLst>
                <a:tab pos="2959100" algn="l"/>
              </a:tabLst>
            </a:pPr>
            <a:r>
              <a:rPr lang="ja-JP" altLang="en-US" b="1" dirty="0" smtClean="0">
                <a:solidFill>
                  <a:srgbClr val="478B25"/>
                </a:solidFill>
                <a:ea typeface="ＤＨＰ特太ゴシック体" pitchFamily="2" charset="-128"/>
              </a:rPr>
              <a:t>試験体</a:t>
            </a:r>
            <a:r>
              <a:rPr lang="en-US" altLang="ja-JP" b="1" dirty="0" smtClean="0">
                <a:solidFill>
                  <a:schemeClr val="tx1"/>
                </a:solidFill>
                <a:ea typeface="ＤＨＰ特太ゴシック体" pitchFamily="2" charset="-128"/>
              </a:rPr>
              <a:t>:</a:t>
            </a:r>
            <a:r>
              <a:rPr lang="ja-JP" altLang="en-US" b="1" dirty="0" smtClean="0">
                <a:solidFill>
                  <a:schemeClr val="tx1"/>
                </a:solidFill>
                <a:ea typeface="ＤＨＰ特太ゴシック体" pitchFamily="2" charset="-128"/>
              </a:rPr>
              <a:t>セメントペースト硬化体（</a:t>
            </a:r>
            <a:r>
              <a:rPr lang="ja-JP" altLang="en-US" b="1" i="1" dirty="0" smtClean="0">
                <a:solidFill>
                  <a:schemeClr val="tx2"/>
                </a:solidFill>
                <a:latin typeface="+mj-ea"/>
              </a:rPr>
              <a:t>タブレット型</a:t>
            </a:r>
            <a:r>
              <a:rPr lang="ja-JP" altLang="en-US" b="1" dirty="0" smtClean="0">
                <a:solidFill>
                  <a:schemeClr val="tx1"/>
                </a:solidFill>
                <a:ea typeface="ＤＨＰ特太ゴシック体" pitchFamily="2" charset="-128"/>
              </a:rPr>
              <a:t>）</a:t>
            </a:r>
            <a:endParaRPr lang="en-US" altLang="ja-JP" b="1" dirty="0" smtClean="0">
              <a:solidFill>
                <a:schemeClr val="tx1"/>
              </a:solidFill>
              <a:ea typeface="ＤＨＰ特太ゴシック体" pitchFamily="2" charset="-128"/>
            </a:endParaRPr>
          </a:p>
          <a:p>
            <a:pPr marL="355600" indent="-355600" algn="l">
              <a:spcBef>
                <a:spcPts val="0"/>
              </a:spcBef>
              <a:buClr>
                <a:srgbClr val="FF0000"/>
              </a:buClr>
              <a:buSzPct val="120000"/>
              <a:tabLst>
                <a:tab pos="2959100" algn="l"/>
              </a:tabLst>
            </a:pPr>
            <a:r>
              <a:rPr lang="ja-JP" altLang="en-US" b="1" dirty="0" smtClean="0">
                <a:solidFill>
                  <a:srgbClr val="478B25"/>
                </a:solidFill>
                <a:ea typeface="ＤＨＰ特太ゴシック体" pitchFamily="2" charset="-128"/>
              </a:rPr>
              <a:t>形状</a:t>
            </a:r>
            <a:r>
              <a:rPr lang="ja-JP" altLang="en-US" b="1" dirty="0" smtClean="0">
                <a:solidFill>
                  <a:schemeClr val="tx1"/>
                </a:solidFill>
                <a:ea typeface="ＤＨＰ特太ゴシック体" pitchFamily="2" charset="-128"/>
              </a:rPr>
              <a:t>：直径</a:t>
            </a:r>
            <a:r>
              <a:rPr lang="en-US" altLang="ja-JP" b="1" dirty="0" smtClean="0">
                <a:solidFill>
                  <a:schemeClr val="tx1"/>
                </a:solidFill>
                <a:ea typeface="ＤＨＰ特太ゴシック体" pitchFamily="2" charset="-128"/>
              </a:rPr>
              <a:t>10mm</a:t>
            </a:r>
            <a:r>
              <a:rPr lang="ja-JP" altLang="en-US" b="1" dirty="0" err="1" smtClean="0">
                <a:solidFill>
                  <a:schemeClr val="tx1"/>
                </a:solidFill>
                <a:ea typeface="ＤＨＰ特太ゴシック体" pitchFamily="2" charset="-128"/>
              </a:rPr>
              <a:t>，</a:t>
            </a:r>
            <a:r>
              <a:rPr lang="ja-JP" altLang="en-US" b="1" dirty="0" smtClean="0">
                <a:solidFill>
                  <a:schemeClr val="tx1"/>
                </a:solidFill>
                <a:ea typeface="ＤＨＰ特太ゴシック体" pitchFamily="2" charset="-128"/>
              </a:rPr>
              <a:t>厚さ</a:t>
            </a:r>
            <a:r>
              <a:rPr lang="en-US" altLang="ja-JP" b="1" dirty="0" smtClean="0">
                <a:solidFill>
                  <a:schemeClr val="tx1"/>
                </a:solidFill>
                <a:ea typeface="ＤＨＰ特太ゴシック体" pitchFamily="2" charset="-128"/>
              </a:rPr>
              <a:t>3mm</a:t>
            </a:r>
            <a:r>
              <a:rPr lang="ja-JP" altLang="en-US" b="1" dirty="0" smtClean="0">
                <a:solidFill>
                  <a:schemeClr val="tx1"/>
                </a:solidFill>
                <a:ea typeface="ＤＨＰ特太ゴシック体" pitchFamily="2" charset="-128"/>
              </a:rPr>
              <a:t>（薬の錠剤のような形状）</a:t>
            </a:r>
            <a:endParaRPr lang="en-US" altLang="ja-JP" b="1" dirty="0" smtClean="0">
              <a:solidFill>
                <a:schemeClr val="tx1"/>
              </a:solidFill>
              <a:ea typeface="ＤＨＰ特太ゴシック体" pitchFamily="2" charset="-128"/>
            </a:endParaRPr>
          </a:p>
          <a:p>
            <a:pPr marL="355600" indent="-355600" algn="l">
              <a:spcBef>
                <a:spcPts val="0"/>
              </a:spcBef>
              <a:buClr>
                <a:srgbClr val="FF0000"/>
              </a:buClr>
              <a:buSzPct val="120000"/>
              <a:tabLst>
                <a:tab pos="2959100" algn="l"/>
              </a:tabLst>
            </a:pPr>
            <a:r>
              <a:rPr lang="ja-JP" altLang="en-US" b="1" dirty="0" smtClean="0">
                <a:solidFill>
                  <a:srgbClr val="478B25"/>
                </a:solidFill>
                <a:ea typeface="ＤＨＰ特太ゴシック体" pitchFamily="2" charset="-128"/>
              </a:rPr>
              <a:t>水準</a:t>
            </a:r>
            <a:r>
              <a:rPr lang="ja-JP" altLang="en-US" b="1" dirty="0" smtClean="0">
                <a:solidFill>
                  <a:schemeClr val="tx1"/>
                </a:solidFill>
                <a:ea typeface="ＤＨＰ特太ゴシック体" pitchFamily="2" charset="-128"/>
              </a:rPr>
              <a:t>：</a:t>
            </a:r>
            <a:r>
              <a:rPr lang="en-US" altLang="ja-JP" b="1" dirty="0" smtClean="0">
                <a:solidFill>
                  <a:schemeClr val="tx1"/>
                </a:solidFill>
                <a:ea typeface="ＤＨＰ特太ゴシック体" pitchFamily="2" charset="-128"/>
              </a:rPr>
              <a:t>4</a:t>
            </a:r>
            <a:r>
              <a:rPr lang="ja-JP" altLang="en-US" b="1" dirty="0" smtClean="0">
                <a:solidFill>
                  <a:schemeClr val="tx1"/>
                </a:solidFill>
                <a:ea typeface="ＤＨＰ特太ゴシック体" pitchFamily="2" charset="-128"/>
              </a:rPr>
              <a:t>水準</a:t>
            </a:r>
            <a:endParaRPr lang="en-US" altLang="ja-JP" b="1" dirty="0" smtClean="0">
              <a:solidFill>
                <a:schemeClr val="tx1"/>
              </a:solidFill>
              <a:ea typeface="ＤＨＰ特太ゴシック体" pitchFamily="2" charset="-128"/>
            </a:endParaRPr>
          </a:p>
          <a:p>
            <a:pPr marL="355600" indent="-355600" algn="l">
              <a:spcBef>
                <a:spcPts val="1200"/>
              </a:spcBef>
              <a:buClr>
                <a:srgbClr val="FF0000"/>
              </a:buClr>
              <a:buSzPct val="120000"/>
              <a:tabLst>
                <a:tab pos="2959100" algn="l"/>
              </a:tabLst>
            </a:pPr>
            <a:r>
              <a:rPr lang="ja-JP" altLang="en-US" sz="2300" b="1" dirty="0" smtClean="0">
                <a:solidFill>
                  <a:srgbClr val="FF0000"/>
                </a:solidFill>
                <a:ea typeface="ＤＨＰ特太ゴシック体" pitchFamily="2" charset="-128"/>
              </a:rPr>
              <a:t>透過画像→セメント硬化体の含有水分と水分強度の関係を求める。</a:t>
            </a:r>
            <a:endParaRPr lang="en-US" altLang="ja-JP" b="1" dirty="0" smtClean="0">
              <a:solidFill>
                <a:srgbClr val="FF0000"/>
              </a:solidFill>
              <a:ea typeface="ＤＨＰ特太ゴシック体" pitchFamily="2" charset="-128"/>
            </a:endParaRPr>
          </a:p>
        </p:txBody>
      </p:sp>
      <p:sp>
        <p:nvSpPr>
          <p:cNvPr id="11" name="正方形/長方形 10"/>
          <p:cNvSpPr/>
          <p:nvPr/>
        </p:nvSpPr>
        <p:spPr>
          <a:xfrm>
            <a:off x="1699755" y="3381315"/>
            <a:ext cx="1210588" cy="400110"/>
          </a:xfrm>
          <a:prstGeom prst="rect">
            <a:avLst/>
          </a:prstGeom>
        </p:spPr>
        <p:txBody>
          <a:bodyPr wrap="none">
            <a:spAutoFit/>
          </a:bodyPr>
          <a:lstStyle/>
          <a:p>
            <a:r>
              <a:rPr lang="ja-JP" altLang="en-US" sz="2000" b="1" dirty="0" smtClean="0">
                <a:solidFill>
                  <a:schemeClr val="tx1"/>
                </a:solidFill>
                <a:ea typeface="ＤＨＰ特太ゴシック体" pitchFamily="2" charset="-128"/>
              </a:rPr>
              <a:t>実験水準</a:t>
            </a:r>
            <a:endParaRPr lang="ja-JP" altLang="en-US" sz="2000" dirty="0"/>
          </a:p>
        </p:txBody>
      </p:sp>
      <p:graphicFrame>
        <p:nvGraphicFramePr>
          <p:cNvPr id="10" name="Group 392"/>
          <p:cNvGraphicFramePr>
            <a:graphicFrameLocks noGrp="1"/>
          </p:cNvGraphicFramePr>
          <p:nvPr/>
        </p:nvGraphicFramePr>
        <p:xfrm>
          <a:off x="219075" y="3841750"/>
          <a:ext cx="4124325" cy="2275716"/>
        </p:xfrm>
        <a:graphic>
          <a:graphicData uri="http://schemas.openxmlformats.org/drawingml/2006/table">
            <a:tbl>
              <a:tblPr/>
              <a:tblGrid>
                <a:gridCol w="1247775"/>
                <a:gridCol w="2876550"/>
              </a:tblGrid>
              <a:tr h="296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smtClean="0">
                          <a:ln>
                            <a:noFill/>
                          </a:ln>
                          <a:solidFill>
                            <a:schemeClr val="tx1"/>
                          </a:solidFill>
                          <a:effectLst/>
                          <a:latin typeface="ＭＳ ゴシック" pitchFamily="49" charset="-128"/>
                          <a:ea typeface="ＭＳ ゴシック" pitchFamily="49" charset="-128"/>
                        </a:rPr>
                        <a:t>水セメント比</a:t>
                      </a:r>
                      <a:r>
                        <a:rPr kumimoji="1" lang="en-US" altLang="ja-JP" sz="1600" b="1" i="0" u="none" strike="noStrike" cap="none" normalizeH="0" baseline="0" dirty="0" smtClean="0">
                          <a:ln>
                            <a:noFill/>
                          </a:ln>
                          <a:solidFill>
                            <a:schemeClr val="tx1"/>
                          </a:solidFill>
                          <a:effectLst/>
                          <a:latin typeface="ＭＳ ゴシック" pitchFamily="49" charset="-128"/>
                          <a:ea typeface="ＭＳ ゴシック" pitchFamily="49" charset="-128"/>
                        </a:rPr>
                        <a:t>:W/C(</a:t>
                      </a:r>
                      <a:r>
                        <a:rPr kumimoji="1" lang="ja-JP" altLang="en-US" sz="1600" b="1" i="0" u="none" strike="noStrike" cap="none" normalizeH="0" baseline="0" dirty="0" smtClean="0">
                          <a:ln>
                            <a:noFill/>
                          </a:ln>
                          <a:solidFill>
                            <a:schemeClr val="tx1"/>
                          </a:solidFill>
                          <a:effectLst/>
                          <a:latin typeface="ＭＳ ゴシック" pitchFamily="49" charset="-128"/>
                          <a:ea typeface="ＭＳ ゴシック" pitchFamily="49" charset="-128"/>
                        </a:rPr>
                        <a:t>％</a:t>
                      </a:r>
                      <a:r>
                        <a:rPr kumimoji="1" lang="en-US" altLang="ja-JP" sz="1600" b="1" i="0" u="none" strike="noStrike" cap="none" normalizeH="0" baseline="0" dirty="0" smtClean="0">
                          <a:ln>
                            <a:noFill/>
                          </a:ln>
                          <a:solidFill>
                            <a:schemeClr val="tx1"/>
                          </a:solidFill>
                          <a:effectLst/>
                          <a:latin typeface="ＭＳ ゴシック" pitchFamily="49" charset="-128"/>
                          <a:ea typeface="ＭＳ ゴシック" pitchFamily="49" charset="-128"/>
                        </a:rPr>
                        <a:t>)</a:t>
                      </a:r>
                      <a:endParaRPr kumimoji="1" lang="ja-JP" altLang="en-US" sz="1600" b="1" i="0" u="none" strike="noStrike" cap="none" normalizeH="0" baseline="0" dirty="0" smtClean="0">
                        <a:ln>
                          <a:noFill/>
                        </a:ln>
                        <a:solidFill>
                          <a:schemeClr val="tx1"/>
                        </a:solidFill>
                        <a:effectLst/>
                        <a:latin typeface="ＭＳ ゴシック" pitchFamily="49" charset="-128"/>
                        <a:ea typeface="ＭＳ ゴシック" pitchFamily="49" charset="-128"/>
                      </a:endParaRPr>
                    </a:p>
                  </a:txBody>
                  <a:tcPr marL="92075" marR="92075" marT="46038" marB="46038" horzOverflow="overflow">
                    <a:lnL w="28575" cap="flat" cmpd="dbl" algn="ctr">
                      <a:solidFill>
                        <a:schemeClr val="tx1"/>
                      </a:solidFill>
                      <a:prstDash val="solid"/>
                      <a:round/>
                      <a:headEnd type="none" w="med" len="med"/>
                      <a:tailEnd type="none" w="med" len="med"/>
                    </a:lnL>
                    <a:lnR w="12700" cap="flat" cmpd="dbl" algn="ctr">
                      <a:solidFill>
                        <a:schemeClr val="tx1"/>
                      </a:solidFill>
                      <a:prstDash val="solid"/>
                      <a:round/>
                      <a:headEnd type="none" w="med" len="med"/>
                      <a:tailEnd type="none" w="med" len="med"/>
                    </a:lnR>
                    <a:lnT w="28575" cap="flat" cmpd="dbl" algn="ctr">
                      <a:solidFill>
                        <a:schemeClr val="tx1"/>
                      </a:solidFill>
                      <a:prstDash val="solid"/>
                      <a:round/>
                      <a:headEnd type="none" w="med" len="med"/>
                      <a:tailEnd type="none" w="med" len="med"/>
                    </a:lnT>
                    <a:lnB w="12700" cap="flat" cmpd="dbl"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1" i="0" u="none" strike="noStrike" cap="none" normalizeH="0" baseline="0" dirty="0" smtClean="0">
                          <a:ln>
                            <a:noFill/>
                          </a:ln>
                          <a:solidFill>
                            <a:schemeClr val="tx1"/>
                          </a:solidFill>
                          <a:effectLst/>
                          <a:latin typeface="ＭＳ ゴシック" pitchFamily="49" charset="-128"/>
                          <a:ea typeface="ＭＳ ゴシック" pitchFamily="49" charset="-128"/>
                        </a:rPr>
                        <a:t>30</a:t>
                      </a:r>
                      <a:endParaRPr kumimoji="1" lang="ja-JP" altLang="en-US" sz="1600" b="1" i="0" u="none" strike="noStrike" cap="none" normalizeH="0" baseline="0" dirty="0" smtClean="0">
                        <a:ln>
                          <a:noFill/>
                        </a:ln>
                        <a:solidFill>
                          <a:schemeClr val="tx1"/>
                        </a:solidFill>
                        <a:effectLst/>
                        <a:latin typeface="ＭＳ ゴシック" pitchFamily="49" charset="-128"/>
                        <a:ea typeface="ＭＳ ゴシック" pitchFamily="49" charset="-128"/>
                      </a:endParaRPr>
                    </a:p>
                  </a:txBody>
                  <a:tcPr marL="92075" marR="92075" marT="46038" marB="46038" anchor="ctr" horzOverflow="overflow">
                    <a:lnL w="12700" cap="flat" cmpd="dbl" algn="ctr">
                      <a:solidFill>
                        <a:schemeClr val="tx1"/>
                      </a:solidFill>
                      <a:prstDash val="solid"/>
                      <a:round/>
                      <a:headEnd type="none" w="med" len="med"/>
                      <a:tailEnd type="none" w="med" len="med"/>
                    </a:lnL>
                    <a:lnR w="28575" cap="flat" cmpd="dbl" algn="ctr">
                      <a:solidFill>
                        <a:schemeClr val="tx1"/>
                      </a:solidFill>
                      <a:prstDash val="solid"/>
                      <a:round/>
                      <a:headEnd type="none" w="med" len="med"/>
                      <a:tailEnd type="none" w="med" len="med"/>
                    </a:lnR>
                    <a:lnT w="28575" cap="flat" cmpd="dbl" algn="ctr">
                      <a:solidFill>
                        <a:schemeClr val="tx1"/>
                      </a:solidFill>
                      <a:prstDash val="solid"/>
                      <a:round/>
                      <a:headEnd type="none" w="med" len="med"/>
                      <a:tailEnd type="none" w="med" len="med"/>
                    </a:lnT>
                    <a:lnB w="12700" cap="flat" cmpd="dbl" algn="ctr">
                      <a:solidFill>
                        <a:schemeClr val="tx1"/>
                      </a:solidFill>
                      <a:prstDash val="solid"/>
                      <a:round/>
                      <a:headEnd type="none" w="med" len="med"/>
                      <a:tailEnd type="none" w="med" len="med"/>
                    </a:lnB>
                    <a:lnTlToBr>
                      <a:noFill/>
                    </a:lnTlToBr>
                    <a:lnBlToTr>
                      <a:noFill/>
                    </a:lnBlToTr>
                    <a:solidFill>
                      <a:srgbClr val="FFFFCC"/>
                    </a:solidFill>
                  </a:tcPr>
                </a:tc>
              </a:tr>
              <a:tr h="59467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smtClean="0">
                          <a:ln>
                            <a:noFill/>
                          </a:ln>
                          <a:solidFill>
                            <a:schemeClr val="tx1"/>
                          </a:solidFill>
                          <a:effectLst/>
                          <a:latin typeface="ＭＳ ゴシック" pitchFamily="49" charset="-128"/>
                          <a:ea typeface="ＭＳ ゴシック" pitchFamily="49" charset="-128"/>
                        </a:rPr>
                        <a:t>含有水率（％）</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600" b="1" i="0" u="none" strike="noStrike" cap="none" normalizeH="0" baseline="0" dirty="0" smtClean="0">
                        <a:ln>
                          <a:noFill/>
                        </a:ln>
                        <a:solidFill>
                          <a:schemeClr val="tx1"/>
                        </a:solidFill>
                        <a:effectLst/>
                        <a:latin typeface="ＭＳ ゴシック" pitchFamily="49" charset="-128"/>
                        <a:ea typeface="ＭＳ ゴシック" pitchFamily="49" charset="-128"/>
                      </a:endParaRPr>
                    </a:p>
                  </a:txBody>
                  <a:tcPr marL="92075" marR="92075" marT="46038" marB="46038" horzOverflow="overflow">
                    <a:lnL w="28575" cap="flat" cmpd="dbl" algn="ctr">
                      <a:solidFill>
                        <a:schemeClr val="tx1"/>
                      </a:solidFill>
                      <a:prstDash val="solid"/>
                      <a:round/>
                      <a:headEnd type="none" w="med" len="med"/>
                      <a:tailEnd type="none" w="med" len="med"/>
                    </a:lnL>
                    <a:lnR w="12700" cap="flat" cmpd="dbl" algn="ctr">
                      <a:solidFill>
                        <a:schemeClr val="tx1"/>
                      </a:solidFill>
                      <a:prstDash val="solid"/>
                      <a:round/>
                      <a:headEnd type="none" w="med" len="med"/>
                      <a:tailEnd type="none" w="med" len="med"/>
                    </a:lnR>
                    <a:lnT w="12700" cap="flat" cmpd="dbl" algn="ctr">
                      <a:solidFill>
                        <a:schemeClr val="tx1"/>
                      </a:solidFill>
                      <a:prstDash val="solid"/>
                      <a:round/>
                      <a:headEnd type="none" w="med" len="med"/>
                      <a:tailEnd type="none" w="med" len="med"/>
                    </a:lnT>
                    <a:lnB w="28575" cap="flat" cmpd="dbl"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smtClean="0">
                          <a:ln>
                            <a:noFill/>
                          </a:ln>
                          <a:solidFill>
                            <a:schemeClr val="tx1"/>
                          </a:solidFill>
                          <a:effectLst/>
                          <a:latin typeface="ＭＳ ゴシック" pitchFamily="49" charset="-128"/>
                          <a:ea typeface="ＭＳ ゴシック" pitchFamily="49" charset="-128"/>
                        </a:rPr>
                        <a:t>100%</a:t>
                      </a:r>
                      <a:r>
                        <a:rPr kumimoji="1" lang="ja-JP" altLang="en-US" sz="1600" b="1" i="0" u="none" strike="noStrike" cap="none" normalizeH="0" baseline="0" dirty="0" err="1" smtClean="0">
                          <a:ln>
                            <a:noFill/>
                          </a:ln>
                          <a:solidFill>
                            <a:schemeClr val="tx1"/>
                          </a:solidFill>
                          <a:effectLst/>
                          <a:latin typeface="ＭＳ ゴシック" pitchFamily="49" charset="-128"/>
                          <a:ea typeface="ＭＳ ゴシック" pitchFamily="49" charset="-128"/>
                        </a:rPr>
                        <a:t>、</a:t>
                      </a:r>
                      <a:r>
                        <a:rPr kumimoji="1" lang="en-US" altLang="ja-JP" sz="1600" b="1" i="0" u="none" strike="noStrike" cap="none" normalizeH="0" baseline="0" dirty="0" smtClean="0">
                          <a:ln>
                            <a:noFill/>
                          </a:ln>
                          <a:solidFill>
                            <a:schemeClr val="tx1"/>
                          </a:solidFill>
                          <a:effectLst/>
                          <a:latin typeface="ＭＳ ゴシック" pitchFamily="49" charset="-128"/>
                          <a:ea typeface="ＭＳ ゴシック" pitchFamily="49" charset="-128"/>
                        </a:rPr>
                        <a:t>97%</a:t>
                      </a:r>
                      <a:r>
                        <a:rPr kumimoji="1" lang="ja-JP" altLang="en-US" sz="1600" b="1" i="0" u="none" strike="noStrike" cap="none" normalizeH="0" baseline="0" dirty="0" err="1" smtClean="0">
                          <a:ln>
                            <a:noFill/>
                          </a:ln>
                          <a:solidFill>
                            <a:schemeClr val="tx1"/>
                          </a:solidFill>
                          <a:effectLst/>
                          <a:latin typeface="ＭＳ ゴシック" pitchFamily="49" charset="-128"/>
                          <a:ea typeface="ＭＳ ゴシック" pitchFamily="49" charset="-128"/>
                        </a:rPr>
                        <a:t>、</a:t>
                      </a:r>
                      <a:r>
                        <a:rPr kumimoji="1" lang="en-US" altLang="ja-JP" sz="1600" b="1" i="0" u="none" strike="noStrike" cap="none" normalizeH="0" baseline="0" dirty="0" smtClean="0">
                          <a:ln>
                            <a:noFill/>
                          </a:ln>
                          <a:solidFill>
                            <a:schemeClr val="tx1"/>
                          </a:solidFill>
                          <a:effectLst/>
                          <a:latin typeface="ＭＳ ゴシック" pitchFamily="49" charset="-128"/>
                          <a:ea typeface="ＭＳ ゴシック" pitchFamily="49" charset="-128"/>
                        </a:rPr>
                        <a:t>94%</a:t>
                      </a:r>
                      <a:r>
                        <a:rPr kumimoji="1" lang="ja-JP" altLang="en-US" sz="1600" b="1" i="0" u="none" strike="noStrike" cap="none" normalizeH="0" baseline="0" dirty="0" err="1" smtClean="0">
                          <a:ln>
                            <a:noFill/>
                          </a:ln>
                          <a:solidFill>
                            <a:schemeClr val="tx1"/>
                          </a:solidFill>
                          <a:effectLst/>
                          <a:latin typeface="ＭＳ ゴシック" pitchFamily="49" charset="-128"/>
                          <a:ea typeface="ＭＳ ゴシック" pitchFamily="49" charset="-128"/>
                        </a:rPr>
                        <a:t>、</a:t>
                      </a:r>
                      <a:r>
                        <a:rPr kumimoji="1" lang="en-US" altLang="ja-JP" sz="1600" b="1" i="0" u="none" strike="noStrike" cap="none" normalizeH="0" baseline="0" dirty="0" smtClean="0">
                          <a:ln>
                            <a:noFill/>
                          </a:ln>
                          <a:solidFill>
                            <a:schemeClr val="tx1"/>
                          </a:solidFill>
                          <a:effectLst/>
                          <a:latin typeface="ＭＳ ゴシック" pitchFamily="49" charset="-128"/>
                          <a:ea typeface="ＭＳ ゴシック" pitchFamily="49" charset="-128"/>
                        </a:rPr>
                        <a:t>90%</a:t>
                      </a:r>
                      <a:r>
                        <a:rPr kumimoji="1" lang="ja-JP" altLang="en-US" sz="1600" b="1" i="0" u="none" strike="noStrike" cap="none" normalizeH="0" baseline="0" dirty="0" err="1" smtClean="0">
                          <a:ln>
                            <a:noFill/>
                          </a:ln>
                          <a:solidFill>
                            <a:schemeClr val="tx1"/>
                          </a:solidFill>
                          <a:effectLst/>
                          <a:latin typeface="ＭＳ ゴシック" pitchFamily="49" charset="-128"/>
                          <a:ea typeface="ＭＳ ゴシック" pitchFamily="49" charset="-128"/>
                        </a:rPr>
                        <a:t>、</a:t>
                      </a:r>
                      <a:r>
                        <a:rPr kumimoji="1" lang="en-US" altLang="ja-JP" sz="1600" b="1" i="0" u="none" strike="noStrike" cap="none" normalizeH="0" baseline="0" dirty="0" smtClean="0">
                          <a:ln>
                            <a:noFill/>
                          </a:ln>
                          <a:solidFill>
                            <a:schemeClr val="tx1"/>
                          </a:solidFill>
                          <a:effectLst/>
                          <a:latin typeface="ＭＳ ゴシック" pitchFamily="49" charset="-128"/>
                          <a:ea typeface="ＭＳ ゴシック" pitchFamily="49" charset="-128"/>
                        </a:rPr>
                        <a:t>85%</a:t>
                      </a:r>
                      <a:r>
                        <a:rPr kumimoji="1" lang="ja-JP" altLang="en-US" sz="1600" b="1" i="0" u="none" strike="noStrike" cap="none" normalizeH="0" baseline="0" dirty="0" err="1" smtClean="0">
                          <a:ln>
                            <a:noFill/>
                          </a:ln>
                          <a:solidFill>
                            <a:schemeClr val="tx1"/>
                          </a:solidFill>
                          <a:effectLst/>
                          <a:latin typeface="ＭＳ ゴシック" pitchFamily="49" charset="-128"/>
                          <a:ea typeface="ＭＳ ゴシック" pitchFamily="49" charset="-128"/>
                        </a:rPr>
                        <a:t>、</a:t>
                      </a:r>
                      <a:r>
                        <a:rPr kumimoji="1" lang="en-US" altLang="ja-JP" sz="1600" b="1" i="0" u="none" strike="noStrike" cap="none" normalizeH="0" baseline="0" dirty="0" smtClean="0">
                          <a:ln>
                            <a:noFill/>
                          </a:ln>
                          <a:solidFill>
                            <a:schemeClr val="tx1"/>
                          </a:solidFill>
                          <a:effectLst/>
                          <a:latin typeface="ＭＳ ゴシック" pitchFamily="49" charset="-128"/>
                          <a:ea typeface="ＭＳ ゴシック" pitchFamily="49" charset="-128"/>
                        </a:rPr>
                        <a:t>80%</a:t>
                      </a:r>
                      <a:r>
                        <a:rPr kumimoji="1" lang="ja-JP" altLang="en-US" sz="1600" b="1" i="0" u="none" strike="noStrike" cap="none" normalizeH="0" baseline="0" dirty="0" err="1" smtClean="0">
                          <a:ln>
                            <a:noFill/>
                          </a:ln>
                          <a:solidFill>
                            <a:schemeClr val="tx1"/>
                          </a:solidFill>
                          <a:effectLst/>
                          <a:latin typeface="ＭＳ ゴシック" pitchFamily="49" charset="-128"/>
                          <a:ea typeface="ＭＳ ゴシック" pitchFamily="49" charset="-128"/>
                        </a:rPr>
                        <a:t>、</a:t>
                      </a:r>
                      <a:r>
                        <a:rPr kumimoji="1" lang="en-US" altLang="ja-JP" sz="1600" b="1" i="0" u="none" strike="noStrike" cap="none" normalizeH="0" baseline="0" dirty="0" smtClean="0">
                          <a:ln>
                            <a:noFill/>
                          </a:ln>
                          <a:solidFill>
                            <a:schemeClr val="tx1"/>
                          </a:solidFill>
                          <a:effectLst/>
                          <a:latin typeface="ＭＳ ゴシック" pitchFamily="49" charset="-128"/>
                          <a:ea typeface="ＭＳ ゴシック" pitchFamily="49" charset="-128"/>
                        </a:rPr>
                        <a:t>70%</a:t>
                      </a:r>
                      <a:r>
                        <a:rPr kumimoji="1" lang="ja-JP" altLang="en-US" sz="1600" b="1" i="0" u="none" strike="noStrike" cap="none" normalizeH="0" baseline="0" dirty="0" err="1" smtClean="0">
                          <a:ln>
                            <a:noFill/>
                          </a:ln>
                          <a:solidFill>
                            <a:schemeClr val="tx1"/>
                          </a:solidFill>
                          <a:effectLst/>
                          <a:latin typeface="ＭＳ ゴシック" pitchFamily="49" charset="-128"/>
                          <a:ea typeface="ＭＳ ゴシック" pitchFamily="49" charset="-128"/>
                        </a:rPr>
                        <a:t>、</a:t>
                      </a:r>
                      <a:r>
                        <a:rPr kumimoji="1" lang="en-US" altLang="ja-JP" sz="1600" b="1" i="0" u="none" strike="noStrike" cap="none" normalizeH="0" baseline="0" dirty="0" smtClean="0">
                          <a:ln>
                            <a:noFill/>
                          </a:ln>
                          <a:solidFill>
                            <a:schemeClr val="tx1"/>
                          </a:solidFill>
                          <a:effectLst/>
                          <a:latin typeface="ＭＳ ゴシック" pitchFamily="49" charset="-128"/>
                          <a:ea typeface="ＭＳ ゴシック" pitchFamily="49" charset="-128"/>
                        </a:rPr>
                        <a:t>60%</a:t>
                      </a:r>
                      <a:r>
                        <a:rPr kumimoji="1" lang="ja-JP" altLang="en-US" sz="1600" b="1" i="0" u="none" strike="noStrike" cap="none" normalizeH="0" baseline="0" dirty="0" err="1" smtClean="0">
                          <a:ln>
                            <a:noFill/>
                          </a:ln>
                          <a:solidFill>
                            <a:schemeClr val="tx1"/>
                          </a:solidFill>
                          <a:effectLst/>
                          <a:latin typeface="ＭＳ ゴシック" pitchFamily="49" charset="-128"/>
                          <a:ea typeface="ＭＳ ゴシック" pitchFamily="49" charset="-128"/>
                        </a:rPr>
                        <a:t>、</a:t>
                      </a:r>
                      <a:r>
                        <a:rPr kumimoji="1" lang="en-US" altLang="ja-JP" sz="1600" b="1" i="0" u="none" strike="noStrike" cap="none" normalizeH="0" baseline="0" dirty="0" smtClean="0">
                          <a:ln>
                            <a:noFill/>
                          </a:ln>
                          <a:solidFill>
                            <a:schemeClr val="tx1"/>
                          </a:solidFill>
                          <a:effectLst/>
                          <a:latin typeface="ＭＳ ゴシック" pitchFamily="49" charset="-128"/>
                          <a:ea typeface="ＭＳ ゴシック" pitchFamily="49" charset="-128"/>
                        </a:rPr>
                        <a:t>50%</a:t>
                      </a:r>
                      <a:r>
                        <a:rPr kumimoji="1" lang="ja-JP" altLang="en-US" sz="1600" b="1" i="0" u="none" strike="noStrike" cap="none" normalizeH="0" baseline="0" dirty="0" err="1" smtClean="0">
                          <a:ln>
                            <a:noFill/>
                          </a:ln>
                          <a:solidFill>
                            <a:schemeClr val="tx1"/>
                          </a:solidFill>
                          <a:effectLst/>
                          <a:latin typeface="ＭＳ ゴシック" pitchFamily="49" charset="-128"/>
                          <a:ea typeface="ＭＳ ゴシック" pitchFamily="49" charset="-128"/>
                        </a:rPr>
                        <a:t>、</a:t>
                      </a:r>
                      <a:r>
                        <a:rPr kumimoji="1" lang="en-US" altLang="ja-JP" sz="1600" b="1" i="0" u="none" strike="noStrike" cap="none" normalizeH="0" baseline="0" dirty="0" smtClean="0">
                          <a:ln>
                            <a:noFill/>
                          </a:ln>
                          <a:solidFill>
                            <a:schemeClr val="tx1"/>
                          </a:solidFill>
                          <a:effectLst/>
                          <a:latin typeface="ＭＳ ゴシック" pitchFamily="49" charset="-128"/>
                          <a:ea typeface="ＭＳ ゴシック" pitchFamily="49" charset="-128"/>
                        </a:rPr>
                        <a:t>40%</a:t>
                      </a:r>
                      <a:r>
                        <a:rPr kumimoji="1" lang="ja-JP" altLang="en-US" sz="1600" b="1" i="0" u="none" strike="noStrike" cap="none" normalizeH="0" baseline="0" dirty="0" err="1" smtClean="0">
                          <a:ln>
                            <a:noFill/>
                          </a:ln>
                          <a:solidFill>
                            <a:schemeClr val="tx1"/>
                          </a:solidFill>
                          <a:effectLst/>
                          <a:latin typeface="ＭＳ ゴシック" pitchFamily="49" charset="-128"/>
                          <a:ea typeface="ＭＳ ゴシック" pitchFamily="49" charset="-128"/>
                        </a:rPr>
                        <a:t>、</a:t>
                      </a:r>
                      <a:r>
                        <a:rPr kumimoji="1" lang="en-US" altLang="ja-JP" sz="1600" b="1" i="0" u="none" strike="noStrike" cap="none" normalizeH="0" baseline="0" dirty="0" smtClean="0">
                          <a:ln>
                            <a:noFill/>
                          </a:ln>
                          <a:solidFill>
                            <a:schemeClr val="tx1"/>
                          </a:solidFill>
                          <a:effectLst/>
                          <a:latin typeface="ＭＳ ゴシック" pitchFamily="49" charset="-128"/>
                          <a:ea typeface="ＭＳ ゴシック" pitchFamily="49" charset="-128"/>
                        </a:rPr>
                        <a:t>30%</a:t>
                      </a:r>
                      <a:r>
                        <a:rPr kumimoji="1" lang="ja-JP" altLang="en-US" sz="1600" b="1" i="0" u="none" strike="noStrike" cap="none" normalizeH="0" baseline="0" dirty="0" err="1" smtClean="0">
                          <a:ln>
                            <a:noFill/>
                          </a:ln>
                          <a:solidFill>
                            <a:schemeClr val="tx1"/>
                          </a:solidFill>
                          <a:effectLst/>
                          <a:latin typeface="ＭＳ ゴシック" pitchFamily="49" charset="-128"/>
                          <a:ea typeface="ＭＳ ゴシック" pitchFamily="49" charset="-128"/>
                        </a:rPr>
                        <a:t>、</a:t>
                      </a:r>
                      <a:r>
                        <a:rPr kumimoji="1" lang="en-US" altLang="ja-JP" sz="1600" b="1" i="0" u="none" strike="noStrike" cap="none" normalizeH="0" baseline="0" dirty="0" smtClean="0">
                          <a:ln>
                            <a:noFill/>
                          </a:ln>
                          <a:solidFill>
                            <a:schemeClr val="tx1"/>
                          </a:solidFill>
                          <a:effectLst/>
                          <a:latin typeface="ＭＳ ゴシック" pitchFamily="49" charset="-128"/>
                          <a:ea typeface="ＭＳ ゴシック" pitchFamily="49" charset="-128"/>
                        </a:rPr>
                        <a:t>20%</a:t>
                      </a:r>
                      <a:r>
                        <a:rPr kumimoji="1" lang="ja-JP" altLang="en-US" sz="1600" b="1" i="0" u="none" strike="noStrike" cap="none" normalizeH="0" baseline="0" dirty="0" err="1" smtClean="0">
                          <a:ln>
                            <a:noFill/>
                          </a:ln>
                          <a:solidFill>
                            <a:schemeClr val="tx1"/>
                          </a:solidFill>
                          <a:effectLst/>
                          <a:latin typeface="ＭＳ ゴシック" pitchFamily="49" charset="-128"/>
                          <a:ea typeface="ＭＳ ゴシック" pitchFamily="49" charset="-128"/>
                        </a:rPr>
                        <a:t>、</a:t>
                      </a:r>
                      <a:r>
                        <a:rPr kumimoji="1" lang="en-US" altLang="ja-JP" sz="1600" b="1" i="0" u="none" strike="noStrike" cap="none" normalizeH="0" baseline="0" dirty="0" smtClean="0">
                          <a:ln>
                            <a:noFill/>
                          </a:ln>
                          <a:solidFill>
                            <a:schemeClr val="tx1"/>
                          </a:solidFill>
                          <a:effectLst/>
                          <a:latin typeface="ＭＳ ゴシック" pitchFamily="49" charset="-128"/>
                          <a:ea typeface="ＭＳ ゴシック" pitchFamily="49" charset="-128"/>
                        </a:rPr>
                        <a:t>15%</a:t>
                      </a:r>
                      <a:r>
                        <a:rPr kumimoji="1" lang="ja-JP" altLang="en-US" sz="1600" b="1" i="0" u="none" strike="noStrike" cap="none" normalizeH="0" baseline="0" dirty="0" err="1" smtClean="0">
                          <a:ln>
                            <a:noFill/>
                          </a:ln>
                          <a:solidFill>
                            <a:schemeClr val="tx1"/>
                          </a:solidFill>
                          <a:effectLst/>
                          <a:latin typeface="ＭＳ ゴシック" pitchFamily="49" charset="-128"/>
                          <a:ea typeface="ＭＳ ゴシック" pitchFamily="49" charset="-128"/>
                        </a:rPr>
                        <a:t>、</a:t>
                      </a:r>
                      <a:r>
                        <a:rPr kumimoji="1" lang="en-US" altLang="ja-JP" sz="1600" b="1" i="0" u="none" strike="noStrike" cap="none" normalizeH="0" baseline="0" dirty="0" smtClean="0">
                          <a:ln>
                            <a:noFill/>
                          </a:ln>
                          <a:solidFill>
                            <a:schemeClr val="tx1"/>
                          </a:solidFill>
                          <a:effectLst/>
                          <a:latin typeface="ＭＳ ゴシック" pitchFamily="49" charset="-128"/>
                          <a:ea typeface="ＭＳ ゴシック" pitchFamily="49" charset="-128"/>
                        </a:rPr>
                        <a:t>10%</a:t>
                      </a:r>
                      <a:r>
                        <a:rPr kumimoji="1" lang="ja-JP" altLang="en-US" sz="1600" b="1" i="0" u="none" strike="noStrike" cap="none" normalizeH="0" baseline="0" dirty="0" err="1" smtClean="0">
                          <a:ln>
                            <a:noFill/>
                          </a:ln>
                          <a:solidFill>
                            <a:schemeClr val="tx1"/>
                          </a:solidFill>
                          <a:effectLst/>
                          <a:latin typeface="ＭＳ ゴシック" pitchFamily="49" charset="-128"/>
                          <a:ea typeface="ＭＳ ゴシック" pitchFamily="49" charset="-128"/>
                        </a:rPr>
                        <a:t>、</a:t>
                      </a:r>
                      <a:r>
                        <a:rPr kumimoji="1" lang="en-US" altLang="ja-JP" sz="1600" b="1" i="0" u="none" strike="noStrike" cap="none" normalizeH="0" baseline="0" dirty="0" smtClean="0">
                          <a:ln>
                            <a:noFill/>
                          </a:ln>
                          <a:solidFill>
                            <a:schemeClr val="tx1"/>
                          </a:solidFill>
                          <a:effectLst/>
                          <a:latin typeface="ＭＳ ゴシック" pitchFamily="49" charset="-128"/>
                          <a:ea typeface="ＭＳ ゴシック" pitchFamily="49" charset="-128"/>
                        </a:rPr>
                        <a:t>5%</a:t>
                      </a:r>
                      <a:r>
                        <a:rPr kumimoji="1" lang="ja-JP" altLang="en-US" sz="1600" b="1" i="0" u="none" strike="noStrike" cap="none" normalizeH="0" baseline="0" dirty="0" err="1" smtClean="0">
                          <a:ln>
                            <a:noFill/>
                          </a:ln>
                          <a:solidFill>
                            <a:schemeClr val="tx1"/>
                          </a:solidFill>
                          <a:effectLst/>
                          <a:latin typeface="ＭＳ ゴシック" pitchFamily="49" charset="-128"/>
                          <a:ea typeface="ＭＳ ゴシック" pitchFamily="49" charset="-128"/>
                        </a:rPr>
                        <a:t>、</a:t>
                      </a:r>
                      <a:r>
                        <a:rPr kumimoji="1" lang="en-US" altLang="ja-JP" sz="1600" b="1" i="0" u="none" strike="noStrike" cap="none" normalizeH="0" baseline="0" dirty="0" smtClean="0">
                          <a:ln>
                            <a:noFill/>
                          </a:ln>
                          <a:solidFill>
                            <a:schemeClr val="tx1"/>
                          </a:solidFill>
                          <a:effectLst/>
                          <a:latin typeface="ＭＳ ゴシック" pitchFamily="49" charset="-128"/>
                          <a:ea typeface="ＭＳ ゴシック" pitchFamily="49" charset="-128"/>
                        </a:rPr>
                        <a:t>0%</a:t>
                      </a:r>
                      <a:endParaRPr kumimoji="1" lang="ja-JP" altLang="en-US" sz="1600" b="1" i="0" u="none" strike="noStrike" cap="none" normalizeH="0" baseline="0" dirty="0" smtClean="0">
                        <a:ln>
                          <a:noFill/>
                        </a:ln>
                        <a:solidFill>
                          <a:schemeClr val="tx1"/>
                        </a:solidFill>
                        <a:effectLst/>
                        <a:latin typeface="ＭＳ ゴシック" pitchFamily="49" charset="-128"/>
                        <a:ea typeface="ＭＳ ゴシック" pitchFamily="49" charset="-128"/>
                      </a:endParaRPr>
                    </a:p>
                  </a:txBody>
                  <a:tcPr marL="92075" marR="92075" marT="46038" marB="46038" horzOverflow="overflow">
                    <a:lnL w="12700" cap="flat" cmpd="dbl" algn="ctr">
                      <a:solidFill>
                        <a:schemeClr val="tx1"/>
                      </a:solidFill>
                      <a:prstDash val="solid"/>
                      <a:round/>
                      <a:headEnd type="none" w="med" len="med"/>
                      <a:tailEnd type="none" w="med" len="med"/>
                    </a:lnL>
                    <a:lnR w="28575" cap="flat" cmpd="dbl" algn="ctr">
                      <a:solidFill>
                        <a:schemeClr val="tx1"/>
                      </a:solidFill>
                      <a:prstDash val="solid"/>
                      <a:round/>
                      <a:headEnd type="none" w="med" len="med"/>
                      <a:tailEnd type="none" w="med" len="med"/>
                    </a:lnR>
                    <a:lnT w="12700" cap="flat" cmpd="dbl" algn="ctr">
                      <a:solidFill>
                        <a:schemeClr val="tx1"/>
                      </a:solidFill>
                      <a:prstDash val="solid"/>
                      <a:round/>
                      <a:headEnd type="none" w="med" len="med"/>
                      <a:tailEnd type="none" w="med" len="med"/>
                    </a:lnT>
                    <a:lnB w="28575" cap="flat" cmpd="dbl" algn="ctr">
                      <a:solidFill>
                        <a:schemeClr val="tx1"/>
                      </a:solidFill>
                      <a:prstDash val="solid"/>
                      <a:round/>
                      <a:headEnd type="none" w="med" len="med"/>
                      <a:tailEnd type="none" w="med" len="med"/>
                    </a:lnB>
                    <a:lnTlToBr>
                      <a:noFill/>
                    </a:lnTlToBr>
                    <a:lnBlToTr>
                      <a:noFill/>
                    </a:lnBlToTr>
                    <a:solidFill>
                      <a:srgbClr val="FFFFCC"/>
                    </a:solidFill>
                  </a:tcPr>
                </a:tc>
              </a:tr>
              <a:tr h="5946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smtClean="0">
                          <a:ln>
                            <a:noFill/>
                          </a:ln>
                          <a:solidFill>
                            <a:schemeClr val="tx1"/>
                          </a:solidFill>
                          <a:effectLst/>
                          <a:latin typeface="ＭＳ ゴシック" pitchFamily="49" charset="-128"/>
                          <a:ea typeface="ＭＳ ゴシック" pitchFamily="49" charset="-128"/>
                        </a:rPr>
                        <a:t>コンバーターとの距離</a:t>
                      </a:r>
                      <a:r>
                        <a:rPr kumimoji="1" lang="en-US" altLang="ja-JP" sz="1600" b="1" i="0" u="none" strike="noStrike" cap="none" normalizeH="0" baseline="0" dirty="0" smtClean="0">
                          <a:ln>
                            <a:noFill/>
                          </a:ln>
                          <a:solidFill>
                            <a:schemeClr val="tx1"/>
                          </a:solidFill>
                          <a:effectLst/>
                          <a:latin typeface="ＭＳ ゴシック" pitchFamily="49" charset="-128"/>
                          <a:ea typeface="ＭＳ ゴシック" pitchFamily="49" charset="-128"/>
                        </a:rPr>
                        <a:t>(cm)</a:t>
                      </a:r>
                    </a:p>
                  </a:txBody>
                  <a:tcPr marL="92075" marR="92075" marT="46038" marB="46038" horzOverflow="overflow">
                    <a:lnL w="28575" cap="flat" cmpd="dbl" algn="ctr">
                      <a:solidFill>
                        <a:schemeClr val="tx1"/>
                      </a:solidFill>
                      <a:prstDash val="solid"/>
                      <a:round/>
                      <a:headEnd type="none" w="med" len="med"/>
                      <a:tailEnd type="none" w="med" len="med"/>
                    </a:lnL>
                    <a:lnR w="12700" cap="flat" cmpd="dbl" algn="ctr">
                      <a:solidFill>
                        <a:schemeClr val="tx1"/>
                      </a:solidFill>
                      <a:prstDash val="solid"/>
                      <a:round/>
                      <a:headEnd type="none" w="med" len="med"/>
                      <a:tailEnd type="none" w="med" len="med"/>
                    </a:lnR>
                    <a:lnT w="28575" cap="flat" cmpd="dbl" algn="ctr">
                      <a:solidFill>
                        <a:schemeClr val="tx1"/>
                      </a:solidFill>
                      <a:prstDash val="solid"/>
                      <a:round/>
                      <a:headEnd type="none" w="med" len="med"/>
                      <a:tailEnd type="none" w="med" len="med"/>
                    </a:lnT>
                    <a:lnB w="28575" cap="flat" cmpd="dbl"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smtClean="0">
                          <a:ln>
                            <a:noFill/>
                          </a:ln>
                          <a:solidFill>
                            <a:schemeClr val="tx1"/>
                          </a:solidFill>
                          <a:effectLst/>
                          <a:latin typeface="ＭＳ ゴシック" pitchFamily="49" charset="-128"/>
                          <a:ea typeface="ＭＳ ゴシック" pitchFamily="49" charset="-128"/>
                        </a:rPr>
                        <a:t>3, 5, 8, 10</a:t>
                      </a:r>
                      <a:endParaRPr kumimoji="1" lang="ja-JP" altLang="en-US" sz="1600" b="1" i="0" u="none" strike="noStrike" cap="none" normalizeH="0" baseline="0" dirty="0" smtClean="0">
                        <a:ln>
                          <a:noFill/>
                        </a:ln>
                        <a:solidFill>
                          <a:schemeClr val="tx1"/>
                        </a:solidFill>
                        <a:effectLst/>
                        <a:latin typeface="ＭＳ ゴシック" pitchFamily="49" charset="-128"/>
                        <a:ea typeface="ＭＳ ゴシック" pitchFamily="49" charset="-128"/>
                      </a:endParaRPr>
                    </a:p>
                  </a:txBody>
                  <a:tcPr marL="92075" marR="92075" marT="46038" marB="46038" anchor="ctr" horzOverflow="overflow">
                    <a:lnL w="12700" cap="flat" cmpd="dbl" algn="ctr">
                      <a:solidFill>
                        <a:schemeClr val="tx1"/>
                      </a:solidFill>
                      <a:prstDash val="solid"/>
                      <a:round/>
                      <a:headEnd type="none" w="med" len="med"/>
                      <a:tailEnd type="none" w="med" len="med"/>
                    </a:lnL>
                    <a:lnR w="28575" cap="flat" cmpd="dbl" algn="ctr">
                      <a:solidFill>
                        <a:schemeClr val="tx1"/>
                      </a:solidFill>
                      <a:prstDash val="solid"/>
                      <a:round/>
                      <a:headEnd type="none" w="med" len="med"/>
                      <a:tailEnd type="none" w="med" len="med"/>
                    </a:lnR>
                    <a:lnT w="28575" cap="flat" cmpd="dbl" algn="ctr">
                      <a:solidFill>
                        <a:schemeClr val="tx1"/>
                      </a:solidFill>
                      <a:prstDash val="solid"/>
                      <a:round/>
                      <a:headEnd type="none" w="med" len="med"/>
                      <a:tailEnd type="none" w="med" len="med"/>
                    </a:lnT>
                    <a:lnB w="28575" cap="flat" cmpd="dbl" algn="ctr">
                      <a:solidFill>
                        <a:schemeClr val="tx1"/>
                      </a:solidFill>
                      <a:prstDash val="solid"/>
                      <a:round/>
                      <a:headEnd type="none" w="med" len="med"/>
                      <a:tailEnd type="none" w="med" len="med"/>
                    </a:lnB>
                    <a:lnTlToBr>
                      <a:noFill/>
                    </a:lnTlToBr>
                    <a:lnBlToTr>
                      <a:noFill/>
                    </a:lnBlToTr>
                    <a:solidFill>
                      <a:srgbClr val="FFFFCC"/>
                    </a:solidFill>
                  </a:tcPr>
                </a:tc>
              </a:tr>
            </a:tbl>
          </a:graphicData>
        </a:graphic>
      </p:graphicFrame>
      <p:pic>
        <p:nvPicPr>
          <p:cNvPr id="13" name="図 12"/>
          <p:cNvPicPr/>
          <p:nvPr/>
        </p:nvPicPr>
        <p:blipFill>
          <a:blip r:embed="rId2" cstate="print"/>
          <a:srcRect/>
          <a:stretch>
            <a:fillRect/>
          </a:stretch>
        </p:blipFill>
        <p:spPr bwMode="auto">
          <a:xfrm>
            <a:off x="4818847" y="3068035"/>
            <a:ext cx="1994156" cy="1317077"/>
          </a:xfrm>
          <a:prstGeom prst="rect">
            <a:avLst/>
          </a:prstGeom>
          <a:noFill/>
          <a:ln w="9525">
            <a:noFill/>
            <a:miter lim="800000"/>
            <a:headEnd/>
            <a:tailEnd/>
          </a:ln>
        </p:spPr>
      </p:pic>
      <p:sp>
        <p:nvSpPr>
          <p:cNvPr id="14" name="テキスト ボックス 13"/>
          <p:cNvSpPr txBox="1"/>
          <p:nvPr/>
        </p:nvSpPr>
        <p:spPr>
          <a:xfrm>
            <a:off x="4888479" y="4339425"/>
            <a:ext cx="1883796" cy="338554"/>
          </a:xfrm>
          <a:prstGeom prst="rect">
            <a:avLst/>
          </a:prstGeom>
          <a:noFill/>
        </p:spPr>
        <p:txBody>
          <a:bodyPr wrap="square" rtlCol="0">
            <a:spAutoFit/>
          </a:bodyPr>
          <a:lstStyle/>
          <a:p>
            <a:pPr algn="l"/>
            <a:r>
              <a:rPr kumimoji="1" lang="ja-JP" altLang="en-US" sz="1600" b="1" dirty="0" smtClean="0">
                <a:solidFill>
                  <a:schemeClr val="tx1"/>
                </a:solidFill>
              </a:rPr>
              <a:t>タブレット型供試体</a:t>
            </a:r>
            <a:endParaRPr kumimoji="1" lang="ja-JP" altLang="en-US" sz="1600" b="1" dirty="0">
              <a:solidFill>
                <a:schemeClr val="tx1"/>
              </a:solidFill>
            </a:endParaRPr>
          </a:p>
        </p:txBody>
      </p:sp>
      <p:pic>
        <p:nvPicPr>
          <p:cNvPr id="15" name="Picture 3"/>
          <p:cNvPicPr>
            <a:picLocks noChangeAspect="1" noChangeArrowheads="1"/>
          </p:cNvPicPr>
          <p:nvPr/>
        </p:nvPicPr>
        <p:blipFill>
          <a:blip r:embed="rId3" cstate="print"/>
          <a:srcRect/>
          <a:stretch>
            <a:fillRect/>
          </a:stretch>
        </p:blipFill>
        <p:spPr bwMode="auto">
          <a:xfrm>
            <a:off x="4648200" y="4776536"/>
            <a:ext cx="2265744" cy="1699964"/>
          </a:xfrm>
          <a:prstGeom prst="rect">
            <a:avLst/>
          </a:prstGeom>
          <a:noFill/>
          <a:ln w="9525">
            <a:noFill/>
            <a:miter lim="800000"/>
            <a:headEnd/>
            <a:tailEnd/>
          </a:ln>
          <a:effectLst/>
        </p:spPr>
      </p:pic>
      <p:sp>
        <p:nvSpPr>
          <p:cNvPr id="16" name="テキスト ボックス 15"/>
          <p:cNvSpPr txBox="1"/>
          <p:nvPr/>
        </p:nvSpPr>
        <p:spPr>
          <a:xfrm>
            <a:off x="4669877" y="6519446"/>
            <a:ext cx="2264324" cy="338554"/>
          </a:xfrm>
          <a:prstGeom prst="rect">
            <a:avLst/>
          </a:prstGeom>
          <a:noFill/>
        </p:spPr>
        <p:txBody>
          <a:bodyPr wrap="square" rtlCol="0">
            <a:spAutoFit/>
          </a:bodyPr>
          <a:lstStyle/>
          <a:p>
            <a:r>
              <a:rPr kumimoji="1" lang="ja-JP" altLang="en-US" sz="1600" b="1" dirty="0" smtClean="0">
                <a:solidFill>
                  <a:schemeClr val="tx1"/>
                </a:solidFill>
              </a:rPr>
              <a:t>含水量調整</a:t>
            </a:r>
            <a:r>
              <a:rPr lang="ja-JP" altLang="en-US" sz="1600" b="1" dirty="0" smtClean="0">
                <a:solidFill>
                  <a:schemeClr val="tx1"/>
                </a:solidFill>
              </a:rPr>
              <a:t>後のパック</a:t>
            </a:r>
            <a:endParaRPr kumimoji="1" lang="ja-JP" altLang="en-US" sz="1600" b="1" dirty="0">
              <a:solidFill>
                <a:schemeClr val="tx1"/>
              </a:solidFill>
            </a:endParaRPr>
          </a:p>
        </p:txBody>
      </p:sp>
      <p:sp>
        <p:nvSpPr>
          <p:cNvPr id="17" name="テキスト ボックス 16"/>
          <p:cNvSpPr txBox="1"/>
          <p:nvPr/>
        </p:nvSpPr>
        <p:spPr>
          <a:xfrm>
            <a:off x="7235898" y="6519446"/>
            <a:ext cx="1708078" cy="338554"/>
          </a:xfrm>
          <a:prstGeom prst="rect">
            <a:avLst/>
          </a:prstGeom>
          <a:noFill/>
        </p:spPr>
        <p:txBody>
          <a:bodyPr wrap="square" rtlCol="0">
            <a:spAutoFit/>
          </a:bodyPr>
          <a:lstStyle/>
          <a:p>
            <a:pPr algn="l"/>
            <a:r>
              <a:rPr kumimoji="1" lang="ja-JP" altLang="en-US" sz="1600" b="1" dirty="0" smtClean="0">
                <a:solidFill>
                  <a:schemeClr val="tx1"/>
                </a:solidFill>
              </a:rPr>
              <a:t>中性子照射準備</a:t>
            </a:r>
            <a:endParaRPr kumimoji="1" lang="ja-JP" altLang="en-US" sz="1600" b="1" dirty="0">
              <a:solidFill>
                <a:schemeClr val="tx1"/>
              </a:solidFill>
            </a:endParaRPr>
          </a:p>
        </p:txBody>
      </p:sp>
      <p:pic>
        <p:nvPicPr>
          <p:cNvPr id="18" name="Picture 3"/>
          <p:cNvPicPr>
            <a:picLocks noChangeAspect="1" noChangeArrowheads="1"/>
          </p:cNvPicPr>
          <p:nvPr/>
        </p:nvPicPr>
        <p:blipFill>
          <a:blip r:embed="rId4" cstate="print"/>
          <a:srcRect/>
          <a:stretch>
            <a:fillRect/>
          </a:stretch>
        </p:blipFill>
        <p:spPr bwMode="auto">
          <a:xfrm rot="5400000">
            <a:off x="6951026" y="4555552"/>
            <a:ext cx="2269970" cy="15635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fld id="{DEB48073-7AA6-4E12-8B7D-BB41DD6266B8}" type="slidenum">
              <a:rPr lang="en-US" altLang="ja-JP"/>
              <a:pPr/>
              <a:t>13</a:t>
            </a:fld>
            <a:endParaRPr lang="en-US" altLang="ja-JP"/>
          </a:p>
        </p:txBody>
      </p:sp>
      <p:pic>
        <p:nvPicPr>
          <p:cNvPr id="3" name="図 2"/>
          <p:cNvPicPr/>
          <p:nvPr/>
        </p:nvPicPr>
        <p:blipFill>
          <a:blip r:embed="rId3" cstate="print"/>
          <a:srcRect r="55752" b="23075"/>
          <a:stretch>
            <a:fillRect/>
          </a:stretch>
        </p:blipFill>
        <p:spPr bwMode="auto">
          <a:xfrm>
            <a:off x="339056" y="1254198"/>
            <a:ext cx="3632035" cy="3771552"/>
          </a:xfrm>
          <a:prstGeom prst="rect">
            <a:avLst/>
          </a:prstGeom>
          <a:noFill/>
          <a:ln w="9525">
            <a:noFill/>
            <a:miter lim="800000"/>
            <a:headEnd/>
            <a:tailEnd/>
          </a:ln>
        </p:spPr>
      </p:pic>
      <p:pic>
        <p:nvPicPr>
          <p:cNvPr id="5" name="図 4"/>
          <p:cNvPicPr/>
          <p:nvPr/>
        </p:nvPicPr>
        <p:blipFill>
          <a:blip r:embed="rId4" cstate="print"/>
          <a:srcRect r="43335" b="19886"/>
          <a:stretch>
            <a:fillRect/>
          </a:stretch>
        </p:blipFill>
        <p:spPr bwMode="auto">
          <a:xfrm>
            <a:off x="4163156" y="1197048"/>
            <a:ext cx="4642516" cy="3927402"/>
          </a:xfrm>
          <a:prstGeom prst="rect">
            <a:avLst/>
          </a:prstGeom>
          <a:noFill/>
          <a:ln w="9525">
            <a:noFill/>
            <a:miter lim="800000"/>
            <a:headEnd/>
            <a:tailEnd/>
          </a:ln>
        </p:spPr>
      </p:pic>
      <p:sp>
        <p:nvSpPr>
          <p:cNvPr id="319490" name="Text Box 2"/>
          <p:cNvSpPr txBox="1">
            <a:spLocks noChangeArrowheads="1"/>
          </p:cNvSpPr>
          <p:nvPr/>
        </p:nvSpPr>
        <p:spPr bwMode="auto">
          <a:xfrm>
            <a:off x="2252662" y="5287963"/>
            <a:ext cx="4014787" cy="4001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質量減衰係数とコンバーター距離</a:t>
            </a:r>
            <a:endParaRPr kumimoji="1" lang="ja-JP" sz="20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 name="Rectangle 3"/>
          <p:cNvSpPr>
            <a:spLocks noChangeArrowheads="1"/>
          </p:cNvSpPr>
          <p:nvPr/>
        </p:nvSpPr>
        <p:spPr bwMode="auto">
          <a:xfrm>
            <a:off x="128588" y="107950"/>
            <a:ext cx="2347912" cy="706438"/>
          </a:xfrm>
          <a:prstGeom prst="rect">
            <a:avLst/>
          </a:prstGeom>
          <a:solidFill>
            <a:srgbClr val="FFFF00"/>
          </a:solidFill>
          <a:ln w="9525">
            <a:noFill/>
            <a:miter lim="800000"/>
            <a:headEnd/>
            <a:tailEnd/>
          </a:ln>
          <a:effectLst/>
        </p:spPr>
        <p:txBody>
          <a:bodyPr anchor="ctr"/>
          <a:lstStyle/>
          <a:p>
            <a:pPr algn="l"/>
            <a:r>
              <a:rPr lang="ja-JP" altLang="en-US" sz="4000" i="1" dirty="0" smtClean="0">
                <a:solidFill>
                  <a:schemeClr val="tx1"/>
                </a:solidFill>
              </a:rPr>
              <a:t>実験結果</a:t>
            </a:r>
            <a:endParaRPr lang="ja-JP" altLang="en-US" sz="4000" i="1" dirty="0">
              <a:solidFill>
                <a:schemeClr val="tx1"/>
              </a:solidFill>
            </a:endParaRPr>
          </a:p>
        </p:txBody>
      </p:sp>
      <p:sp>
        <p:nvSpPr>
          <p:cNvPr id="7" name="テキスト ボックス 6"/>
          <p:cNvSpPr txBox="1"/>
          <p:nvPr/>
        </p:nvSpPr>
        <p:spPr>
          <a:xfrm>
            <a:off x="541610" y="6000571"/>
            <a:ext cx="8221389" cy="338554"/>
          </a:xfrm>
          <a:prstGeom prst="rect">
            <a:avLst/>
          </a:prstGeom>
          <a:noFill/>
        </p:spPr>
        <p:txBody>
          <a:bodyPr wrap="square" rtlCol="0">
            <a:spAutoFit/>
          </a:bodyPr>
          <a:lstStyle/>
          <a:p>
            <a:r>
              <a:rPr lang="en-US" altLang="ja-JP" sz="1600" dirty="0" smtClean="0">
                <a:solidFill>
                  <a:srgbClr val="FF0000"/>
                </a:solidFill>
              </a:rPr>
              <a:t>※</a:t>
            </a:r>
            <a:r>
              <a:rPr lang="ja-JP" altLang="en-US" sz="1600" b="1" dirty="0" smtClean="0">
                <a:solidFill>
                  <a:schemeClr val="tx1"/>
                </a:solidFill>
              </a:rPr>
              <a:t>近似線</a:t>
            </a:r>
            <a:r>
              <a:rPr kumimoji="1" lang="ja-JP" altLang="en-US" sz="1600" b="1" dirty="0" smtClean="0">
                <a:solidFill>
                  <a:schemeClr val="tx1"/>
                </a:solidFill>
              </a:rPr>
              <a:t>の傾きがセメント硬化体の含有水分の質量減衰係数</a:t>
            </a:r>
            <a:r>
              <a:rPr kumimoji="1" lang="en-US" altLang="ja-JP" sz="1600" b="1" dirty="0" err="1" smtClean="0">
                <a:solidFill>
                  <a:schemeClr val="tx1"/>
                </a:solidFill>
              </a:rPr>
              <a:t>λw</a:t>
            </a:r>
            <a:r>
              <a:rPr kumimoji="1" lang="ja-JP" altLang="en-US" sz="1600" b="1" dirty="0" smtClean="0">
                <a:solidFill>
                  <a:schemeClr val="tx1"/>
                </a:solidFill>
              </a:rPr>
              <a:t>となる。</a:t>
            </a:r>
            <a:endParaRPr kumimoji="1" lang="ja-JP" altLang="en-US" sz="1600" b="1"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 3"/>
          <p:cNvSpPr>
            <a:spLocks noGrp="1"/>
          </p:cNvSpPr>
          <p:nvPr>
            <p:ph type="sldNum" sz="quarter" idx="12"/>
          </p:nvPr>
        </p:nvSpPr>
        <p:spPr/>
        <p:txBody>
          <a:bodyPr/>
          <a:lstStyle/>
          <a:p>
            <a:fld id="{7DB97761-D406-44AC-83F4-410A632067E3}" type="slidenum">
              <a:rPr lang="en-US" altLang="ja-JP"/>
              <a:pPr/>
              <a:t>14</a:t>
            </a:fld>
            <a:endParaRPr lang="en-US" altLang="ja-JP"/>
          </a:p>
        </p:txBody>
      </p:sp>
      <p:sp>
        <p:nvSpPr>
          <p:cNvPr id="8" name="Text Box 2"/>
          <p:cNvSpPr txBox="1">
            <a:spLocks noChangeArrowheads="1"/>
          </p:cNvSpPr>
          <p:nvPr/>
        </p:nvSpPr>
        <p:spPr bwMode="auto">
          <a:xfrm>
            <a:off x="101600" y="660400"/>
            <a:ext cx="8928100" cy="3416320"/>
          </a:xfrm>
          <a:prstGeom prst="rect">
            <a:avLst/>
          </a:prstGeom>
          <a:solidFill>
            <a:srgbClr val="FFFF99"/>
          </a:solidFill>
          <a:ln w="9525">
            <a:noFill/>
            <a:miter lim="800000"/>
            <a:headEnd/>
            <a:tailEnd/>
          </a:ln>
          <a:effectLst/>
        </p:spPr>
        <p:txBody>
          <a:bodyPr wrap="square">
            <a:spAutoFit/>
          </a:bodyPr>
          <a:lstStyle/>
          <a:p>
            <a:pPr marL="355600" indent="-355600" algn="l">
              <a:spcBef>
                <a:spcPts val="1200"/>
              </a:spcBef>
              <a:buClr>
                <a:srgbClr val="FF0000"/>
              </a:buClr>
              <a:buSzPct val="120000"/>
              <a:tabLst>
                <a:tab pos="2959100" algn="l"/>
              </a:tabLst>
            </a:pPr>
            <a:r>
              <a:rPr lang="ja-JP" altLang="en-US" b="1" dirty="0" smtClean="0">
                <a:solidFill>
                  <a:srgbClr val="3366FF"/>
                </a:solidFill>
                <a:ea typeface="ＤＨＰ特太ゴシック体" pitchFamily="2" charset="-128"/>
              </a:rPr>
              <a:t>実験２：セメント硬化体の水分評価</a:t>
            </a:r>
            <a:endParaRPr lang="en-US" altLang="ja-JP" b="1" dirty="0" smtClean="0">
              <a:solidFill>
                <a:srgbClr val="3366FF"/>
              </a:solidFill>
              <a:ea typeface="ＤＨＰ特太ゴシック体" pitchFamily="2" charset="-128"/>
            </a:endParaRPr>
          </a:p>
          <a:p>
            <a:pPr marL="355600" indent="-355600" algn="l">
              <a:spcBef>
                <a:spcPts val="0"/>
              </a:spcBef>
              <a:buClr>
                <a:srgbClr val="FF0000"/>
              </a:buClr>
              <a:buSzPct val="120000"/>
              <a:tabLst>
                <a:tab pos="2959100" algn="l"/>
              </a:tabLst>
            </a:pPr>
            <a:r>
              <a:rPr lang="ja-JP" altLang="en-US" b="1" dirty="0" smtClean="0">
                <a:solidFill>
                  <a:srgbClr val="478B25"/>
                </a:solidFill>
                <a:ea typeface="ＤＨＰ特太ゴシック体" pitchFamily="2" charset="-128"/>
              </a:rPr>
              <a:t>試験体</a:t>
            </a:r>
            <a:r>
              <a:rPr lang="ja-JP" altLang="en-US" b="1" dirty="0" smtClean="0">
                <a:solidFill>
                  <a:schemeClr val="tx1"/>
                </a:solidFill>
                <a:ea typeface="ＤＨＰ特太ゴシック体" pitchFamily="2" charset="-128"/>
              </a:rPr>
              <a:t>：セメントペースト硬化体</a:t>
            </a:r>
            <a:endParaRPr lang="en-US" altLang="ja-JP" b="1" dirty="0" smtClean="0">
              <a:solidFill>
                <a:schemeClr val="tx1"/>
              </a:solidFill>
              <a:ea typeface="ＤＨＰ特太ゴシック体" pitchFamily="2" charset="-128"/>
            </a:endParaRPr>
          </a:p>
          <a:p>
            <a:pPr algn="l">
              <a:spcBef>
                <a:spcPts val="0"/>
              </a:spcBef>
              <a:buClr>
                <a:srgbClr val="FF0000"/>
              </a:buClr>
              <a:buSzPct val="120000"/>
              <a:tabLst>
                <a:tab pos="2959100" algn="l"/>
              </a:tabLst>
            </a:pPr>
            <a:r>
              <a:rPr lang="ja-JP" altLang="en-US" b="1" dirty="0" smtClean="0">
                <a:solidFill>
                  <a:srgbClr val="478B25"/>
                </a:solidFill>
                <a:ea typeface="ＤＨＰ特太ゴシック体" pitchFamily="2" charset="-128"/>
              </a:rPr>
              <a:t>形状</a:t>
            </a:r>
            <a:r>
              <a:rPr lang="ja-JP" altLang="en-US" b="1" dirty="0" smtClean="0">
                <a:solidFill>
                  <a:schemeClr val="tx1"/>
                </a:solidFill>
                <a:ea typeface="ＤＨＰ特太ゴシック体" pitchFamily="2" charset="-128"/>
              </a:rPr>
              <a:t>：直径</a:t>
            </a:r>
            <a:r>
              <a:rPr lang="en-US" altLang="ja-JP" b="1" dirty="0" smtClean="0">
                <a:solidFill>
                  <a:schemeClr val="tx1"/>
                </a:solidFill>
                <a:ea typeface="ＤＨＰ特太ゴシック体" pitchFamily="2" charset="-128"/>
              </a:rPr>
              <a:t>15</a:t>
            </a:r>
            <a:r>
              <a:rPr lang="es-CR" altLang="ja-JP" b="1" dirty="0" smtClean="0">
                <a:solidFill>
                  <a:schemeClr val="tx1"/>
                </a:solidFill>
                <a:ea typeface="ＤＨＰ特太ゴシック体" pitchFamily="2" charset="-128"/>
              </a:rPr>
              <a:t>mm, </a:t>
            </a:r>
            <a:r>
              <a:rPr lang="ja-JP" altLang="en-US" b="1" dirty="0" smtClean="0">
                <a:solidFill>
                  <a:schemeClr val="tx1"/>
                </a:solidFill>
                <a:ea typeface="ＤＨＰ特太ゴシック体" pitchFamily="2" charset="-128"/>
              </a:rPr>
              <a:t>厚さ</a:t>
            </a:r>
            <a:r>
              <a:rPr lang="en-US" altLang="ja-JP" b="1" dirty="0" smtClean="0">
                <a:solidFill>
                  <a:schemeClr val="tx1"/>
                </a:solidFill>
                <a:ea typeface="ＤＨＰ特太ゴシック体" pitchFamily="2" charset="-128"/>
              </a:rPr>
              <a:t>1mm, </a:t>
            </a:r>
            <a:r>
              <a:rPr lang="ja-JP" altLang="en-US" b="1" dirty="0" smtClean="0">
                <a:solidFill>
                  <a:schemeClr val="tx1"/>
                </a:solidFill>
                <a:ea typeface="ＤＨＰ特太ゴシック体" pitchFamily="2" charset="-128"/>
              </a:rPr>
              <a:t>高さ</a:t>
            </a:r>
            <a:r>
              <a:rPr lang="en-US" altLang="ja-JP" b="1" dirty="0" smtClean="0">
                <a:solidFill>
                  <a:schemeClr val="tx1"/>
                </a:solidFill>
                <a:ea typeface="ＤＨＰ特太ゴシック体" pitchFamily="2" charset="-128"/>
              </a:rPr>
              <a:t>100</a:t>
            </a:r>
            <a:r>
              <a:rPr lang="es-CR" altLang="ja-JP" b="1" dirty="0" smtClean="0">
                <a:solidFill>
                  <a:schemeClr val="tx1"/>
                </a:solidFill>
                <a:ea typeface="ＤＨＰ特太ゴシック体" pitchFamily="2" charset="-128"/>
              </a:rPr>
              <a:t>mm</a:t>
            </a:r>
            <a:r>
              <a:rPr lang="ja-JP" altLang="en-US" b="1" dirty="0" smtClean="0">
                <a:solidFill>
                  <a:schemeClr val="tx1"/>
                </a:solidFill>
                <a:ea typeface="ＤＨＰ特太ゴシック体" pitchFamily="2" charset="-128"/>
              </a:rPr>
              <a:t>の薄肉円筒試験体</a:t>
            </a:r>
            <a:endParaRPr lang="en-US" altLang="ja-JP" b="1" dirty="0" smtClean="0">
              <a:solidFill>
                <a:schemeClr val="tx1"/>
              </a:solidFill>
              <a:ea typeface="ＤＨＰ特太ゴシック体" pitchFamily="2" charset="-128"/>
            </a:endParaRPr>
          </a:p>
          <a:p>
            <a:pPr marL="812800" indent="-812800" algn="l">
              <a:spcBef>
                <a:spcPts val="0"/>
              </a:spcBef>
              <a:buClr>
                <a:srgbClr val="FF0000"/>
              </a:buClr>
              <a:buSzPct val="120000"/>
              <a:tabLst>
                <a:tab pos="2959100" algn="l"/>
              </a:tabLst>
            </a:pPr>
            <a:r>
              <a:rPr lang="en-US" altLang="ja-JP" b="1" dirty="0" smtClean="0">
                <a:solidFill>
                  <a:srgbClr val="478B25"/>
                </a:solidFill>
                <a:ea typeface="ＤＨＰ特太ゴシック体" pitchFamily="2" charset="-128"/>
              </a:rPr>
              <a:t>W/C</a:t>
            </a:r>
            <a:r>
              <a:rPr lang="ja-JP" altLang="en-US" b="1" dirty="0" smtClean="0">
                <a:solidFill>
                  <a:schemeClr val="tx1"/>
                </a:solidFill>
                <a:ea typeface="ＤＨＰ特太ゴシック体" pitchFamily="2" charset="-128"/>
              </a:rPr>
              <a:t>：</a:t>
            </a:r>
            <a:r>
              <a:rPr lang="en-US" altLang="ja-JP" b="1" dirty="0" smtClean="0">
                <a:solidFill>
                  <a:schemeClr val="tx1"/>
                </a:solidFill>
                <a:ea typeface="ＤＨＰ特太ゴシック体" pitchFamily="2" charset="-128"/>
              </a:rPr>
              <a:t>30%</a:t>
            </a:r>
            <a:r>
              <a:rPr lang="ja-JP" altLang="en-US" b="1" dirty="0" err="1" smtClean="0">
                <a:solidFill>
                  <a:schemeClr val="tx1"/>
                </a:solidFill>
                <a:ea typeface="ＤＨＰ特太ゴシック体" pitchFamily="2" charset="-128"/>
              </a:rPr>
              <a:t>，</a:t>
            </a:r>
            <a:r>
              <a:rPr lang="en-US" altLang="ja-JP" b="1" dirty="0" smtClean="0">
                <a:solidFill>
                  <a:schemeClr val="tx1"/>
                </a:solidFill>
                <a:ea typeface="ＤＨＰ特太ゴシック体" pitchFamily="2" charset="-128"/>
              </a:rPr>
              <a:t>40%</a:t>
            </a:r>
          </a:p>
          <a:p>
            <a:pPr marL="812800" indent="-812800" algn="l">
              <a:spcBef>
                <a:spcPts val="0"/>
              </a:spcBef>
              <a:buClr>
                <a:srgbClr val="FF0000"/>
              </a:buClr>
              <a:buSzPct val="120000"/>
              <a:tabLst>
                <a:tab pos="2959100" algn="l"/>
              </a:tabLst>
            </a:pPr>
            <a:endParaRPr lang="en-US" altLang="ja-JP" b="1" dirty="0" smtClean="0">
              <a:solidFill>
                <a:schemeClr val="tx1"/>
              </a:solidFill>
              <a:ea typeface="ＤＨＰ特太ゴシック体" pitchFamily="2" charset="-128"/>
            </a:endParaRPr>
          </a:p>
          <a:p>
            <a:pPr algn="l">
              <a:spcBef>
                <a:spcPts val="0"/>
              </a:spcBef>
              <a:buClr>
                <a:srgbClr val="FF0000"/>
              </a:buClr>
              <a:buSzPct val="120000"/>
              <a:tabLst>
                <a:tab pos="2959100" algn="l"/>
              </a:tabLst>
            </a:pPr>
            <a:r>
              <a:rPr lang="ja-JP" altLang="en-US" b="1" dirty="0" smtClean="0">
                <a:solidFill>
                  <a:schemeClr val="tx1"/>
                </a:solidFill>
                <a:ea typeface="ＤＨＰ特太ゴシック体" pitchFamily="2" charset="-128"/>
              </a:rPr>
              <a:t>　</a:t>
            </a:r>
            <a:r>
              <a:rPr lang="ja-JP" altLang="en-US" b="1" dirty="0" smtClean="0">
                <a:solidFill>
                  <a:srgbClr val="FF0000"/>
                </a:solidFill>
                <a:ea typeface="ＤＨＰ特太ゴシック体" pitchFamily="2" charset="-128"/>
              </a:rPr>
              <a:t>実験</a:t>
            </a:r>
            <a:r>
              <a:rPr lang="en-US" altLang="ja-JP" b="1" dirty="0" smtClean="0">
                <a:solidFill>
                  <a:srgbClr val="FF0000"/>
                </a:solidFill>
                <a:ea typeface="ＤＨＰ特太ゴシック体" pitchFamily="2" charset="-128"/>
              </a:rPr>
              <a:t>1</a:t>
            </a:r>
            <a:r>
              <a:rPr lang="ja-JP" altLang="en-US" b="1" dirty="0" smtClean="0">
                <a:solidFill>
                  <a:srgbClr val="FF0000"/>
                </a:solidFill>
                <a:ea typeface="ＤＨＰ特太ゴシック体" pitchFamily="2" charset="-128"/>
              </a:rPr>
              <a:t>の結果を用いて、セメント硬化体の乾燥過程における，水分逸散量と中性子ラジオグラフィにより測定した中性子強度との関係の定量化を行う。また、体積変化量（収縮量）との関係も定量化する。</a:t>
            </a:r>
            <a:endParaRPr lang="en-US" altLang="ja-JP" b="1" dirty="0" smtClean="0">
              <a:solidFill>
                <a:srgbClr val="FF0000"/>
              </a:solidFill>
              <a:ea typeface="ＤＨＰ特太ゴシック体" pitchFamily="2" charset="-128"/>
            </a:endParaRPr>
          </a:p>
        </p:txBody>
      </p:sp>
      <p:sp>
        <p:nvSpPr>
          <p:cNvPr id="9" name="正方形/長方形 8"/>
          <p:cNvSpPr/>
          <p:nvPr/>
        </p:nvSpPr>
        <p:spPr>
          <a:xfrm>
            <a:off x="2068055" y="4610040"/>
            <a:ext cx="1210588" cy="400110"/>
          </a:xfrm>
          <a:prstGeom prst="rect">
            <a:avLst/>
          </a:prstGeom>
        </p:spPr>
        <p:txBody>
          <a:bodyPr wrap="none">
            <a:spAutoFit/>
          </a:bodyPr>
          <a:lstStyle/>
          <a:p>
            <a:r>
              <a:rPr lang="ja-JP" altLang="en-US" sz="2000" b="1" dirty="0" smtClean="0">
                <a:solidFill>
                  <a:schemeClr val="tx1"/>
                </a:solidFill>
                <a:ea typeface="ＤＨＰ特太ゴシック体" pitchFamily="2" charset="-128"/>
              </a:rPr>
              <a:t>実験水準</a:t>
            </a:r>
            <a:endParaRPr lang="ja-JP" altLang="en-US" sz="2000" dirty="0"/>
          </a:p>
        </p:txBody>
      </p:sp>
      <p:pic>
        <p:nvPicPr>
          <p:cNvPr id="10" name="Picture 2"/>
          <p:cNvPicPr>
            <a:picLocks noChangeAspect="1" noChangeArrowheads="1"/>
          </p:cNvPicPr>
          <p:nvPr/>
        </p:nvPicPr>
        <p:blipFill>
          <a:blip r:embed="rId2" cstate="print"/>
          <a:srcRect l="1272" t="49070" r="14870"/>
          <a:stretch>
            <a:fillRect/>
          </a:stretch>
        </p:blipFill>
        <p:spPr bwMode="auto">
          <a:xfrm>
            <a:off x="238125" y="5076903"/>
            <a:ext cx="4619625" cy="1200072"/>
          </a:xfrm>
          <a:prstGeom prst="rect">
            <a:avLst/>
          </a:prstGeom>
          <a:solidFill>
            <a:srgbClr val="FFFFCC"/>
          </a:solidFill>
          <a:ln w="9525">
            <a:noFill/>
            <a:miter lim="800000"/>
            <a:headEnd/>
            <a:tailEnd/>
          </a:ln>
          <a:effectLst/>
        </p:spPr>
      </p:pic>
      <p:pic>
        <p:nvPicPr>
          <p:cNvPr id="11" name="Picture 2"/>
          <p:cNvPicPr>
            <a:picLocks noChangeAspect="1" noChangeArrowheads="1"/>
          </p:cNvPicPr>
          <p:nvPr/>
        </p:nvPicPr>
        <p:blipFill>
          <a:blip r:embed="rId3" cstate="print"/>
          <a:srcRect/>
          <a:stretch>
            <a:fillRect/>
          </a:stretch>
        </p:blipFill>
        <p:spPr bwMode="auto">
          <a:xfrm>
            <a:off x="5133975" y="4092338"/>
            <a:ext cx="3762375" cy="2724909"/>
          </a:xfrm>
          <a:prstGeom prst="rect">
            <a:avLst/>
          </a:prstGeom>
          <a:noFill/>
          <a:ln w="9525">
            <a:noFill/>
            <a:miter lim="800000"/>
            <a:headEnd/>
            <a:tailEnd/>
          </a:ln>
        </p:spPr>
      </p:pic>
      <p:sp>
        <p:nvSpPr>
          <p:cNvPr id="12" name="Rectangle 3"/>
          <p:cNvSpPr>
            <a:spLocks noChangeArrowheads="1"/>
          </p:cNvSpPr>
          <p:nvPr/>
        </p:nvSpPr>
        <p:spPr bwMode="auto">
          <a:xfrm>
            <a:off x="128588" y="120650"/>
            <a:ext cx="1909762" cy="422275"/>
          </a:xfrm>
          <a:prstGeom prst="rect">
            <a:avLst/>
          </a:prstGeom>
          <a:solidFill>
            <a:srgbClr val="FFFF00"/>
          </a:solidFill>
          <a:ln w="9525">
            <a:noFill/>
            <a:miter lim="800000"/>
            <a:headEnd/>
            <a:tailEnd/>
          </a:ln>
          <a:effectLst/>
        </p:spPr>
        <p:txBody>
          <a:bodyPr anchor="ctr"/>
          <a:lstStyle/>
          <a:p>
            <a:pPr algn="l"/>
            <a:r>
              <a:rPr lang="ja-JP" altLang="en-US" sz="3200" i="1" dirty="0" smtClean="0">
                <a:solidFill>
                  <a:schemeClr val="tx1"/>
                </a:solidFill>
              </a:rPr>
              <a:t>実験方法</a:t>
            </a:r>
            <a:endParaRPr lang="ja-JP" altLang="en-US" sz="3200" i="1"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角丸四角形 178"/>
          <p:cNvSpPr/>
          <p:nvPr/>
        </p:nvSpPr>
        <p:spPr>
          <a:xfrm>
            <a:off x="4572000" y="220717"/>
            <a:ext cx="4225159" cy="1371600"/>
          </a:xfrm>
          <a:prstGeom prst="roundRect">
            <a:avLst/>
          </a:prstGeom>
          <a:solidFill>
            <a:schemeClr val="accent1">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 1"/>
          <p:cNvSpPr>
            <a:spLocks noGrp="1"/>
          </p:cNvSpPr>
          <p:nvPr>
            <p:ph type="sldNum" sz="quarter" idx="12"/>
          </p:nvPr>
        </p:nvSpPr>
        <p:spPr/>
        <p:txBody>
          <a:bodyPr/>
          <a:lstStyle/>
          <a:p>
            <a:fld id="{D94C0104-2BB3-420F-845B-8048DE246FAF}" type="slidenum">
              <a:rPr lang="en-US" altLang="ja-JP" smtClean="0"/>
              <a:pPr/>
              <a:t>15</a:t>
            </a:fld>
            <a:endParaRPr lang="en-US" altLang="ja-JP"/>
          </a:p>
        </p:txBody>
      </p:sp>
      <p:grpSp>
        <p:nvGrpSpPr>
          <p:cNvPr id="4" name="グループ化 7"/>
          <p:cNvGrpSpPr/>
          <p:nvPr/>
        </p:nvGrpSpPr>
        <p:grpSpPr>
          <a:xfrm>
            <a:off x="189123" y="1466193"/>
            <a:ext cx="4777017" cy="4137511"/>
            <a:chOff x="-648094" y="1842266"/>
            <a:chExt cx="5265967" cy="4250397"/>
          </a:xfrm>
        </p:grpSpPr>
        <p:sp>
          <p:nvSpPr>
            <p:cNvPr id="9" name="Rectangle 280"/>
            <p:cNvSpPr>
              <a:spLocks noChangeArrowheads="1"/>
            </p:cNvSpPr>
            <p:nvPr/>
          </p:nvSpPr>
          <p:spPr bwMode="auto">
            <a:xfrm>
              <a:off x="3079586" y="3048767"/>
              <a:ext cx="1376362" cy="38100"/>
            </a:xfrm>
            <a:prstGeom prst="rect">
              <a:avLst/>
            </a:prstGeom>
            <a:solidFill>
              <a:srgbClr val="000000"/>
            </a:solidFill>
            <a:ln w="9525">
              <a:noFill/>
              <a:miter lim="800000"/>
              <a:headEnd/>
              <a:tailEnd/>
            </a:ln>
          </p:spPr>
          <p:txBody>
            <a:bodyPr/>
            <a:lstStyle/>
            <a:p>
              <a:endParaRPr lang="ja-JP" altLang="en-US">
                <a:solidFill>
                  <a:schemeClr val="tx1"/>
                </a:solidFill>
              </a:endParaRPr>
            </a:p>
          </p:txBody>
        </p:sp>
        <p:grpSp>
          <p:nvGrpSpPr>
            <p:cNvPr id="5" name="グループ化 710"/>
            <p:cNvGrpSpPr/>
            <p:nvPr/>
          </p:nvGrpSpPr>
          <p:grpSpPr>
            <a:xfrm>
              <a:off x="-648094" y="1842266"/>
              <a:ext cx="5265967" cy="4250397"/>
              <a:chOff x="-648094" y="1842266"/>
              <a:chExt cx="5265967" cy="4250397"/>
            </a:xfrm>
          </p:grpSpPr>
          <p:sp>
            <p:nvSpPr>
              <p:cNvPr id="11" name="Rectangle 279"/>
              <p:cNvSpPr>
                <a:spLocks noChangeArrowheads="1"/>
              </p:cNvSpPr>
              <p:nvPr/>
            </p:nvSpPr>
            <p:spPr bwMode="auto">
              <a:xfrm>
                <a:off x="3079586" y="2124951"/>
                <a:ext cx="1376362" cy="36513"/>
              </a:xfrm>
              <a:prstGeom prst="rect">
                <a:avLst/>
              </a:prstGeom>
              <a:solidFill>
                <a:srgbClr val="000000"/>
              </a:solidFill>
              <a:ln w="9525">
                <a:noFill/>
                <a:miter lim="800000"/>
                <a:headEnd/>
                <a:tailEnd/>
              </a:ln>
            </p:spPr>
            <p:txBody>
              <a:bodyPr/>
              <a:lstStyle/>
              <a:p>
                <a:endParaRPr lang="ja-JP" altLang="en-US">
                  <a:solidFill>
                    <a:schemeClr val="tx1"/>
                  </a:solidFill>
                </a:endParaRPr>
              </a:p>
            </p:txBody>
          </p:sp>
          <p:grpSp>
            <p:nvGrpSpPr>
              <p:cNvPr id="6" name="グループ化 406"/>
              <p:cNvGrpSpPr/>
              <p:nvPr/>
            </p:nvGrpSpPr>
            <p:grpSpPr>
              <a:xfrm>
                <a:off x="-648094" y="1842266"/>
                <a:ext cx="5265967" cy="4250397"/>
                <a:chOff x="471258" y="1495425"/>
                <a:chExt cx="5265967" cy="4250397"/>
              </a:xfrm>
            </p:grpSpPr>
            <p:grpSp>
              <p:nvGrpSpPr>
                <p:cNvPr id="7" name="Group 123"/>
                <p:cNvGrpSpPr>
                  <a:grpSpLocks/>
                </p:cNvGrpSpPr>
                <p:nvPr/>
              </p:nvGrpSpPr>
              <p:grpSpPr bwMode="auto">
                <a:xfrm>
                  <a:off x="2605088" y="2114550"/>
                  <a:ext cx="131762" cy="668338"/>
                  <a:chOff x="1641" y="1332"/>
                  <a:chExt cx="83" cy="421"/>
                </a:xfrm>
              </p:grpSpPr>
              <p:sp>
                <p:nvSpPr>
                  <p:cNvPr id="161" name="Line 121"/>
                  <p:cNvSpPr>
                    <a:spLocks noChangeShapeType="1"/>
                  </p:cNvSpPr>
                  <p:nvPr/>
                </p:nvSpPr>
                <p:spPr bwMode="auto">
                  <a:xfrm flipV="1">
                    <a:off x="1681" y="1408"/>
                    <a:ext cx="1" cy="345"/>
                  </a:xfrm>
                  <a:prstGeom prst="line">
                    <a:avLst/>
                  </a:prstGeom>
                  <a:noFill/>
                  <a:ln w="14288">
                    <a:solidFill>
                      <a:srgbClr val="FF0000"/>
                    </a:solidFill>
                    <a:round/>
                    <a:headEnd/>
                    <a:tailEnd/>
                  </a:ln>
                </p:spPr>
                <p:txBody>
                  <a:bodyPr/>
                  <a:lstStyle/>
                  <a:p>
                    <a:endParaRPr lang="ja-JP" altLang="en-US">
                      <a:solidFill>
                        <a:schemeClr val="tx1"/>
                      </a:solidFill>
                    </a:endParaRPr>
                  </a:p>
                </p:txBody>
              </p:sp>
              <p:sp>
                <p:nvSpPr>
                  <p:cNvPr id="162" name="Freeform 122"/>
                  <p:cNvSpPr>
                    <a:spLocks/>
                  </p:cNvSpPr>
                  <p:nvPr/>
                </p:nvSpPr>
                <p:spPr bwMode="auto">
                  <a:xfrm>
                    <a:off x="1641" y="1332"/>
                    <a:ext cx="83" cy="83"/>
                  </a:xfrm>
                  <a:custGeom>
                    <a:avLst/>
                    <a:gdLst>
                      <a:gd name="T0" fmla="*/ 83 w 83"/>
                      <a:gd name="T1" fmla="*/ 83 h 83"/>
                      <a:gd name="T2" fmla="*/ 42 w 83"/>
                      <a:gd name="T3" fmla="*/ 0 h 83"/>
                      <a:gd name="T4" fmla="*/ 0 w 83"/>
                      <a:gd name="T5" fmla="*/ 83 h 83"/>
                      <a:gd name="T6" fmla="*/ 83 w 83"/>
                      <a:gd name="T7" fmla="*/ 83 h 83"/>
                      <a:gd name="T8" fmla="*/ 0 60000 65536"/>
                      <a:gd name="T9" fmla="*/ 0 60000 65536"/>
                      <a:gd name="T10" fmla="*/ 0 60000 65536"/>
                      <a:gd name="T11" fmla="*/ 0 60000 65536"/>
                      <a:gd name="T12" fmla="*/ 0 w 83"/>
                      <a:gd name="T13" fmla="*/ 0 h 83"/>
                      <a:gd name="T14" fmla="*/ 83 w 83"/>
                      <a:gd name="T15" fmla="*/ 83 h 83"/>
                    </a:gdLst>
                    <a:ahLst/>
                    <a:cxnLst>
                      <a:cxn ang="T8">
                        <a:pos x="T0" y="T1"/>
                      </a:cxn>
                      <a:cxn ang="T9">
                        <a:pos x="T2" y="T3"/>
                      </a:cxn>
                      <a:cxn ang="T10">
                        <a:pos x="T4" y="T5"/>
                      </a:cxn>
                      <a:cxn ang="T11">
                        <a:pos x="T6" y="T7"/>
                      </a:cxn>
                    </a:cxnLst>
                    <a:rect l="T12" t="T13" r="T14" b="T15"/>
                    <a:pathLst>
                      <a:path w="83" h="83">
                        <a:moveTo>
                          <a:pt x="83" y="83"/>
                        </a:moveTo>
                        <a:lnTo>
                          <a:pt x="42" y="0"/>
                        </a:lnTo>
                        <a:lnTo>
                          <a:pt x="0" y="83"/>
                        </a:lnTo>
                        <a:lnTo>
                          <a:pt x="83" y="83"/>
                        </a:lnTo>
                        <a:close/>
                      </a:path>
                    </a:pathLst>
                  </a:custGeom>
                  <a:solidFill>
                    <a:srgbClr val="FF0000"/>
                  </a:solidFill>
                  <a:ln w="9525">
                    <a:noFill/>
                    <a:round/>
                    <a:headEnd/>
                    <a:tailEnd/>
                  </a:ln>
                </p:spPr>
                <p:txBody>
                  <a:bodyPr/>
                  <a:lstStyle/>
                  <a:p>
                    <a:endParaRPr lang="ja-JP" altLang="en-US">
                      <a:solidFill>
                        <a:schemeClr val="tx1"/>
                      </a:solidFill>
                    </a:endParaRPr>
                  </a:p>
                </p:txBody>
              </p:sp>
            </p:grpSp>
            <p:grpSp>
              <p:nvGrpSpPr>
                <p:cNvPr id="8" name="グループ化 405"/>
                <p:cNvGrpSpPr/>
                <p:nvPr/>
              </p:nvGrpSpPr>
              <p:grpSpPr>
                <a:xfrm>
                  <a:off x="471258" y="1495425"/>
                  <a:ext cx="5265967" cy="4250397"/>
                  <a:chOff x="471258" y="1495425"/>
                  <a:chExt cx="5265967" cy="4250397"/>
                </a:xfrm>
              </p:grpSpPr>
              <p:grpSp>
                <p:nvGrpSpPr>
                  <p:cNvPr id="10" name="Group 108"/>
                  <p:cNvGrpSpPr>
                    <a:grpSpLocks/>
                  </p:cNvGrpSpPr>
                  <p:nvPr/>
                </p:nvGrpSpPr>
                <p:grpSpPr bwMode="auto">
                  <a:xfrm>
                    <a:off x="2536825" y="3736975"/>
                    <a:ext cx="268288" cy="1571625"/>
                    <a:chOff x="1598" y="2354"/>
                    <a:chExt cx="169" cy="990"/>
                  </a:xfrm>
                </p:grpSpPr>
                <p:sp>
                  <p:nvSpPr>
                    <p:cNvPr id="159" name="Rectangle 106"/>
                    <p:cNvSpPr>
                      <a:spLocks noChangeArrowheads="1"/>
                    </p:cNvSpPr>
                    <p:nvPr/>
                  </p:nvSpPr>
                  <p:spPr bwMode="auto">
                    <a:xfrm>
                      <a:off x="1660" y="2516"/>
                      <a:ext cx="43" cy="828"/>
                    </a:xfrm>
                    <a:prstGeom prst="rect">
                      <a:avLst/>
                    </a:prstGeom>
                    <a:solidFill>
                      <a:srgbClr val="FF0000"/>
                    </a:solidFill>
                    <a:ln w="9525">
                      <a:noFill/>
                      <a:miter lim="800000"/>
                      <a:headEnd/>
                      <a:tailEnd/>
                    </a:ln>
                  </p:spPr>
                  <p:txBody>
                    <a:bodyPr/>
                    <a:lstStyle/>
                    <a:p>
                      <a:endParaRPr lang="ja-JP" altLang="en-US">
                        <a:solidFill>
                          <a:schemeClr val="tx1"/>
                        </a:solidFill>
                      </a:endParaRPr>
                    </a:p>
                  </p:txBody>
                </p:sp>
                <p:sp>
                  <p:nvSpPr>
                    <p:cNvPr id="160" name="Freeform 107"/>
                    <p:cNvSpPr>
                      <a:spLocks/>
                    </p:cNvSpPr>
                    <p:nvPr/>
                  </p:nvSpPr>
                  <p:spPr bwMode="auto">
                    <a:xfrm>
                      <a:off x="1598" y="2354"/>
                      <a:ext cx="169" cy="168"/>
                    </a:xfrm>
                    <a:custGeom>
                      <a:avLst/>
                      <a:gdLst>
                        <a:gd name="T0" fmla="*/ 169 w 169"/>
                        <a:gd name="T1" fmla="*/ 168 h 168"/>
                        <a:gd name="T2" fmla="*/ 85 w 169"/>
                        <a:gd name="T3" fmla="*/ 0 h 168"/>
                        <a:gd name="T4" fmla="*/ 0 w 169"/>
                        <a:gd name="T5" fmla="*/ 168 h 168"/>
                        <a:gd name="T6" fmla="*/ 169 w 169"/>
                        <a:gd name="T7" fmla="*/ 168 h 168"/>
                        <a:gd name="T8" fmla="*/ 0 60000 65536"/>
                        <a:gd name="T9" fmla="*/ 0 60000 65536"/>
                        <a:gd name="T10" fmla="*/ 0 60000 65536"/>
                        <a:gd name="T11" fmla="*/ 0 60000 65536"/>
                        <a:gd name="T12" fmla="*/ 0 w 169"/>
                        <a:gd name="T13" fmla="*/ 0 h 168"/>
                        <a:gd name="T14" fmla="*/ 169 w 169"/>
                        <a:gd name="T15" fmla="*/ 168 h 168"/>
                      </a:gdLst>
                      <a:ahLst/>
                      <a:cxnLst>
                        <a:cxn ang="T8">
                          <a:pos x="T0" y="T1"/>
                        </a:cxn>
                        <a:cxn ang="T9">
                          <a:pos x="T2" y="T3"/>
                        </a:cxn>
                        <a:cxn ang="T10">
                          <a:pos x="T4" y="T5"/>
                        </a:cxn>
                        <a:cxn ang="T11">
                          <a:pos x="T6" y="T7"/>
                        </a:cxn>
                      </a:cxnLst>
                      <a:rect l="T12" t="T13" r="T14" b="T15"/>
                      <a:pathLst>
                        <a:path w="169" h="168">
                          <a:moveTo>
                            <a:pt x="169" y="168"/>
                          </a:moveTo>
                          <a:lnTo>
                            <a:pt x="85" y="0"/>
                          </a:lnTo>
                          <a:lnTo>
                            <a:pt x="0" y="168"/>
                          </a:lnTo>
                          <a:lnTo>
                            <a:pt x="169" y="168"/>
                          </a:lnTo>
                          <a:close/>
                        </a:path>
                      </a:pathLst>
                    </a:custGeom>
                    <a:solidFill>
                      <a:srgbClr val="FF0000"/>
                    </a:solidFill>
                    <a:ln w="9525">
                      <a:noFill/>
                      <a:round/>
                      <a:headEnd/>
                      <a:tailEnd/>
                    </a:ln>
                  </p:spPr>
                  <p:txBody>
                    <a:bodyPr/>
                    <a:lstStyle/>
                    <a:p>
                      <a:endParaRPr lang="ja-JP" altLang="en-US">
                        <a:solidFill>
                          <a:schemeClr val="tx1"/>
                        </a:solidFill>
                      </a:endParaRPr>
                    </a:p>
                  </p:txBody>
                </p:sp>
              </p:grpSp>
              <p:grpSp>
                <p:nvGrpSpPr>
                  <p:cNvPr id="12" name="グループ化 404"/>
                  <p:cNvGrpSpPr/>
                  <p:nvPr/>
                </p:nvGrpSpPr>
                <p:grpSpPr>
                  <a:xfrm>
                    <a:off x="471258" y="1495425"/>
                    <a:ext cx="5265967" cy="4250397"/>
                    <a:chOff x="471258" y="1495425"/>
                    <a:chExt cx="5265967" cy="4250397"/>
                  </a:xfrm>
                </p:grpSpPr>
                <p:grpSp>
                  <p:nvGrpSpPr>
                    <p:cNvPr id="13" name="Group 264"/>
                    <p:cNvGrpSpPr>
                      <a:grpSpLocks/>
                    </p:cNvGrpSpPr>
                    <p:nvPr/>
                  </p:nvGrpSpPr>
                  <p:grpSpPr bwMode="auto">
                    <a:xfrm>
                      <a:off x="676275" y="1657350"/>
                      <a:ext cx="460375" cy="307975"/>
                      <a:chOff x="426" y="1044"/>
                      <a:chExt cx="290" cy="194"/>
                    </a:xfrm>
                  </p:grpSpPr>
                  <p:sp>
                    <p:nvSpPr>
                      <p:cNvPr id="157" name="Line 262"/>
                      <p:cNvSpPr>
                        <a:spLocks noChangeShapeType="1"/>
                      </p:cNvSpPr>
                      <p:nvPr/>
                    </p:nvSpPr>
                    <p:spPr bwMode="auto">
                      <a:xfrm flipH="1">
                        <a:off x="492" y="1044"/>
                        <a:ext cx="224" cy="149"/>
                      </a:xfrm>
                      <a:prstGeom prst="line">
                        <a:avLst/>
                      </a:prstGeom>
                      <a:noFill/>
                      <a:ln w="14288">
                        <a:solidFill>
                          <a:schemeClr val="tx1"/>
                        </a:solidFill>
                        <a:round/>
                        <a:headEnd/>
                        <a:tailEnd/>
                      </a:ln>
                    </p:spPr>
                    <p:txBody>
                      <a:bodyPr/>
                      <a:lstStyle/>
                      <a:p>
                        <a:endParaRPr lang="ja-JP" altLang="en-US">
                          <a:solidFill>
                            <a:schemeClr val="tx1"/>
                          </a:solidFill>
                        </a:endParaRPr>
                      </a:p>
                    </p:txBody>
                  </p:sp>
                  <p:sp>
                    <p:nvSpPr>
                      <p:cNvPr id="158" name="Freeform 263"/>
                      <p:cNvSpPr>
                        <a:spLocks/>
                      </p:cNvSpPr>
                      <p:nvPr/>
                    </p:nvSpPr>
                    <p:spPr bwMode="auto">
                      <a:xfrm>
                        <a:off x="426" y="1155"/>
                        <a:ext cx="94" cy="83"/>
                      </a:xfrm>
                      <a:custGeom>
                        <a:avLst/>
                        <a:gdLst>
                          <a:gd name="T0" fmla="*/ 47 w 94"/>
                          <a:gd name="T1" fmla="*/ 0 h 83"/>
                          <a:gd name="T2" fmla="*/ 0 w 94"/>
                          <a:gd name="T3" fmla="*/ 83 h 83"/>
                          <a:gd name="T4" fmla="*/ 94 w 94"/>
                          <a:gd name="T5" fmla="*/ 70 h 83"/>
                          <a:gd name="T6" fmla="*/ 47 w 94"/>
                          <a:gd name="T7" fmla="*/ 0 h 83"/>
                          <a:gd name="T8" fmla="*/ 0 60000 65536"/>
                          <a:gd name="T9" fmla="*/ 0 60000 65536"/>
                          <a:gd name="T10" fmla="*/ 0 60000 65536"/>
                          <a:gd name="T11" fmla="*/ 0 60000 65536"/>
                          <a:gd name="T12" fmla="*/ 0 w 94"/>
                          <a:gd name="T13" fmla="*/ 0 h 83"/>
                          <a:gd name="T14" fmla="*/ 94 w 94"/>
                          <a:gd name="T15" fmla="*/ 83 h 83"/>
                        </a:gdLst>
                        <a:ahLst/>
                        <a:cxnLst>
                          <a:cxn ang="T8">
                            <a:pos x="T0" y="T1"/>
                          </a:cxn>
                          <a:cxn ang="T9">
                            <a:pos x="T2" y="T3"/>
                          </a:cxn>
                          <a:cxn ang="T10">
                            <a:pos x="T4" y="T5"/>
                          </a:cxn>
                          <a:cxn ang="T11">
                            <a:pos x="T6" y="T7"/>
                          </a:cxn>
                        </a:cxnLst>
                        <a:rect l="T12" t="T13" r="T14" b="T15"/>
                        <a:pathLst>
                          <a:path w="94" h="83">
                            <a:moveTo>
                              <a:pt x="47" y="0"/>
                            </a:moveTo>
                            <a:lnTo>
                              <a:pt x="0" y="83"/>
                            </a:lnTo>
                            <a:lnTo>
                              <a:pt x="94" y="70"/>
                            </a:lnTo>
                            <a:lnTo>
                              <a:pt x="47" y="0"/>
                            </a:lnTo>
                            <a:close/>
                          </a:path>
                        </a:pathLst>
                      </a:custGeom>
                      <a:solidFill>
                        <a:schemeClr val="tx1"/>
                      </a:solidFill>
                      <a:ln w="9525">
                        <a:noFill/>
                        <a:round/>
                        <a:headEnd/>
                        <a:tailEnd/>
                      </a:ln>
                    </p:spPr>
                    <p:txBody>
                      <a:bodyPr/>
                      <a:lstStyle/>
                      <a:p>
                        <a:endParaRPr lang="ja-JP" altLang="en-US">
                          <a:solidFill>
                            <a:schemeClr val="tx1"/>
                          </a:solidFill>
                        </a:endParaRPr>
                      </a:p>
                    </p:txBody>
                  </p:sp>
                </p:grpSp>
                <p:sp>
                  <p:nvSpPr>
                    <p:cNvPr id="18" name="Rectangle 266"/>
                    <p:cNvSpPr>
                      <a:spLocks noChangeArrowheads="1"/>
                    </p:cNvSpPr>
                    <p:nvPr/>
                  </p:nvSpPr>
                  <p:spPr bwMode="auto">
                    <a:xfrm>
                      <a:off x="1218656" y="1566863"/>
                      <a:ext cx="1385389" cy="221322"/>
                    </a:xfrm>
                    <a:prstGeom prst="rect">
                      <a:avLst/>
                    </a:prstGeom>
                    <a:noFill/>
                    <a:ln w="9525">
                      <a:noFill/>
                      <a:miter lim="800000"/>
                      <a:headEnd/>
                      <a:tailEnd/>
                    </a:ln>
                  </p:spPr>
                  <p:txBody>
                    <a:bodyPr wrap="none" lIns="0" tIns="0" rIns="0" bIns="0">
                      <a:spAutoFit/>
                    </a:bodyPr>
                    <a:lstStyle/>
                    <a:p>
                      <a:r>
                        <a:rPr lang="ja-JP" altLang="en-US" sz="1400" dirty="0">
                          <a:solidFill>
                            <a:schemeClr val="tx1"/>
                          </a:solidFill>
                          <a:latin typeface="ＭＳ ゴシック" pitchFamily="49" charset="-128"/>
                          <a:ea typeface="ＭＳ ゴシック" pitchFamily="49" charset="-128"/>
                        </a:rPr>
                        <a:t>蛍光コンバータ</a:t>
                      </a:r>
                      <a:endParaRPr lang="ja-JP" altLang="en-US" dirty="0">
                        <a:solidFill>
                          <a:schemeClr val="tx1"/>
                        </a:solidFill>
                      </a:endParaRPr>
                    </a:p>
                  </p:txBody>
                </p:sp>
                <p:sp>
                  <p:nvSpPr>
                    <p:cNvPr id="19" name="Rectangle 269"/>
                    <p:cNvSpPr>
                      <a:spLocks noChangeArrowheads="1"/>
                    </p:cNvSpPr>
                    <p:nvPr/>
                  </p:nvSpPr>
                  <p:spPr bwMode="auto">
                    <a:xfrm>
                      <a:off x="1468956" y="5524500"/>
                      <a:ext cx="989564" cy="221322"/>
                    </a:xfrm>
                    <a:prstGeom prst="rect">
                      <a:avLst/>
                    </a:prstGeom>
                    <a:noFill/>
                    <a:ln w="9525">
                      <a:noFill/>
                      <a:miter lim="800000"/>
                      <a:headEnd/>
                      <a:tailEnd/>
                    </a:ln>
                  </p:spPr>
                  <p:txBody>
                    <a:bodyPr wrap="none" lIns="0" tIns="0" rIns="0" bIns="0">
                      <a:spAutoFit/>
                    </a:bodyPr>
                    <a:lstStyle/>
                    <a:p>
                      <a:r>
                        <a:rPr lang="ja-JP" altLang="en-US" sz="1400">
                          <a:solidFill>
                            <a:schemeClr val="tx1"/>
                          </a:solidFill>
                          <a:latin typeface="ＭＳ ゴシック" pitchFamily="49" charset="-128"/>
                          <a:ea typeface="ＭＳ ゴシック" pitchFamily="49" charset="-128"/>
                        </a:rPr>
                        <a:t>熱中性子線</a:t>
                      </a:r>
                      <a:endParaRPr lang="ja-JP" altLang="en-US">
                        <a:solidFill>
                          <a:schemeClr val="tx1"/>
                        </a:solidFill>
                      </a:endParaRPr>
                    </a:p>
                  </p:txBody>
                </p:sp>
                <p:grpSp>
                  <p:nvGrpSpPr>
                    <p:cNvPr id="14" name="グループ化 403"/>
                    <p:cNvGrpSpPr/>
                    <p:nvPr/>
                  </p:nvGrpSpPr>
                  <p:grpSpPr>
                    <a:xfrm>
                      <a:off x="523875" y="1495425"/>
                      <a:ext cx="5213350" cy="3816350"/>
                      <a:chOff x="523875" y="1495425"/>
                      <a:chExt cx="5213350" cy="3816350"/>
                    </a:xfrm>
                  </p:grpSpPr>
                  <p:grpSp>
                    <p:nvGrpSpPr>
                      <p:cNvPr id="15" name="Group 117"/>
                      <p:cNvGrpSpPr>
                        <a:grpSpLocks/>
                      </p:cNvGrpSpPr>
                      <p:nvPr/>
                    </p:nvGrpSpPr>
                    <p:grpSpPr bwMode="auto">
                      <a:xfrm>
                        <a:off x="1839913" y="2114550"/>
                        <a:ext cx="131762" cy="300038"/>
                        <a:chOff x="1159" y="1332"/>
                        <a:chExt cx="83" cy="189"/>
                      </a:xfrm>
                    </p:grpSpPr>
                    <p:sp>
                      <p:nvSpPr>
                        <p:cNvPr id="155" name="Line 115"/>
                        <p:cNvSpPr>
                          <a:spLocks noChangeShapeType="1"/>
                        </p:cNvSpPr>
                        <p:nvPr/>
                      </p:nvSpPr>
                      <p:spPr bwMode="auto">
                        <a:xfrm flipV="1">
                          <a:off x="1200" y="1408"/>
                          <a:ext cx="1" cy="113"/>
                        </a:xfrm>
                        <a:prstGeom prst="line">
                          <a:avLst/>
                        </a:prstGeom>
                        <a:noFill/>
                        <a:ln w="14288">
                          <a:solidFill>
                            <a:srgbClr val="FF0000"/>
                          </a:solidFill>
                          <a:round/>
                          <a:headEnd/>
                          <a:tailEnd/>
                        </a:ln>
                      </p:spPr>
                      <p:txBody>
                        <a:bodyPr/>
                        <a:lstStyle/>
                        <a:p>
                          <a:endParaRPr lang="ja-JP" altLang="en-US">
                            <a:solidFill>
                              <a:schemeClr val="tx1"/>
                            </a:solidFill>
                          </a:endParaRPr>
                        </a:p>
                      </p:txBody>
                    </p:sp>
                    <p:sp>
                      <p:nvSpPr>
                        <p:cNvPr id="156" name="Freeform 116"/>
                        <p:cNvSpPr>
                          <a:spLocks/>
                        </p:cNvSpPr>
                        <p:nvPr/>
                      </p:nvSpPr>
                      <p:spPr bwMode="auto">
                        <a:xfrm>
                          <a:off x="1159" y="1332"/>
                          <a:ext cx="83" cy="83"/>
                        </a:xfrm>
                        <a:custGeom>
                          <a:avLst/>
                          <a:gdLst>
                            <a:gd name="T0" fmla="*/ 83 w 83"/>
                            <a:gd name="T1" fmla="*/ 83 h 83"/>
                            <a:gd name="T2" fmla="*/ 43 w 83"/>
                            <a:gd name="T3" fmla="*/ 0 h 83"/>
                            <a:gd name="T4" fmla="*/ 0 w 83"/>
                            <a:gd name="T5" fmla="*/ 83 h 83"/>
                            <a:gd name="T6" fmla="*/ 83 w 83"/>
                            <a:gd name="T7" fmla="*/ 83 h 83"/>
                            <a:gd name="T8" fmla="*/ 0 60000 65536"/>
                            <a:gd name="T9" fmla="*/ 0 60000 65536"/>
                            <a:gd name="T10" fmla="*/ 0 60000 65536"/>
                            <a:gd name="T11" fmla="*/ 0 60000 65536"/>
                            <a:gd name="T12" fmla="*/ 0 w 83"/>
                            <a:gd name="T13" fmla="*/ 0 h 83"/>
                            <a:gd name="T14" fmla="*/ 83 w 83"/>
                            <a:gd name="T15" fmla="*/ 83 h 83"/>
                          </a:gdLst>
                          <a:ahLst/>
                          <a:cxnLst>
                            <a:cxn ang="T8">
                              <a:pos x="T0" y="T1"/>
                            </a:cxn>
                            <a:cxn ang="T9">
                              <a:pos x="T2" y="T3"/>
                            </a:cxn>
                            <a:cxn ang="T10">
                              <a:pos x="T4" y="T5"/>
                            </a:cxn>
                            <a:cxn ang="T11">
                              <a:pos x="T6" y="T7"/>
                            </a:cxn>
                          </a:cxnLst>
                          <a:rect l="T12" t="T13" r="T14" b="T15"/>
                          <a:pathLst>
                            <a:path w="83" h="83">
                              <a:moveTo>
                                <a:pt x="83" y="83"/>
                              </a:moveTo>
                              <a:lnTo>
                                <a:pt x="43" y="0"/>
                              </a:lnTo>
                              <a:lnTo>
                                <a:pt x="0" y="83"/>
                              </a:lnTo>
                              <a:lnTo>
                                <a:pt x="83" y="83"/>
                              </a:lnTo>
                              <a:close/>
                            </a:path>
                          </a:pathLst>
                        </a:custGeom>
                        <a:solidFill>
                          <a:srgbClr val="FF0000"/>
                        </a:solidFill>
                        <a:ln w="9525">
                          <a:noFill/>
                          <a:round/>
                          <a:headEnd/>
                          <a:tailEnd/>
                        </a:ln>
                      </p:spPr>
                      <p:txBody>
                        <a:bodyPr/>
                        <a:lstStyle/>
                        <a:p>
                          <a:endParaRPr lang="ja-JP" altLang="en-US">
                            <a:solidFill>
                              <a:schemeClr val="tx1"/>
                            </a:solidFill>
                          </a:endParaRPr>
                        </a:p>
                      </p:txBody>
                    </p:sp>
                  </p:grpSp>
                  <p:grpSp>
                    <p:nvGrpSpPr>
                      <p:cNvPr id="16" name="グループ化 402"/>
                      <p:cNvGrpSpPr/>
                      <p:nvPr/>
                    </p:nvGrpSpPr>
                    <p:grpSpPr>
                      <a:xfrm>
                        <a:off x="523875" y="1495425"/>
                        <a:ext cx="5213350" cy="3816350"/>
                        <a:chOff x="523875" y="1495425"/>
                        <a:chExt cx="5213350" cy="3816350"/>
                      </a:xfrm>
                    </p:grpSpPr>
                    <p:sp>
                      <p:nvSpPr>
                        <p:cNvPr id="24" name="Rectangle 81"/>
                        <p:cNvSpPr>
                          <a:spLocks noChangeArrowheads="1"/>
                        </p:cNvSpPr>
                        <p:nvPr/>
                      </p:nvSpPr>
                      <p:spPr bwMode="auto">
                        <a:xfrm>
                          <a:off x="4198938" y="1809750"/>
                          <a:ext cx="1376362" cy="912813"/>
                        </a:xfrm>
                        <a:prstGeom prst="rect">
                          <a:avLst/>
                        </a:prstGeom>
                        <a:solidFill>
                          <a:srgbClr val="C0C0C0"/>
                        </a:solidFill>
                        <a:ln w="9525">
                          <a:noFill/>
                          <a:miter lim="800000"/>
                          <a:headEnd/>
                          <a:tailEnd/>
                        </a:ln>
                      </p:spPr>
                      <p:txBody>
                        <a:bodyPr/>
                        <a:lstStyle/>
                        <a:p>
                          <a:endParaRPr lang="ja-JP" altLang="en-US">
                            <a:solidFill>
                              <a:schemeClr val="tx1"/>
                            </a:solidFill>
                          </a:endParaRPr>
                        </a:p>
                      </p:txBody>
                    </p:sp>
                    <p:grpSp>
                      <p:nvGrpSpPr>
                        <p:cNvPr id="17" name="Group 120"/>
                        <p:cNvGrpSpPr>
                          <a:grpSpLocks/>
                        </p:cNvGrpSpPr>
                        <p:nvPr/>
                      </p:nvGrpSpPr>
                      <p:grpSpPr bwMode="auto">
                        <a:xfrm>
                          <a:off x="2297113" y="2114550"/>
                          <a:ext cx="131762" cy="407988"/>
                          <a:chOff x="1447" y="1332"/>
                          <a:chExt cx="83" cy="257"/>
                        </a:xfrm>
                      </p:grpSpPr>
                      <p:sp>
                        <p:nvSpPr>
                          <p:cNvPr id="153" name="Line 118"/>
                          <p:cNvSpPr>
                            <a:spLocks noChangeShapeType="1"/>
                          </p:cNvSpPr>
                          <p:nvPr/>
                        </p:nvSpPr>
                        <p:spPr bwMode="auto">
                          <a:xfrm flipV="1">
                            <a:off x="1487" y="1408"/>
                            <a:ext cx="1" cy="181"/>
                          </a:xfrm>
                          <a:prstGeom prst="line">
                            <a:avLst/>
                          </a:prstGeom>
                          <a:noFill/>
                          <a:ln w="14288">
                            <a:solidFill>
                              <a:srgbClr val="FF0000"/>
                            </a:solidFill>
                            <a:round/>
                            <a:headEnd/>
                            <a:tailEnd/>
                          </a:ln>
                        </p:spPr>
                        <p:txBody>
                          <a:bodyPr/>
                          <a:lstStyle/>
                          <a:p>
                            <a:endParaRPr lang="ja-JP" altLang="en-US">
                              <a:solidFill>
                                <a:schemeClr val="tx1"/>
                              </a:solidFill>
                            </a:endParaRPr>
                          </a:p>
                        </p:txBody>
                      </p:sp>
                      <p:sp>
                        <p:nvSpPr>
                          <p:cNvPr id="154" name="Freeform 119"/>
                          <p:cNvSpPr>
                            <a:spLocks/>
                          </p:cNvSpPr>
                          <p:nvPr/>
                        </p:nvSpPr>
                        <p:spPr bwMode="auto">
                          <a:xfrm>
                            <a:off x="1447" y="1332"/>
                            <a:ext cx="83" cy="83"/>
                          </a:xfrm>
                          <a:custGeom>
                            <a:avLst/>
                            <a:gdLst>
                              <a:gd name="T0" fmla="*/ 83 w 83"/>
                              <a:gd name="T1" fmla="*/ 83 h 83"/>
                              <a:gd name="T2" fmla="*/ 40 w 83"/>
                              <a:gd name="T3" fmla="*/ 0 h 83"/>
                              <a:gd name="T4" fmla="*/ 0 w 83"/>
                              <a:gd name="T5" fmla="*/ 83 h 83"/>
                              <a:gd name="T6" fmla="*/ 83 w 83"/>
                              <a:gd name="T7" fmla="*/ 83 h 83"/>
                              <a:gd name="T8" fmla="*/ 0 60000 65536"/>
                              <a:gd name="T9" fmla="*/ 0 60000 65536"/>
                              <a:gd name="T10" fmla="*/ 0 60000 65536"/>
                              <a:gd name="T11" fmla="*/ 0 60000 65536"/>
                              <a:gd name="T12" fmla="*/ 0 w 83"/>
                              <a:gd name="T13" fmla="*/ 0 h 83"/>
                              <a:gd name="T14" fmla="*/ 83 w 83"/>
                              <a:gd name="T15" fmla="*/ 83 h 83"/>
                            </a:gdLst>
                            <a:ahLst/>
                            <a:cxnLst>
                              <a:cxn ang="T8">
                                <a:pos x="T0" y="T1"/>
                              </a:cxn>
                              <a:cxn ang="T9">
                                <a:pos x="T2" y="T3"/>
                              </a:cxn>
                              <a:cxn ang="T10">
                                <a:pos x="T4" y="T5"/>
                              </a:cxn>
                              <a:cxn ang="T11">
                                <a:pos x="T6" y="T7"/>
                              </a:cxn>
                            </a:cxnLst>
                            <a:rect l="T12" t="T13" r="T14" b="T15"/>
                            <a:pathLst>
                              <a:path w="83" h="83">
                                <a:moveTo>
                                  <a:pt x="83" y="83"/>
                                </a:moveTo>
                                <a:lnTo>
                                  <a:pt x="40" y="0"/>
                                </a:lnTo>
                                <a:lnTo>
                                  <a:pt x="0" y="83"/>
                                </a:lnTo>
                                <a:lnTo>
                                  <a:pt x="83" y="83"/>
                                </a:lnTo>
                                <a:close/>
                              </a:path>
                            </a:pathLst>
                          </a:custGeom>
                          <a:solidFill>
                            <a:srgbClr val="FF0000"/>
                          </a:solidFill>
                          <a:ln w="9525">
                            <a:noFill/>
                            <a:round/>
                            <a:headEnd/>
                            <a:tailEnd/>
                          </a:ln>
                        </p:spPr>
                        <p:txBody>
                          <a:bodyPr/>
                          <a:lstStyle/>
                          <a:p>
                            <a:endParaRPr lang="ja-JP" altLang="en-US">
                              <a:solidFill>
                                <a:schemeClr val="tx1"/>
                              </a:solidFill>
                            </a:endParaRPr>
                          </a:p>
                        </p:txBody>
                      </p:sp>
                    </p:grpSp>
                    <p:grpSp>
                      <p:nvGrpSpPr>
                        <p:cNvPr id="20" name="グループ化 401"/>
                        <p:cNvGrpSpPr/>
                        <p:nvPr/>
                      </p:nvGrpSpPr>
                      <p:grpSpPr>
                        <a:xfrm>
                          <a:off x="523875" y="1803400"/>
                          <a:ext cx="3529013" cy="3508375"/>
                          <a:chOff x="523875" y="1803400"/>
                          <a:chExt cx="3529013" cy="3508375"/>
                        </a:xfrm>
                      </p:grpSpPr>
                      <p:grpSp>
                        <p:nvGrpSpPr>
                          <p:cNvPr id="22" name="Group 86"/>
                          <p:cNvGrpSpPr>
                            <a:grpSpLocks/>
                          </p:cNvGrpSpPr>
                          <p:nvPr/>
                        </p:nvGrpSpPr>
                        <p:grpSpPr bwMode="auto">
                          <a:xfrm>
                            <a:off x="523875" y="1962150"/>
                            <a:ext cx="2760663" cy="155575"/>
                            <a:chOff x="330" y="1236"/>
                            <a:chExt cx="1739" cy="98"/>
                          </a:xfrm>
                        </p:grpSpPr>
                        <p:grpSp>
                          <p:nvGrpSpPr>
                            <p:cNvPr id="23" name="Group 84"/>
                            <p:cNvGrpSpPr>
                              <a:grpSpLocks/>
                            </p:cNvGrpSpPr>
                            <p:nvPr/>
                          </p:nvGrpSpPr>
                          <p:grpSpPr bwMode="auto">
                            <a:xfrm>
                              <a:off x="330" y="1236"/>
                              <a:ext cx="1737" cy="96"/>
                              <a:chOff x="330" y="1236"/>
                              <a:chExt cx="1737" cy="96"/>
                            </a:xfrm>
                          </p:grpSpPr>
                          <p:pic>
                            <p:nvPicPr>
                              <p:cNvPr id="151" name="Picture 82"/>
                              <p:cNvPicPr>
                                <a:picLocks noChangeAspect="1" noChangeArrowheads="1"/>
                              </p:cNvPicPr>
                              <p:nvPr/>
                            </p:nvPicPr>
                            <p:blipFill>
                              <a:blip r:embed="rId2" cstate="print"/>
                              <a:srcRect b="92969"/>
                              <a:stretch>
                                <a:fillRect/>
                              </a:stretch>
                            </p:blipFill>
                            <p:spPr bwMode="auto">
                              <a:xfrm>
                                <a:off x="330" y="1236"/>
                                <a:ext cx="1311" cy="96"/>
                              </a:xfrm>
                              <a:prstGeom prst="rect">
                                <a:avLst/>
                              </a:prstGeom>
                              <a:noFill/>
                              <a:ln w="9525">
                                <a:noFill/>
                                <a:miter lim="800000"/>
                                <a:headEnd/>
                                <a:tailEnd/>
                              </a:ln>
                            </p:spPr>
                          </p:pic>
                          <p:pic>
                            <p:nvPicPr>
                              <p:cNvPr id="152" name="Picture 83"/>
                              <p:cNvPicPr>
                                <a:picLocks noChangeAspect="1" noChangeArrowheads="1"/>
                              </p:cNvPicPr>
                              <p:nvPr/>
                            </p:nvPicPr>
                            <p:blipFill>
                              <a:blip r:embed="rId2" cstate="print"/>
                              <a:srcRect r="67188" b="92969"/>
                              <a:stretch>
                                <a:fillRect/>
                              </a:stretch>
                            </p:blipFill>
                            <p:spPr bwMode="auto">
                              <a:xfrm>
                                <a:off x="1641" y="1236"/>
                                <a:ext cx="426" cy="96"/>
                              </a:xfrm>
                              <a:prstGeom prst="rect">
                                <a:avLst/>
                              </a:prstGeom>
                              <a:noFill/>
                              <a:ln w="9525">
                                <a:noFill/>
                                <a:miter lim="800000"/>
                                <a:headEnd/>
                                <a:tailEnd/>
                              </a:ln>
                            </p:spPr>
                          </p:pic>
                        </p:grpSp>
                        <p:sp>
                          <p:nvSpPr>
                            <p:cNvPr id="150" name="Rectangle 85"/>
                            <p:cNvSpPr>
                              <a:spLocks noChangeArrowheads="1"/>
                            </p:cNvSpPr>
                            <p:nvPr/>
                          </p:nvSpPr>
                          <p:spPr bwMode="auto">
                            <a:xfrm>
                              <a:off x="330" y="1236"/>
                              <a:ext cx="1739" cy="98"/>
                            </a:xfrm>
                            <a:prstGeom prst="rect">
                              <a:avLst/>
                            </a:prstGeom>
                            <a:noFill/>
                            <a:ln w="14288">
                              <a:solidFill>
                                <a:srgbClr val="000000"/>
                              </a:solidFill>
                              <a:miter lim="800000"/>
                              <a:headEnd/>
                              <a:tailEnd/>
                            </a:ln>
                          </p:spPr>
                          <p:txBody>
                            <a:bodyPr/>
                            <a:lstStyle/>
                            <a:p>
                              <a:endParaRPr lang="ja-JP" altLang="en-US">
                                <a:solidFill>
                                  <a:schemeClr val="tx1"/>
                                </a:solidFill>
                              </a:endParaRPr>
                            </a:p>
                          </p:txBody>
                        </p:sp>
                      </p:grpSp>
                      <p:sp>
                        <p:nvSpPr>
                          <p:cNvPr id="66" name="Freeform 87"/>
                          <p:cNvSpPr>
                            <a:spLocks noEditPoints="1"/>
                          </p:cNvSpPr>
                          <p:nvPr/>
                        </p:nvSpPr>
                        <p:spPr bwMode="auto">
                          <a:xfrm>
                            <a:off x="984250" y="2417763"/>
                            <a:ext cx="1836738" cy="1673225"/>
                          </a:xfrm>
                          <a:custGeom>
                            <a:avLst/>
                            <a:gdLst>
                              <a:gd name="T0" fmla="*/ 20638 w 1157"/>
                              <a:gd name="T1" fmla="*/ 666750 h 1054"/>
                              <a:gd name="T2" fmla="*/ 111125 w 1157"/>
                              <a:gd name="T3" fmla="*/ 436562 h 1054"/>
                              <a:gd name="T4" fmla="*/ 271463 w 1157"/>
                              <a:gd name="T5" fmla="*/ 247650 h 1054"/>
                              <a:gd name="T6" fmla="*/ 481013 w 1157"/>
                              <a:gd name="T7" fmla="*/ 101600 h 1054"/>
                              <a:gd name="T8" fmla="*/ 735013 w 1157"/>
                              <a:gd name="T9" fmla="*/ 17462 h 1054"/>
                              <a:gd name="T10" fmla="*/ 1011238 w 1157"/>
                              <a:gd name="T11" fmla="*/ 4762 h 1054"/>
                              <a:gd name="T12" fmla="*/ 1274763 w 1157"/>
                              <a:gd name="T13" fmla="*/ 68262 h 1054"/>
                              <a:gd name="T14" fmla="*/ 1501775 w 1157"/>
                              <a:gd name="T15" fmla="*/ 193675 h 1054"/>
                              <a:gd name="T16" fmla="*/ 1681163 w 1157"/>
                              <a:gd name="T17" fmla="*/ 369887 h 1054"/>
                              <a:gd name="T18" fmla="*/ 1797051 w 1157"/>
                              <a:gd name="T19" fmla="*/ 588962 h 1054"/>
                              <a:gd name="T20" fmla="*/ 1836738 w 1157"/>
                              <a:gd name="T21" fmla="*/ 835025 h 1054"/>
                              <a:gd name="T22" fmla="*/ 1797051 w 1157"/>
                              <a:gd name="T23" fmla="*/ 1085850 h 1054"/>
                              <a:gd name="T24" fmla="*/ 1681163 w 1157"/>
                              <a:gd name="T25" fmla="*/ 1304925 h 1054"/>
                              <a:gd name="T26" fmla="*/ 1501775 w 1157"/>
                              <a:gd name="T27" fmla="*/ 1481137 h 1054"/>
                              <a:gd name="T28" fmla="*/ 1274763 w 1157"/>
                              <a:gd name="T29" fmla="*/ 1609725 h 1054"/>
                              <a:gd name="T30" fmla="*/ 1011238 w 1157"/>
                              <a:gd name="T31" fmla="*/ 1670050 h 1054"/>
                              <a:gd name="T32" fmla="*/ 735013 w 1157"/>
                              <a:gd name="T33" fmla="*/ 1657350 h 1054"/>
                              <a:gd name="T34" fmla="*/ 481013 w 1157"/>
                              <a:gd name="T35" fmla="*/ 1571625 h 1054"/>
                              <a:gd name="T36" fmla="*/ 271463 w 1157"/>
                              <a:gd name="T37" fmla="*/ 1427162 h 1054"/>
                              <a:gd name="T38" fmla="*/ 111125 w 1157"/>
                              <a:gd name="T39" fmla="*/ 1235075 h 1054"/>
                              <a:gd name="T40" fmla="*/ 20638 w 1157"/>
                              <a:gd name="T41" fmla="*/ 1004887 h 1054"/>
                              <a:gd name="T42" fmla="*/ 0 w 1157"/>
                              <a:gd name="T43" fmla="*/ 835025 h 1054"/>
                              <a:gd name="T44" fmla="*/ 244475 w 1157"/>
                              <a:gd name="T45" fmla="*/ 963612 h 1054"/>
                              <a:gd name="T46" fmla="*/ 314325 w 1157"/>
                              <a:gd name="T47" fmla="*/ 1136650 h 1054"/>
                              <a:gd name="T48" fmla="*/ 433388 w 1157"/>
                              <a:gd name="T49" fmla="*/ 1281112 h 1054"/>
                              <a:gd name="T50" fmla="*/ 588963 w 1157"/>
                              <a:gd name="T51" fmla="*/ 1389062 h 1054"/>
                              <a:gd name="T52" fmla="*/ 777875 w 1157"/>
                              <a:gd name="T53" fmla="*/ 1450975 h 1054"/>
                              <a:gd name="T54" fmla="*/ 987425 w 1157"/>
                              <a:gd name="T55" fmla="*/ 1460500 h 1054"/>
                              <a:gd name="T56" fmla="*/ 1187450 w 1157"/>
                              <a:gd name="T57" fmla="*/ 1412875 h 1054"/>
                              <a:gd name="T58" fmla="*/ 1357313 w 1157"/>
                              <a:gd name="T59" fmla="*/ 1322387 h 1054"/>
                              <a:gd name="T60" fmla="*/ 1489075 w 1157"/>
                              <a:gd name="T61" fmla="*/ 1187450 h 1054"/>
                              <a:gd name="T62" fmla="*/ 1576388 w 1157"/>
                              <a:gd name="T63" fmla="*/ 1020762 h 1054"/>
                              <a:gd name="T64" fmla="*/ 1606550 w 1157"/>
                              <a:gd name="T65" fmla="*/ 835025 h 1054"/>
                              <a:gd name="T66" fmla="*/ 1576388 w 1157"/>
                              <a:gd name="T67" fmla="*/ 649287 h 1054"/>
                              <a:gd name="T68" fmla="*/ 1489075 w 1157"/>
                              <a:gd name="T69" fmla="*/ 487362 h 1054"/>
                              <a:gd name="T70" fmla="*/ 1357313 w 1157"/>
                              <a:gd name="T71" fmla="*/ 352425 h 1054"/>
                              <a:gd name="T72" fmla="*/ 1187450 w 1157"/>
                              <a:gd name="T73" fmla="*/ 260350 h 1054"/>
                              <a:gd name="T74" fmla="*/ 987425 w 1157"/>
                              <a:gd name="T75" fmla="*/ 214312 h 1054"/>
                              <a:gd name="T76" fmla="*/ 777875 w 1157"/>
                              <a:gd name="T77" fmla="*/ 223837 h 1054"/>
                              <a:gd name="T78" fmla="*/ 588963 w 1157"/>
                              <a:gd name="T79" fmla="*/ 284162 h 1054"/>
                              <a:gd name="T80" fmla="*/ 433388 w 1157"/>
                              <a:gd name="T81" fmla="*/ 392112 h 1054"/>
                              <a:gd name="T82" fmla="*/ 314325 w 1157"/>
                              <a:gd name="T83" fmla="*/ 538162 h 1054"/>
                              <a:gd name="T84" fmla="*/ 244475 w 1157"/>
                              <a:gd name="T85" fmla="*/ 711200 h 1054"/>
                              <a:gd name="T86" fmla="*/ 230188 w 1157"/>
                              <a:gd name="T87" fmla="*/ 835025 h 10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57"/>
                              <a:gd name="T133" fmla="*/ 0 h 1054"/>
                              <a:gd name="T134" fmla="*/ 1157 w 1157"/>
                              <a:gd name="T135" fmla="*/ 1054 h 10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57" h="1054">
                                <a:moveTo>
                                  <a:pt x="0" y="526"/>
                                </a:moveTo>
                                <a:lnTo>
                                  <a:pt x="2" y="473"/>
                                </a:lnTo>
                                <a:lnTo>
                                  <a:pt x="13" y="420"/>
                                </a:lnTo>
                                <a:lnTo>
                                  <a:pt x="26" y="371"/>
                                </a:lnTo>
                                <a:lnTo>
                                  <a:pt x="45" y="322"/>
                                </a:lnTo>
                                <a:lnTo>
                                  <a:pt x="70" y="275"/>
                                </a:lnTo>
                                <a:lnTo>
                                  <a:pt x="98" y="233"/>
                                </a:lnTo>
                                <a:lnTo>
                                  <a:pt x="132" y="192"/>
                                </a:lnTo>
                                <a:lnTo>
                                  <a:pt x="171" y="156"/>
                                </a:lnTo>
                                <a:lnTo>
                                  <a:pt x="211" y="122"/>
                                </a:lnTo>
                                <a:lnTo>
                                  <a:pt x="256" y="90"/>
                                </a:lnTo>
                                <a:lnTo>
                                  <a:pt x="303" y="64"/>
                                </a:lnTo>
                                <a:lnTo>
                                  <a:pt x="354" y="43"/>
                                </a:lnTo>
                                <a:lnTo>
                                  <a:pt x="407" y="24"/>
                                </a:lnTo>
                                <a:lnTo>
                                  <a:pt x="463" y="11"/>
                                </a:lnTo>
                                <a:lnTo>
                                  <a:pt x="518" y="3"/>
                                </a:lnTo>
                                <a:lnTo>
                                  <a:pt x="578" y="0"/>
                                </a:lnTo>
                                <a:lnTo>
                                  <a:pt x="637" y="3"/>
                                </a:lnTo>
                                <a:lnTo>
                                  <a:pt x="695" y="11"/>
                                </a:lnTo>
                                <a:lnTo>
                                  <a:pt x="750" y="24"/>
                                </a:lnTo>
                                <a:lnTo>
                                  <a:pt x="803" y="43"/>
                                </a:lnTo>
                                <a:lnTo>
                                  <a:pt x="855" y="64"/>
                                </a:lnTo>
                                <a:lnTo>
                                  <a:pt x="902" y="90"/>
                                </a:lnTo>
                                <a:lnTo>
                                  <a:pt x="946" y="122"/>
                                </a:lnTo>
                                <a:lnTo>
                                  <a:pt x="987" y="156"/>
                                </a:lnTo>
                                <a:lnTo>
                                  <a:pt x="1025" y="192"/>
                                </a:lnTo>
                                <a:lnTo>
                                  <a:pt x="1059" y="233"/>
                                </a:lnTo>
                                <a:lnTo>
                                  <a:pt x="1087" y="275"/>
                                </a:lnTo>
                                <a:lnTo>
                                  <a:pt x="1112" y="322"/>
                                </a:lnTo>
                                <a:lnTo>
                                  <a:pt x="1132" y="371"/>
                                </a:lnTo>
                                <a:lnTo>
                                  <a:pt x="1144" y="420"/>
                                </a:lnTo>
                                <a:lnTo>
                                  <a:pt x="1155" y="473"/>
                                </a:lnTo>
                                <a:lnTo>
                                  <a:pt x="1157" y="526"/>
                                </a:lnTo>
                                <a:lnTo>
                                  <a:pt x="1155" y="580"/>
                                </a:lnTo>
                                <a:lnTo>
                                  <a:pt x="1144" y="633"/>
                                </a:lnTo>
                                <a:lnTo>
                                  <a:pt x="1132" y="684"/>
                                </a:lnTo>
                                <a:lnTo>
                                  <a:pt x="1112" y="733"/>
                                </a:lnTo>
                                <a:lnTo>
                                  <a:pt x="1087" y="778"/>
                                </a:lnTo>
                                <a:lnTo>
                                  <a:pt x="1059" y="822"/>
                                </a:lnTo>
                                <a:lnTo>
                                  <a:pt x="1025" y="863"/>
                                </a:lnTo>
                                <a:lnTo>
                                  <a:pt x="987" y="899"/>
                                </a:lnTo>
                                <a:lnTo>
                                  <a:pt x="946" y="933"/>
                                </a:lnTo>
                                <a:lnTo>
                                  <a:pt x="902" y="965"/>
                                </a:lnTo>
                                <a:lnTo>
                                  <a:pt x="855" y="990"/>
                                </a:lnTo>
                                <a:lnTo>
                                  <a:pt x="803" y="1014"/>
                                </a:lnTo>
                                <a:lnTo>
                                  <a:pt x="750" y="1031"/>
                                </a:lnTo>
                                <a:lnTo>
                                  <a:pt x="695" y="1044"/>
                                </a:lnTo>
                                <a:lnTo>
                                  <a:pt x="637" y="1052"/>
                                </a:lnTo>
                                <a:lnTo>
                                  <a:pt x="578" y="1054"/>
                                </a:lnTo>
                                <a:lnTo>
                                  <a:pt x="518" y="1052"/>
                                </a:lnTo>
                                <a:lnTo>
                                  <a:pt x="463" y="1044"/>
                                </a:lnTo>
                                <a:lnTo>
                                  <a:pt x="407" y="1031"/>
                                </a:lnTo>
                                <a:lnTo>
                                  <a:pt x="354" y="1014"/>
                                </a:lnTo>
                                <a:lnTo>
                                  <a:pt x="303" y="990"/>
                                </a:lnTo>
                                <a:lnTo>
                                  <a:pt x="256" y="965"/>
                                </a:lnTo>
                                <a:lnTo>
                                  <a:pt x="211" y="933"/>
                                </a:lnTo>
                                <a:lnTo>
                                  <a:pt x="171" y="899"/>
                                </a:lnTo>
                                <a:lnTo>
                                  <a:pt x="132" y="863"/>
                                </a:lnTo>
                                <a:lnTo>
                                  <a:pt x="98" y="822"/>
                                </a:lnTo>
                                <a:lnTo>
                                  <a:pt x="70" y="778"/>
                                </a:lnTo>
                                <a:lnTo>
                                  <a:pt x="45" y="733"/>
                                </a:lnTo>
                                <a:lnTo>
                                  <a:pt x="26" y="684"/>
                                </a:lnTo>
                                <a:lnTo>
                                  <a:pt x="13" y="633"/>
                                </a:lnTo>
                                <a:lnTo>
                                  <a:pt x="2" y="580"/>
                                </a:lnTo>
                                <a:lnTo>
                                  <a:pt x="0" y="526"/>
                                </a:lnTo>
                                <a:close/>
                                <a:moveTo>
                                  <a:pt x="145" y="526"/>
                                </a:moveTo>
                                <a:lnTo>
                                  <a:pt x="147" y="567"/>
                                </a:lnTo>
                                <a:lnTo>
                                  <a:pt x="154" y="607"/>
                                </a:lnTo>
                                <a:lnTo>
                                  <a:pt x="164" y="643"/>
                                </a:lnTo>
                                <a:lnTo>
                                  <a:pt x="179" y="682"/>
                                </a:lnTo>
                                <a:lnTo>
                                  <a:pt x="198" y="716"/>
                                </a:lnTo>
                                <a:lnTo>
                                  <a:pt x="220" y="748"/>
                                </a:lnTo>
                                <a:lnTo>
                                  <a:pt x="243" y="778"/>
                                </a:lnTo>
                                <a:lnTo>
                                  <a:pt x="273" y="807"/>
                                </a:lnTo>
                                <a:lnTo>
                                  <a:pt x="303" y="833"/>
                                </a:lnTo>
                                <a:lnTo>
                                  <a:pt x="337" y="854"/>
                                </a:lnTo>
                                <a:lnTo>
                                  <a:pt x="371" y="875"/>
                                </a:lnTo>
                                <a:lnTo>
                                  <a:pt x="409" y="890"/>
                                </a:lnTo>
                                <a:lnTo>
                                  <a:pt x="450" y="905"/>
                                </a:lnTo>
                                <a:lnTo>
                                  <a:pt x="490" y="914"/>
                                </a:lnTo>
                                <a:lnTo>
                                  <a:pt x="533" y="920"/>
                                </a:lnTo>
                                <a:lnTo>
                                  <a:pt x="578" y="922"/>
                                </a:lnTo>
                                <a:lnTo>
                                  <a:pt x="622" y="920"/>
                                </a:lnTo>
                                <a:lnTo>
                                  <a:pt x="665" y="914"/>
                                </a:lnTo>
                                <a:lnTo>
                                  <a:pt x="708" y="905"/>
                                </a:lnTo>
                                <a:lnTo>
                                  <a:pt x="748" y="890"/>
                                </a:lnTo>
                                <a:lnTo>
                                  <a:pt x="784" y="875"/>
                                </a:lnTo>
                                <a:lnTo>
                                  <a:pt x="821" y="854"/>
                                </a:lnTo>
                                <a:lnTo>
                                  <a:pt x="855" y="833"/>
                                </a:lnTo>
                                <a:lnTo>
                                  <a:pt x="884" y="807"/>
                                </a:lnTo>
                                <a:lnTo>
                                  <a:pt x="914" y="778"/>
                                </a:lnTo>
                                <a:lnTo>
                                  <a:pt x="938" y="748"/>
                                </a:lnTo>
                                <a:lnTo>
                                  <a:pt x="959" y="716"/>
                                </a:lnTo>
                                <a:lnTo>
                                  <a:pt x="978" y="682"/>
                                </a:lnTo>
                                <a:lnTo>
                                  <a:pt x="993" y="643"/>
                                </a:lnTo>
                                <a:lnTo>
                                  <a:pt x="1004" y="607"/>
                                </a:lnTo>
                                <a:lnTo>
                                  <a:pt x="1010" y="567"/>
                                </a:lnTo>
                                <a:lnTo>
                                  <a:pt x="1012" y="526"/>
                                </a:lnTo>
                                <a:lnTo>
                                  <a:pt x="1010" y="486"/>
                                </a:lnTo>
                                <a:lnTo>
                                  <a:pt x="1004" y="448"/>
                                </a:lnTo>
                                <a:lnTo>
                                  <a:pt x="993" y="409"/>
                                </a:lnTo>
                                <a:lnTo>
                                  <a:pt x="978" y="373"/>
                                </a:lnTo>
                                <a:lnTo>
                                  <a:pt x="959" y="339"/>
                                </a:lnTo>
                                <a:lnTo>
                                  <a:pt x="938" y="307"/>
                                </a:lnTo>
                                <a:lnTo>
                                  <a:pt x="914" y="275"/>
                                </a:lnTo>
                                <a:lnTo>
                                  <a:pt x="884" y="247"/>
                                </a:lnTo>
                                <a:lnTo>
                                  <a:pt x="855" y="222"/>
                                </a:lnTo>
                                <a:lnTo>
                                  <a:pt x="821" y="201"/>
                                </a:lnTo>
                                <a:lnTo>
                                  <a:pt x="784" y="179"/>
                                </a:lnTo>
                                <a:lnTo>
                                  <a:pt x="748" y="164"/>
                                </a:lnTo>
                                <a:lnTo>
                                  <a:pt x="708" y="149"/>
                                </a:lnTo>
                                <a:lnTo>
                                  <a:pt x="665" y="141"/>
                                </a:lnTo>
                                <a:lnTo>
                                  <a:pt x="622" y="135"/>
                                </a:lnTo>
                                <a:lnTo>
                                  <a:pt x="578" y="132"/>
                                </a:lnTo>
                                <a:lnTo>
                                  <a:pt x="533" y="135"/>
                                </a:lnTo>
                                <a:lnTo>
                                  <a:pt x="490" y="141"/>
                                </a:lnTo>
                                <a:lnTo>
                                  <a:pt x="450" y="149"/>
                                </a:lnTo>
                                <a:lnTo>
                                  <a:pt x="409" y="164"/>
                                </a:lnTo>
                                <a:lnTo>
                                  <a:pt x="371" y="179"/>
                                </a:lnTo>
                                <a:lnTo>
                                  <a:pt x="337" y="201"/>
                                </a:lnTo>
                                <a:lnTo>
                                  <a:pt x="303" y="222"/>
                                </a:lnTo>
                                <a:lnTo>
                                  <a:pt x="273" y="247"/>
                                </a:lnTo>
                                <a:lnTo>
                                  <a:pt x="243" y="275"/>
                                </a:lnTo>
                                <a:lnTo>
                                  <a:pt x="220" y="307"/>
                                </a:lnTo>
                                <a:lnTo>
                                  <a:pt x="198" y="339"/>
                                </a:lnTo>
                                <a:lnTo>
                                  <a:pt x="179" y="373"/>
                                </a:lnTo>
                                <a:lnTo>
                                  <a:pt x="164" y="409"/>
                                </a:lnTo>
                                <a:lnTo>
                                  <a:pt x="154" y="448"/>
                                </a:lnTo>
                                <a:lnTo>
                                  <a:pt x="147" y="486"/>
                                </a:lnTo>
                                <a:lnTo>
                                  <a:pt x="145" y="526"/>
                                </a:lnTo>
                                <a:close/>
                              </a:path>
                            </a:pathLst>
                          </a:custGeom>
                          <a:solidFill>
                            <a:srgbClr val="969696"/>
                          </a:solidFill>
                          <a:ln w="14288">
                            <a:solidFill>
                              <a:srgbClr val="000000"/>
                            </a:solidFill>
                            <a:round/>
                            <a:headEnd/>
                            <a:tailEnd/>
                          </a:ln>
                        </p:spPr>
                        <p:txBody>
                          <a:bodyPr/>
                          <a:lstStyle/>
                          <a:p>
                            <a:endParaRPr lang="ja-JP" altLang="en-US">
                              <a:solidFill>
                                <a:schemeClr val="tx1"/>
                              </a:solidFill>
                            </a:endParaRPr>
                          </a:p>
                        </p:txBody>
                      </p:sp>
                      <p:grpSp>
                        <p:nvGrpSpPr>
                          <p:cNvPr id="25" name="Group 90"/>
                          <p:cNvGrpSpPr>
                            <a:grpSpLocks/>
                          </p:cNvGrpSpPr>
                          <p:nvPr/>
                        </p:nvGrpSpPr>
                        <p:grpSpPr bwMode="auto">
                          <a:xfrm>
                            <a:off x="855663" y="2114550"/>
                            <a:ext cx="266700" cy="3190875"/>
                            <a:chOff x="539" y="1332"/>
                            <a:chExt cx="168" cy="2010"/>
                          </a:xfrm>
                        </p:grpSpPr>
                        <p:sp>
                          <p:nvSpPr>
                            <p:cNvPr id="147" name="Rectangle 88"/>
                            <p:cNvSpPr>
                              <a:spLocks noChangeArrowheads="1"/>
                            </p:cNvSpPr>
                            <p:nvPr/>
                          </p:nvSpPr>
                          <p:spPr bwMode="auto">
                            <a:xfrm>
                              <a:off x="601" y="1494"/>
                              <a:ext cx="43" cy="1848"/>
                            </a:xfrm>
                            <a:prstGeom prst="rect">
                              <a:avLst/>
                            </a:prstGeom>
                            <a:solidFill>
                              <a:srgbClr val="FF0000"/>
                            </a:solidFill>
                            <a:ln w="9525">
                              <a:noFill/>
                              <a:miter lim="800000"/>
                              <a:headEnd/>
                              <a:tailEnd/>
                            </a:ln>
                          </p:spPr>
                          <p:txBody>
                            <a:bodyPr/>
                            <a:lstStyle/>
                            <a:p>
                              <a:endParaRPr lang="ja-JP" altLang="en-US">
                                <a:solidFill>
                                  <a:schemeClr val="tx1"/>
                                </a:solidFill>
                              </a:endParaRPr>
                            </a:p>
                          </p:txBody>
                        </p:sp>
                        <p:sp>
                          <p:nvSpPr>
                            <p:cNvPr id="148" name="Freeform 89"/>
                            <p:cNvSpPr>
                              <a:spLocks/>
                            </p:cNvSpPr>
                            <p:nvPr/>
                          </p:nvSpPr>
                          <p:spPr bwMode="auto">
                            <a:xfrm>
                              <a:off x="539" y="1332"/>
                              <a:ext cx="168" cy="168"/>
                            </a:xfrm>
                            <a:custGeom>
                              <a:avLst/>
                              <a:gdLst>
                                <a:gd name="T0" fmla="*/ 168 w 168"/>
                                <a:gd name="T1" fmla="*/ 168 h 168"/>
                                <a:gd name="T2" fmla="*/ 83 w 168"/>
                                <a:gd name="T3" fmla="*/ 0 h 168"/>
                                <a:gd name="T4" fmla="*/ 0 w 168"/>
                                <a:gd name="T5" fmla="*/ 168 h 168"/>
                                <a:gd name="T6" fmla="*/ 168 w 168"/>
                                <a:gd name="T7" fmla="*/ 168 h 168"/>
                                <a:gd name="T8" fmla="*/ 0 60000 65536"/>
                                <a:gd name="T9" fmla="*/ 0 60000 65536"/>
                                <a:gd name="T10" fmla="*/ 0 60000 65536"/>
                                <a:gd name="T11" fmla="*/ 0 60000 65536"/>
                                <a:gd name="T12" fmla="*/ 0 w 168"/>
                                <a:gd name="T13" fmla="*/ 0 h 168"/>
                                <a:gd name="T14" fmla="*/ 168 w 168"/>
                                <a:gd name="T15" fmla="*/ 168 h 168"/>
                              </a:gdLst>
                              <a:ahLst/>
                              <a:cxnLst>
                                <a:cxn ang="T8">
                                  <a:pos x="T0" y="T1"/>
                                </a:cxn>
                                <a:cxn ang="T9">
                                  <a:pos x="T2" y="T3"/>
                                </a:cxn>
                                <a:cxn ang="T10">
                                  <a:pos x="T4" y="T5"/>
                                </a:cxn>
                                <a:cxn ang="T11">
                                  <a:pos x="T6" y="T7"/>
                                </a:cxn>
                              </a:cxnLst>
                              <a:rect l="T12" t="T13" r="T14" b="T15"/>
                              <a:pathLst>
                                <a:path w="168" h="168">
                                  <a:moveTo>
                                    <a:pt x="168" y="168"/>
                                  </a:moveTo>
                                  <a:lnTo>
                                    <a:pt x="83" y="0"/>
                                  </a:lnTo>
                                  <a:lnTo>
                                    <a:pt x="0" y="168"/>
                                  </a:lnTo>
                                  <a:lnTo>
                                    <a:pt x="168" y="168"/>
                                  </a:lnTo>
                                  <a:close/>
                                </a:path>
                              </a:pathLst>
                            </a:custGeom>
                            <a:solidFill>
                              <a:srgbClr val="FF0000"/>
                            </a:solidFill>
                            <a:ln w="9525">
                              <a:noFill/>
                              <a:round/>
                              <a:headEnd/>
                              <a:tailEnd/>
                            </a:ln>
                          </p:spPr>
                          <p:txBody>
                            <a:bodyPr/>
                            <a:lstStyle/>
                            <a:p>
                              <a:endParaRPr lang="ja-JP" altLang="en-US">
                                <a:solidFill>
                                  <a:schemeClr val="tx1"/>
                                </a:solidFill>
                              </a:endParaRPr>
                            </a:p>
                          </p:txBody>
                        </p:sp>
                      </p:grpSp>
                      <p:grpSp>
                        <p:nvGrpSpPr>
                          <p:cNvPr id="26" name="Group 93"/>
                          <p:cNvGrpSpPr>
                            <a:grpSpLocks/>
                          </p:cNvGrpSpPr>
                          <p:nvPr/>
                        </p:nvGrpSpPr>
                        <p:grpSpPr bwMode="auto">
                          <a:xfrm>
                            <a:off x="1773238" y="4094163"/>
                            <a:ext cx="266700" cy="1214437"/>
                            <a:chOff x="1117" y="2579"/>
                            <a:chExt cx="168" cy="765"/>
                          </a:xfrm>
                        </p:grpSpPr>
                        <p:sp>
                          <p:nvSpPr>
                            <p:cNvPr id="145" name="Rectangle 91"/>
                            <p:cNvSpPr>
                              <a:spLocks noChangeArrowheads="1"/>
                            </p:cNvSpPr>
                            <p:nvPr/>
                          </p:nvSpPr>
                          <p:spPr bwMode="auto">
                            <a:xfrm>
                              <a:off x="1178" y="2741"/>
                              <a:ext cx="43" cy="603"/>
                            </a:xfrm>
                            <a:prstGeom prst="rect">
                              <a:avLst/>
                            </a:prstGeom>
                            <a:solidFill>
                              <a:srgbClr val="FF0000"/>
                            </a:solidFill>
                            <a:ln w="9525">
                              <a:noFill/>
                              <a:miter lim="800000"/>
                              <a:headEnd/>
                              <a:tailEnd/>
                            </a:ln>
                          </p:spPr>
                          <p:txBody>
                            <a:bodyPr/>
                            <a:lstStyle/>
                            <a:p>
                              <a:endParaRPr lang="ja-JP" altLang="en-US">
                                <a:solidFill>
                                  <a:schemeClr val="tx1"/>
                                </a:solidFill>
                              </a:endParaRPr>
                            </a:p>
                          </p:txBody>
                        </p:sp>
                        <p:sp>
                          <p:nvSpPr>
                            <p:cNvPr id="146" name="Freeform 92"/>
                            <p:cNvSpPr>
                              <a:spLocks/>
                            </p:cNvSpPr>
                            <p:nvPr/>
                          </p:nvSpPr>
                          <p:spPr bwMode="auto">
                            <a:xfrm>
                              <a:off x="1117" y="2579"/>
                              <a:ext cx="168" cy="169"/>
                            </a:xfrm>
                            <a:custGeom>
                              <a:avLst/>
                              <a:gdLst>
                                <a:gd name="T0" fmla="*/ 168 w 168"/>
                                <a:gd name="T1" fmla="*/ 169 h 169"/>
                                <a:gd name="T2" fmla="*/ 85 w 168"/>
                                <a:gd name="T3" fmla="*/ 0 h 169"/>
                                <a:gd name="T4" fmla="*/ 0 w 168"/>
                                <a:gd name="T5" fmla="*/ 169 h 169"/>
                                <a:gd name="T6" fmla="*/ 168 w 168"/>
                                <a:gd name="T7" fmla="*/ 169 h 169"/>
                                <a:gd name="T8" fmla="*/ 0 60000 65536"/>
                                <a:gd name="T9" fmla="*/ 0 60000 65536"/>
                                <a:gd name="T10" fmla="*/ 0 60000 65536"/>
                                <a:gd name="T11" fmla="*/ 0 60000 65536"/>
                                <a:gd name="T12" fmla="*/ 0 w 168"/>
                                <a:gd name="T13" fmla="*/ 0 h 169"/>
                                <a:gd name="T14" fmla="*/ 168 w 168"/>
                                <a:gd name="T15" fmla="*/ 169 h 169"/>
                              </a:gdLst>
                              <a:ahLst/>
                              <a:cxnLst>
                                <a:cxn ang="T8">
                                  <a:pos x="T0" y="T1"/>
                                </a:cxn>
                                <a:cxn ang="T9">
                                  <a:pos x="T2" y="T3"/>
                                </a:cxn>
                                <a:cxn ang="T10">
                                  <a:pos x="T4" y="T5"/>
                                </a:cxn>
                                <a:cxn ang="T11">
                                  <a:pos x="T6" y="T7"/>
                                </a:cxn>
                              </a:cxnLst>
                              <a:rect l="T12" t="T13" r="T14" b="T15"/>
                              <a:pathLst>
                                <a:path w="168" h="169">
                                  <a:moveTo>
                                    <a:pt x="168" y="169"/>
                                  </a:moveTo>
                                  <a:lnTo>
                                    <a:pt x="85" y="0"/>
                                  </a:lnTo>
                                  <a:lnTo>
                                    <a:pt x="0" y="169"/>
                                  </a:lnTo>
                                  <a:lnTo>
                                    <a:pt x="168" y="169"/>
                                  </a:lnTo>
                                  <a:close/>
                                </a:path>
                              </a:pathLst>
                            </a:custGeom>
                            <a:solidFill>
                              <a:srgbClr val="FF0000"/>
                            </a:solidFill>
                            <a:ln w="9525">
                              <a:noFill/>
                              <a:round/>
                              <a:headEnd/>
                              <a:tailEnd/>
                            </a:ln>
                          </p:spPr>
                          <p:txBody>
                            <a:bodyPr/>
                            <a:lstStyle/>
                            <a:p>
                              <a:endParaRPr lang="ja-JP" altLang="en-US">
                                <a:solidFill>
                                  <a:schemeClr val="tx1"/>
                                </a:solidFill>
                              </a:endParaRPr>
                            </a:p>
                          </p:txBody>
                        </p:sp>
                      </p:grpSp>
                      <p:grpSp>
                        <p:nvGrpSpPr>
                          <p:cNvPr id="27" name="Group 96"/>
                          <p:cNvGrpSpPr>
                            <a:grpSpLocks/>
                          </p:cNvGrpSpPr>
                          <p:nvPr/>
                        </p:nvGrpSpPr>
                        <p:grpSpPr bwMode="auto">
                          <a:xfrm>
                            <a:off x="1312863" y="3994150"/>
                            <a:ext cx="266700" cy="1317625"/>
                            <a:chOff x="827" y="2516"/>
                            <a:chExt cx="168" cy="830"/>
                          </a:xfrm>
                        </p:grpSpPr>
                        <p:sp>
                          <p:nvSpPr>
                            <p:cNvPr id="143" name="Rectangle 94"/>
                            <p:cNvSpPr>
                              <a:spLocks noChangeArrowheads="1"/>
                            </p:cNvSpPr>
                            <p:nvPr/>
                          </p:nvSpPr>
                          <p:spPr bwMode="auto">
                            <a:xfrm>
                              <a:off x="889" y="2679"/>
                              <a:ext cx="42" cy="667"/>
                            </a:xfrm>
                            <a:prstGeom prst="rect">
                              <a:avLst/>
                            </a:prstGeom>
                            <a:solidFill>
                              <a:srgbClr val="FF0000"/>
                            </a:solidFill>
                            <a:ln w="9525">
                              <a:noFill/>
                              <a:miter lim="800000"/>
                              <a:headEnd/>
                              <a:tailEnd/>
                            </a:ln>
                          </p:spPr>
                          <p:txBody>
                            <a:bodyPr/>
                            <a:lstStyle/>
                            <a:p>
                              <a:endParaRPr lang="ja-JP" altLang="en-US">
                                <a:solidFill>
                                  <a:schemeClr val="tx1"/>
                                </a:solidFill>
                              </a:endParaRPr>
                            </a:p>
                          </p:txBody>
                        </p:sp>
                        <p:sp>
                          <p:nvSpPr>
                            <p:cNvPr id="144" name="Freeform 95"/>
                            <p:cNvSpPr>
                              <a:spLocks/>
                            </p:cNvSpPr>
                            <p:nvPr/>
                          </p:nvSpPr>
                          <p:spPr bwMode="auto">
                            <a:xfrm>
                              <a:off x="827" y="2516"/>
                              <a:ext cx="168" cy="170"/>
                            </a:xfrm>
                            <a:custGeom>
                              <a:avLst/>
                              <a:gdLst>
                                <a:gd name="T0" fmla="*/ 168 w 168"/>
                                <a:gd name="T1" fmla="*/ 170 h 170"/>
                                <a:gd name="T2" fmla="*/ 85 w 168"/>
                                <a:gd name="T3" fmla="*/ 0 h 170"/>
                                <a:gd name="T4" fmla="*/ 0 w 168"/>
                                <a:gd name="T5" fmla="*/ 170 h 170"/>
                                <a:gd name="T6" fmla="*/ 168 w 168"/>
                                <a:gd name="T7" fmla="*/ 170 h 170"/>
                                <a:gd name="T8" fmla="*/ 0 60000 65536"/>
                                <a:gd name="T9" fmla="*/ 0 60000 65536"/>
                                <a:gd name="T10" fmla="*/ 0 60000 65536"/>
                                <a:gd name="T11" fmla="*/ 0 60000 65536"/>
                                <a:gd name="T12" fmla="*/ 0 w 168"/>
                                <a:gd name="T13" fmla="*/ 0 h 170"/>
                                <a:gd name="T14" fmla="*/ 168 w 168"/>
                                <a:gd name="T15" fmla="*/ 170 h 170"/>
                              </a:gdLst>
                              <a:ahLst/>
                              <a:cxnLst>
                                <a:cxn ang="T8">
                                  <a:pos x="T0" y="T1"/>
                                </a:cxn>
                                <a:cxn ang="T9">
                                  <a:pos x="T2" y="T3"/>
                                </a:cxn>
                                <a:cxn ang="T10">
                                  <a:pos x="T4" y="T5"/>
                                </a:cxn>
                                <a:cxn ang="T11">
                                  <a:pos x="T6" y="T7"/>
                                </a:cxn>
                              </a:cxnLst>
                              <a:rect l="T12" t="T13" r="T14" b="T15"/>
                              <a:pathLst>
                                <a:path w="168" h="170">
                                  <a:moveTo>
                                    <a:pt x="168" y="170"/>
                                  </a:moveTo>
                                  <a:lnTo>
                                    <a:pt x="85" y="0"/>
                                  </a:lnTo>
                                  <a:lnTo>
                                    <a:pt x="0" y="170"/>
                                  </a:lnTo>
                                  <a:lnTo>
                                    <a:pt x="168" y="170"/>
                                  </a:lnTo>
                                  <a:close/>
                                </a:path>
                              </a:pathLst>
                            </a:custGeom>
                            <a:solidFill>
                              <a:srgbClr val="FF0000"/>
                            </a:solidFill>
                            <a:ln w="9525">
                              <a:noFill/>
                              <a:round/>
                              <a:headEnd/>
                              <a:tailEnd/>
                            </a:ln>
                          </p:spPr>
                          <p:txBody>
                            <a:bodyPr/>
                            <a:lstStyle/>
                            <a:p>
                              <a:endParaRPr lang="ja-JP" altLang="en-US">
                                <a:solidFill>
                                  <a:schemeClr val="tx1"/>
                                </a:solidFill>
                              </a:endParaRPr>
                            </a:p>
                          </p:txBody>
                        </p:sp>
                      </p:grpSp>
                      <p:grpSp>
                        <p:nvGrpSpPr>
                          <p:cNvPr id="28" name="Group 99"/>
                          <p:cNvGrpSpPr>
                            <a:grpSpLocks/>
                          </p:cNvGrpSpPr>
                          <p:nvPr/>
                        </p:nvGrpSpPr>
                        <p:grpSpPr bwMode="auto">
                          <a:xfrm>
                            <a:off x="2228850" y="3986213"/>
                            <a:ext cx="268288" cy="1319212"/>
                            <a:chOff x="1404" y="2511"/>
                            <a:chExt cx="169" cy="831"/>
                          </a:xfrm>
                        </p:grpSpPr>
                        <p:sp>
                          <p:nvSpPr>
                            <p:cNvPr id="141" name="Rectangle 97"/>
                            <p:cNvSpPr>
                              <a:spLocks noChangeArrowheads="1"/>
                            </p:cNvSpPr>
                            <p:nvPr/>
                          </p:nvSpPr>
                          <p:spPr bwMode="auto">
                            <a:xfrm>
                              <a:off x="1466" y="2673"/>
                              <a:ext cx="43" cy="669"/>
                            </a:xfrm>
                            <a:prstGeom prst="rect">
                              <a:avLst/>
                            </a:prstGeom>
                            <a:solidFill>
                              <a:srgbClr val="FF0000"/>
                            </a:solidFill>
                            <a:ln w="9525">
                              <a:noFill/>
                              <a:miter lim="800000"/>
                              <a:headEnd/>
                              <a:tailEnd/>
                            </a:ln>
                          </p:spPr>
                          <p:txBody>
                            <a:bodyPr/>
                            <a:lstStyle/>
                            <a:p>
                              <a:endParaRPr lang="ja-JP" altLang="en-US">
                                <a:solidFill>
                                  <a:schemeClr val="tx1"/>
                                </a:solidFill>
                              </a:endParaRPr>
                            </a:p>
                          </p:txBody>
                        </p:sp>
                        <p:sp>
                          <p:nvSpPr>
                            <p:cNvPr id="142" name="Freeform 98"/>
                            <p:cNvSpPr>
                              <a:spLocks/>
                            </p:cNvSpPr>
                            <p:nvPr/>
                          </p:nvSpPr>
                          <p:spPr bwMode="auto">
                            <a:xfrm>
                              <a:off x="1404" y="2511"/>
                              <a:ext cx="169" cy="168"/>
                            </a:xfrm>
                            <a:custGeom>
                              <a:avLst/>
                              <a:gdLst>
                                <a:gd name="T0" fmla="*/ 169 w 169"/>
                                <a:gd name="T1" fmla="*/ 168 h 168"/>
                                <a:gd name="T2" fmla="*/ 83 w 169"/>
                                <a:gd name="T3" fmla="*/ 0 h 168"/>
                                <a:gd name="T4" fmla="*/ 0 w 169"/>
                                <a:gd name="T5" fmla="*/ 168 h 168"/>
                                <a:gd name="T6" fmla="*/ 169 w 169"/>
                                <a:gd name="T7" fmla="*/ 168 h 168"/>
                                <a:gd name="T8" fmla="*/ 0 60000 65536"/>
                                <a:gd name="T9" fmla="*/ 0 60000 65536"/>
                                <a:gd name="T10" fmla="*/ 0 60000 65536"/>
                                <a:gd name="T11" fmla="*/ 0 60000 65536"/>
                                <a:gd name="T12" fmla="*/ 0 w 169"/>
                                <a:gd name="T13" fmla="*/ 0 h 168"/>
                                <a:gd name="T14" fmla="*/ 169 w 169"/>
                                <a:gd name="T15" fmla="*/ 168 h 168"/>
                              </a:gdLst>
                              <a:ahLst/>
                              <a:cxnLst>
                                <a:cxn ang="T8">
                                  <a:pos x="T0" y="T1"/>
                                </a:cxn>
                                <a:cxn ang="T9">
                                  <a:pos x="T2" y="T3"/>
                                </a:cxn>
                                <a:cxn ang="T10">
                                  <a:pos x="T4" y="T5"/>
                                </a:cxn>
                                <a:cxn ang="T11">
                                  <a:pos x="T6" y="T7"/>
                                </a:cxn>
                              </a:cxnLst>
                              <a:rect l="T12" t="T13" r="T14" b="T15"/>
                              <a:pathLst>
                                <a:path w="169" h="168">
                                  <a:moveTo>
                                    <a:pt x="169" y="168"/>
                                  </a:moveTo>
                                  <a:lnTo>
                                    <a:pt x="83" y="0"/>
                                  </a:lnTo>
                                  <a:lnTo>
                                    <a:pt x="0" y="168"/>
                                  </a:lnTo>
                                  <a:lnTo>
                                    <a:pt x="169" y="168"/>
                                  </a:lnTo>
                                  <a:close/>
                                </a:path>
                              </a:pathLst>
                            </a:custGeom>
                            <a:solidFill>
                              <a:srgbClr val="FF0000"/>
                            </a:solidFill>
                            <a:ln w="9525">
                              <a:noFill/>
                              <a:round/>
                              <a:headEnd/>
                              <a:tailEnd/>
                            </a:ln>
                          </p:spPr>
                          <p:txBody>
                            <a:bodyPr/>
                            <a:lstStyle/>
                            <a:p>
                              <a:endParaRPr lang="ja-JP" altLang="en-US">
                                <a:solidFill>
                                  <a:schemeClr val="tx1"/>
                                </a:solidFill>
                              </a:endParaRPr>
                            </a:p>
                          </p:txBody>
                        </p:sp>
                      </p:grpSp>
                      <p:grpSp>
                        <p:nvGrpSpPr>
                          <p:cNvPr id="65" name="Group 102"/>
                          <p:cNvGrpSpPr>
                            <a:grpSpLocks/>
                          </p:cNvGrpSpPr>
                          <p:nvPr/>
                        </p:nvGrpSpPr>
                        <p:grpSpPr bwMode="auto">
                          <a:xfrm>
                            <a:off x="2689225" y="2114550"/>
                            <a:ext cx="266700" cy="3190875"/>
                            <a:chOff x="1694" y="1332"/>
                            <a:chExt cx="168" cy="2010"/>
                          </a:xfrm>
                        </p:grpSpPr>
                        <p:sp>
                          <p:nvSpPr>
                            <p:cNvPr id="139" name="Rectangle 100"/>
                            <p:cNvSpPr>
                              <a:spLocks noChangeArrowheads="1"/>
                            </p:cNvSpPr>
                            <p:nvPr/>
                          </p:nvSpPr>
                          <p:spPr bwMode="auto">
                            <a:xfrm>
                              <a:off x="1756" y="1494"/>
                              <a:ext cx="43" cy="1848"/>
                            </a:xfrm>
                            <a:prstGeom prst="rect">
                              <a:avLst/>
                            </a:prstGeom>
                            <a:solidFill>
                              <a:srgbClr val="FF0000"/>
                            </a:solidFill>
                            <a:ln w="9525">
                              <a:noFill/>
                              <a:miter lim="800000"/>
                              <a:headEnd/>
                              <a:tailEnd/>
                            </a:ln>
                          </p:spPr>
                          <p:txBody>
                            <a:bodyPr/>
                            <a:lstStyle/>
                            <a:p>
                              <a:endParaRPr lang="ja-JP" altLang="en-US">
                                <a:solidFill>
                                  <a:schemeClr val="tx1"/>
                                </a:solidFill>
                              </a:endParaRPr>
                            </a:p>
                          </p:txBody>
                        </p:sp>
                        <p:sp>
                          <p:nvSpPr>
                            <p:cNvPr id="140" name="Freeform 101"/>
                            <p:cNvSpPr>
                              <a:spLocks/>
                            </p:cNvSpPr>
                            <p:nvPr/>
                          </p:nvSpPr>
                          <p:spPr bwMode="auto">
                            <a:xfrm>
                              <a:off x="1694" y="1332"/>
                              <a:ext cx="168" cy="168"/>
                            </a:xfrm>
                            <a:custGeom>
                              <a:avLst/>
                              <a:gdLst>
                                <a:gd name="T0" fmla="*/ 168 w 168"/>
                                <a:gd name="T1" fmla="*/ 168 h 168"/>
                                <a:gd name="T2" fmla="*/ 83 w 168"/>
                                <a:gd name="T3" fmla="*/ 0 h 168"/>
                                <a:gd name="T4" fmla="*/ 0 w 168"/>
                                <a:gd name="T5" fmla="*/ 168 h 168"/>
                                <a:gd name="T6" fmla="*/ 168 w 168"/>
                                <a:gd name="T7" fmla="*/ 168 h 168"/>
                                <a:gd name="T8" fmla="*/ 0 60000 65536"/>
                                <a:gd name="T9" fmla="*/ 0 60000 65536"/>
                                <a:gd name="T10" fmla="*/ 0 60000 65536"/>
                                <a:gd name="T11" fmla="*/ 0 60000 65536"/>
                                <a:gd name="T12" fmla="*/ 0 w 168"/>
                                <a:gd name="T13" fmla="*/ 0 h 168"/>
                                <a:gd name="T14" fmla="*/ 168 w 168"/>
                                <a:gd name="T15" fmla="*/ 168 h 168"/>
                              </a:gdLst>
                              <a:ahLst/>
                              <a:cxnLst>
                                <a:cxn ang="T8">
                                  <a:pos x="T0" y="T1"/>
                                </a:cxn>
                                <a:cxn ang="T9">
                                  <a:pos x="T2" y="T3"/>
                                </a:cxn>
                                <a:cxn ang="T10">
                                  <a:pos x="T4" y="T5"/>
                                </a:cxn>
                                <a:cxn ang="T11">
                                  <a:pos x="T6" y="T7"/>
                                </a:cxn>
                              </a:cxnLst>
                              <a:rect l="T12" t="T13" r="T14" b="T15"/>
                              <a:pathLst>
                                <a:path w="168" h="168">
                                  <a:moveTo>
                                    <a:pt x="168" y="168"/>
                                  </a:moveTo>
                                  <a:lnTo>
                                    <a:pt x="83" y="0"/>
                                  </a:lnTo>
                                  <a:lnTo>
                                    <a:pt x="0" y="168"/>
                                  </a:lnTo>
                                  <a:lnTo>
                                    <a:pt x="168" y="168"/>
                                  </a:lnTo>
                                  <a:close/>
                                </a:path>
                              </a:pathLst>
                            </a:custGeom>
                            <a:solidFill>
                              <a:srgbClr val="FF0000"/>
                            </a:solidFill>
                            <a:ln w="9525">
                              <a:noFill/>
                              <a:round/>
                              <a:headEnd/>
                              <a:tailEnd/>
                            </a:ln>
                          </p:spPr>
                          <p:txBody>
                            <a:bodyPr/>
                            <a:lstStyle/>
                            <a:p>
                              <a:endParaRPr lang="ja-JP" altLang="en-US">
                                <a:solidFill>
                                  <a:schemeClr val="tx1"/>
                                </a:solidFill>
                              </a:endParaRPr>
                            </a:p>
                          </p:txBody>
                        </p:sp>
                      </p:grpSp>
                      <p:grpSp>
                        <p:nvGrpSpPr>
                          <p:cNvPr id="67" name="Group 105"/>
                          <p:cNvGrpSpPr>
                            <a:grpSpLocks/>
                          </p:cNvGrpSpPr>
                          <p:nvPr/>
                        </p:nvGrpSpPr>
                        <p:grpSpPr bwMode="auto">
                          <a:xfrm>
                            <a:off x="1008063" y="3729038"/>
                            <a:ext cx="266700" cy="1579562"/>
                            <a:chOff x="635" y="2349"/>
                            <a:chExt cx="168" cy="995"/>
                          </a:xfrm>
                        </p:grpSpPr>
                        <p:sp>
                          <p:nvSpPr>
                            <p:cNvPr id="137" name="Rectangle 103"/>
                            <p:cNvSpPr>
                              <a:spLocks noChangeArrowheads="1"/>
                            </p:cNvSpPr>
                            <p:nvPr/>
                          </p:nvSpPr>
                          <p:spPr bwMode="auto">
                            <a:xfrm>
                              <a:off x="697" y="2513"/>
                              <a:ext cx="42" cy="831"/>
                            </a:xfrm>
                            <a:prstGeom prst="rect">
                              <a:avLst/>
                            </a:prstGeom>
                            <a:solidFill>
                              <a:srgbClr val="FF0000"/>
                            </a:solidFill>
                            <a:ln w="9525">
                              <a:noFill/>
                              <a:miter lim="800000"/>
                              <a:headEnd/>
                              <a:tailEnd/>
                            </a:ln>
                          </p:spPr>
                          <p:txBody>
                            <a:bodyPr/>
                            <a:lstStyle/>
                            <a:p>
                              <a:endParaRPr lang="ja-JP" altLang="en-US">
                                <a:solidFill>
                                  <a:schemeClr val="tx1"/>
                                </a:solidFill>
                              </a:endParaRPr>
                            </a:p>
                          </p:txBody>
                        </p:sp>
                        <p:sp>
                          <p:nvSpPr>
                            <p:cNvPr id="138" name="Freeform 104"/>
                            <p:cNvSpPr>
                              <a:spLocks/>
                            </p:cNvSpPr>
                            <p:nvPr/>
                          </p:nvSpPr>
                          <p:spPr bwMode="auto">
                            <a:xfrm>
                              <a:off x="635" y="2349"/>
                              <a:ext cx="168" cy="171"/>
                            </a:xfrm>
                            <a:custGeom>
                              <a:avLst/>
                              <a:gdLst>
                                <a:gd name="T0" fmla="*/ 168 w 168"/>
                                <a:gd name="T1" fmla="*/ 171 h 171"/>
                                <a:gd name="T2" fmla="*/ 85 w 168"/>
                                <a:gd name="T3" fmla="*/ 0 h 171"/>
                                <a:gd name="T4" fmla="*/ 0 w 168"/>
                                <a:gd name="T5" fmla="*/ 171 h 171"/>
                                <a:gd name="T6" fmla="*/ 168 w 168"/>
                                <a:gd name="T7" fmla="*/ 171 h 171"/>
                                <a:gd name="T8" fmla="*/ 0 60000 65536"/>
                                <a:gd name="T9" fmla="*/ 0 60000 65536"/>
                                <a:gd name="T10" fmla="*/ 0 60000 65536"/>
                                <a:gd name="T11" fmla="*/ 0 60000 65536"/>
                                <a:gd name="T12" fmla="*/ 0 w 168"/>
                                <a:gd name="T13" fmla="*/ 0 h 171"/>
                                <a:gd name="T14" fmla="*/ 168 w 168"/>
                                <a:gd name="T15" fmla="*/ 171 h 171"/>
                              </a:gdLst>
                              <a:ahLst/>
                              <a:cxnLst>
                                <a:cxn ang="T8">
                                  <a:pos x="T0" y="T1"/>
                                </a:cxn>
                                <a:cxn ang="T9">
                                  <a:pos x="T2" y="T3"/>
                                </a:cxn>
                                <a:cxn ang="T10">
                                  <a:pos x="T4" y="T5"/>
                                </a:cxn>
                                <a:cxn ang="T11">
                                  <a:pos x="T6" y="T7"/>
                                </a:cxn>
                              </a:cxnLst>
                              <a:rect l="T12" t="T13" r="T14" b="T15"/>
                              <a:pathLst>
                                <a:path w="168" h="171">
                                  <a:moveTo>
                                    <a:pt x="168" y="171"/>
                                  </a:moveTo>
                                  <a:lnTo>
                                    <a:pt x="85" y="0"/>
                                  </a:lnTo>
                                  <a:lnTo>
                                    <a:pt x="0" y="171"/>
                                  </a:lnTo>
                                  <a:lnTo>
                                    <a:pt x="168" y="171"/>
                                  </a:lnTo>
                                  <a:close/>
                                </a:path>
                              </a:pathLst>
                            </a:custGeom>
                            <a:solidFill>
                              <a:srgbClr val="FF0000"/>
                            </a:solidFill>
                            <a:ln w="9525">
                              <a:noFill/>
                              <a:round/>
                              <a:headEnd/>
                              <a:tailEnd/>
                            </a:ln>
                          </p:spPr>
                          <p:txBody>
                            <a:bodyPr/>
                            <a:lstStyle/>
                            <a:p>
                              <a:endParaRPr lang="ja-JP" altLang="en-US">
                                <a:solidFill>
                                  <a:schemeClr val="tx1"/>
                                </a:solidFill>
                              </a:endParaRPr>
                            </a:p>
                          </p:txBody>
                        </p:sp>
                      </p:grpSp>
                      <p:grpSp>
                        <p:nvGrpSpPr>
                          <p:cNvPr id="68" name="Group 111"/>
                          <p:cNvGrpSpPr>
                            <a:grpSpLocks/>
                          </p:cNvGrpSpPr>
                          <p:nvPr/>
                        </p:nvGrpSpPr>
                        <p:grpSpPr bwMode="auto">
                          <a:xfrm>
                            <a:off x="1071563" y="2114550"/>
                            <a:ext cx="133350" cy="665163"/>
                            <a:chOff x="675" y="1332"/>
                            <a:chExt cx="84" cy="419"/>
                          </a:xfrm>
                        </p:grpSpPr>
                        <p:sp>
                          <p:nvSpPr>
                            <p:cNvPr id="135" name="Line 109"/>
                            <p:cNvSpPr>
                              <a:spLocks noChangeShapeType="1"/>
                            </p:cNvSpPr>
                            <p:nvPr/>
                          </p:nvSpPr>
                          <p:spPr bwMode="auto">
                            <a:xfrm flipV="1">
                              <a:off x="716" y="1408"/>
                              <a:ext cx="1" cy="343"/>
                            </a:xfrm>
                            <a:prstGeom prst="line">
                              <a:avLst/>
                            </a:prstGeom>
                            <a:noFill/>
                            <a:ln w="14288">
                              <a:solidFill>
                                <a:srgbClr val="FF0000"/>
                              </a:solidFill>
                              <a:round/>
                              <a:headEnd/>
                              <a:tailEnd/>
                            </a:ln>
                          </p:spPr>
                          <p:txBody>
                            <a:bodyPr/>
                            <a:lstStyle/>
                            <a:p>
                              <a:endParaRPr lang="ja-JP" altLang="en-US">
                                <a:solidFill>
                                  <a:schemeClr val="tx1"/>
                                </a:solidFill>
                              </a:endParaRPr>
                            </a:p>
                          </p:txBody>
                        </p:sp>
                        <p:sp>
                          <p:nvSpPr>
                            <p:cNvPr id="136" name="Freeform 110"/>
                            <p:cNvSpPr>
                              <a:spLocks/>
                            </p:cNvSpPr>
                            <p:nvPr/>
                          </p:nvSpPr>
                          <p:spPr bwMode="auto">
                            <a:xfrm>
                              <a:off x="675" y="1332"/>
                              <a:ext cx="84" cy="83"/>
                            </a:xfrm>
                            <a:custGeom>
                              <a:avLst/>
                              <a:gdLst>
                                <a:gd name="T0" fmla="*/ 84 w 84"/>
                                <a:gd name="T1" fmla="*/ 83 h 83"/>
                                <a:gd name="T2" fmla="*/ 41 w 84"/>
                                <a:gd name="T3" fmla="*/ 0 h 83"/>
                                <a:gd name="T4" fmla="*/ 0 w 84"/>
                                <a:gd name="T5" fmla="*/ 83 h 83"/>
                                <a:gd name="T6" fmla="*/ 84 w 84"/>
                                <a:gd name="T7" fmla="*/ 83 h 83"/>
                                <a:gd name="T8" fmla="*/ 0 60000 65536"/>
                                <a:gd name="T9" fmla="*/ 0 60000 65536"/>
                                <a:gd name="T10" fmla="*/ 0 60000 65536"/>
                                <a:gd name="T11" fmla="*/ 0 60000 65536"/>
                                <a:gd name="T12" fmla="*/ 0 w 84"/>
                                <a:gd name="T13" fmla="*/ 0 h 83"/>
                                <a:gd name="T14" fmla="*/ 84 w 84"/>
                                <a:gd name="T15" fmla="*/ 83 h 83"/>
                              </a:gdLst>
                              <a:ahLst/>
                              <a:cxnLst>
                                <a:cxn ang="T8">
                                  <a:pos x="T0" y="T1"/>
                                </a:cxn>
                                <a:cxn ang="T9">
                                  <a:pos x="T2" y="T3"/>
                                </a:cxn>
                                <a:cxn ang="T10">
                                  <a:pos x="T4" y="T5"/>
                                </a:cxn>
                                <a:cxn ang="T11">
                                  <a:pos x="T6" y="T7"/>
                                </a:cxn>
                              </a:cxnLst>
                              <a:rect l="T12" t="T13" r="T14" b="T15"/>
                              <a:pathLst>
                                <a:path w="84" h="83">
                                  <a:moveTo>
                                    <a:pt x="84" y="83"/>
                                  </a:moveTo>
                                  <a:lnTo>
                                    <a:pt x="41" y="0"/>
                                  </a:lnTo>
                                  <a:lnTo>
                                    <a:pt x="0" y="83"/>
                                  </a:lnTo>
                                  <a:lnTo>
                                    <a:pt x="84" y="83"/>
                                  </a:lnTo>
                                  <a:close/>
                                </a:path>
                              </a:pathLst>
                            </a:custGeom>
                            <a:solidFill>
                              <a:srgbClr val="FF0000"/>
                            </a:solidFill>
                            <a:ln w="9525">
                              <a:noFill/>
                              <a:round/>
                              <a:headEnd/>
                              <a:tailEnd/>
                            </a:ln>
                          </p:spPr>
                          <p:txBody>
                            <a:bodyPr/>
                            <a:lstStyle/>
                            <a:p>
                              <a:endParaRPr lang="ja-JP" altLang="en-US">
                                <a:solidFill>
                                  <a:schemeClr val="tx1"/>
                                </a:solidFill>
                              </a:endParaRPr>
                            </a:p>
                          </p:txBody>
                        </p:sp>
                      </p:grpSp>
                      <p:grpSp>
                        <p:nvGrpSpPr>
                          <p:cNvPr id="69" name="Group 114"/>
                          <p:cNvGrpSpPr>
                            <a:grpSpLocks/>
                          </p:cNvGrpSpPr>
                          <p:nvPr/>
                        </p:nvGrpSpPr>
                        <p:grpSpPr bwMode="auto">
                          <a:xfrm>
                            <a:off x="1379538" y="2114550"/>
                            <a:ext cx="133350" cy="419100"/>
                            <a:chOff x="869" y="1332"/>
                            <a:chExt cx="84" cy="264"/>
                          </a:xfrm>
                        </p:grpSpPr>
                        <p:sp>
                          <p:nvSpPr>
                            <p:cNvPr id="133" name="Line 112"/>
                            <p:cNvSpPr>
                              <a:spLocks noChangeShapeType="1"/>
                            </p:cNvSpPr>
                            <p:nvPr/>
                          </p:nvSpPr>
                          <p:spPr bwMode="auto">
                            <a:xfrm flipV="1">
                              <a:off x="910" y="1408"/>
                              <a:ext cx="1" cy="188"/>
                            </a:xfrm>
                            <a:prstGeom prst="line">
                              <a:avLst/>
                            </a:prstGeom>
                            <a:noFill/>
                            <a:ln w="14288">
                              <a:solidFill>
                                <a:srgbClr val="FF0000"/>
                              </a:solidFill>
                              <a:round/>
                              <a:headEnd/>
                              <a:tailEnd/>
                            </a:ln>
                          </p:spPr>
                          <p:txBody>
                            <a:bodyPr/>
                            <a:lstStyle/>
                            <a:p>
                              <a:endParaRPr lang="ja-JP" altLang="en-US">
                                <a:solidFill>
                                  <a:schemeClr val="tx1"/>
                                </a:solidFill>
                              </a:endParaRPr>
                            </a:p>
                          </p:txBody>
                        </p:sp>
                        <p:sp>
                          <p:nvSpPr>
                            <p:cNvPr id="134" name="Freeform 113"/>
                            <p:cNvSpPr>
                              <a:spLocks/>
                            </p:cNvSpPr>
                            <p:nvPr/>
                          </p:nvSpPr>
                          <p:spPr bwMode="auto">
                            <a:xfrm>
                              <a:off x="869" y="1332"/>
                              <a:ext cx="84" cy="83"/>
                            </a:xfrm>
                            <a:custGeom>
                              <a:avLst/>
                              <a:gdLst>
                                <a:gd name="T0" fmla="*/ 84 w 84"/>
                                <a:gd name="T1" fmla="*/ 83 h 83"/>
                                <a:gd name="T2" fmla="*/ 43 w 84"/>
                                <a:gd name="T3" fmla="*/ 0 h 83"/>
                                <a:gd name="T4" fmla="*/ 0 w 84"/>
                                <a:gd name="T5" fmla="*/ 83 h 83"/>
                                <a:gd name="T6" fmla="*/ 84 w 84"/>
                                <a:gd name="T7" fmla="*/ 83 h 83"/>
                                <a:gd name="T8" fmla="*/ 0 60000 65536"/>
                                <a:gd name="T9" fmla="*/ 0 60000 65536"/>
                                <a:gd name="T10" fmla="*/ 0 60000 65536"/>
                                <a:gd name="T11" fmla="*/ 0 60000 65536"/>
                                <a:gd name="T12" fmla="*/ 0 w 84"/>
                                <a:gd name="T13" fmla="*/ 0 h 83"/>
                                <a:gd name="T14" fmla="*/ 84 w 84"/>
                                <a:gd name="T15" fmla="*/ 83 h 83"/>
                              </a:gdLst>
                              <a:ahLst/>
                              <a:cxnLst>
                                <a:cxn ang="T8">
                                  <a:pos x="T0" y="T1"/>
                                </a:cxn>
                                <a:cxn ang="T9">
                                  <a:pos x="T2" y="T3"/>
                                </a:cxn>
                                <a:cxn ang="T10">
                                  <a:pos x="T4" y="T5"/>
                                </a:cxn>
                                <a:cxn ang="T11">
                                  <a:pos x="T6" y="T7"/>
                                </a:cxn>
                              </a:cxnLst>
                              <a:rect l="T12" t="T13" r="T14" b="T15"/>
                              <a:pathLst>
                                <a:path w="84" h="83">
                                  <a:moveTo>
                                    <a:pt x="84" y="83"/>
                                  </a:moveTo>
                                  <a:lnTo>
                                    <a:pt x="43" y="0"/>
                                  </a:lnTo>
                                  <a:lnTo>
                                    <a:pt x="0" y="83"/>
                                  </a:lnTo>
                                  <a:lnTo>
                                    <a:pt x="84" y="83"/>
                                  </a:lnTo>
                                  <a:close/>
                                </a:path>
                              </a:pathLst>
                            </a:custGeom>
                            <a:solidFill>
                              <a:srgbClr val="FF0000"/>
                            </a:solidFill>
                            <a:ln w="9525">
                              <a:noFill/>
                              <a:round/>
                              <a:headEnd/>
                              <a:tailEnd/>
                            </a:ln>
                          </p:spPr>
                          <p:txBody>
                            <a:bodyPr/>
                            <a:lstStyle/>
                            <a:p>
                              <a:endParaRPr lang="ja-JP" altLang="en-US">
                                <a:solidFill>
                                  <a:schemeClr val="tx1"/>
                                </a:solidFill>
                              </a:endParaRPr>
                            </a:p>
                          </p:txBody>
                        </p:sp>
                      </p:grpSp>
                      <p:grpSp>
                        <p:nvGrpSpPr>
                          <p:cNvPr id="70" name="Group 126"/>
                          <p:cNvGrpSpPr>
                            <a:grpSpLocks/>
                          </p:cNvGrpSpPr>
                          <p:nvPr/>
                        </p:nvGrpSpPr>
                        <p:grpSpPr bwMode="auto">
                          <a:xfrm>
                            <a:off x="1812925" y="2647950"/>
                            <a:ext cx="185738" cy="1223963"/>
                            <a:chOff x="1142" y="1668"/>
                            <a:chExt cx="117" cy="771"/>
                          </a:xfrm>
                        </p:grpSpPr>
                        <p:sp>
                          <p:nvSpPr>
                            <p:cNvPr id="131" name="Rectangle 124"/>
                            <p:cNvSpPr>
                              <a:spLocks noChangeArrowheads="1"/>
                            </p:cNvSpPr>
                            <p:nvPr/>
                          </p:nvSpPr>
                          <p:spPr bwMode="auto">
                            <a:xfrm>
                              <a:off x="1189" y="1777"/>
                              <a:ext cx="21" cy="662"/>
                            </a:xfrm>
                            <a:prstGeom prst="rect">
                              <a:avLst/>
                            </a:prstGeom>
                            <a:solidFill>
                              <a:srgbClr val="FF0000"/>
                            </a:solidFill>
                            <a:ln w="9525">
                              <a:noFill/>
                              <a:miter lim="800000"/>
                              <a:headEnd/>
                              <a:tailEnd/>
                            </a:ln>
                          </p:spPr>
                          <p:txBody>
                            <a:bodyPr/>
                            <a:lstStyle/>
                            <a:p>
                              <a:endParaRPr lang="ja-JP" altLang="en-US">
                                <a:solidFill>
                                  <a:schemeClr val="tx1"/>
                                </a:solidFill>
                              </a:endParaRPr>
                            </a:p>
                          </p:txBody>
                        </p:sp>
                        <p:sp>
                          <p:nvSpPr>
                            <p:cNvPr id="132" name="Freeform 125"/>
                            <p:cNvSpPr>
                              <a:spLocks/>
                            </p:cNvSpPr>
                            <p:nvPr/>
                          </p:nvSpPr>
                          <p:spPr bwMode="auto">
                            <a:xfrm>
                              <a:off x="1142" y="1668"/>
                              <a:ext cx="117" cy="115"/>
                            </a:xfrm>
                            <a:custGeom>
                              <a:avLst/>
                              <a:gdLst>
                                <a:gd name="T0" fmla="*/ 117 w 117"/>
                                <a:gd name="T1" fmla="*/ 115 h 115"/>
                                <a:gd name="T2" fmla="*/ 60 w 117"/>
                                <a:gd name="T3" fmla="*/ 0 h 115"/>
                                <a:gd name="T4" fmla="*/ 0 w 117"/>
                                <a:gd name="T5" fmla="*/ 115 h 115"/>
                                <a:gd name="T6" fmla="*/ 117 w 117"/>
                                <a:gd name="T7" fmla="*/ 115 h 115"/>
                                <a:gd name="T8" fmla="*/ 0 60000 65536"/>
                                <a:gd name="T9" fmla="*/ 0 60000 65536"/>
                                <a:gd name="T10" fmla="*/ 0 60000 65536"/>
                                <a:gd name="T11" fmla="*/ 0 60000 65536"/>
                                <a:gd name="T12" fmla="*/ 0 w 117"/>
                                <a:gd name="T13" fmla="*/ 0 h 115"/>
                                <a:gd name="T14" fmla="*/ 117 w 117"/>
                                <a:gd name="T15" fmla="*/ 115 h 115"/>
                              </a:gdLst>
                              <a:ahLst/>
                              <a:cxnLst>
                                <a:cxn ang="T8">
                                  <a:pos x="T0" y="T1"/>
                                </a:cxn>
                                <a:cxn ang="T9">
                                  <a:pos x="T2" y="T3"/>
                                </a:cxn>
                                <a:cxn ang="T10">
                                  <a:pos x="T4" y="T5"/>
                                </a:cxn>
                                <a:cxn ang="T11">
                                  <a:pos x="T6" y="T7"/>
                                </a:cxn>
                              </a:cxnLst>
                              <a:rect l="T12" t="T13" r="T14" b="T15"/>
                              <a:pathLst>
                                <a:path w="117" h="115">
                                  <a:moveTo>
                                    <a:pt x="117" y="115"/>
                                  </a:moveTo>
                                  <a:lnTo>
                                    <a:pt x="60" y="0"/>
                                  </a:lnTo>
                                  <a:lnTo>
                                    <a:pt x="0" y="115"/>
                                  </a:lnTo>
                                  <a:lnTo>
                                    <a:pt x="117" y="115"/>
                                  </a:lnTo>
                                  <a:close/>
                                </a:path>
                              </a:pathLst>
                            </a:custGeom>
                            <a:solidFill>
                              <a:srgbClr val="FF0000"/>
                            </a:solidFill>
                            <a:ln w="9525">
                              <a:noFill/>
                              <a:round/>
                              <a:headEnd/>
                              <a:tailEnd/>
                            </a:ln>
                          </p:spPr>
                          <p:txBody>
                            <a:bodyPr/>
                            <a:lstStyle/>
                            <a:p>
                              <a:endParaRPr lang="ja-JP" altLang="en-US">
                                <a:solidFill>
                                  <a:schemeClr val="tx1"/>
                                </a:solidFill>
                              </a:endParaRPr>
                            </a:p>
                          </p:txBody>
                        </p:sp>
                      </p:grpSp>
                      <p:grpSp>
                        <p:nvGrpSpPr>
                          <p:cNvPr id="71" name="Group 129"/>
                          <p:cNvGrpSpPr>
                            <a:grpSpLocks/>
                          </p:cNvGrpSpPr>
                          <p:nvPr/>
                        </p:nvGrpSpPr>
                        <p:grpSpPr bwMode="auto">
                          <a:xfrm>
                            <a:off x="1352550" y="2797175"/>
                            <a:ext cx="187325" cy="915988"/>
                            <a:chOff x="852" y="1762"/>
                            <a:chExt cx="118" cy="577"/>
                          </a:xfrm>
                        </p:grpSpPr>
                        <p:sp>
                          <p:nvSpPr>
                            <p:cNvPr id="129" name="Rectangle 127"/>
                            <p:cNvSpPr>
                              <a:spLocks noChangeArrowheads="1"/>
                            </p:cNvSpPr>
                            <p:nvPr/>
                          </p:nvSpPr>
                          <p:spPr bwMode="auto">
                            <a:xfrm>
                              <a:off x="899" y="1873"/>
                              <a:ext cx="22" cy="466"/>
                            </a:xfrm>
                            <a:prstGeom prst="rect">
                              <a:avLst/>
                            </a:prstGeom>
                            <a:solidFill>
                              <a:srgbClr val="FF0000"/>
                            </a:solidFill>
                            <a:ln w="9525">
                              <a:noFill/>
                              <a:miter lim="800000"/>
                              <a:headEnd/>
                              <a:tailEnd/>
                            </a:ln>
                          </p:spPr>
                          <p:txBody>
                            <a:bodyPr/>
                            <a:lstStyle/>
                            <a:p>
                              <a:endParaRPr lang="ja-JP" altLang="en-US">
                                <a:solidFill>
                                  <a:schemeClr val="tx1"/>
                                </a:solidFill>
                              </a:endParaRPr>
                            </a:p>
                          </p:txBody>
                        </p:sp>
                        <p:sp>
                          <p:nvSpPr>
                            <p:cNvPr id="130" name="Freeform 128"/>
                            <p:cNvSpPr>
                              <a:spLocks/>
                            </p:cNvSpPr>
                            <p:nvPr/>
                          </p:nvSpPr>
                          <p:spPr bwMode="auto">
                            <a:xfrm>
                              <a:off x="852" y="1762"/>
                              <a:ext cx="118" cy="117"/>
                            </a:xfrm>
                            <a:custGeom>
                              <a:avLst/>
                              <a:gdLst>
                                <a:gd name="T0" fmla="*/ 118 w 118"/>
                                <a:gd name="T1" fmla="*/ 117 h 117"/>
                                <a:gd name="T2" fmla="*/ 60 w 118"/>
                                <a:gd name="T3" fmla="*/ 0 h 117"/>
                                <a:gd name="T4" fmla="*/ 0 w 118"/>
                                <a:gd name="T5" fmla="*/ 117 h 117"/>
                                <a:gd name="T6" fmla="*/ 118 w 118"/>
                                <a:gd name="T7" fmla="*/ 117 h 117"/>
                                <a:gd name="T8" fmla="*/ 0 60000 65536"/>
                                <a:gd name="T9" fmla="*/ 0 60000 65536"/>
                                <a:gd name="T10" fmla="*/ 0 60000 65536"/>
                                <a:gd name="T11" fmla="*/ 0 60000 65536"/>
                                <a:gd name="T12" fmla="*/ 0 w 118"/>
                                <a:gd name="T13" fmla="*/ 0 h 117"/>
                                <a:gd name="T14" fmla="*/ 118 w 118"/>
                                <a:gd name="T15" fmla="*/ 117 h 117"/>
                              </a:gdLst>
                              <a:ahLst/>
                              <a:cxnLst>
                                <a:cxn ang="T8">
                                  <a:pos x="T0" y="T1"/>
                                </a:cxn>
                                <a:cxn ang="T9">
                                  <a:pos x="T2" y="T3"/>
                                </a:cxn>
                                <a:cxn ang="T10">
                                  <a:pos x="T4" y="T5"/>
                                </a:cxn>
                                <a:cxn ang="T11">
                                  <a:pos x="T6" y="T7"/>
                                </a:cxn>
                              </a:cxnLst>
                              <a:rect l="T12" t="T13" r="T14" b="T15"/>
                              <a:pathLst>
                                <a:path w="118" h="117">
                                  <a:moveTo>
                                    <a:pt x="118" y="117"/>
                                  </a:moveTo>
                                  <a:lnTo>
                                    <a:pt x="60" y="0"/>
                                  </a:lnTo>
                                  <a:lnTo>
                                    <a:pt x="0" y="117"/>
                                  </a:lnTo>
                                  <a:lnTo>
                                    <a:pt x="118" y="117"/>
                                  </a:lnTo>
                                  <a:close/>
                                </a:path>
                              </a:pathLst>
                            </a:custGeom>
                            <a:solidFill>
                              <a:srgbClr val="FF0000"/>
                            </a:solidFill>
                            <a:ln w="9525">
                              <a:noFill/>
                              <a:round/>
                              <a:headEnd/>
                              <a:tailEnd/>
                            </a:ln>
                          </p:spPr>
                          <p:txBody>
                            <a:bodyPr/>
                            <a:lstStyle/>
                            <a:p>
                              <a:endParaRPr lang="ja-JP" altLang="en-US">
                                <a:solidFill>
                                  <a:schemeClr val="tx1"/>
                                </a:solidFill>
                              </a:endParaRPr>
                            </a:p>
                          </p:txBody>
                        </p:sp>
                      </p:grpSp>
                      <p:grpSp>
                        <p:nvGrpSpPr>
                          <p:cNvPr id="72" name="Group 132"/>
                          <p:cNvGrpSpPr>
                            <a:grpSpLocks/>
                          </p:cNvGrpSpPr>
                          <p:nvPr/>
                        </p:nvGrpSpPr>
                        <p:grpSpPr bwMode="auto">
                          <a:xfrm>
                            <a:off x="2270125" y="2809875"/>
                            <a:ext cx="185738" cy="900113"/>
                            <a:chOff x="1430" y="1770"/>
                            <a:chExt cx="117" cy="567"/>
                          </a:xfrm>
                        </p:grpSpPr>
                        <p:sp>
                          <p:nvSpPr>
                            <p:cNvPr id="127" name="Rectangle 130"/>
                            <p:cNvSpPr>
                              <a:spLocks noChangeArrowheads="1"/>
                            </p:cNvSpPr>
                            <p:nvPr/>
                          </p:nvSpPr>
                          <p:spPr bwMode="auto">
                            <a:xfrm>
                              <a:off x="1477" y="1879"/>
                              <a:ext cx="21" cy="458"/>
                            </a:xfrm>
                            <a:prstGeom prst="rect">
                              <a:avLst/>
                            </a:prstGeom>
                            <a:solidFill>
                              <a:srgbClr val="FF0000"/>
                            </a:solidFill>
                            <a:ln w="9525">
                              <a:noFill/>
                              <a:miter lim="800000"/>
                              <a:headEnd/>
                              <a:tailEnd/>
                            </a:ln>
                          </p:spPr>
                          <p:txBody>
                            <a:bodyPr/>
                            <a:lstStyle/>
                            <a:p>
                              <a:endParaRPr lang="ja-JP" altLang="en-US">
                                <a:solidFill>
                                  <a:schemeClr val="tx1"/>
                                </a:solidFill>
                              </a:endParaRPr>
                            </a:p>
                          </p:txBody>
                        </p:sp>
                        <p:sp>
                          <p:nvSpPr>
                            <p:cNvPr id="128" name="Freeform 131"/>
                            <p:cNvSpPr>
                              <a:spLocks/>
                            </p:cNvSpPr>
                            <p:nvPr/>
                          </p:nvSpPr>
                          <p:spPr bwMode="auto">
                            <a:xfrm>
                              <a:off x="1430" y="1770"/>
                              <a:ext cx="117" cy="115"/>
                            </a:xfrm>
                            <a:custGeom>
                              <a:avLst/>
                              <a:gdLst>
                                <a:gd name="T0" fmla="*/ 117 w 117"/>
                                <a:gd name="T1" fmla="*/ 115 h 115"/>
                                <a:gd name="T2" fmla="*/ 57 w 117"/>
                                <a:gd name="T3" fmla="*/ 0 h 115"/>
                                <a:gd name="T4" fmla="*/ 0 w 117"/>
                                <a:gd name="T5" fmla="*/ 115 h 115"/>
                                <a:gd name="T6" fmla="*/ 117 w 117"/>
                                <a:gd name="T7" fmla="*/ 115 h 115"/>
                                <a:gd name="T8" fmla="*/ 0 60000 65536"/>
                                <a:gd name="T9" fmla="*/ 0 60000 65536"/>
                                <a:gd name="T10" fmla="*/ 0 60000 65536"/>
                                <a:gd name="T11" fmla="*/ 0 60000 65536"/>
                                <a:gd name="T12" fmla="*/ 0 w 117"/>
                                <a:gd name="T13" fmla="*/ 0 h 115"/>
                                <a:gd name="T14" fmla="*/ 117 w 117"/>
                                <a:gd name="T15" fmla="*/ 115 h 115"/>
                              </a:gdLst>
                              <a:ahLst/>
                              <a:cxnLst>
                                <a:cxn ang="T8">
                                  <a:pos x="T0" y="T1"/>
                                </a:cxn>
                                <a:cxn ang="T9">
                                  <a:pos x="T2" y="T3"/>
                                </a:cxn>
                                <a:cxn ang="T10">
                                  <a:pos x="T4" y="T5"/>
                                </a:cxn>
                                <a:cxn ang="T11">
                                  <a:pos x="T6" y="T7"/>
                                </a:cxn>
                              </a:cxnLst>
                              <a:rect l="T12" t="T13" r="T14" b="T15"/>
                              <a:pathLst>
                                <a:path w="117" h="115">
                                  <a:moveTo>
                                    <a:pt x="117" y="115"/>
                                  </a:moveTo>
                                  <a:lnTo>
                                    <a:pt x="57" y="0"/>
                                  </a:lnTo>
                                  <a:lnTo>
                                    <a:pt x="0" y="115"/>
                                  </a:lnTo>
                                  <a:lnTo>
                                    <a:pt x="117" y="115"/>
                                  </a:lnTo>
                                  <a:close/>
                                </a:path>
                              </a:pathLst>
                            </a:custGeom>
                            <a:solidFill>
                              <a:srgbClr val="FF0000"/>
                            </a:solidFill>
                            <a:ln w="9525">
                              <a:noFill/>
                              <a:round/>
                              <a:headEnd/>
                              <a:tailEnd/>
                            </a:ln>
                          </p:spPr>
                          <p:txBody>
                            <a:bodyPr/>
                            <a:lstStyle/>
                            <a:p>
                              <a:endParaRPr lang="ja-JP" altLang="en-US">
                                <a:solidFill>
                                  <a:schemeClr val="tx1"/>
                                </a:solidFill>
                              </a:endParaRPr>
                            </a:p>
                          </p:txBody>
                        </p:sp>
                      </p:grpSp>
                      <p:grpSp>
                        <p:nvGrpSpPr>
                          <p:cNvPr id="73" name="Group 305"/>
                          <p:cNvGrpSpPr>
                            <a:grpSpLocks/>
                          </p:cNvGrpSpPr>
                          <p:nvPr/>
                        </p:nvGrpSpPr>
                        <p:grpSpPr bwMode="auto">
                          <a:xfrm>
                            <a:off x="1897063" y="1803400"/>
                            <a:ext cx="2155825" cy="622300"/>
                            <a:chOff x="1195" y="1136"/>
                            <a:chExt cx="1358" cy="392"/>
                          </a:xfrm>
                        </p:grpSpPr>
                        <p:sp>
                          <p:nvSpPr>
                            <p:cNvPr id="103" name="Freeform 281"/>
                            <p:cNvSpPr>
                              <a:spLocks/>
                            </p:cNvSpPr>
                            <p:nvPr/>
                          </p:nvSpPr>
                          <p:spPr bwMode="auto">
                            <a:xfrm>
                              <a:off x="1195" y="1511"/>
                              <a:ext cx="41" cy="17"/>
                            </a:xfrm>
                            <a:custGeom>
                              <a:avLst/>
                              <a:gdLst>
                                <a:gd name="T0" fmla="*/ 5 w 41"/>
                                <a:gd name="T1" fmla="*/ 8 h 17"/>
                                <a:gd name="T2" fmla="*/ 3 w 41"/>
                                <a:gd name="T3" fmla="*/ 10 h 17"/>
                                <a:gd name="T4" fmla="*/ 0 w 41"/>
                                <a:gd name="T5" fmla="*/ 12 h 17"/>
                                <a:gd name="T6" fmla="*/ 0 w 41"/>
                                <a:gd name="T7" fmla="*/ 12 h 17"/>
                                <a:gd name="T8" fmla="*/ 3 w 41"/>
                                <a:gd name="T9" fmla="*/ 15 h 17"/>
                                <a:gd name="T10" fmla="*/ 5 w 41"/>
                                <a:gd name="T11" fmla="*/ 17 h 17"/>
                                <a:gd name="T12" fmla="*/ 7 w 41"/>
                                <a:gd name="T13" fmla="*/ 17 h 17"/>
                                <a:gd name="T14" fmla="*/ 39 w 41"/>
                                <a:gd name="T15" fmla="*/ 8 h 17"/>
                                <a:gd name="T16" fmla="*/ 41 w 41"/>
                                <a:gd name="T17" fmla="*/ 6 h 17"/>
                                <a:gd name="T18" fmla="*/ 41 w 41"/>
                                <a:gd name="T19" fmla="*/ 4 h 17"/>
                                <a:gd name="T20" fmla="*/ 41 w 41"/>
                                <a:gd name="T21" fmla="*/ 2 h 17"/>
                                <a:gd name="T22" fmla="*/ 41 w 41"/>
                                <a:gd name="T23" fmla="*/ 0 h 17"/>
                                <a:gd name="T24" fmla="*/ 39 w 41"/>
                                <a:gd name="T25" fmla="*/ 0 h 17"/>
                                <a:gd name="T26" fmla="*/ 37 w 41"/>
                                <a:gd name="T27" fmla="*/ 0 h 17"/>
                                <a:gd name="T28" fmla="*/ 5 w 41"/>
                                <a:gd name="T29" fmla="*/ 8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
                                <a:gd name="T46" fmla="*/ 0 h 17"/>
                                <a:gd name="T47" fmla="*/ 41 w 41"/>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 h="17">
                                  <a:moveTo>
                                    <a:pt x="5" y="8"/>
                                  </a:moveTo>
                                  <a:lnTo>
                                    <a:pt x="3" y="10"/>
                                  </a:lnTo>
                                  <a:lnTo>
                                    <a:pt x="0" y="12"/>
                                  </a:lnTo>
                                  <a:lnTo>
                                    <a:pt x="3" y="15"/>
                                  </a:lnTo>
                                  <a:lnTo>
                                    <a:pt x="5" y="17"/>
                                  </a:lnTo>
                                  <a:lnTo>
                                    <a:pt x="7" y="17"/>
                                  </a:lnTo>
                                  <a:lnTo>
                                    <a:pt x="39" y="8"/>
                                  </a:lnTo>
                                  <a:lnTo>
                                    <a:pt x="41" y="6"/>
                                  </a:lnTo>
                                  <a:lnTo>
                                    <a:pt x="41" y="4"/>
                                  </a:lnTo>
                                  <a:lnTo>
                                    <a:pt x="41" y="2"/>
                                  </a:lnTo>
                                  <a:lnTo>
                                    <a:pt x="41" y="0"/>
                                  </a:lnTo>
                                  <a:lnTo>
                                    <a:pt x="39" y="0"/>
                                  </a:lnTo>
                                  <a:lnTo>
                                    <a:pt x="37" y="0"/>
                                  </a:lnTo>
                                  <a:lnTo>
                                    <a:pt x="5" y="8"/>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104" name="Freeform 282"/>
                            <p:cNvSpPr>
                              <a:spLocks/>
                            </p:cNvSpPr>
                            <p:nvPr/>
                          </p:nvSpPr>
                          <p:spPr bwMode="auto">
                            <a:xfrm>
                              <a:off x="1253" y="1494"/>
                              <a:ext cx="40" cy="17"/>
                            </a:xfrm>
                            <a:custGeom>
                              <a:avLst/>
                              <a:gdLst>
                                <a:gd name="T0" fmla="*/ 2 w 40"/>
                                <a:gd name="T1" fmla="*/ 8 h 17"/>
                                <a:gd name="T2" fmla="*/ 0 w 40"/>
                                <a:gd name="T3" fmla="*/ 10 h 17"/>
                                <a:gd name="T4" fmla="*/ 0 w 40"/>
                                <a:gd name="T5" fmla="*/ 12 h 17"/>
                                <a:gd name="T6" fmla="*/ 0 w 40"/>
                                <a:gd name="T7" fmla="*/ 15 h 17"/>
                                <a:gd name="T8" fmla="*/ 0 w 40"/>
                                <a:gd name="T9" fmla="*/ 17 h 17"/>
                                <a:gd name="T10" fmla="*/ 2 w 40"/>
                                <a:gd name="T11" fmla="*/ 17 h 17"/>
                                <a:gd name="T12" fmla="*/ 4 w 40"/>
                                <a:gd name="T13" fmla="*/ 17 h 17"/>
                                <a:gd name="T14" fmla="*/ 38 w 40"/>
                                <a:gd name="T15" fmla="*/ 8 h 17"/>
                                <a:gd name="T16" fmla="*/ 40 w 40"/>
                                <a:gd name="T17" fmla="*/ 6 h 17"/>
                                <a:gd name="T18" fmla="*/ 40 w 40"/>
                                <a:gd name="T19" fmla="*/ 4 h 17"/>
                                <a:gd name="T20" fmla="*/ 40 w 40"/>
                                <a:gd name="T21" fmla="*/ 2 h 17"/>
                                <a:gd name="T22" fmla="*/ 40 w 40"/>
                                <a:gd name="T23" fmla="*/ 0 h 17"/>
                                <a:gd name="T24" fmla="*/ 38 w 40"/>
                                <a:gd name="T25" fmla="*/ 0 h 17"/>
                                <a:gd name="T26" fmla="*/ 36 w 40"/>
                                <a:gd name="T27" fmla="*/ 0 h 17"/>
                                <a:gd name="T28" fmla="*/ 2 w 40"/>
                                <a:gd name="T29" fmla="*/ 8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0"/>
                                <a:gd name="T46" fmla="*/ 0 h 17"/>
                                <a:gd name="T47" fmla="*/ 40 w 40"/>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0" h="17">
                                  <a:moveTo>
                                    <a:pt x="2" y="8"/>
                                  </a:moveTo>
                                  <a:lnTo>
                                    <a:pt x="0" y="10"/>
                                  </a:lnTo>
                                  <a:lnTo>
                                    <a:pt x="0" y="12"/>
                                  </a:lnTo>
                                  <a:lnTo>
                                    <a:pt x="0" y="15"/>
                                  </a:lnTo>
                                  <a:lnTo>
                                    <a:pt x="0" y="17"/>
                                  </a:lnTo>
                                  <a:lnTo>
                                    <a:pt x="2" y="17"/>
                                  </a:lnTo>
                                  <a:lnTo>
                                    <a:pt x="4" y="17"/>
                                  </a:lnTo>
                                  <a:lnTo>
                                    <a:pt x="38" y="8"/>
                                  </a:lnTo>
                                  <a:lnTo>
                                    <a:pt x="40" y="6"/>
                                  </a:lnTo>
                                  <a:lnTo>
                                    <a:pt x="40" y="4"/>
                                  </a:lnTo>
                                  <a:lnTo>
                                    <a:pt x="40" y="2"/>
                                  </a:lnTo>
                                  <a:lnTo>
                                    <a:pt x="40" y="0"/>
                                  </a:lnTo>
                                  <a:lnTo>
                                    <a:pt x="38" y="0"/>
                                  </a:lnTo>
                                  <a:lnTo>
                                    <a:pt x="36" y="0"/>
                                  </a:lnTo>
                                  <a:lnTo>
                                    <a:pt x="2" y="8"/>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105" name="Freeform 283"/>
                            <p:cNvSpPr>
                              <a:spLocks/>
                            </p:cNvSpPr>
                            <p:nvPr/>
                          </p:nvSpPr>
                          <p:spPr bwMode="auto">
                            <a:xfrm>
                              <a:off x="1311" y="1477"/>
                              <a:ext cx="40" cy="19"/>
                            </a:xfrm>
                            <a:custGeom>
                              <a:avLst/>
                              <a:gdLst>
                                <a:gd name="T0" fmla="*/ 2 w 40"/>
                                <a:gd name="T1" fmla="*/ 10 h 19"/>
                                <a:gd name="T2" fmla="*/ 0 w 40"/>
                                <a:gd name="T3" fmla="*/ 10 h 19"/>
                                <a:gd name="T4" fmla="*/ 0 w 40"/>
                                <a:gd name="T5" fmla="*/ 12 h 19"/>
                                <a:gd name="T6" fmla="*/ 0 w 40"/>
                                <a:gd name="T7" fmla="*/ 15 h 19"/>
                                <a:gd name="T8" fmla="*/ 0 w 40"/>
                                <a:gd name="T9" fmla="*/ 17 h 19"/>
                                <a:gd name="T10" fmla="*/ 2 w 40"/>
                                <a:gd name="T11" fmla="*/ 19 h 19"/>
                                <a:gd name="T12" fmla="*/ 4 w 40"/>
                                <a:gd name="T13" fmla="*/ 19 h 19"/>
                                <a:gd name="T14" fmla="*/ 38 w 40"/>
                                <a:gd name="T15" fmla="*/ 8 h 19"/>
                                <a:gd name="T16" fmla="*/ 40 w 40"/>
                                <a:gd name="T17" fmla="*/ 8 h 19"/>
                                <a:gd name="T18" fmla="*/ 40 w 40"/>
                                <a:gd name="T19" fmla="*/ 6 h 19"/>
                                <a:gd name="T20" fmla="*/ 40 w 40"/>
                                <a:gd name="T21" fmla="*/ 4 h 19"/>
                                <a:gd name="T22" fmla="*/ 40 w 40"/>
                                <a:gd name="T23" fmla="*/ 2 h 19"/>
                                <a:gd name="T24" fmla="*/ 38 w 40"/>
                                <a:gd name="T25" fmla="*/ 0 h 19"/>
                                <a:gd name="T26" fmla="*/ 36 w 40"/>
                                <a:gd name="T27" fmla="*/ 0 h 19"/>
                                <a:gd name="T28" fmla="*/ 2 w 40"/>
                                <a:gd name="T29" fmla="*/ 10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0"/>
                                <a:gd name="T46" fmla="*/ 0 h 19"/>
                                <a:gd name="T47" fmla="*/ 40 w 40"/>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0" h="19">
                                  <a:moveTo>
                                    <a:pt x="2" y="10"/>
                                  </a:moveTo>
                                  <a:lnTo>
                                    <a:pt x="0" y="10"/>
                                  </a:lnTo>
                                  <a:lnTo>
                                    <a:pt x="0" y="12"/>
                                  </a:lnTo>
                                  <a:lnTo>
                                    <a:pt x="0" y="15"/>
                                  </a:lnTo>
                                  <a:lnTo>
                                    <a:pt x="0" y="17"/>
                                  </a:lnTo>
                                  <a:lnTo>
                                    <a:pt x="2" y="19"/>
                                  </a:lnTo>
                                  <a:lnTo>
                                    <a:pt x="4" y="19"/>
                                  </a:lnTo>
                                  <a:lnTo>
                                    <a:pt x="38" y="8"/>
                                  </a:lnTo>
                                  <a:lnTo>
                                    <a:pt x="40" y="8"/>
                                  </a:lnTo>
                                  <a:lnTo>
                                    <a:pt x="40" y="6"/>
                                  </a:lnTo>
                                  <a:lnTo>
                                    <a:pt x="40" y="4"/>
                                  </a:lnTo>
                                  <a:lnTo>
                                    <a:pt x="40" y="2"/>
                                  </a:lnTo>
                                  <a:lnTo>
                                    <a:pt x="38" y="0"/>
                                  </a:lnTo>
                                  <a:lnTo>
                                    <a:pt x="36" y="0"/>
                                  </a:lnTo>
                                  <a:lnTo>
                                    <a:pt x="2" y="10"/>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106" name="Freeform 284"/>
                            <p:cNvSpPr>
                              <a:spLocks/>
                            </p:cNvSpPr>
                            <p:nvPr/>
                          </p:nvSpPr>
                          <p:spPr bwMode="auto">
                            <a:xfrm>
                              <a:off x="1368" y="1462"/>
                              <a:ext cx="41" cy="17"/>
                            </a:xfrm>
                            <a:custGeom>
                              <a:avLst/>
                              <a:gdLst>
                                <a:gd name="T0" fmla="*/ 2 w 41"/>
                                <a:gd name="T1" fmla="*/ 8 h 17"/>
                                <a:gd name="T2" fmla="*/ 0 w 41"/>
                                <a:gd name="T3" fmla="*/ 10 h 17"/>
                                <a:gd name="T4" fmla="*/ 0 w 41"/>
                                <a:gd name="T5" fmla="*/ 12 h 17"/>
                                <a:gd name="T6" fmla="*/ 0 w 41"/>
                                <a:gd name="T7" fmla="*/ 15 h 17"/>
                                <a:gd name="T8" fmla="*/ 0 w 41"/>
                                <a:gd name="T9" fmla="*/ 17 h 17"/>
                                <a:gd name="T10" fmla="*/ 2 w 41"/>
                                <a:gd name="T11" fmla="*/ 17 h 17"/>
                                <a:gd name="T12" fmla="*/ 4 w 41"/>
                                <a:gd name="T13" fmla="*/ 17 h 17"/>
                                <a:gd name="T14" fmla="*/ 38 w 41"/>
                                <a:gd name="T15" fmla="*/ 8 h 17"/>
                                <a:gd name="T16" fmla="*/ 41 w 41"/>
                                <a:gd name="T17" fmla="*/ 6 h 17"/>
                                <a:gd name="T18" fmla="*/ 41 w 41"/>
                                <a:gd name="T19" fmla="*/ 4 h 17"/>
                                <a:gd name="T20" fmla="*/ 41 w 41"/>
                                <a:gd name="T21" fmla="*/ 2 h 17"/>
                                <a:gd name="T22" fmla="*/ 41 w 41"/>
                                <a:gd name="T23" fmla="*/ 0 h 17"/>
                                <a:gd name="T24" fmla="*/ 38 w 41"/>
                                <a:gd name="T25" fmla="*/ 0 h 17"/>
                                <a:gd name="T26" fmla="*/ 36 w 41"/>
                                <a:gd name="T27" fmla="*/ 0 h 17"/>
                                <a:gd name="T28" fmla="*/ 2 w 41"/>
                                <a:gd name="T29" fmla="*/ 8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
                                <a:gd name="T46" fmla="*/ 0 h 17"/>
                                <a:gd name="T47" fmla="*/ 41 w 41"/>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 h="17">
                                  <a:moveTo>
                                    <a:pt x="2" y="8"/>
                                  </a:moveTo>
                                  <a:lnTo>
                                    <a:pt x="0" y="10"/>
                                  </a:lnTo>
                                  <a:lnTo>
                                    <a:pt x="0" y="12"/>
                                  </a:lnTo>
                                  <a:lnTo>
                                    <a:pt x="0" y="15"/>
                                  </a:lnTo>
                                  <a:lnTo>
                                    <a:pt x="0" y="17"/>
                                  </a:lnTo>
                                  <a:lnTo>
                                    <a:pt x="2" y="17"/>
                                  </a:lnTo>
                                  <a:lnTo>
                                    <a:pt x="4" y="17"/>
                                  </a:lnTo>
                                  <a:lnTo>
                                    <a:pt x="38" y="8"/>
                                  </a:lnTo>
                                  <a:lnTo>
                                    <a:pt x="41" y="6"/>
                                  </a:lnTo>
                                  <a:lnTo>
                                    <a:pt x="41" y="4"/>
                                  </a:lnTo>
                                  <a:lnTo>
                                    <a:pt x="41" y="2"/>
                                  </a:lnTo>
                                  <a:lnTo>
                                    <a:pt x="41" y="0"/>
                                  </a:lnTo>
                                  <a:lnTo>
                                    <a:pt x="38" y="0"/>
                                  </a:lnTo>
                                  <a:lnTo>
                                    <a:pt x="36" y="0"/>
                                  </a:lnTo>
                                  <a:lnTo>
                                    <a:pt x="2" y="8"/>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107" name="Freeform 285"/>
                            <p:cNvSpPr>
                              <a:spLocks/>
                            </p:cNvSpPr>
                            <p:nvPr/>
                          </p:nvSpPr>
                          <p:spPr bwMode="auto">
                            <a:xfrm>
                              <a:off x="1426" y="1445"/>
                              <a:ext cx="40" cy="17"/>
                            </a:xfrm>
                            <a:custGeom>
                              <a:avLst/>
                              <a:gdLst>
                                <a:gd name="T0" fmla="*/ 2 w 40"/>
                                <a:gd name="T1" fmla="*/ 8 h 17"/>
                                <a:gd name="T2" fmla="*/ 0 w 40"/>
                                <a:gd name="T3" fmla="*/ 10 h 17"/>
                                <a:gd name="T4" fmla="*/ 0 w 40"/>
                                <a:gd name="T5" fmla="*/ 12 h 17"/>
                                <a:gd name="T6" fmla="*/ 0 w 40"/>
                                <a:gd name="T7" fmla="*/ 15 h 17"/>
                                <a:gd name="T8" fmla="*/ 0 w 40"/>
                                <a:gd name="T9" fmla="*/ 17 h 17"/>
                                <a:gd name="T10" fmla="*/ 2 w 40"/>
                                <a:gd name="T11" fmla="*/ 17 h 17"/>
                                <a:gd name="T12" fmla="*/ 4 w 40"/>
                                <a:gd name="T13" fmla="*/ 17 h 17"/>
                                <a:gd name="T14" fmla="*/ 38 w 40"/>
                                <a:gd name="T15" fmla="*/ 8 h 17"/>
                                <a:gd name="T16" fmla="*/ 40 w 40"/>
                                <a:gd name="T17" fmla="*/ 6 h 17"/>
                                <a:gd name="T18" fmla="*/ 40 w 40"/>
                                <a:gd name="T19" fmla="*/ 4 h 17"/>
                                <a:gd name="T20" fmla="*/ 40 w 40"/>
                                <a:gd name="T21" fmla="*/ 2 h 17"/>
                                <a:gd name="T22" fmla="*/ 40 w 40"/>
                                <a:gd name="T23" fmla="*/ 0 h 17"/>
                                <a:gd name="T24" fmla="*/ 38 w 40"/>
                                <a:gd name="T25" fmla="*/ 0 h 17"/>
                                <a:gd name="T26" fmla="*/ 36 w 40"/>
                                <a:gd name="T27" fmla="*/ 0 h 17"/>
                                <a:gd name="T28" fmla="*/ 2 w 40"/>
                                <a:gd name="T29" fmla="*/ 8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0"/>
                                <a:gd name="T46" fmla="*/ 0 h 17"/>
                                <a:gd name="T47" fmla="*/ 40 w 40"/>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0" h="17">
                                  <a:moveTo>
                                    <a:pt x="2" y="8"/>
                                  </a:moveTo>
                                  <a:lnTo>
                                    <a:pt x="0" y="10"/>
                                  </a:lnTo>
                                  <a:lnTo>
                                    <a:pt x="0" y="12"/>
                                  </a:lnTo>
                                  <a:lnTo>
                                    <a:pt x="0" y="15"/>
                                  </a:lnTo>
                                  <a:lnTo>
                                    <a:pt x="0" y="17"/>
                                  </a:lnTo>
                                  <a:lnTo>
                                    <a:pt x="2" y="17"/>
                                  </a:lnTo>
                                  <a:lnTo>
                                    <a:pt x="4" y="17"/>
                                  </a:lnTo>
                                  <a:lnTo>
                                    <a:pt x="38" y="8"/>
                                  </a:lnTo>
                                  <a:lnTo>
                                    <a:pt x="40" y="6"/>
                                  </a:lnTo>
                                  <a:lnTo>
                                    <a:pt x="40" y="4"/>
                                  </a:lnTo>
                                  <a:lnTo>
                                    <a:pt x="40" y="2"/>
                                  </a:lnTo>
                                  <a:lnTo>
                                    <a:pt x="40" y="0"/>
                                  </a:lnTo>
                                  <a:lnTo>
                                    <a:pt x="38" y="0"/>
                                  </a:lnTo>
                                  <a:lnTo>
                                    <a:pt x="36" y="0"/>
                                  </a:lnTo>
                                  <a:lnTo>
                                    <a:pt x="2" y="8"/>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108" name="Freeform 286"/>
                            <p:cNvSpPr>
                              <a:spLocks/>
                            </p:cNvSpPr>
                            <p:nvPr/>
                          </p:nvSpPr>
                          <p:spPr bwMode="auto">
                            <a:xfrm>
                              <a:off x="1483" y="1428"/>
                              <a:ext cx="41" cy="19"/>
                            </a:xfrm>
                            <a:custGeom>
                              <a:avLst/>
                              <a:gdLst>
                                <a:gd name="T0" fmla="*/ 2 w 41"/>
                                <a:gd name="T1" fmla="*/ 10 h 19"/>
                                <a:gd name="T2" fmla="*/ 0 w 41"/>
                                <a:gd name="T3" fmla="*/ 10 h 19"/>
                                <a:gd name="T4" fmla="*/ 0 w 41"/>
                                <a:gd name="T5" fmla="*/ 12 h 19"/>
                                <a:gd name="T6" fmla="*/ 0 w 41"/>
                                <a:gd name="T7" fmla="*/ 15 h 19"/>
                                <a:gd name="T8" fmla="*/ 0 w 41"/>
                                <a:gd name="T9" fmla="*/ 17 h 19"/>
                                <a:gd name="T10" fmla="*/ 2 w 41"/>
                                <a:gd name="T11" fmla="*/ 19 h 19"/>
                                <a:gd name="T12" fmla="*/ 4 w 41"/>
                                <a:gd name="T13" fmla="*/ 19 h 19"/>
                                <a:gd name="T14" fmla="*/ 39 w 41"/>
                                <a:gd name="T15" fmla="*/ 8 h 19"/>
                                <a:gd name="T16" fmla="*/ 41 w 41"/>
                                <a:gd name="T17" fmla="*/ 8 h 19"/>
                                <a:gd name="T18" fmla="*/ 41 w 41"/>
                                <a:gd name="T19" fmla="*/ 6 h 19"/>
                                <a:gd name="T20" fmla="*/ 41 w 41"/>
                                <a:gd name="T21" fmla="*/ 4 h 19"/>
                                <a:gd name="T22" fmla="*/ 41 w 41"/>
                                <a:gd name="T23" fmla="*/ 2 h 19"/>
                                <a:gd name="T24" fmla="*/ 39 w 41"/>
                                <a:gd name="T25" fmla="*/ 0 h 19"/>
                                <a:gd name="T26" fmla="*/ 36 w 41"/>
                                <a:gd name="T27" fmla="*/ 0 h 19"/>
                                <a:gd name="T28" fmla="*/ 2 w 41"/>
                                <a:gd name="T29" fmla="*/ 10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
                                <a:gd name="T46" fmla="*/ 0 h 19"/>
                                <a:gd name="T47" fmla="*/ 41 w 41"/>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 h="19">
                                  <a:moveTo>
                                    <a:pt x="2" y="10"/>
                                  </a:moveTo>
                                  <a:lnTo>
                                    <a:pt x="0" y="10"/>
                                  </a:lnTo>
                                  <a:lnTo>
                                    <a:pt x="0" y="12"/>
                                  </a:lnTo>
                                  <a:lnTo>
                                    <a:pt x="0" y="15"/>
                                  </a:lnTo>
                                  <a:lnTo>
                                    <a:pt x="0" y="17"/>
                                  </a:lnTo>
                                  <a:lnTo>
                                    <a:pt x="2" y="19"/>
                                  </a:lnTo>
                                  <a:lnTo>
                                    <a:pt x="4" y="19"/>
                                  </a:lnTo>
                                  <a:lnTo>
                                    <a:pt x="39" y="8"/>
                                  </a:lnTo>
                                  <a:lnTo>
                                    <a:pt x="41" y="8"/>
                                  </a:lnTo>
                                  <a:lnTo>
                                    <a:pt x="41" y="6"/>
                                  </a:lnTo>
                                  <a:lnTo>
                                    <a:pt x="41" y="4"/>
                                  </a:lnTo>
                                  <a:lnTo>
                                    <a:pt x="41" y="2"/>
                                  </a:lnTo>
                                  <a:lnTo>
                                    <a:pt x="39" y="0"/>
                                  </a:lnTo>
                                  <a:lnTo>
                                    <a:pt x="36" y="0"/>
                                  </a:lnTo>
                                  <a:lnTo>
                                    <a:pt x="2" y="10"/>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109" name="Freeform 287"/>
                            <p:cNvSpPr>
                              <a:spLocks/>
                            </p:cNvSpPr>
                            <p:nvPr/>
                          </p:nvSpPr>
                          <p:spPr bwMode="auto">
                            <a:xfrm>
                              <a:off x="1541" y="1413"/>
                              <a:ext cx="40" cy="17"/>
                            </a:xfrm>
                            <a:custGeom>
                              <a:avLst/>
                              <a:gdLst>
                                <a:gd name="T0" fmla="*/ 2 w 40"/>
                                <a:gd name="T1" fmla="*/ 8 h 17"/>
                                <a:gd name="T2" fmla="*/ 0 w 40"/>
                                <a:gd name="T3" fmla="*/ 10 h 17"/>
                                <a:gd name="T4" fmla="*/ 0 w 40"/>
                                <a:gd name="T5" fmla="*/ 13 h 17"/>
                                <a:gd name="T6" fmla="*/ 0 w 40"/>
                                <a:gd name="T7" fmla="*/ 15 h 17"/>
                                <a:gd name="T8" fmla="*/ 0 w 40"/>
                                <a:gd name="T9" fmla="*/ 17 h 17"/>
                                <a:gd name="T10" fmla="*/ 2 w 40"/>
                                <a:gd name="T11" fmla="*/ 17 h 17"/>
                                <a:gd name="T12" fmla="*/ 4 w 40"/>
                                <a:gd name="T13" fmla="*/ 17 h 17"/>
                                <a:gd name="T14" fmla="*/ 36 w 40"/>
                                <a:gd name="T15" fmla="*/ 8 h 17"/>
                                <a:gd name="T16" fmla="*/ 38 w 40"/>
                                <a:gd name="T17" fmla="*/ 6 h 17"/>
                                <a:gd name="T18" fmla="*/ 40 w 40"/>
                                <a:gd name="T19" fmla="*/ 4 h 17"/>
                                <a:gd name="T20" fmla="*/ 40 w 40"/>
                                <a:gd name="T21" fmla="*/ 2 h 17"/>
                                <a:gd name="T22" fmla="*/ 38 w 40"/>
                                <a:gd name="T23" fmla="*/ 0 h 17"/>
                                <a:gd name="T24" fmla="*/ 36 w 40"/>
                                <a:gd name="T25" fmla="*/ 0 h 17"/>
                                <a:gd name="T26" fmla="*/ 34 w 40"/>
                                <a:gd name="T27" fmla="*/ 0 h 17"/>
                                <a:gd name="T28" fmla="*/ 2 w 40"/>
                                <a:gd name="T29" fmla="*/ 8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0"/>
                                <a:gd name="T46" fmla="*/ 0 h 17"/>
                                <a:gd name="T47" fmla="*/ 40 w 40"/>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0" h="17">
                                  <a:moveTo>
                                    <a:pt x="2" y="8"/>
                                  </a:moveTo>
                                  <a:lnTo>
                                    <a:pt x="0" y="10"/>
                                  </a:lnTo>
                                  <a:lnTo>
                                    <a:pt x="0" y="13"/>
                                  </a:lnTo>
                                  <a:lnTo>
                                    <a:pt x="0" y="15"/>
                                  </a:lnTo>
                                  <a:lnTo>
                                    <a:pt x="0" y="17"/>
                                  </a:lnTo>
                                  <a:lnTo>
                                    <a:pt x="2" y="17"/>
                                  </a:lnTo>
                                  <a:lnTo>
                                    <a:pt x="4" y="17"/>
                                  </a:lnTo>
                                  <a:lnTo>
                                    <a:pt x="36" y="8"/>
                                  </a:lnTo>
                                  <a:lnTo>
                                    <a:pt x="38" y="6"/>
                                  </a:lnTo>
                                  <a:lnTo>
                                    <a:pt x="40" y="4"/>
                                  </a:lnTo>
                                  <a:lnTo>
                                    <a:pt x="40" y="2"/>
                                  </a:lnTo>
                                  <a:lnTo>
                                    <a:pt x="38" y="0"/>
                                  </a:lnTo>
                                  <a:lnTo>
                                    <a:pt x="36" y="0"/>
                                  </a:lnTo>
                                  <a:lnTo>
                                    <a:pt x="34" y="0"/>
                                  </a:lnTo>
                                  <a:lnTo>
                                    <a:pt x="2" y="8"/>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110" name="Freeform 288"/>
                            <p:cNvSpPr>
                              <a:spLocks/>
                            </p:cNvSpPr>
                            <p:nvPr/>
                          </p:nvSpPr>
                          <p:spPr bwMode="auto">
                            <a:xfrm>
                              <a:off x="1598" y="1396"/>
                              <a:ext cx="41" cy="17"/>
                            </a:xfrm>
                            <a:custGeom>
                              <a:avLst/>
                              <a:gdLst>
                                <a:gd name="T0" fmla="*/ 2 w 41"/>
                                <a:gd name="T1" fmla="*/ 8 h 17"/>
                                <a:gd name="T2" fmla="*/ 0 w 41"/>
                                <a:gd name="T3" fmla="*/ 10 h 17"/>
                                <a:gd name="T4" fmla="*/ 0 w 41"/>
                                <a:gd name="T5" fmla="*/ 12 h 17"/>
                                <a:gd name="T6" fmla="*/ 0 w 41"/>
                                <a:gd name="T7" fmla="*/ 15 h 17"/>
                                <a:gd name="T8" fmla="*/ 0 w 41"/>
                                <a:gd name="T9" fmla="*/ 17 h 17"/>
                                <a:gd name="T10" fmla="*/ 2 w 41"/>
                                <a:gd name="T11" fmla="*/ 17 h 17"/>
                                <a:gd name="T12" fmla="*/ 4 w 41"/>
                                <a:gd name="T13" fmla="*/ 17 h 17"/>
                                <a:gd name="T14" fmla="*/ 36 w 41"/>
                                <a:gd name="T15" fmla="*/ 8 h 17"/>
                                <a:gd name="T16" fmla="*/ 39 w 41"/>
                                <a:gd name="T17" fmla="*/ 8 h 17"/>
                                <a:gd name="T18" fmla="*/ 41 w 41"/>
                                <a:gd name="T19" fmla="*/ 6 h 17"/>
                                <a:gd name="T20" fmla="*/ 41 w 41"/>
                                <a:gd name="T21" fmla="*/ 4 h 17"/>
                                <a:gd name="T22" fmla="*/ 39 w 41"/>
                                <a:gd name="T23" fmla="*/ 2 h 17"/>
                                <a:gd name="T24" fmla="*/ 36 w 41"/>
                                <a:gd name="T25" fmla="*/ 0 h 17"/>
                                <a:gd name="T26" fmla="*/ 34 w 41"/>
                                <a:gd name="T27" fmla="*/ 0 h 17"/>
                                <a:gd name="T28" fmla="*/ 2 w 41"/>
                                <a:gd name="T29" fmla="*/ 8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
                                <a:gd name="T46" fmla="*/ 0 h 17"/>
                                <a:gd name="T47" fmla="*/ 41 w 41"/>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 h="17">
                                  <a:moveTo>
                                    <a:pt x="2" y="8"/>
                                  </a:moveTo>
                                  <a:lnTo>
                                    <a:pt x="0" y="10"/>
                                  </a:lnTo>
                                  <a:lnTo>
                                    <a:pt x="0" y="12"/>
                                  </a:lnTo>
                                  <a:lnTo>
                                    <a:pt x="0" y="15"/>
                                  </a:lnTo>
                                  <a:lnTo>
                                    <a:pt x="0" y="17"/>
                                  </a:lnTo>
                                  <a:lnTo>
                                    <a:pt x="2" y="17"/>
                                  </a:lnTo>
                                  <a:lnTo>
                                    <a:pt x="4" y="17"/>
                                  </a:lnTo>
                                  <a:lnTo>
                                    <a:pt x="36" y="8"/>
                                  </a:lnTo>
                                  <a:lnTo>
                                    <a:pt x="39" y="8"/>
                                  </a:lnTo>
                                  <a:lnTo>
                                    <a:pt x="41" y="6"/>
                                  </a:lnTo>
                                  <a:lnTo>
                                    <a:pt x="41" y="4"/>
                                  </a:lnTo>
                                  <a:lnTo>
                                    <a:pt x="39" y="2"/>
                                  </a:lnTo>
                                  <a:lnTo>
                                    <a:pt x="36" y="0"/>
                                  </a:lnTo>
                                  <a:lnTo>
                                    <a:pt x="34" y="0"/>
                                  </a:lnTo>
                                  <a:lnTo>
                                    <a:pt x="2" y="8"/>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111" name="Freeform 289"/>
                            <p:cNvSpPr>
                              <a:spLocks/>
                            </p:cNvSpPr>
                            <p:nvPr/>
                          </p:nvSpPr>
                          <p:spPr bwMode="auto">
                            <a:xfrm>
                              <a:off x="1654" y="1379"/>
                              <a:ext cx="42" cy="19"/>
                            </a:xfrm>
                            <a:custGeom>
                              <a:avLst/>
                              <a:gdLst>
                                <a:gd name="T0" fmla="*/ 4 w 42"/>
                                <a:gd name="T1" fmla="*/ 10 h 19"/>
                                <a:gd name="T2" fmla="*/ 2 w 42"/>
                                <a:gd name="T3" fmla="*/ 10 h 19"/>
                                <a:gd name="T4" fmla="*/ 0 w 42"/>
                                <a:gd name="T5" fmla="*/ 12 h 19"/>
                                <a:gd name="T6" fmla="*/ 0 w 42"/>
                                <a:gd name="T7" fmla="*/ 15 h 19"/>
                                <a:gd name="T8" fmla="*/ 2 w 42"/>
                                <a:gd name="T9" fmla="*/ 17 h 19"/>
                                <a:gd name="T10" fmla="*/ 4 w 42"/>
                                <a:gd name="T11" fmla="*/ 19 h 19"/>
                                <a:gd name="T12" fmla="*/ 6 w 42"/>
                                <a:gd name="T13" fmla="*/ 19 h 19"/>
                                <a:gd name="T14" fmla="*/ 38 w 42"/>
                                <a:gd name="T15" fmla="*/ 8 h 19"/>
                                <a:gd name="T16" fmla="*/ 40 w 42"/>
                                <a:gd name="T17" fmla="*/ 8 h 19"/>
                                <a:gd name="T18" fmla="*/ 42 w 42"/>
                                <a:gd name="T19" fmla="*/ 6 h 19"/>
                                <a:gd name="T20" fmla="*/ 42 w 42"/>
                                <a:gd name="T21" fmla="*/ 4 h 19"/>
                                <a:gd name="T22" fmla="*/ 40 w 42"/>
                                <a:gd name="T23" fmla="*/ 2 h 19"/>
                                <a:gd name="T24" fmla="*/ 38 w 42"/>
                                <a:gd name="T25" fmla="*/ 0 h 19"/>
                                <a:gd name="T26" fmla="*/ 36 w 42"/>
                                <a:gd name="T27" fmla="*/ 0 h 19"/>
                                <a:gd name="T28" fmla="*/ 4 w 42"/>
                                <a:gd name="T29" fmla="*/ 10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19"/>
                                <a:gd name="T47" fmla="*/ 42 w 42"/>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19">
                                  <a:moveTo>
                                    <a:pt x="4" y="10"/>
                                  </a:moveTo>
                                  <a:lnTo>
                                    <a:pt x="2" y="10"/>
                                  </a:lnTo>
                                  <a:lnTo>
                                    <a:pt x="0" y="12"/>
                                  </a:lnTo>
                                  <a:lnTo>
                                    <a:pt x="0" y="15"/>
                                  </a:lnTo>
                                  <a:lnTo>
                                    <a:pt x="2" y="17"/>
                                  </a:lnTo>
                                  <a:lnTo>
                                    <a:pt x="4" y="19"/>
                                  </a:lnTo>
                                  <a:lnTo>
                                    <a:pt x="6" y="19"/>
                                  </a:lnTo>
                                  <a:lnTo>
                                    <a:pt x="38" y="8"/>
                                  </a:lnTo>
                                  <a:lnTo>
                                    <a:pt x="40" y="8"/>
                                  </a:lnTo>
                                  <a:lnTo>
                                    <a:pt x="42" y="6"/>
                                  </a:lnTo>
                                  <a:lnTo>
                                    <a:pt x="42" y="4"/>
                                  </a:lnTo>
                                  <a:lnTo>
                                    <a:pt x="40" y="2"/>
                                  </a:lnTo>
                                  <a:lnTo>
                                    <a:pt x="38" y="0"/>
                                  </a:lnTo>
                                  <a:lnTo>
                                    <a:pt x="36" y="0"/>
                                  </a:lnTo>
                                  <a:lnTo>
                                    <a:pt x="4" y="10"/>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112" name="Freeform 290"/>
                            <p:cNvSpPr>
                              <a:spLocks/>
                            </p:cNvSpPr>
                            <p:nvPr/>
                          </p:nvSpPr>
                          <p:spPr bwMode="auto">
                            <a:xfrm>
                              <a:off x="1711" y="1364"/>
                              <a:ext cx="43" cy="17"/>
                            </a:xfrm>
                            <a:custGeom>
                              <a:avLst/>
                              <a:gdLst>
                                <a:gd name="T0" fmla="*/ 4 w 43"/>
                                <a:gd name="T1" fmla="*/ 8 h 17"/>
                                <a:gd name="T2" fmla="*/ 2 w 43"/>
                                <a:gd name="T3" fmla="*/ 10 h 17"/>
                                <a:gd name="T4" fmla="*/ 0 w 43"/>
                                <a:gd name="T5" fmla="*/ 13 h 17"/>
                                <a:gd name="T6" fmla="*/ 0 w 43"/>
                                <a:gd name="T7" fmla="*/ 15 h 17"/>
                                <a:gd name="T8" fmla="*/ 2 w 43"/>
                                <a:gd name="T9" fmla="*/ 17 h 17"/>
                                <a:gd name="T10" fmla="*/ 4 w 43"/>
                                <a:gd name="T11" fmla="*/ 17 h 17"/>
                                <a:gd name="T12" fmla="*/ 7 w 43"/>
                                <a:gd name="T13" fmla="*/ 17 h 17"/>
                                <a:gd name="T14" fmla="*/ 39 w 43"/>
                                <a:gd name="T15" fmla="*/ 8 h 17"/>
                                <a:gd name="T16" fmla="*/ 41 w 43"/>
                                <a:gd name="T17" fmla="*/ 6 h 17"/>
                                <a:gd name="T18" fmla="*/ 43 w 43"/>
                                <a:gd name="T19" fmla="*/ 4 h 17"/>
                                <a:gd name="T20" fmla="*/ 43 w 43"/>
                                <a:gd name="T21" fmla="*/ 2 h 17"/>
                                <a:gd name="T22" fmla="*/ 41 w 43"/>
                                <a:gd name="T23" fmla="*/ 0 h 17"/>
                                <a:gd name="T24" fmla="*/ 39 w 43"/>
                                <a:gd name="T25" fmla="*/ 0 h 17"/>
                                <a:gd name="T26" fmla="*/ 36 w 43"/>
                                <a:gd name="T27" fmla="*/ 0 h 17"/>
                                <a:gd name="T28" fmla="*/ 4 w 43"/>
                                <a:gd name="T29" fmla="*/ 8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
                                <a:gd name="T46" fmla="*/ 0 h 17"/>
                                <a:gd name="T47" fmla="*/ 43 w 43"/>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 h="17">
                                  <a:moveTo>
                                    <a:pt x="4" y="8"/>
                                  </a:moveTo>
                                  <a:lnTo>
                                    <a:pt x="2" y="10"/>
                                  </a:lnTo>
                                  <a:lnTo>
                                    <a:pt x="0" y="13"/>
                                  </a:lnTo>
                                  <a:lnTo>
                                    <a:pt x="0" y="15"/>
                                  </a:lnTo>
                                  <a:lnTo>
                                    <a:pt x="2" y="17"/>
                                  </a:lnTo>
                                  <a:lnTo>
                                    <a:pt x="4" y="17"/>
                                  </a:lnTo>
                                  <a:lnTo>
                                    <a:pt x="7" y="17"/>
                                  </a:lnTo>
                                  <a:lnTo>
                                    <a:pt x="39" y="8"/>
                                  </a:lnTo>
                                  <a:lnTo>
                                    <a:pt x="41" y="6"/>
                                  </a:lnTo>
                                  <a:lnTo>
                                    <a:pt x="43" y="4"/>
                                  </a:lnTo>
                                  <a:lnTo>
                                    <a:pt x="43" y="2"/>
                                  </a:lnTo>
                                  <a:lnTo>
                                    <a:pt x="41" y="0"/>
                                  </a:lnTo>
                                  <a:lnTo>
                                    <a:pt x="39" y="0"/>
                                  </a:lnTo>
                                  <a:lnTo>
                                    <a:pt x="36" y="0"/>
                                  </a:lnTo>
                                  <a:lnTo>
                                    <a:pt x="4" y="8"/>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113" name="Freeform 291"/>
                            <p:cNvSpPr>
                              <a:spLocks/>
                            </p:cNvSpPr>
                            <p:nvPr/>
                          </p:nvSpPr>
                          <p:spPr bwMode="auto">
                            <a:xfrm>
                              <a:off x="1769" y="1347"/>
                              <a:ext cx="42" cy="17"/>
                            </a:xfrm>
                            <a:custGeom>
                              <a:avLst/>
                              <a:gdLst>
                                <a:gd name="T0" fmla="*/ 4 w 42"/>
                                <a:gd name="T1" fmla="*/ 8 h 17"/>
                                <a:gd name="T2" fmla="*/ 2 w 42"/>
                                <a:gd name="T3" fmla="*/ 10 h 17"/>
                                <a:gd name="T4" fmla="*/ 0 w 42"/>
                                <a:gd name="T5" fmla="*/ 13 h 17"/>
                                <a:gd name="T6" fmla="*/ 0 w 42"/>
                                <a:gd name="T7" fmla="*/ 15 h 17"/>
                                <a:gd name="T8" fmla="*/ 2 w 42"/>
                                <a:gd name="T9" fmla="*/ 17 h 17"/>
                                <a:gd name="T10" fmla="*/ 4 w 42"/>
                                <a:gd name="T11" fmla="*/ 17 h 17"/>
                                <a:gd name="T12" fmla="*/ 6 w 42"/>
                                <a:gd name="T13" fmla="*/ 17 h 17"/>
                                <a:gd name="T14" fmla="*/ 38 w 42"/>
                                <a:gd name="T15" fmla="*/ 8 h 17"/>
                                <a:gd name="T16" fmla="*/ 40 w 42"/>
                                <a:gd name="T17" fmla="*/ 8 h 17"/>
                                <a:gd name="T18" fmla="*/ 42 w 42"/>
                                <a:gd name="T19" fmla="*/ 6 h 17"/>
                                <a:gd name="T20" fmla="*/ 42 w 42"/>
                                <a:gd name="T21" fmla="*/ 4 h 17"/>
                                <a:gd name="T22" fmla="*/ 40 w 42"/>
                                <a:gd name="T23" fmla="*/ 2 h 17"/>
                                <a:gd name="T24" fmla="*/ 38 w 42"/>
                                <a:gd name="T25" fmla="*/ 0 h 17"/>
                                <a:gd name="T26" fmla="*/ 36 w 42"/>
                                <a:gd name="T27" fmla="*/ 0 h 17"/>
                                <a:gd name="T28" fmla="*/ 4 w 42"/>
                                <a:gd name="T29" fmla="*/ 8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17"/>
                                <a:gd name="T47" fmla="*/ 42 w 42"/>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17">
                                  <a:moveTo>
                                    <a:pt x="4" y="8"/>
                                  </a:moveTo>
                                  <a:lnTo>
                                    <a:pt x="2" y="10"/>
                                  </a:lnTo>
                                  <a:lnTo>
                                    <a:pt x="0" y="13"/>
                                  </a:lnTo>
                                  <a:lnTo>
                                    <a:pt x="0" y="15"/>
                                  </a:lnTo>
                                  <a:lnTo>
                                    <a:pt x="2" y="17"/>
                                  </a:lnTo>
                                  <a:lnTo>
                                    <a:pt x="4" y="17"/>
                                  </a:lnTo>
                                  <a:lnTo>
                                    <a:pt x="6" y="17"/>
                                  </a:lnTo>
                                  <a:lnTo>
                                    <a:pt x="38" y="8"/>
                                  </a:lnTo>
                                  <a:lnTo>
                                    <a:pt x="40" y="8"/>
                                  </a:lnTo>
                                  <a:lnTo>
                                    <a:pt x="42" y="6"/>
                                  </a:lnTo>
                                  <a:lnTo>
                                    <a:pt x="42" y="4"/>
                                  </a:lnTo>
                                  <a:lnTo>
                                    <a:pt x="40" y="2"/>
                                  </a:lnTo>
                                  <a:lnTo>
                                    <a:pt x="38" y="0"/>
                                  </a:lnTo>
                                  <a:lnTo>
                                    <a:pt x="36" y="0"/>
                                  </a:lnTo>
                                  <a:lnTo>
                                    <a:pt x="4" y="8"/>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114" name="Freeform 292"/>
                            <p:cNvSpPr>
                              <a:spLocks/>
                            </p:cNvSpPr>
                            <p:nvPr/>
                          </p:nvSpPr>
                          <p:spPr bwMode="auto">
                            <a:xfrm>
                              <a:off x="1826" y="1330"/>
                              <a:ext cx="43" cy="19"/>
                            </a:xfrm>
                            <a:custGeom>
                              <a:avLst/>
                              <a:gdLst>
                                <a:gd name="T0" fmla="*/ 5 w 43"/>
                                <a:gd name="T1" fmla="*/ 10 h 19"/>
                                <a:gd name="T2" fmla="*/ 2 w 43"/>
                                <a:gd name="T3" fmla="*/ 10 h 19"/>
                                <a:gd name="T4" fmla="*/ 0 w 43"/>
                                <a:gd name="T5" fmla="*/ 12 h 19"/>
                                <a:gd name="T6" fmla="*/ 0 w 43"/>
                                <a:gd name="T7" fmla="*/ 15 h 19"/>
                                <a:gd name="T8" fmla="*/ 2 w 43"/>
                                <a:gd name="T9" fmla="*/ 17 h 19"/>
                                <a:gd name="T10" fmla="*/ 5 w 43"/>
                                <a:gd name="T11" fmla="*/ 19 h 19"/>
                                <a:gd name="T12" fmla="*/ 7 w 43"/>
                                <a:gd name="T13" fmla="*/ 19 h 19"/>
                                <a:gd name="T14" fmla="*/ 39 w 43"/>
                                <a:gd name="T15" fmla="*/ 8 h 19"/>
                                <a:gd name="T16" fmla="*/ 41 w 43"/>
                                <a:gd name="T17" fmla="*/ 8 h 19"/>
                                <a:gd name="T18" fmla="*/ 43 w 43"/>
                                <a:gd name="T19" fmla="*/ 6 h 19"/>
                                <a:gd name="T20" fmla="*/ 43 w 43"/>
                                <a:gd name="T21" fmla="*/ 4 h 19"/>
                                <a:gd name="T22" fmla="*/ 41 w 43"/>
                                <a:gd name="T23" fmla="*/ 2 h 19"/>
                                <a:gd name="T24" fmla="*/ 39 w 43"/>
                                <a:gd name="T25" fmla="*/ 0 h 19"/>
                                <a:gd name="T26" fmla="*/ 36 w 43"/>
                                <a:gd name="T27" fmla="*/ 0 h 19"/>
                                <a:gd name="T28" fmla="*/ 5 w 43"/>
                                <a:gd name="T29" fmla="*/ 10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
                                <a:gd name="T46" fmla="*/ 0 h 19"/>
                                <a:gd name="T47" fmla="*/ 43 w 43"/>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 h="19">
                                  <a:moveTo>
                                    <a:pt x="5" y="10"/>
                                  </a:moveTo>
                                  <a:lnTo>
                                    <a:pt x="2" y="10"/>
                                  </a:lnTo>
                                  <a:lnTo>
                                    <a:pt x="0" y="12"/>
                                  </a:lnTo>
                                  <a:lnTo>
                                    <a:pt x="0" y="15"/>
                                  </a:lnTo>
                                  <a:lnTo>
                                    <a:pt x="2" y="17"/>
                                  </a:lnTo>
                                  <a:lnTo>
                                    <a:pt x="5" y="19"/>
                                  </a:lnTo>
                                  <a:lnTo>
                                    <a:pt x="7" y="19"/>
                                  </a:lnTo>
                                  <a:lnTo>
                                    <a:pt x="39" y="8"/>
                                  </a:lnTo>
                                  <a:lnTo>
                                    <a:pt x="41" y="8"/>
                                  </a:lnTo>
                                  <a:lnTo>
                                    <a:pt x="43" y="6"/>
                                  </a:lnTo>
                                  <a:lnTo>
                                    <a:pt x="43" y="4"/>
                                  </a:lnTo>
                                  <a:lnTo>
                                    <a:pt x="41" y="2"/>
                                  </a:lnTo>
                                  <a:lnTo>
                                    <a:pt x="39" y="0"/>
                                  </a:lnTo>
                                  <a:lnTo>
                                    <a:pt x="36" y="0"/>
                                  </a:lnTo>
                                  <a:lnTo>
                                    <a:pt x="5" y="10"/>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115" name="Freeform 293"/>
                            <p:cNvSpPr>
                              <a:spLocks/>
                            </p:cNvSpPr>
                            <p:nvPr/>
                          </p:nvSpPr>
                          <p:spPr bwMode="auto">
                            <a:xfrm>
                              <a:off x="1884" y="1315"/>
                              <a:ext cx="42" cy="17"/>
                            </a:xfrm>
                            <a:custGeom>
                              <a:avLst/>
                              <a:gdLst>
                                <a:gd name="T0" fmla="*/ 4 w 42"/>
                                <a:gd name="T1" fmla="*/ 8 h 17"/>
                                <a:gd name="T2" fmla="*/ 2 w 42"/>
                                <a:gd name="T3" fmla="*/ 10 h 17"/>
                                <a:gd name="T4" fmla="*/ 0 w 42"/>
                                <a:gd name="T5" fmla="*/ 13 h 17"/>
                                <a:gd name="T6" fmla="*/ 0 w 42"/>
                                <a:gd name="T7" fmla="*/ 15 h 17"/>
                                <a:gd name="T8" fmla="*/ 2 w 42"/>
                                <a:gd name="T9" fmla="*/ 17 h 17"/>
                                <a:gd name="T10" fmla="*/ 4 w 42"/>
                                <a:gd name="T11" fmla="*/ 17 h 17"/>
                                <a:gd name="T12" fmla="*/ 6 w 42"/>
                                <a:gd name="T13" fmla="*/ 17 h 17"/>
                                <a:gd name="T14" fmla="*/ 38 w 42"/>
                                <a:gd name="T15" fmla="*/ 8 h 17"/>
                                <a:gd name="T16" fmla="*/ 40 w 42"/>
                                <a:gd name="T17" fmla="*/ 6 h 17"/>
                                <a:gd name="T18" fmla="*/ 42 w 42"/>
                                <a:gd name="T19" fmla="*/ 4 h 17"/>
                                <a:gd name="T20" fmla="*/ 42 w 42"/>
                                <a:gd name="T21" fmla="*/ 2 h 17"/>
                                <a:gd name="T22" fmla="*/ 40 w 42"/>
                                <a:gd name="T23" fmla="*/ 0 h 17"/>
                                <a:gd name="T24" fmla="*/ 38 w 42"/>
                                <a:gd name="T25" fmla="*/ 0 h 17"/>
                                <a:gd name="T26" fmla="*/ 36 w 42"/>
                                <a:gd name="T27" fmla="*/ 0 h 17"/>
                                <a:gd name="T28" fmla="*/ 4 w 42"/>
                                <a:gd name="T29" fmla="*/ 8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17"/>
                                <a:gd name="T47" fmla="*/ 42 w 42"/>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17">
                                  <a:moveTo>
                                    <a:pt x="4" y="8"/>
                                  </a:moveTo>
                                  <a:lnTo>
                                    <a:pt x="2" y="10"/>
                                  </a:lnTo>
                                  <a:lnTo>
                                    <a:pt x="0" y="13"/>
                                  </a:lnTo>
                                  <a:lnTo>
                                    <a:pt x="0" y="15"/>
                                  </a:lnTo>
                                  <a:lnTo>
                                    <a:pt x="2" y="17"/>
                                  </a:lnTo>
                                  <a:lnTo>
                                    <a:pt x="4" y="17"/>
                                  </a:lnTo>
                                  <a:lnTo>
                                    <a:pt x="6" y="17"/>
                                  </a:lnTo>
                                  <a:lnTo>
                                    <a:pt x="38" y="8"/>
                                  </a:lnTo>
                                  <a:lnTo>
                                    <a:pt x="40" y="6"/>
                                  </a:lnTo>
                                  <a:lnTo>
                                    <a:pt x="42" y="4"/>
                                  </a:lnTo>
                                  <a:lnTo>
                                    <a:pt x="42" y="2"/>
                                  </a:lnTo>
                                  <a:lnTo>
                                    <a:pt x="40" y="0"/>
                                  </a:lnTo>
                                  <a:lnTo>
                                    <a:pt x="38" y="0"/>
                                  </a:lnTo>
                                  <a:lnTo>
                                    <a:pt x="36" y="0"/>
                                  </a:lnTo>
                                  <a:lnTo>
                                    <a:pt x="4" y="8"/>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116" name="Freeform 294"/>
                            <p:cNvSpPr>
                              <a:spLocks/>
                            </p:cNvSpPr>
                            <p:nvPr/>
                          </p:nvSpPr>
                          <p:spPr bwMode="auto">
                            <a:xfrm>
                              <a:off x="1941" y="1298"/>
                              <a:ext cx="43" cy="17"/>
                            </a:xfrm>
                            <a:custGeom>
                              <a:avLst/>
                              <a:gdLst>
                                <a:gd name="T0" fmla="*/ 5 w 43"/>
                                <a:gd name="T1" fmla="*/ 8 h 17"/>
                                <a:gd name="T2" fmla="*/ 2 w 43"/>
                                <a:gd name="T3" fmla="*/ 10 h 17"/>
                                <a:gd name="T4" fmla="*/ 0 w 43"/>
                                <a:gd name="T5" fmla="*/ 13 h 17"/>
                                <a:gd name="T6" fmla="*/ 0 w 43"/>
                                <a:gd name="T7" fmla="*/ 15 h 17"/>
                                <a:gd name="T8" fmla="*/ 2 w 43"/>
                                <a:gd name="T9" fmla="*/ 17 h 17"/>
                                <a:gd name="T10" fmla="*/ 5 w 43"/>
                                <a:gd name="T11" fmla="*/ 17 h 17"/>
                                <a:gd name="T12" fmla="*/ 7 w 43"/>
                                <a:gd name="T13" fmla="*/ 17 h 17"/>
                                <a:gd name="T14" fmla="*/ 39 w 43"/>
                                <a:gd name="T15" fmla="*/ 8 h 17"/>
                                <a:gd name="T16" fmla="*/ 41 w 43"/>
                                <a:gd name="T17" fmla="*/ 8 h 17"/>
                                <a:gd name="T18" fmla="*/ 43 w 43"/>
                                <a:gd name="T19" fmla="*/ 6 h 17"/>
                                <a:gd name="T20" fmla="*/ 43 w 43"/>
                                <a:gd name="T21" fmla="*/ 4 h 17"/>
                                <a:gd name="T22" fmla="*/ 41 w 43"/>
                                <a:gd name="T23" fmla="*/ 2 h 17"/>
                                <a:gd name="T24" fmla="*/ 39 w 43"/>
                                <a:gd name="T25" fmla="*/ 0 h 17"/>
                                <a:gd name="T26" fmla="*/ 37 w 43"/>
                                <a:gd name="T27" fmla="*/ 0 h 17"/>
                                <a:gd name="T28" fmla="*/ 5 w 43"/>
                                <a:gd name="T29" fmla="*/ 8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
                                <a:gd name="T46" fmla="*/ 0 h 17"/>
                                <a:gd name="T47" fmla="*/ 43 w 43"/>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 h="17">
                                  <a:moveTo>
                                    <a:pt x="5" y="8"/>
                                  </a:moveTo>
                                  <a:lnTo>
                                    <a:pt x="2" y="10"/>
                                  </a:lnTo>
                                  <a:lnTo>
                                    <a:pt x="0" y="13"/>
                                  </a:lnTo>
                                  <a:lnTo>
                                    <a:pt x="0" y="15"/>
                                  </a:lnTo>
                                  <a:lnTo>
                                    <a:pt x="2" y="17"/>
                                  </a:lnTo>
                                  <a:lnTo>
                                    <a:pt x="5" y="17"/>
                                  </a:lnTo>
                                  <a:lnTo>
                                    <a:pt x="7" y="17"/>
                                  </a:lnTo>
                                  <a:lnTo>
                                    <a:pt x="39" y="8"/>
                                  </a:lnTo>
                                  <a:lnTo>
                                    <a:pt x="41" y="8"/>
                                  </a:lnTo>
                                  <a:lnTo>
                                    <a:pt x="43" y="6"/>
                                  </a:lnTo>
                                  <a:lnTo>
                                    <a:pt x="43" y="4"/>
                                  </a:lnTo>
                                  <a:lnTo>
                                    <a:pt x="41" y="2"/>
                                  </a:lnTo>
                                  <a:lnTo>
                                    <a:pt x="39" y="0"/>
                                  </a:lnTo>
                                  <a:lnTo>
                                    <a:pt x="37" y="0"/>
                                  </a:lnTo>
                                  <a:lnTo>
                                    <a:pt x="5" y="8"/>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117" name="Freeform 295"/>
                            <p:cNvSpPr>
                              <a:spLocks/>
                            </p:cNvSpPr>
                            <p:nvPr/>
                          </p:nvSpPr>
                          <p:spPr bwMode="auto">
                            <a:xfrm>
                              <a:off x="1999" y="1281"/>
                              <a:ext cx="40" cy="19"/>
                            </a:xfrm>
                            <a:custGeom>
                              <a:avLst/>
                              <a:gdLst>
                                <a:gd name="T0" fmla="*/ 4 w 40"/>
                                <a:gd name="T1" fmla="*/ 10 h 19"/>
                                <a:gd name="T2" fmla="*/ 2 w 40"/>
                                <a:gd name="T3" fmla="*/ 10 h 19"/>
                                <a:gd name="T4" fmla="*/ 0 w 40"/>
                                <a:gd name="T5" fmla="*/ 13 h 19"/>
                                <a:gd name="T6" fmla="*/ 0 w 40"/>
                                <a:gd name="T7" fmla="*/ 15 h 19"/>
                                <a:gd name="T8" fmla="*/ 2 w 40"/>
                                <a:gd name="T9" fmla="*/ 17 h 19"/>
                                <a:gd name="T10" fmla="*/ 4 w 40"/>
                                <a:gd name="T11" fmla="*/ 19 h 19"/>
                                <a:gd name="T12" fmla="*/ 6 w 40"/>
                                <a:gd name="T13" fmla="*/ 19 h 19"/>
                                <a:gd name="T14" fmla="*/ 38 w 40"/>
                                <a:gd name="T15" fmla="*/ 8 h 19"/>
                                <a:gd name="T16" fmla="*/ 40 w 40"/>
                                <a:gd name="T17" fmla="*/ 8 h 19"/>
                                <a:gd name="T18" fmla="*/ 40 w 40"/>
                                <a:gd name="T19" fmla="*/ 6 h 19"/>
                                <a:gd name="T20" fmla="*/ 40 w 40"/>
                                <a:gd name="T21" fmla="*/ 4 h 19"/>
                                <a:gd name="T22" fmla="*/ 40 w 40"/>
                                <a:gd name="T23" fmla="*/ 2 h 19"/>
                                <a:gd name="T24" fmla="*/ 38 w 40"/>
                                <a:gd name="T25" fmla="*/ 0 h 19"/>
                                <a:gd name="T26" fmla="*/ 36 w 40"/>
                                <a:gd name="T27" fmla="*/ 0 h 19"/>
                                <a:gd name="T28" fmla="*/ 4 w 40"/>
                                <a:gd name="T29" fmla="*/ 10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0"/>
                                <a:gd name="T46" fmla="*/ 0 h 19"/>
                                <a:gd name="T47" fmla="*/ 40 w 40"/>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0" h="19">
                                  <a:moveTo>
                                    <a:pt x="4" y="10"/>
                                  </a:moveTo>
                                  <a:lnTo>
                                    <a:pt x="2" y="10"/>
                                  </a:lnTo>
                                  <a:lnTo>
                                    <a:pt x="0" y="13"/>
                                  </a:lnTo>
                                  <a:lnTo>
                                    <a:pt x="0" y="15"/>
                                  </a:lnTo>
                                  <a:lnTo>
                                    <a:pt x="2" y="17"/>
                                  </a:lnTo>
                                  <a:lnTo>
                                    <a:pt x="4" y="19"/>
                                  </a:lnTo>
                                  <a:lnTo>
                                    <a:pt x="6" y="19"/>
                                  </a:lnTo>
                                  <a:lnTo>
                                    <a:pt x="38" y="8"/>
                                  </a:lnTo>
                                  <a:lnTo>
                                    <a:pt x="40" y="8"/>
                                  </a:lnTo>
                                  <a:lnTo>
                                    <a:pt x="40" y="6"/>
                                  </a:lnTo>
                                  <a:lnTo>
                                    <a:pt x="40" y="4"/>
                                  </a:lnTo>
                                  <a:lnTo>
                                    <a:pt x="40" y="2"/>
                                  </a:lnTo>
                                  <a:lnTo>
                                    <a:pt x="38" y="0"/>
                                  </a:lnTo>
                                  <a:lnTo>
                                    <a:pt x="36" y="0"/>
                                  </a:lnTo>
                                  <a:lnTo>
                                    <a:pt x="4" y="10"/>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118" name="Freeform 296"/>
                            <p:cNvSpPr>
                              <a:spLocks/>
                            </p:cNvSpPr>
                            <p:nvPr/>
                          </p:nvSpPr>
                          <p:spPr bwMode="auto">
                            <a:xfrm>
                              <a:off x="2056" y="1266"/>
                              <a:ext cx="41" cy="17"/>
                            </a:xfrm>
                            <a:custGeom>
                              <a:avLst/>
                              <a:gdLst>
                                <a:gd name="T0" fmla="*/ 3 w 41"/>
                                <a:gd name="T1" fmla="*/ 8 h 17"/>
                                <a:gd name="T2" fmla="*/ 0 w 41"/>
                                <a:gd name="T3" fmla="*/ 10 h 17"/>
                                <a:gd name="T4" fmla="*/ 0 w 41"/>
                                <a:gd name="T5" fmla="*/ 13 h 17"/>
                                <a:gd name="T6" fmla="*/ 0 w 41"/>
                                <a:gd name="T7" fmla="*/ 15 h 17"/>
                                <a:gd name="T8" fmla="*/ 0 w 41"/>
                                <a:gd name="T9" fmla="*/ 17 h 17"/>
                                <a:gd name="T10" fmla="*/ 3 w 41"/>
                                <a:gd name="T11" fmla="*/ 17 h 17"/>
                                <a:gd name="T12" fmla="*/ 5 w 41"/>
                                <a:gd name="T13" fmla="*/ 17 h 17"/>
                                <a:gd name="T14" fmla="*/ 39 w 41"/>
                                <a:gd name="T15" fmla="*/ 8 h 17"/>
                                <a:gd name="T16" fmla="*/ 41 w 41"/>
                                <a:gd name="T17" fmla="*/ 6 h 17"/>
                                <a:gd name="T18" fmla="*/ 41 w 41"/>
                                <a:gd name="T19" fmla="*/ 4 h 17"/>
                                <a:gd name="T20" fmla="*/ 41 w 41"/>
                                <a:gd name="T21" fmla="*/ 2 h 17"/>
                                <a:gd name="T22" fmla="*/ 41 w 41"/>
                                <a:gd name="T23" fmla="*/ 0 h 17"/>
                                <a:gd name="T24" fmla="*/ 39 w 41"/>
                                <a:gd name="T25" fmla="*/ 0 h 17"/>
                                <a:gd name="T26" fmla="*/ 37 w 41"/>
                                <a:gd name="T27" fmla="*/ 0 h 17"/>
                                <a:gd name="T28" fmla="*/ 3 w 41"/>
                                <a:gd name="T29" fmla="*/ 8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
                                <a:gd name="T46" fmla="*/ 0 h 17"/>
                                <a:gd name="T47" fmla="*/ 41 w 41"/>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 h="17">
                                  <a:moveTo>
                                    <a:pt x="3" y="8"/>
                                  </a:moveTo>
                                  <a:lnTo>
                                    <a:pt x="0" y="10"/>
                                  </a:lnTo>
                                  <a:lnTo>
                                    <a:pt x="0" y="13"/>
                                  </a:lnTo>
                                  <a:lnTo>
                                    <a:pt x="0" y="15"/>
                                  </a:lnTo>
                                  <a:lnTo>
                                    <a:pt x="0" y="17"/>
                                  </a:lnTo>
                                  <a:lnTo>
                                    <a:pt x="3" y="17"/>
                                  </a:lnTo>
                                  <a:lnTo>
                                    <a:pt x="5" y="17"/>
                                  </a:lnTo>
                                  <a:lnTo>
                                    <a:pt x="39" y="8"/>
                                  </a:lnTo>
                                  <a:lnTo>
                                    <a:pt x="41" y="6"/>
                                  </a:lnTo>
                                  <a:lnTo>
                                    <a:pt x="41" y="4"/>
                                  </a:lnTo>
                                  <a:lnTo>
                                    <a:pt x="41" y="2"/>
                                  </a:lnTo>
                                  <a:lnTo>
                                    <a:pt x="41" y="0"/>
                                  </a:lnTo>
                                  <a:lnTo>
                                    <a:pt x="39" y="0"/>
                                  </a:lnTo>
                                  <a:lnTo>
                                    <a:pt x="37" y="0"/>
                                  </a:lnTo>
                                  <a:lnTo>
                                    <a:pt x="3" y="8"/>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119" name="Freeform 297"/>
                            <p:cNvSpPr>
                              <a:spLocks/>
                            </p:cNvSpPr>
                            <p:nvPr/>
                          </p:nvSpPr>
                          <p:spPr bwMode="auto">
                            <a:xfrm>
                              <a:off x="2114" y="1249"/>
                              <a:ext cx="40" cy="17"/>
                            </a:xfrm>
                            <a:custGeom>
                              <a:avLst/>
                              <a:gdLst>
                                <a:gd name="T0" fmla="*/ 2 w 40"/>
                                <a:gd name="T1" fmla="*/ 8 h 17"/>
                                <a:gd name="T2" fmla="*/ 0 w 40"/>
                                <a:gd name="T3" fmla="*/ 10 h 17"/>
                                <a:gd name="T4" fmla="*/ 0 w 40"/>
                                <a:gd name="T5" fmla="*/ 13 h 17"/>
                                <a:gd name="T6" fmla="*/ 0 w 40"/>
                                <a:gd name="T7" fmla="*/ 15 h 17"/>
                                <a:gd name="T8" fmla="*/ 0 w 40"/>
                                <a:gd name="T9" fmla="*/ 17 h 17"/>
                                <a:gd name="T10" fmla="*/ 2 w 40"/>
                                <a:gd name="T11" fmla="*/ 17 h 17"/>
                                <a:gd name="T12" fmla="*/ 4 w 40"/>
                                <a:gd name="T13" fmla="*/ 17 h 17"/>
                                <a:gd name="T14" fmla="*/ 38 w 40"/>
                                <a:gd name="T15" fmla="*/ 8 h 17"/>
                                <a:gd name="T16" fmla="*/ 40 w 40"/>
                                <a:gd name="T17" fmla="*/ 8 h 17"/>
                                <a:gd name="T18" fmla="*/ 40 w 40"/>
                                <a:gd name="T19" fmla="*/ 6 h 17"/>
                                <a:gd name="T20" fmla="*/ 40 w 40"/>
                                <a:gd name="T21" fmla="*/ 4 h 17"/>
                                <a:gd name="T22" fmla="*/ 40 w 40"/>
                                <a:gd name="T23" fmla="*/ 2 h 17"/>
                                <a:gd name="T24" fmla="*/ 38 w 40"/>
                                <a:gd name="T25" fmla="*/ 0 h 17"/>
                                <a:gd name="T26" fmla="*/ 36 w 40"/>
                                <a:gd name="T27" fmla="*/ 0 h 17"/>
                                <a:gd name="T28" fmla="*/ 2 w 40"/>
                                <a:gd name="T29" fmla="*/ 8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0"/>
                                <a:gd name="T46" fmla="*/ 0 h 17"/>
                                <a:gd name="T47" fmla="*/ 40 w 40"/>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0" h="17">
                                  <a:moveTo>
                                    <a:pt x="2" y="8"/>
                                  </a:moveTo>
                                  <a:lnTo>
                                    <a:pt x="0" y="10"/>
                                  </a:lnTo>
                                  <a:lnTo>
                                    <a:pt x="0" y="13"/>
                                  </a:lnTo>
                                  <a:lnTo>
                                    <a:pt x="0" y="15"/>
                                  </a:lnTo>
                                  <a:lnTo>
                                    <a:pt x="0" y="17"/>
                                  </a:lnTo>
                                  <a:lnTo>
                                    <a:pt x="2" y="17"/>
                                  </a:lnTo>
                                  <a:lnTo>
                                    <a:pt x="4" y="17"/>
                                  </a:lnTo>
                                  <a:lnTo>
                                    <a:pt x="38" y="8"/>
                                  </a:lnTo>
                                  <a:lnTo>
                                    <a:pt x="40" y="8"/>
                                  </a:lnTo>
                                  <a:lnTo>
                                    <a:pt x="40" y="6"/>
                                  </a:lnTo>
                                  <a:lnTo>
                                    <a:pt x="40" y="4"/>
                                  </a:lnTo>
                                  <a:lnTo>
                                    <a:pt x="40" y="2"/>
                                  </a:lnTo>
                                  <a:lnTo>
                                    <a:pt x="38" y="0"/>
                                  </a:lnTo>
                                  <a:lnTo>
                                    <a:pt x="36" y="0"/>
                                  </a:lnTo>
                                  <a:lnTo>
                                    <a:pt x="2" y="8"/>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120" name="Freeform 298"/>
                            <p:cNvSpPr>
                              <a:spLocks/>
                            </p:cNvSpPr>
                            <p:nvPr/>
                          </p:nvSpPr>
                          <p:spPr bwMode="auto">
                            <a:xfrm>
                              <a:off x="2171" y="1232"/>
                              <a:ext cx="41" cy="19"/>
                            </a:xfrm>
                            <a:custGeom>
                              <a:avLst/>
                              <a:gdLst>
                                <a:gd name="T0" fmla="*/ 3 w 41"/>
                                <a:gd name="T1" fmla="*/ 10 h 19"/>
                                <a:gd name="T2" fmla="*/ 0 w 41"/>
                                <a:gd name="T3" fmla="*/ 10 h 19"/>
                                <a:gd name="T4" fmla="*/ 0 w 41"/>
                                <a:gd name="T5" fmla="*/ 13 h 19"/>
                                <a:gd name="T6" fmla="*/ 0 w 41"/>
                                <a:gd name="T7" fmla="*/ 15 h 19"/>
                                <a:gd name="T8" fmla="*/ 0 w 41"/>
                                <a:gd name="T9" fmla="*/ 17 h 19"/>
                                <a:gd name="T10" fmla="*/ 3 w 41"/>
                                <a:gd name="T11" fmla="*/ 19 h 19"/>
                                <a:gd name="T12" fmla="*/ 5 w 41"/>
                                <a:gd name="T13" fmla="*/ 19 h 19"/>
                                <a:gd name="T14" fmla="*/ 39 w 41"/>
                                <a:gd name="T15" fmla="*/ 8 h 19"/>
                                <a:gd name="T16" fmla="*/ 41 w 41"/>
                                <a:gd name="T17" fmla="*/ 8 h 19"/>
                                <a:gd name="T18" fmla="*/ 41 w 41"/>
                                <a:gd name="T19" fmla="*/ 6 h 19"/>
                                <a:gd name="T20" fmla="*/ 41 w 41"/>
                                <a:gd name="T21" fmla="*/ 4 h 19"/>
                                <a:gd name="T22" fmla="*/ 41 w 41"/>
                                <a:gd name="T23" fmla="*/ 2 h 19"/>
                                <a:gd name="T24" fmla="*/ 39 w 41"/>
                                <a:gd name="T25" fmla="*/ 0 h 19"/>
                                <a:gd name="T26" fmla="*/ 37 w 41"/>
                                <a:gd name="T27" fmla="*/ 0 h 19"/>
                                <a:gd name="T28" fmla="*/ 3 w 41"/>
                                <a:gd name="T29" fmla="*/ 10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
                                <a:gd name="T46" fmla="*/ 0 h 19"/>
                                <a:gd name="T47" fmla="*/ 41 w 41"/>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 h="19">
                                  <a:moveTo>
                                    <a:pt x="3" y="10"/>
                                  </a:moveTo>
                                  <a:lnTo>
                                    <a:pt x="0" y="10"/>
                                  </a:lnTo>
                                  <a:lnTo>
                                    <a:pt x="0" y="13"/>
                                  </a:lnTo>
                                  <a:lnTo>
                                    <a:pt x="0" y="15"/>
                                  </a:lnTo>
                                  <a:lnTo>
                                    <a:pt x="0" y="17"/>
                                  </a:lnTo>
                                  <a:lnTo>
                                    <a:pt x="3" y="19"/>
                                  </a:lnTo>
                                  <a:lnTo>
                                    <a:pt x="5" y="19"/>
                                  </a:lnTo>
                                  <a:lnTo>
                                    <a:pt x="39" y="8"/>
                                  </a:lnTo>
                                  <a:lnTo>
                                    <a:pt x="41" y="8"/>
                                  </a:lnTo>
                                  <a:lnTo>
                                    <a:pt x="41" y="6"/>
                                  </a:lnTo>
                                  <a:lnTo>
                                    <a:pt x="41" y="4"/>
                                  </a:lnTo>
                                  <a:lnTo>
                                    <a:pt x="41" y="2"/>
                                  </a:lnTo>
                                  <a:lnTo>
                                    <a:pt x="39" y="0"/>
                                  </a:lnTo>
                                  <a:lnTo>
                                    <a:pt x="37" y="0"/>
                                  </a:lnTo>
                                  <a:lnTo>
                                    <a:pt x="3" y="10"/>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121" name="Freeform 299"/>
                            <p:cNvSpPr>
                              <a:spLocks/>
                            </p:cNvSpPr>
                            <p:nvPr/>
                          </p:nvSpPr>
                          <p:spPr bwMode="auto">
                            <a:xfrm>
                              <a:off x="2229" y="1217"/>
                              <a:ext cx="41" cy="17"/>
                            </a:xfrm>
                            <a:custGeom>
                              <a:avLst/>
                              <a:gdLst>
                                <a:gd name="T0" fmla="*/ 2 w 41"/>
                                <a:gd name="T1" fmla="*/ 8 h 17"/>
                                <a:gd name="T2" fmla="*/ 0 w 41"/>
                                <a:gd name="T3" fmla="*/ 11 h 17"/>
                                <a:gd name="T4" fmla="*/ 0 w 41"/>
                                <a:gd name="T5" fmla="*/ 13 h 17"/>
                                <a:gd name="T6" fmla="*/ 0 w 41"/>
                                <a:gd name="T7" fmla="*/ 15 h 17"/>
                                <a:gd name="T8" fmla="*/ 0 w 41"/>
                                <a:gd name="T9" fmla="*/ 17 h 17"/>
                                <a:gd name="T10" fmla="*/ 2 w 41"/>
                                <a:gd name="T11" fmla="*/ 17 h 17"/>
                                <a:gd name="T12" fmla="*/ 4 w 41"/>
                                <a:gd name="T13" fmla="*/ 17 h 17"/>
                                <a:gd name="T14" fmla="*/ 38 w 41"/>
                                <a:gd name="T15" fmla="*/ 8 h 17"/>
                                <a:gd name="T16" fmla="*/ 41 w 41"/>
                                <a:gd name="T17" fmla="*/ 6 h 17"/>
                                <a:gd name="T18" fmla="*/ 41 w 41"/>
                                <a:gd name="T19" fmla="*/ 4 h 17"/>
                                <a:gd name="T20" fmla="*/ 41 w 41"/>
                                <a:gd name="T21" fmla="*/ 2 h 17"/>
                                <a:gd name="T22" fmla="*/ 41 w 41"/>
                                <a:gd name="T23" fmla="*/ 0 h 17"/>
                                <a:gd name="T24" fmla="*/ 38 w 41"/>
                                <a:gd name="T25" fmla="*/ 0 h 17"/>
                                <a:gd name="T26" fmla="*/ 36 w 41"/>
                                <a:gd name="T27" fmla="*/ 0 h 17"/>
                                <a:gd name="T28" fmla="*/ 2 w 41"/>
                                <a:gd name="T29" fmla="*/ 8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
                                <a:gd name="T46" fmla="*/ 0 h 17"/>
                                <a:gd name="T47" fmla="*/ 41 w 41"/>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 h="17">
                                  <a:moveTo>
                                    <a:pt x="2" y="8"/>
                                  </a:moveTo>
                                  <a:lnTo>
                                    <a:pt x="0" y="11"/>
                                  </a:lnTo>
                                  <a:lnTo>
                                    <a:pt x="0" y="13"/>
                                  </a:lnTo>
                                  <a:lnTo>
                                    <a:pt x="0" y="15"/>
                                  </a:lnTo>
                                  <a:lnTo>
                                    <a:pt x="0" y="17"/>
                                  </a:lnTo>
                                  <a:lnTo>
                                    <a:pt x="2" y="17"/>
                                  </a:lnTo>
                                  <a:lnTo>
                                    <a:pt x="4" y="17"/>
                                  </a:lnTo>
                                  <a:lnTo>
                                    <a:pt x="38" y="8"/>
                                  </a:lnTo>
                                  <a:lnTo>
                                    <a:pt x="41" y="6"/>
                                  </a:lnTo>
                                  <a:lnTo>
                                    <a:pt x="41" y="4"/>
                                  </a:lnTo>
                                  <a:lnTo>
                                    <a:pt x="41" y="2"/>
                                  </a:lnTo>
                                  <a:lnTo>
                                    <a:pt x="41" y="0"/>
                                  </a:lnTo>
                                  <a:lnTo>
                                    <a:pt x="38" y="0"/>
                                  </a:lnTo>
                                  <a:lnTo>
                                    <a:pt x="36" y="0"/>
                                  </a:lnTo>
                                  <a:lnTo>
                                    <a:pt x="2" y="8"/>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122" name="Freeform 300"/>
                            <p:cNvSpPr>
                              <a:spLocks/>
                            </p:cNvSpPr>
                            <p:nvPr/>
                          </p:nvSpPr>
                          <p:spPr bwMode="auto">
                            <a:xfrm>
                              <a:off x="2287" y="1200"/>
                              <a:ext cx="40" cy="17"/>
                            </a:xfrm>
                            <a:custGeom>
                              <a:avLst/>
                              <a:gdLst>
                                <a:gd name="T0" fmla="*/ 2 w 40"/>
                                <a:gd name="T1" fmla="*/ 8 h 17"/>
                                <a:gd name="T2" fmla="*/ 0 w 40"/>
                                <a:gd name="T3" fmla="*/ 10 h 17"/>
                                <a:gd name="T4" fmla="*/ 0 w 40"/>
                                <a:gd name="T5" fmla="*/ 13 h 17"/>
                                <a:gd name="T6" fmla="*/ 0 w 40"/>
                                <a:gd name="T7" fmla="*/ 15 h 17"/>
                                <a:gd name="T8" fmla="*/ 0 w 40"/>
                                <a:gd name="T9" fmla="*/ 17 h 17"/>
                                <a:gd name="T10" fmla="*/ 2 w 40"/>
                                <a:gd name="T11" fmla="*/ 17 h 17"/>
                                <a:gd name="T12" fmla="*/ 4 w 40"/>
                                <a:gd name="T13" fmla="*/ 17 h 17"/>
                                <a:gd name="T14" fmla="*/ 38 w 40"/>
                                <a:gd name="T15" fmla="*/ 8 h 17"/>
                                <a:gd name="T16" fmla="*/ 40 w 40"/>
                                <a:gd name="T17" fmla="*/ 8 h 17"/>
                                <a:gd name="T18" fmla="*/ 40 w 40"/>
                                <a:gd name="T19" fmla="*/ 6 h 17"/>
                                <a:gd name="T20" fmla="*/ 40 w 40"/>
                                <a:gd name="T21" fmla="*/ 4 h 17"/>
                                <a:gd name="T22" fmla="*/ 40 w 40"/>
                                <a:gd name="T23" fmla="*/ 2 h 17"/>
                                <a:gd name="T24" fmla="*/ 38 w 40"/>
                                <a:gd name="T25" fmla="*/ 0 h 17"/>
                                <a:gd name="T26" fmla="*/ 36 w 40"/>
                                <a:gd name="T27" fmla="*/ 0 h 17"/>
                                <a:gd name="T28" fmla="*/ 2 w 40"/>
                                <a:gd name="T29" fmla="*/ 8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0"/>
                                <a:gd name="T46" fmla="*/ 0 h 17"/>
                                <a:gd name="T47" fmla="*/ 40 w 40"/>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0" h="17">
                                  <a:moveTo>
                                    <a:pt x="2" y="8"/>
                                  </a:moveTo>
                                  <a:lnTo>
                                    <a:pt x="0" y="10"/>
                                  </a:lnTo>
                                  <a:lnTo>
                                    <a:pt x="0" y="13"/>
                                  </a:lnTo>
                                  <a:lnTo>
                                    <a:pt x="0" y="15"/>
                                  </a:lnTo>
                                  <a:lnTo>
                                    <a:pt x="0" y="17"/>
                                  </a:lnTo>
                                  <a:lnTo>
                                    <a:pt x="2" y="17"/>
                                  </a:lnTo>
                                  <a:lnTo>
                                    <a:pt x="4" y="17"/>
                                  </a:lnTo>
                                  <a:lnTo>
                                    <a:pt x="38" y="8"/>
                                  </a:lnTo>
                                  <a:lnTo>
                                    <a:pt x="40" y="8"/>
                                  </a:lnTo>
                                  <a:lnTo>
                                    <a:pt x="40" y="6"/>
                                  </a:lnTo>
                                  <a:lnTo>
                                    <a:pt x="40" y="4"/>
                                  </a:lnTo>
                                  <a:lnTo>
                                    <a:pt x="40" y="2"/>
                                  </a:lnTo>
                                  <a:lnTo>
                                    <a:pt x="38" y="0"/>
                                  </a:lnTo>
                                  <a:lnTo>
                                    <a:pt x="36" y="0"/>
                                  </a:lnTo>
                                  <a:lnTo>
                                    <a:pt x="2" y="8"/>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123" name="Freeform 301"/>
                            <p:cNvSpPr>
                              <a:spLocks/>
                            </p:cNvSpPr>
                            <p:nvPr/>
                          </p:nvSpPr>
                          <p:spPr bwMode="auto">
                            <a:xfrm>
                              <a:off x="2344" y="1183"/>
                              <a:ext cx="41" cy="19"/>
                            </a:xfrm>
                            <a:custGeom>
                              <a:avLst/>
                              <a:gdLst>
                                <a:gd name="T0" fmla="*/ 2 w 41"/>
                                <a:gd name="T1" fmla="*/ 10 h 19"/>
                                <a:gd name="T2" fmla="*/ 0 w 41"/>
                                <a:gd name="T3" fmla="*/ 10 h 19"/>
                                <a:gd name="T4" fmla="*/ 0 w 41"/>
                                <a:gd name="T5" fmla="*/ 13 h 19"/>
                                <a:gd name="T6" fmla="*/ 0 w 41"/>
                                <a:gd name="T7" fmla="*/ 15 h 19"/>
                                <a:gd name="T8" fmla="*/ 0 w 41"/>
                                <a:gd name="T9" fmla="*/ 17 h 19"/>
                                <a:gd name="T10" fmla="*/ 2 w 41"/>
                                <a:gd name="T11" fmla="*/ 19 h 19"/>
                                <a:gd name="T12" fmla="*/ 4 w 41"/>
                                <a:gd name="T13" fmla="*/ 19 h 19"/>
                                <a:gd name="T14" fmla="*/ 38 w 41"/>
                                <a:gd name="T15" fmla="*/ 8 h 19"/>
                                <a:gd name="T16" fmla="*/ 41 w 41"/>
                                <a:gd name="T17" fmla="*/ 8 h 19"/>
                                <a:gd name="T18" fmla="*/ 41 w 41"/>
                                <a:gd name="T19" fmla="*/ 6 h 19"/>
                                <a:gd name="T20" fmla="*/ 41 w 41"/>
                                <a:gd name="T21" fmla="*/ 4 h 19"/>
                                <a:gd name="T22" fmla="*/ 41 w 41"/>
                                <a:gd name="T23" fmla="*/ 2 h 19"/>
                                <a:gd name="T24" fmla="*/ 38 w 41"/>
                                <a:gd name="T25" fmla="*/ 0 h 19"/>
                                <a:gd name="T26" fmla="*/ 36 w 41"/>
                                <a:gd name="T27" fmla="*/ 0 h 19"/>
                                <a:gd name="T28" fmla="*/ 2 w 41"/>
                                <a:gd name="T29" fmla="*/ 10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
                                <a:gd name="T46" fmla="*/ 0 h 19"/>
                                <a:gd name="T47" fmla="*/ 41 w 41"/>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 h="19">
                                  <a:moveTo>
                                    <a:pt x="2" y="10"/>
                                  </a:moveTo>
                                  <a:lnTo>
                                    <a:pt x="0" y="10"/>
                                  </a:lnTo>
                                  <a:lnTo>
                                    <a:pt x="0" y="13"/>
                                  </a:lnTo>
                                  <a:lnTo>
                                    <a:pt x="0" y="15"/>
                                  </a:lnTo>
                                  <a:lnTo>
                                    <a:pt x="0" y="17"/>
                                  </a:lnTo>
                                  <a:lnTo>
                                    <a:pt x="2" y="19"/>
                                  </a:lnTo>
                                  <a:lnTo>
                                    <a:pt x="4" y="19"/>
                                  </a:lnTo>
                                  <a:lnTo>
                                    <a:pt x="38" y="8"/>
                                  </a:lnTo>
                                  <a:lnTo>
                                    <a:pt x="41" y="8"/>
                                  </a:lnTo>
                                  <a:lnTo>
                                    <a:pt x="41" y="6"/>
                                  </a:lnTo>
                                  <a:lnTo>
                                    <a:pt x="41" y="4"/>
                                  </a:lnTo>
                                  <a:lnTo>
                                    <a:pt x="41" y="2"/>
                                  </a:lnTo>
                                  <a:lnTo>
                                    <a:pt x="38" y="0"/>
                                  </a:lnTo>
                                  <a:lnTo>
                                    <a:pt x="36" y="0"/>
                                  </a:lnTo>
                                  <a:lnTo>
                                    <a:pt x="2" y="10"/>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124" name="Freeform 302"/>
                            <p:cNvSpPr>
                              <a:spLocks/>
                            </p:cNvSpPr>
                            <p:nvPr/>
                          </p:nvSpPr>
                          <p:spPr bwMode="auto">
                            <a:xfrm>
                              <a:off x="2402" y="1168"/>
                              <a:ext cx="40" cy="17"/>
                            </a:xfrm>
                            <a:custGeom>
                              <a:avLst/>
                              <a:gdLst>
                                <a:gd name="T0" fmla="*/ 2 w 40"/>
                                <a:gd name="T1" fmla="*/ 8 h 17"/>
                                <a:gd name="T2" fmla="*/ 0 w 40"/>
                                <a:gd name="T3" fmla="*/ 11 h 17"/>
                                <a:gd name="T4" fmla="*/ 0 w 40"/>
                                <a:gd name="T5" fmla="*/ 13 h 17"/>
                                <a:gd name="T6" fmla="*/ 0 w 40"/>
                                <a:gd name="T7" fmla="*/ 15 h 17"/>
                                <a:gd name="T8" fmla="*/ 0 w 40"/>
                                <a:gd name="T9" fmla="*/ 17 h 17"/>
                                <a:gd name="T10" fmla="*/ 2 w 40"/>
                                <a:gd name="T11" fmla="*/ 17 h 17"/>
                                <a:gd name="T12" fmla="*/ 4 w 40"/>
                                <a:gd name="T13" fmla="*/ 17 h 17"/>
                                <a:gd name="T14" fmla="*/ 36 w 40"/>
                                <a:gd name="T15" fmla="*/ 8 h 17"/>
                                <a:gd name="T16" fmla="*/ 38 w 40"/>
                                <a:gd name="T17" fmla="*/ 6 h 17"/>
                                <a:gd name="T18" fmla="*/ 40 w 40"/>
                                <a:gd name="T19" fmla="*/ 4 h 17"/>
                                <a:gd name="T20" fmla="*/ 40 w 40"/>
                                <a:gd name="T21" fmla="*/ 2 h 17"/>
                                <a:gd name="T22" fmla="*/ 38 w 40"/>
                                <a:gd name="T23" fmla="*/ 0 h 17"/>
                                <a:gd name="T24" fmla="*/ 36 w 40"/>
                                <a:gd name="T25" fmla="*/ 0 h 17"/>
                                <a:gd name="T26" fmla="*/ 34 w 40"/>
                                <a:gd name="T27" fmla="*/ 0 h 17"/>
                                <a:gd name="T28" fmla="*/ 2 w 40"/>
                                <a:gd name="T29" fmla="*/ 8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0"/>
                                <a:gd name="T46" fmla="*/ 0 h 17"/>
                                <a:gd name="T47" fmla="*/ 40 w 40"/>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0" h="17">
                                  <a:moveTo>
                                    <a:pt x="2" y="8"/>
                                  </a:moveTo>
                                  <a:lnTo>
                                    <a:pt x="0" y="11"/>
                                  </a:lnTo>
                                  <a:lnTo>
                                    <a:pt x="0" y="13"/>
                                  </a:lnTo>
                                  <a:lnTo>
                                    <a:pt x="0" y="15"/>
                                  </a:lnTo>
                                  <a:lnTo>
                                    <a:pt x="0" y="17"/>
                                  </a:lnTo>
                                  <a:lnTo>
                                    <a:pt x="2" y="17"/>
                                  </a:lnTo>
                                  <a:lnTo>
                                    <a:pt x="4" y="17"/>
                                  </a:lnTo>
                                  <a:lnTo>
                                    <a:pt x="36" y="8"/>
                                  </a:lnTo>
                                  <a:lnTo>
                                    <a:pt x="38" y="6"/>
                                  </a:lnTo>
                                  <a:lnTo>
                                    <a:pt x="40" y="4"/>
                                  </a:lnTo>
                                  <a:lnTo>
                                    <a:pt x="40" y="2"/>
                                  </a:lnTo>
                                  <a:lnTo>
                                    <a:pt x="38" y="0"/>
                                  </a:lnTo>
                                  <a:lnTo>
                                    <a:pt x="36" y="0"/>
                                  </a:lnTo>
                                  <a:lnTo>
                                    <a:pt x="34" y="0"/>
                                  </a:lnTo>
                                  <a:lnTo>
                                    <a:pt x="2" y="8"/>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125" name="Freeform 303"/>
                            <p:cNvSpPr>
                              <a:spLocks/>
                            </p:cNvSpPr>
                            <p:nvPr/>
                          </p:nvSpPr>
                          <p:spPr bwMode="auto">
                            <a:xfrm>
                              <a:off x="2459" y="1151"/>
                              <a:ext cx="41" cy="19"/>
                            </a:xfrm>
                            <a:custGeom>
                              <a:avLst/>
                              <a:gdLst>
                                <a:gd name="T0" fmla="*/ 2 w 41"/>
                                <a:gd name="T1" fmla="*/ 11 h 19"/>
                                <a:gd name="T2" fmla="*/ 0 w 41"/>
                                <a:gd name="T3" fmla="*/ 11 h 19"/>
                                <a:gd name="T4" fmla="*/ 0 w 41"/>
                                <a:gd name="T5" fmla="*/ 13 h 19"/>
                                <a:gd name="T6" fmla="*/ 0 w 41"/>
                                <a:gd name="T7" fmla="*/ 15 h 19"/>
                                <a:gd name="T8" fmla="*/ 0 w 41"/>
                                <a:gd name="T9" fmla="*/ 17 h 19"/>
                                <a:gd name="T10" fmla="*/ 2 w 41"/>
                                <a:gd name="T11" fmla="*/ 19 h 19"/>
                                <a:gd name="T12" fmla="*/ 4 w 41"/>
                                <a:gd name="T13" fmla="*/ 19 h 19"/>
                                <a:gd name="T14" fmla="*/ 36 w 41"/>
                                <a:gd name="T15" fmla="*/ 8 h 19"/>
                                <a:gd name="T16" fmla="*/ 39 w 41"/>
                                <a:gd name="T17" fmla="*/ 8 h 19"/>
                                <a:gd name="T18" fmla="*/ 41 w 41"/>
                                <a:gd name="T19" fmla="*/ 6 h 19"/>
                                <a:gd name="T20" fmla="*/ 41 w 41"/>
                                <a:gd name="T21" fmla="*/ 4 h 19"/>
                                <a:gd name="T22" fmla="*/ 39 w 41"/>
                                <a:gd name="T23" fmla="*/ 2 h 19"/>
                                <a:gd name="T24" fmla="*/ 36 w 41"/>
                                <a:gd name="T25" fmla="*/ 0 h 19"/>
                                <a:gd name="T26" fmla="*/ 34 w 41"/>
                                <a:gd name="T27" fmla="*/ 0 h 19"/>
                                <a:gd name="T28" fmla="*/ 2 w 41"/>
                                <a:gd name="T29" fmla="*/ 11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
                                <a:gd name="T46" fmla="*/ 0 h 19"/>
                                <a:gd name="T47" fmla="*/ 41 w 41"/>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 h="19">
                                  <a:moveTo>
                                    <a:pt x="2" y="11"/>
                                  </a:moveTo>
                                  <a:lnTo>
                                    <a:pt x="0" y="11"/>
                                  </a:lnTo>
                                  <a:lnTo>
                                    <a:pt x="0" y="13"/>
                                  </a:lnTo>
                                  <a:lnTo>
                                    <a:pt x="0" y="15"/>
                                  </a:lnTo>
                                  <a:lnTo>
                                    <a:pt x="0" y="17"/>
                                  </a:lnTo>
                                  <a:lnTo>
                                    <a:pt x="2" y="19"/>
                                  </a:lnTo>
                                  <a:lnTo>
                                    <a:pt x="4" y="19"/>
                                  </a:lnTo>
                                  <a:lnTo>
                                    <a:pt x="36" y="8"/>
                                  </a:lnTo>
                                  <a:lnTo>
                                    <a:pt x="39" y="8"/>
                                  </a:lnTo>
                                  <a:lnTo>
                                    <a:pt x="41" y="6"/>
                                  </a:lnTo>
                                  <a:lnTo>
                                    <a:pt x="41" y="4"/>
                                  </a:lnTo>
                                  <a:lnTo>
                                    <a:pt x="39" y="2"/>
                                  </a:lnTo>
                                  <a:lnTo>
                                    <a:pt x="36" y="0"/>
                                  </a:lnTo>
                                  <a:lnTo>
                                    <a:pt x="34" y="0"/>
                                  </a:lnTo>
                                  <a:lnTo>
                                    <a:pt x="2" y="11"/>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126" name="Freeform 304"/>
                            <p:cNvSpPr>
                              <a:spLocks/>
                            </p:cNvSpPr>
                            <p:nvPr/>
                          </p:nvSpPr>
                          <p:spPr bwMode="auto">
                            <a:xfrm>
                              <a:off x="2515" y="1136"/>
                              <a:ext cx="38" cy="17"/>
                            </a:xfrm>
                            <a:custGeom>
                              <a:avLst/>
                              <a:gdLst>
                                <a:gd name="T0" fmla="*/ 4 w 38"/>
                                <a:gd name="T1" fmla="*/ 8 h 17"/>
                                <a:gd name="T2" fmla="*/ 2 w 38"/>
                                <a:gd name="T3" fmla="*/ 8 h 17"/>
                                <a:gd name="T4" fmla="*/ 0 w 38"/>
                                <a:gd name="T5" fmla="*/ 11 h 17"/>
                                <a:gd name="T6" fmla="*/ 0 w 38"/>
                                <a:gd name="T7" fmla="*/ 13 h 17"/>
                                <a:gd name="T8" fmla="*/ 2 w 38"/>
                                <a:gd name="T9" fmla="*/ 15 h 17"/>
                                <a:gd name="T10" fmla="*/ 4 w 38"/>
                                <a:gd name="T11" fmla="*/ 17 h 17"/>
                                <a:gd name="T12" fmla="*/ 6 w 38"/>
                                <a:gd name="T13" fmla="*/ 17 h 17"/>
                                <a:gd name="T14" fmla="*/ 36 w 38"/>
                                <a:gd name="T15" fmla="*/ 8 h 17"/>
                                <a:gd name="T16" fmla="*/ 36 w 38"/>
                                <a:gd name="T17" fmla="*/ 6 h 17"/>
                                <a:gd name="T18" fmla="*/ 38 w 38"/>
                                <a:gd name="T19" fmla="*/ 4 h 17"/>
                                <a:gd name="T20" fmla="*/ 38 w 38"/>
                                <a:gd name="T21" fmla="*/ 4 h 17"/>
                                <a:gd name="T22" fmla="*/ 36 w 38"/>
                                <a:gd name="T23" fmla="*/ 2 h 17"/>
                                <a:gd name="T24" fmla="*/ 34 w 38"/>
                                <a:gd name="T25" fmla="*/ 0 h 17"/>
                                <a:gd name="T26" fmla="*/ 34 w 38"/>
                                <a:gd name="T27" fmla="*/ 0 h 17"/>
                                <a:gd name="T28" fmla="*/ 4 w 38"/>
                                <a:gd name="T29" fmla="*/ 8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
                                <a:gd name="T46" fmla="*/ 0 h 17"/>
                                <a:gd name="T47" fmla="*/ 38 w 38"/>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 h="17">
                                  <a:moveTo>
                                    <a:pt x="4" y="8"/>
                                  </a:moveTo>
                                  <a:lnTo>
                                    <a:pt x="2" y="8"/>
                                  </a:lnTo>
                                  <a:lnTo>
                                    <a:pt x="0" y="11"/>
                                  </a:lnTo>
                                  <a:lnTo>
                                    <a:pt x="0" y="13"/>
                                  </a:lnTo>
                                  <a:lnTo>
                                    <a:pt x="2" y="15"/>
                                  </a:lnTo>
                                  <a:lnTo>
                                    <a:pt x="4" y="17"/>
                                  </a:lnTo>
                                  <a:lnTo>
                                    <a:pt x="6" y="17"/>
                                  </a:lnTo>
                                  <a:lnTo>
                                    <a:pt x="36" y="8"/>
                                  </a:lnTo>
                                  <a:lnTo>
                                    <a:pt x="36" y="6"/>
                                  </a:lnTo>
                                  <a:lnTo>
                                    <a:pt x="38" y="4"/>
                                  </a:lnTo>
                                  <a:lnTo>
                                    <a:pt x="36" y="2"/>
                                  </a:lnTo>
                                  <a:lnTo>
                                    <a:pt x="34" y="0"/>
                                  </a:lnTo>
                                  <a:lnTo>
                                    <a:pt x="4" y="8"/>
                                  </a:lnTo>
                                  <a:close/>
                                </a:path>
                              </a:pathLst>
                            </a:custGeom>
                            <a:solidFill>
                              <a:srgbClr val="000000"/>
                            </a:solidFill>
                            <a:ln w="9525">
                              <a:noFill/>
                              <a:round/>
                              <a:headEnd/>
                              <a:tailEnd/>
                            </a:ln>
                          </p:spPr>
                          <p:txBody>
                            <a:bodyPr/>
                            <a:lstStyle/>
                            <a:p>
                              <a:endParaRPr lang="ja-JP" altLang="en-US">
                                <a:solidFill>
                                  <a:schemeClr val="tx1"/>
                                </a:solidFill>
                              </a:endParaRPr>
                            </a:p>
                          </p:txBody>
                        </p:sp>
                      </p:grpSp>
                      <p:grpSp>
                        <p:nvGrpSpPr>
                          <p:cNvPr id="74" name="Group 329"/>
                          <p:cNvGrpSpPr>
                            <a:grpSpLocks/>
                          </p:cNvGrpSpPr>
                          <p:nvPr/>
                        </p:nvGrpSpPr>
                        <p:grpSpPr bwMode="auto">
                          <a:xfrm>
                            <a:off x="1901825" y="2624138"/>
                            <a:ext cx="2147888" cy="104775"/>
                            <a:chOff x="1198" y="1653"/>
                            <a:chExt cx="1353" cy="66"/>
                          </a:xfrm>
                        </p:grpSpPr>
                        <p:sp>
                          <p:nvSpPr>
                            <p:cNvPr id="80" name="Freeform 306"/>
                            <p:cNvSpPr>
                              <a:spLocks/>
                            </p:cNvSpPr>
                            <p:nvPr/>
                          </p:nvSpPr>
                          <p:spPr bwMode="auto">
                            <a:xfrm>
                              <a:off x="2508" y="1709"/>
                              <a:ext cx="43" cy="10"/>
                            </a:xfrm>
                            <a:custGeom>
                              <a:avLst/>
                              <a:gdLst>
                                <a:gd name="T0" fmla="*/ 39 w 43"/>
                                <a:gd name="T1" fmla="*/ 10 h 10"/>
                                <a:gd name="T2" fmla="*/ 39 w 43"/>
                                <a:gd name="T3" fmla="*/ 10 h 10"/>
                                <a:gd name="T4" fmla="*/ 41 w 43"/>
                                <a:gd name="T5" fmla="*/ 8 h 10"/>
                                <a:gd name="T6" fmla="*/ 43 w 43"/>
                                <a:gd name="T7" fmla="*/ 6 h 10"/>
                                <a:gd name="T8" fmla="*/ 43 w 43"/>
                                <a:gd name="T9" fmla="*/ 6 h 10"/>
                                <a:gd name="T10" fmla="*/ 41 w 43"/>
                                <a:gd name="T11" fmla="*/ 4 h 10"/>
                                <a:gd name="T12" fmla="*/ 41 w 43"/>
                                <a:gd name="T13" fmla="*/ 2 h 10"/>
                                <a:gd name="T14" fmla="*/ 7 w 43"/>
                                <a:gd name="T15" fmla="*/ 0 h 10"/>
                                <a:gd name="T16" fmla="*/ 4 w 43"/>
                                <a:gd name="T17" fmla="*/ 0 h 10"/>
                                <a:gd name="T18" fmla="*/ 2 w 43"/>
                                <a:gd name="T19" fmla="*/ 2 h 10"/>
                                <a:gd name="T20" fmla="*/ 0 w 43"/>
                                <a:gd name="T21" fmla="*/ 4 h 10"/>
                                <a:gd name="T22" fmla="*/ 0 w 43"/>
                                <a:gd name="T23" fmla="*/ 6 h 10"/>
                                <a:gd name="T24" fmla="*/ 2 w 43"/>
                                <a:gd name="T25" fmla="*/ 8 h 10"/>
                                <a:gd name="T26" fmla="*/ 4 w 43"/>
                                <a:gd name="T27" fmla="*/ 8 h 10"/>
                                <a:gd name="T28" fmla="*/ 39 w 43"/>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
                                <a:gd name="T46" fmla="*/ 0 h 10"/>
                                <a:gd name="T47" fmla="*/ 43 w 43"/>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 h="10">
                                  <a:moveTo>
                                    <a:pt x="39" y="10"/>
                                  </a:moveTo>
                                  <a:lnTo>
                                    <a:pt x="39" y="10"/>
                                  </a:lnTo>
                                  <a:lnTo>
                                    <a:pt x="41" y="8"/>
                                  </a:lnTo>
                                  <a:lnTo>
                                    <a:pt x="43" y="6"/>
                                  </a:lnTo>
                                  <a:lnTo>
                                    <a:pt x="41" y="4"/>
                                  </a:lnTo>
                                  <a:lnTo>
                                    <a:pt x="41" y="2"/>
                                  </a:lnTo>
                                  <a:lnTo>
                                    <a:pt x="7" y="0"/>
                                  </a:lnTo>
                                  <a:lnTo>
                                    <a:pt x="4" y="0"/>
                                  </a:lnTo>
                                  <a:lnTo>
                                    <a:pt x="2" y="2"/>
                                  </a:lnTo>
                                  <a:lnTo>
                                    <a:pt x="0" y="4"/>
                                  </a:lnTo>
                                  <a:lnTo>
                                    <a:pt x="0" y="6"/>
                                  </a:lnTo>
                                  <a:lnTo>
                                    <a:pt x="2" y="8"/>
                                  </a:lnTo>
                                  <a:lnTo>
                                    <a:pt x="4" y="8"/>
                                  </a:lnTo>
                                  <a:lnTo>
                                    <a:pt x="39" y="10"/>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81" name="Freeform 307"/>
                            <p:cNvSpPr>
                              <a:spLocks/>
                            </p:cNvSpPr>
                            <p:nvPr/>
                          </p:nvSpPr>
                          <p:spPr bwMode="auto">
                            <a:xfrm>
                              <a:off x="2449" y="1707"/>
                              <a:ext cx="42" cy="10"/>
                            </a:xfrm>
                            <a:custGeom>
                              <a:avLst/>
                              <a:gdLst>
                                <a:gd name="T0" fmla="*/ 38 w 42"/>
                                <a:gd name="T1" fmla="*/ 10 h 10"/>
                                <a:gd name="T2" fmla="*/ 40 w 42"/>
                                <a:gd name="T3" fmla="*/ 10 h 10"/>
                                <a:gd name="T4" fmla="*/ 42 w 42"/>
                                <a:gd name="T5" fmla="*/ 8 h 10"/>
                                <a:gd name="T6" fmla="*/ 42 w 42"/>
                                <a:gd name="T7" fmla="*/ 6 h 10"/>
                                <a:gd name="T8" fmla="*/ 42 w 42"/>
                                <a:gd name="T9" fmla="*/ 4 h 10"/>
                                <a:gd name="T10" fmla="*/ 42 w 42"/>
                                <a:gd name="T11" fmla="*/ 2 h 10"/>
                                <a:gd name="T12" fmla="*/ 40 w 42"/>
                                <a:gd name="T13" fmla="*/ 2 h 10"/>
                                <a:gd name="T14" fmla="*/ 6 w 42"/>
                                <a:gd name="T15" fmla="*/ 0 h 10"/>
                                <a:gd name="T16" fmla="*/ 4 w 42"/>
                                <a:gd name="T17" fmla="*/ 0 h 10"/>
                                <a:gd name="T18" fmla="*/ 2 w 42"/>
                                <a:gd name="T19" fmla="*/ 2 h 10"/>
                                <a:gd name="T20" fmla="*/ 0 w 42"/>
                                <a:gd name="T21" fmla="*/ 4 h 10"/>
                                <a:gd name="T22" fmla="*/ 0 w 42"/>
                                <a:gd name="T23" fmla="*/ 6 h 10"/>
                                <a:gd name="T24" fmla="*/ 2 w 42"/>
                                <a:gd name="T25" fmla="*/ 8 h 10"/>
                                <a:gd name="T26" fmla="*/ 4 w 42"/>
                                <a:gd name="T27" fmla="*/ 8 h 10"/>
                                <a:gd name="T28" fmla="*/ 38 w 42"/>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10"/>
                                <a:gd name="T47" fmla="*/ 42 w 42"/>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10">
                                  <a:moveTo>
                                    <a:pt x="38" y="10"/>
                                  </a:moveTo>
                                  <a:lnTo>
                                    <a:pt x="40" y="10"/>
                                  </a:lnTo>
                                  <a:lnTo>
                                    <a:pt x="42" y="8"/>
                                  </a:lnTo>
                                  <a:lnTo>
                                    <a:pt x="42" y="6"/>
                                  </a:lnTo>
                                  <a:lnTo>
                                    <a:pt x="42" y="4"/>
                                  </a:lnTo>
                                  <a:lnTo>
                                    <a:pt x="42" y="2"/>
                                  </a:lnTo>
                                  <a:lnTo>
                                    <a:pt x="40" y="2"/>
                                  </a:lnTo>
                                  <a:lnTo>
                                    <a:pt x="6" y="0"/>
                                  </a:lnTo>
                                  <a:lnTo>
                                    <a:pt x="4" y="0"/>
                                  </a:lnTo>
                                  <a:lnTo>
                                    <a:pt x="2" y="2"/>
                                  </a:lnTo>
                                  <a:lnTo>
                                    <a:pt x="0" y="4"/>
                                  </a:lnTo>
                                  <a:lnTo>
                                    <a:pt x="0" y="6"/>
                                  </a:lnTo>
                                  <a:lnTo>
                                    <a:pt x="2" y="8"/>
                                  </a:lnTo>
                                  <a:lnTo>
                                    <a:pt x="4" y="8"/>
                                  </a:lnTo>
                                  <a:lnTo>
                                    <a:pt x="38" y="10"/>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82" name="Freeform 308"/>
                            <p:cNvSpPr>
                              <a:spLocks/>
                            </p:cNvSpPr>
                            <p:nvPr/>
                          </p:nvSpPr>
                          <p:spPr bwMode="auto">
                            <a:xfrm>
                              <a:off x="2389" y="1704"/>
                              <a:ext cx="42" cy="11"/>
                            </a:xfrm>
                            <a:custGeom>
                              <a:avLst/>
                              <a:gdLst>
                                <a:gd name="T0" fmla="*/ 38 w 42"/>
                                <a:gd name="T1" fmla="*/ 11 h 11"/>
                                <a:gd name="T2" fmla="*/ 40 w 42"/>
                                <a:gd name="T3" fmla="*/ 11 h 11"/>
                                <a:gd name="T4" fmla="*/ 42 w 42"/>
                                <a:gd name="T5" fmla="*/ 9 h 11"/>
                                <a:gd name="T6" fmla="*/ 42 w 42"/>
                                <a:gd name="T7" fmla="*/ 7 h 11"/>
                                <a:gd name="T8" fmla="*/ 42 w 42"/>
                                <a:gd name="T9" fmla="*/ 5 h 11"/>
                                <a:gd name="T10" fmla="*/ 42 w 42"/>
                                <a:gd name="T11" fmla="*/ 3 h 11"/>
                                <a:gd name="T12" fmla="*/ 40 w 42"/>
                                <a:gd name="T13" fmla="*/ 3 h 11"/>
                                <a:gd name="T14" fmla="*/ 6 w 42"/>
                                <a:gd name="T15" fmla="*/ 0 h 11"/>
                                <a:gd name="T16" fmla="*/ 4 w 42"/>
                                <a:gd name="T17" fmla="*/ 0 h 11"/>
                                <a:gd name="T18" fmla="*/ 2 w 42"/>
                                <a:gd name="T19" fmla="*/ 0 h 11"/>
                                <a:gd name="T20" fmla="*/ 0 w 42"/>
                                <a:gd name="T21" fmla="*/ 3 h 11"/>
                                <a:gd name="T22" fmla="*/ 0 w 42"/>
                                <a:gd name="T23" fmla="*/ 5 h 11"/>
                                <a:gd name="T24" fmla="*/ 2 w 42"/>
                                <a:gd name="T25" fmla="*/ 7 h 11"/>
                                <a:gd name="T26" fmla="*/ 4 w 42"/>
                                <a:gd name="T27" fmla="*/ 9 h 11"/>
                                <a:gd name="T28" fmla="*/ 38 w 42"/>
                                <a:gd name="T29" fmla="*/ 11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11"/>
                                <a:gd name="T47" fmla="*/ 42 w 42"/>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11">
                                  <a:moveTo>
                                    <a:pt x="38" y="11"/>
                                  </a:moveTo>
                                  <a:lnTo>
                                    <a:pt x="40" y="11"/>
                                  </a:lnTo>
                                  <a:lnTo>
                                    <a:pt x="42" y="9"/>
                                  </a:lnTo>
                                  <a:lnTo>
                                    <a:pt x="42" y="7"/>
                                  </a:lnTo>
                                  <a:lnTo>
                                    <a:pt x="42" y="5"/>
                                  </a:lnTo>
                                  <a:lnTo>
                                    <a:pt x="42" y="3"/>
                                  </a:lnTo>
                                  <a:lnTo>
                                    <a:pt x="40" y="3"/>
                                  </a:lnTo>
                                  <a:lnTo>
                                    <a:pt x="6" y="0"/>
                                  </a:lnTo>
                                  <a:lnTo>
                                    <a:pt x="4" y="0"/>
                                  </a:lnTo>
                                  <a:lnTo>
                                    <a:pt x="2" y="0"/>
                                  </a:lnTo>
                                  <a:lnTo>
                                    <a:pt x="0" y="3"/>
                                  </a:lnTo>
                                  <a:lnTo>
                                    <a:pt x="0" y="5"/>
                                  </a:lnTo>
                                  <a:lnTo>
                                    <a:pt x="2" y="7"/>
                                  </a:lnTo>
                                  <a:lnTo>
                                    <a:pt x="4" y="9"/>
                                  </a:lnTo>
                                  <a:lnTo>
                                    <a:pt x="38" y="11"/>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83" name="Freeform 309"/>
                            <p:cNvSpPr>
                              <a:spLocks/>
                            </p:cNvSpPr>
                            <p:nvPr/>
                          </p:nvSpPr>
                          <p:spPr bwMode="auto">
                            <a:xfrm>
                              <a:off x="2329" y="1702"/>
                              <a:ext cx="43" cy="9"/>
                            </a:xfrm>
                            <a:custGeom>
                              <a:avLst/>
                              <a:gdLst>
                                <a:gd name="T0" fmla="*/ 39 w 43"/>
                                <a:gd name="T1" fmla="*/ 9 h 9"/>
                                <a:gd name="T2" fmla="*/ 41 w 43"/>
                                <a:gd name="T3" fmla="*/ 9 h 9"/>
                                <a:gd name="T4" fmla="*/ 43 w 43"/>
                                <a:gd name="T5" fmla="*/ 9 h 9"/>
                                <a:gd name="T6" fmla="*/ 43 w 43"/>
                                <a:gd name="T7" fmla="*/ 7 h 9"/>
                                <a:gd name="T8" fmla="*/ 43 w 43"/>
                                <a:gd name="T9" fmla="*/ 5 h 9"/>
                                <a:gd name="T10" fmla="*/ 43 w 43"/>
                                <a:gd name="T11" fmla="*/ 2 h 9"/>
                                <a:gd name="T12" fmla="*/ 41 w 43"/>
                                <a:gd name="T13" fmla="*/ 0 h 9"/>
                                <a:gd name="T14" fmla="*/ 7 w 43"/>
                                <a:gd name="T15" fmla="*/ 0 h 9"/>
                                <a:gd name="T16" fmla="*/ 4 w 43"/>
                                <a:gd name="T17" fmla="*/ 0 h 9"/>
                                <a:gd name="T18" fmla="*/ 2 w 43"/>
                                <a:gd name="T19" fmla="*/ 0 h 9"/>
                                <a:gd name="T20" fmla="*/ 0 w 43"/>
                                <a:gd name="T21" fmla="*/ 2 h 9"/>
                                <a:gd name="T22" fmla="*/ 0 w 43"/>
                                <a:gd name="T23" fmla="*/ 5 h 9"/>
                                <a:gd name="T24" fmla="*/ 2 w 43"/>
                                <a:gd name="T25" fmla="*/ 7 h 9"/>
                                <a:gd name="T26" fmla="*/ 4 w 43"/>
                                <a:gd name="T27" fmla="*/ 9 h 9"/>
                                <a:gd name="T28" fmla="*/ 39 w 43"/>
                                <a:gd name="T29" fmla="*/ 9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
                                <a:gd name="T46" fmla="*/ 0 h 9"/>
                                <a:gd name="T47" fmla="*/ 43 w 43"/>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 h="9">
                                  <a:moveTo>
                                    <a:pt x="39" y="9"/>
                                  </a:moveTo>
                                  <a:lnTo>
                                    <a:pt x="41" y="9"/>
                                  </a:lnTo>
                                  <a:lnTo>
                                    <a:pt x="43" y="9"/>
                                  </a:lnTo>
                                  <a:lnTo>
                                    <a:pt x="43" y="7"/>
                                  </a:lnTo>
                                  <a:lnTo>
                                    <a:pt x="43" y="5"/>
                                  </a:lnTo>
                                  <a:lnTo>
                                    <a:pt x="43" y="2"/>
                                  </a:lnTo>
                                  <a:lnTo>
                                    <a:pt x="41" y="0"/>
                                  </a:lnTo>
                                  <a:lnTo>
                                    <a:pt x="7" y="0"/>
                                  </a:lnTo>
                                  <a:lnTo>
                                    <a:pt x="4" y="0"/>
                                  </a:lnTo>
                                  <a:lnTo>
                                    <a:pt x="2" y="0"/>
                                  </a:lnTo>
                                  <a:lnTo>
                                    <a:pt x="0" y="2"/>
                                  </a:lnTo>
                                  <a:lnTo>
                                    <a:pt x="0" y="5"/>
                                  </a:lnTo>
                                  <a:lnTo>
                                    <a:pt x="2" y="7"/>
                                  </a:lnTo>
                                  <a:lnTo>
                                    <a:pt x="4" y="9"/>
                                  </a:lnTo>
                                  <a:lnTo>
                                    <a:pt x="39" y="9"/>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84" name="Freeform 310"/>
                            <p:cNvSpPr>
                              <a:spLocks/>
                            </p:cNvSpPr>
                            <p:nvPr/>
                          </p:nvSpPr>
                          <p:spPr bwMode="auto">
                            <a:xfrm>
                              <a:off x="2270" y="1700"/>
                              <a:ext cx="42" cy="9"/>
                            </a:xfrm>
                            <a:custGeom>
                              <a:avLst/>
                              <a:gdLst>
                                <a:gd name="T0" fmla="*/ 38 w 42"/>
                                <a:gd name="T1" fmla="*/ 9 h 9"/>
                                <a:gd name="T2" fmla="*/ 40 w 42"/>
                                <a:gd name="T3" fmla="*/ 9 h 9"/>
                                <a:gd name="T4" fmla="*/ 42 w 42"/>
                                <a:gd name="T5" fmla="*/ 9 h 9"/>
                                <a:gd name="T6" fmla="*/ 42 w 42"/>
                                <a:gd name="T7" fmla="*/ 7 h 9"/>
                                <a:gd name="T8" fmla="*/ 42 w 42"/>
                                <a:gd name="T9" fmla="*/ 4 h 9"/>
                                <a:gd name="T10" fmla="*/ 42 w 42"/>
                                <a:gd name="T11" fmla="*/ 2 h 9"/>
                                <a:gd name="T12" fmla="*/ 40 w 42"/>
                                <a:gd name="T13" fmla="*/ 0 h 9"/>
                                <a:gd name="T14" fmla="*/ 6 w 42"/>
                                <a:gd name="T15" fmla="*/ 0 h 9"/>
                                <a:gd name="T16" fmla="*/ 4 w 42"/>
                                <a:gd name="T17" fmla="*/ 0 h 9"/>
                                <a:gd name="T18" fmla="*/ 2 w 42"/>
                                <a:gd name="T19" fmla="*/ 0 h 9"/>
                                <a:gd name="T20" fmla="*/ 0 w 42"/>
                                <a:gd name="T21" fmla="*/ 2 h 9"/>
                                <a:gd name="T22" fmla="*/ 0 w 42"/>
                                <a:gd name="T23" fmla="*/ 4 h 9"/>
                                <a:gd name="T24" fmla="*/ 2 w 42"/>
                                <a:gd name="T25" fmla="*/ 7 h 9"/>
                                <a:gd name="T26" fmla="*/ 4 w 42"/>
                                <a:gd name="T27" fmla="*/ 9 h 9"/>
                                <a:gd name="T28" fmla="*/ 38 w 42"/>
                                <a:gd name="T29" fmla="*/ 9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9"/>
                                <a:gd name="T47" fmla="*/ 42 w 42"/>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9">
                                  <a:moveTo>
                                    <a:pt x="38" y="9"/>
                                  </a:moveTo>
                                  <a:lnTo>
                                    <a:pt x="40" y="9"/>
                                  </a:lnTo>
                                  <a:lnTo>
                                    <a:pt x="42" y="9"/>
                                  </a:lnTo>
                                  <a:lnTo>
                                    <a:pt x="42" y="7"/>
                                  </a:lnTo>
                                  <a:lnTo>
                                    <a:pt x="42" y="4"/>
                                  </a:lnTo>
                                  <a:lnTo>
                                    <a:pt x="42" y="2"/>
                                  </a:lnTo>
                                  <a:lnTo>
                                    <a:pt x="40" y="0"/>
                                  </a:lnTo>
                                  <a:lnTo>
                                    <a:pt x="6" y="0"/>
                                  </a:lnTo>
                                  <a:lnTo>
                                    <a:pt x="4" y="0"/>
                                  </a:lnTo>
                                  <a:lnTo>
                                    <a:pt x="2" y="0"/>
                                  </a:lnTo>
                                  <a:lnTo>
                                    <a:pt x="0" y="2"/>
                                  </a:lnTo>
                                  <a:lnTo>
                                    <a:pt x="0" y="4"/>
                                  </a:lnTo>
                                  <a:lnTo>
                                    <a:pt x="2" y="7"/>
                                  </a:lnTo>
                                  <a:lnTo>
                                    <a:pt x="4" y="9"/>
                                  </a:lnTo>
                                  <a:lnTo>
                                    <a:pt x="38" y="9"/>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85" name="Freeform 311"/>
                            <p:cNvSpPr>
                              <a:spLocks/>
                            </p:cNvSpPr>
                            <p:nvPr/>
                          </p:nvSpPr>
                          <p:spPr bwMode="auto">
                            <a:xfrm>
                              <a:off x="2210" y="1696"/>
                              <a:ext cx="42" cy="11"/>
                            </a:xfrm>
                            <a:custGeom>
                              <a:avLst/>
                              <a:gdLst>
                                <a:gd name="T0" fmla="*/ 38 w 42"/>
                                <a:gd name="T1" fmla="*/ 11 h 11"/>
                                <a:gd name="T2" fmla="*/ 40 w 42"/>
                                <a:gd name="T3" fmla="*/ 11 h 11"/>
                                <a:gd name="T4" fmla="*/ 42 w 42"/>
                                <a:gd name="T5" fmla="*/ 11 h 11"/>
                                <a:gd name="T6" fmla="*/ 42 w 42"/>
                                <a:gd name="T7" fmla="*/ 8 h 11"/>
                                <a:gd name="T8" fmla="*/ 42 w 42"/>
                                <a:gd name="T9" fmla="*/ 6 h 11"/>
                                <a:gd name="T10" fmla="*/ 42 w 42"/>
                                <a:gd name="T11" fmla="*/ 4 h 11"/>
                                <a:gd name="T12" fmla="*/ 40 w 42"/>
                                <a:gd name="T13" fmla="*/ 2 h 11"/>
                                <a:gd name="T14" fmla="*/ 6 w 42"/>
                                <a:gd name="T15" fmla="*/ 0 h 11"/>
                                <a:gd name="T16" fmla="*/ 4 w 42"/>
                                <a:gd name="T17" fmla="*/ 0 h 11"/>
                                <a:gd name="T18" fmla="*/ 2 w 42"/>
                                <a:gd name="T19" fmla="*/ 2 h 11"/>
                                <a:gd name="T20" fmla="*/ 0 w 42"/>
                                <a:gd name="T21" fmla="*/ 4 h 11"/>
                                <a:gd name="T22" fmla="*/ 0 w 42"/>
                                <a:gd name="T23" fmla="*/ 6 h 11"/>
                                <a:gd name="T24" fmla="*/ 2 w 42"/>
                                <a:gd name="T25" fmla="*/ 8 h 11"/>
                                <a:gd name="T26" fmla="*/ 4 w 42"/>
                                <a:gd name="T27" fmla="*/ 8 h 11"/>
                                <a:gd name="T28" fmla="*/ 38 w 42"/>
                                <a:gd name="T29" fmla="*/ 11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11"/>
                                <a:gd name="T47" fmla="*/ 42 w 42"/>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11">
                                  <a:moveTo>
                                    <a:pt x="38" y="11"/>
                                  </a:moveTo>
                                  <a:lnTo>
                                    <a:pt x="40" y="11"/>
                                  </a:lnTo>
                                  <a:lnTo>
                                    <a:pt x="42" y="11"/>
                                  </a:lnTo>
                                  <a:lnTo>
                                    <a:pt x="42" y="8"/>
                                  </a:lnTo>
                                  <a:lnTo>
                                    <a:pt x="42" y="6"/>
                                  </a:lnTo>
                                  <a:lnTo>
                                    <a:pt x="42" y="4"/>
                                  </a:lnTo>
                                  <a:lnTo>
                                    <a:pt x="40" y="2"/>
                                  </a:lnTo>
                                  <a:lnTo>
                                    <a:pt x="6" y="0"/>
                                  </a:lnTo>
                                  <a:lnTo>
                                    <a:pt x="4" y="0"/>
                                  </a:lnTo>
                                  <a:lnTo>
                                    <a:pt x="2" y="2"/>
                                  </a:lnTo>
                                  <a:lnTo>
                                    <a:pt x="0" y="4"/>
                                  </a:lnTo>
                                  <a:lnTo>
                                    <a:pt x="0" y="6"/>
                                  </a:lnTo>
                                  <a:lnTo>
                                    <a:pt x="2" y="8"/>
                                  </a:lnTo>
                                  <a:lnTo>
                                    <a:pt x="4" y="8"/>
                                  </a:lnTo>
                                  <a:lnTo>
                                    <a:pt x="38" y="11"/>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86" name="Freeform 312"/>
                            <p:cNvSpPr>
                              <a:spLocks/>
                            </p:cNvSpPr>
                            <p:nvPr/>
                          </p:nvSpPr>
                          <p:spPr bwMode="auto">
                            <a:xfrm>
                              <a:off x="2150" y="1694"/>
                              <a:ext cx="43" cy="10"/>
                            </a:xfrm>
                            <a:custGeom>
                              <a:avLst/>
                              <a:gdLst>
                                <a:gd name="T0" fmla="*/ 39 w 43"/>
                                <a:gd name="T1" fmla="*/ 10 h 10"/>
                                <a:gd name="T2" fmla="*/ 41 w 43"/>
                                <a:gd name="T3" fmla="*/ 10 h 10"/>
                                <a:gd name="T4" fmla="*/ 43 w 43"/>
                                <a:gd name="T5" fmla="*/ 8 h 10"/>
                                <a:gd name="T6" fmla="*/ 43 w 43"/>
                                <a:gd name="T7" fmla="*/ 6 h 10"/>
                                <a:gd name="T8" fmla="*/ 43 w 43"/>
                                <a:gd name="T9" fmla="*/ 4 h 10"/>
                                <a:gd name="T10" fmla="*/ 43 w 43"/>
                                <a:gd name="T11" fmla="*/ 2 h 10"/>
                                <a:gd name="T12" fmla="*/ 41 w 43"/>
                                <a:gd name="T13" fmla="*/ 2 h 10"/>
                                <a:gd name="T14" fmla="*/ 7 w 43"/>
                                <a:gd name="T15" fmla="*/ 0 h 10"/>
                                <a:gd name="T16" fmla="*/ 4 w 43"/>
                                <a:gd name="T17" fmla="*/ 0 h 10"/>
                                <a:gd name="T18" fmla="*/ 2 w 43"/>
                                <a:gd name="T19" fmla="*/ 2 h 10"/>
                                <a:gd name="T20" fmla="*/ 0 w 43"/>
                                <a:gd name="T21" fmla="*/ 4 h 10"/>
                                <a:gd name="T22" fmla="*/ 0 w 43"/>
                                <a:gd name="T23" fmla="*/ 6 h 10"/>
                                <a:gd name="T24" fmla="*/ 2 w 43"/>
                                <a:gd name="T25" fmla="*/ 8 h 10"/>
                                <a:gd name="T26" fmla="*/ 4 w 43"/>
                                <a:gd name="T27" fmla="*/ 8 h 10"/>
                                <a:gd name="T28" fmla="*/ 39 w 43"/>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
                                <a:gd name="T46" fmla="*/ 0 h 10"/>
                                <a:gd name="T47" fmla="*/ 43 w 43"/>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 h="10">
                                  <a:moveTo>
                                    <a:pt x="39" y="10"/>
                                  </a:moveTo>
                                  <a:lnTo>
                                    <a:pt x="41" y="10"/>
                                  </a:lnTo>
                                  <a:lnTo>
                                    <a:pt x="43" y="8"/>
                                  </a:lnTo>
                                  <a:lnTo>
                                    <a:pt x="43" y="6"/>
                                  </a:lnTo>
                                  <a:lnTo>
                                    <a:pt x="43" y="4"/>
                                  </a:lnTo>
                                  <a:lnTo>
                                    <a:pt x="43" y="2"/>
                                  </a:lnTo>
                                  <a:lnTo>
                                    <a:pt x="41" y="2"/>
                                  </a:lnTo>
                                  <a:lnTo>
                                    <a:pt x="7" y="0"/>
                                  </a:lnTo>
                                  <a:lnTo>
                                    <a:pt x="4" y="0"/>
                                  </a:lnTo>
                                  <a:lnTo>
                                    <a:pt x="2" y="2"/>
                                  </a:lnTo>
                                  <a:lnTo>
                                    <a:pt x="0" y="4"/>
                                  </a:lnTo>
                                  <a:lnTo>
                                    <a:pt x="0" y="6"/>
                                  </a:lnTo>
                                  <a:lnTo>
                                    <a:pt x="2" y="8"/>
                                  </a:lnTo>
                                  <a:lnTo>
                                    <a:pt x="4" y="8"/>
                                  </a:lnTo>
                                  <a:lnTo>
                                    <a:pt x="39" y="10"/>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87" name="Freeform 313"/>
                            <p:cNvSpPr>
                              <a:spLocks/>
                            </p:cNvSpPr>
                            <p:nvPr/>
                          </p:nvSpPr>
                          <p:spPr bwMode="auto">
                            <a:xfrm>
                              <a:off x="2091" y="1692"/>
                              <a:ext cx="42" cy="10"/>
                            </a:xfrm>
                            <a:custGeom>
                              <a:avLst/>
                              <a:gdLst>
                                <a:gd name="T0" fmla="*/ 38 w 42"/>
                                <a:gd name="T1" fmla="*/ 10 h 10"/>
                                <a:gd name="T2" fmla="*/ 40 w 42"/>
                                <a:gd name="T3" fmla="*/ 10 h 10"/>
                                <a:gd name="T4" fmla="*/ 42 w 42"/>
                                <a:gd name="T5" fmla="*/ 8 h 10"/>
                                <a:gd name="T6" fmla="*/ 42 w 42"/>
                                <a:gd name="T7" fmla="*/ 6 h 10"/>
                                <a:gd name="T8" fmla="*/ 42 w 42"/>
                                <a:gd name="T9" fmla="*/ 4 h 10"/>
                                <a:gd name="T10" fmla="*/ 42 w 42"/>
                                <a:gd name="T11" fmla="*/ 2 h 10"/>
                                <a:gd name="T12" fmla="*/ 40 w 42"/>
                                <a:gd name="T13" fmla="*/ 2 h 10"/>
                                <a:gd name="T14" fmla="*/ 6 w 42"/>
                                <a:gd name="T15" fmla="*/ 0 h 10"/>
                                <a:gd name="T16" fmla="*/ 4 w 42"/>
                                <a:gd name="T17" fmla="*/ 0 h 10"/>
                                <a:gd name="T18" fmla="*/ 2 w 42"/>
                                <a:gd name="T19" fmla="*/ 0 h 10"/>
                                <a:gd name="T20" fmla="*/ 0 w 42"/>
                                <a:gd name="T21" fmla="*/ 2 h 10"/>
                                <a:gd name="T22" fmla="*/ 0 w 42"/>
                                <a:gd name="T23" fmla="*/ 4 h 10"/>
                                <a:gd name="T24" fmla="*/ 2 w 42"/>
                                <a:gd name="T25" fmla="*/ 6 h 10"/>
                                <a:gd name="T26" fmla="*/ 4 w 42"/>
                                <a:gd name="T27" fmla="*/ 8 h 10"/>
                                <a:gd name="T28" fmla="*/ 38 w 42"/>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10"/>
                                <a:gd name="T47" fmla="*/ 42 w 42"/>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10">
                                  <a:moveTo>
                                    <a:pt x="38" y="10"/>
                                  </a:moveTo>
                                  <a:lnTo>
                                    <a:pt x="40" y="10"/>
                                  </a:lnTo>
                                  <a:lnTo>
                                    <a:pt x="42" y="8"/>
                                  </a:lnTo>
                                  <a:lnTo>
                                    <a:pt x="42" y="6"/>
                                  </a:lnTo>
                                  <a:lnTo>
                                    <a:pt x="42" y="4"/>
                                  </a:lnTo>
                                  <a:lnTo>
                                    <a:pt x="42" y="2"/>
                                  </a:lnTo>
                                  <a:lnTo>
                                    <a:pt x="40" y="2"/>
                                  </a:lnTo>
                                  <a:lnTo>
                                    <a:pt x="6" y="0"/>
                                  </a:lnTo>
                                  <a:lnTo>
                                    <a:pt x="4" y="0"/>
                                  </a:lnTo>
                                  <a:lnTo>
                                    <a:pt x="2" y="0"/>
                                  </a:lnTo>
                                  <a:lnTo>
                                    <a:pt x="0" y="2"/>
                                  </a:lnTo>
                                  <a:lnTo>
                                    <a:pt x="0" y="4"/>
                                  </a:lnTo>
                                  <a:lnTo>
                                    <a:pt x="2" y="6"/>
                                  </a:lnTo>
                                  <a:lnTo>
                                    <a:pt x="4" y="8"/>
                                  </a:lnTo>
                                  <a:lnTo>
                                    <a:pt x="38" y="10"/>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88" name="Freeform 314"/>
                            <p:cNvSpPr>
                              <a:spLocks/>
                            </p:cNvSpPr>
                            <p:nvPr/>
                          </p:nvSpPr>
                          <p:spPr bwMode="auto">
                            <a:xfrm>
                              <a:off x="2031" y="1690"/>
                              <a:ext cx="42" cy="8"/>
                            </a:xfrm>
                            <a:custGeom>
                              <a:avLst/>
                              <a:gdLst>
                                <a:gd name="T0" fmla="*/ 38 w 42"/>
                                <a:gd name="T1" fmla="*/ 8 h 8"/>
                                <a:gd name="T2" fmla="*/ 40 w 42"/>
                                <a:gd name="T3" fmla="*/ 8 h 8"/>
                                <a:gd name="T4" fmla="*/ 42 w 42"/>
                                <a:gd name="T5" fmla="*/ 8 h 8"/>
                                <a:gd name="T6" fmla="*/ 42 w 42"/>
                                <a:gd name="T7" fmla="*/ 6 h 8"/>
                                <a:gd name="T8" fmla="*/ 42 w 42"/>
                                <a:gd name="T9" fmla="*/ 4 h 8"/>
                                <a:gd name="T10" fmla="*/ 42 w 42"/>
                                <a:gd name="T11" fmla="*/ 2 h 8"/>
                                <a:gd name="T12" fmla="*/ 40 w 42"/>
                                <a:gd name="T13" fmla="*/ 0 h 8"/>
                                <a:gd name="T14" fmla="*/ 6 w 42"/>
                                <a:gd name="T15" fmla="*/ 0 h 8"/>
                                <a:gd name="T16" fmla="*/ 4 w 42"/>
                                <a:gd name="T17" fmla="*/ 0 h 8"/>
                                <a:gd name="T18" fmla="*/ 2 w 42"/>
                                <a:gd name="T19" fmla="*/ 0 h 8"/>
                                <a:gd name="T20" fmla="*/ 0 w 42"/>
                                <a:gd name="T21" fmla="*/ 2 h 8"/>
                                <a:gd name="T22" fmla="*/ 0 w 42"/>
                                <a:gd name="T23" fmla="*/ 4 h 8"/>
                                <a:gd name="T24" fmla="*/ 2 w 42"/>
                                <a:gd name="T25" fmla="*/ 6 h 8"/>
                                <a:gd name="T26" fmla="*/ 4 w 42"/>
                                <a:gd name="T27" fmla="*/ 8 h 8"/>
                                <a:gd name="T28" fmla="*/ 38 w 42"/>
                                <a:gd name="T29" fmla="*/ 8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8"/>
                                <a:gd name="T47" fmla="*/ 42 w 42"/>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8">
                                  <a:moveTo>
                                    <a:pt x="38" y="8"/>
                                  </a:moveTo>
                                  <a:lnTo>
                                    <a:pt x="40" y="8"/>
                                  </a:lnTo>
                                  <a:lnTo>
                                    <a:pt x="42" y="8"/>
                                  </a:lnTo>
                                  <a:lnTo>
                                    <a:pt x="42" y="6"/>
                                  </a:lnTo>
                                  <a:lnTo>
                                    <a:pt x="42" y="4"/>
                                  </a:lnTo>
                                  <a:lnTo>
                                    <a:pt x="42" y="2"/>
                                  </a:lnTo>
                                  <a:lnTo>
                                    <a:pt x="40" y="0"/>
                                  </a:lnTo>
                                  <a:lnTo>
                                    <a:pt x="6" y="0"/>
                                  </a:lnTo>
                                  <a:lnTo>
                                    <a:pt x="4" y="0"/>
                                  </a:lnTo>
                                  <a:lnTo>
                                    <a:pt x="2" y="0"/>
                                  </a:lnTo>
                                  <a:lnTo>
                                    <a:pt x="0" y="2"/>
                                  </a:lnTo>
                                  <a:lnTo>
                                    <a:pt x="0" y="4"/>
                                  </a:lnTo>
                                  <a:lnTo>
                                    <a:pt x="2" y="6"/>
                                  </a:lnTo>
                                  <a:lnTo>
                                    <a:pt x="4" y="8"/>
                                  </a:lnTo>
                                  <a:lnTo>
                                    <a:pt x="38" y="8"/>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89" name="Freeform 315"/>
                            <p:cNvSpPr>
                              <a:spLocks/>
                            </p:cNvSpPr>
                            <p:nvPr/>
                          </p:nvSpPr>
                          <p:spPr bwMode="auto">
                            <a:xfrm>
                              <a:off x="1971" y="1687"/>
                              <a:ext cx="43" cy="9"/>
                            </a:xfrm>
                            <a:custGeom>
                              <a:avLst/>
                              <a:gdLst>
                                <a:gd name="T0" fmla="*/ 39 w 43"/>
                                <a:gd name="T1" fmla="*/ 9 h 9"/>
                                <a:gd name="T2" fmla="*/ 41 w 43"/>
                                <a:gd name="T3" fmla="*/ 9 h 9"/>
                                <a:gd name="T4" fmla="*/ 43 w 43"/>
                                <a:gd name="T5" fmla="*/ 9 h 9"/>
                                <a:gd name="T6" fmla="*/ 43 w 43"/>
                                <a:gd name="T7" fmla="*/ 7 h 9"/>
                                <a:gd name="T8" fmla="*/ 43 w 43"/>
                                <a:gd name="T9" fmla="*/ 5 h 9"/>
                                <a:gd name="T10" fmla="*/ 43 w 43"/>
                                <a:gd name="T11" fmla="*/ 3 h 9"/>
                                <a:gd name="T12" fmla="*/ 41 w 43"/>
                                <a:gd name="T13" fmla="*/ 0 h 9"/>
                                <a:gd name="T14" fmla="*/ 7 w 43"/>
                                <a:gd name="T15" fmla="*/ 0 h 9"/>
                                <a:gd name="T16" fmla="*/ 4 w 43"/>
                                <a:gd name="T17" fmla="*/ 0 h 9"/>
                                <a:gd name="T18" fmla="*/ 2 w 43"/>
                                <a:gd name="T19" fmla="*/ 0 h 9"/>
                                <a:gd name="T20" fmla="*/ 0 w 43"/>
                                <a:gd name="T21" fmla="*/ 3 h 9"/>
                                <a:gd name="T22" fmla="*/ 0 w 43"/>
                                <a:gd name="T23" fmla="*/ 5 h 9"/>
                                <a:gd name="T24" fmla="*/ 2 w 43"/>
                                <a:gd name="T25" fmla="*/ 7 h 9"/>
                                <a:gd name="T26" fmla="*/ 4 w 43"/>
                                <a:gd name="T27" fmla="*/ 9 h 9"/>
                                <a:gd name="T28" fmla="*/ 39 w 43"/>
                                <a:gd name="T29" fmla="*/ 9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
                                <a:gd name="T46" fmla="*/ 0 h 9"/>
                                <a:gd name="T47" fmla="*/ 43 w 43"/>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 h="9">
                                  <a:moveTo>
                                    <a:pt x="39" y="9"/>
                                  </a:moveTo>
                                  <a:lnTo>
                                    <a:pt x="41" y="9"/>
                                  </a:lnTo>
                                  <a:lnTo>
                                    <a:pt x="43" y="9"/>
                                  </a:lnTo>
                                  <a:lnTo>
                                    <a:pt x="43" y="7"/>
                                  </a:lnTo>
                                  <a:lnTo>
                                    <a:pt x="43" y="5"/>
                                  </a:lnTo>
                                  <a:lnTo>
                                    <a:pt x="43" y="3"/>
                                  </a:lnTo>
                                  <a:lnTo>
                                    <a:pt x="41" y="0"/>
                                  </a:lnTo>
                                  <a:lnTo>
                                    <a:pt x="7" y="0"/>
                                  </a:lnTo>
                                  <a:lnTo>
                                    <a:pt x="4" y="0"/>
                                  </a:lnTo>
                                  <a:lnTo>
                                    <a:pt x="2" y="0"/>
                                  </a:lnTo>
                                  <a:lnTo>
                                    <a:pt x="0" y="3"/>
                                  </a:lnTo>
                                  <a:lnTo>
                                    <a:pt x="0" y="5"/>
                                  </a:lnTo>
                                  <a:lnTo>
                                    <a:pt x="2" y="7"/>
                                  </a:lnTo>
                                  <a:lnTo>
                                    <a:pt x="4" y="9"/>
                                  </a:lnTo>
                                  <a:lnTo>
                                    <a:pt x="39" y="9"/>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90" name="Freeform 316"/>
                            <p:cNvSpPr>
                              <a:spLocks/>
                            </p:cNvSpPr>
                            <p:nvPr/>
                          </p:nvSpPr>
                          <p:spPr bwMode="auto">
                            <a:xfrm>
                              <a:off x="1911" y="1683"/>
                              <a:ext cx="43" cy="11"/>
                            </a:xfrm>
                            <a:custGeom>
                              <a:avLst/>
                              <a:gdLst>
                                <a:gd name="T0" fmla="*/ 39 w 43"/>
                                <a:gd name="T1" fmla="*/ 11 h 11"/>
                                <a:gd name="T2" fmla="*/ 41 w 43"/>
                                <a:gd name="T3" fmla="*/ 11 h 11"/>
                                <a:gd name="T4" fmla="*/ 43 w 43"/>
                                <a:gd name="T5" fmla="*/ 11 h 11"/>
                                <a:gd name="T6" fmla="*/ 43 w 43"/>
                                <a:gd name="T7" fmla="*/ 9 h 11"/>
                                <a:gd name="T8" fmla="*/ 43 w 43"/>
                                <a:gd name="T9" fmla="*/ 7 h 11"/>
                                <a:gd name="T10" fmla="*/ 43 w 43"/>
                                <a:gd name="T11" fmla="*/ 4 h 11"/>
                                <a:gd name="T12" fmla="*/ 41 w 43"/>
                                <a:gd name="T13" fmla="*/ 2 h 11"/>
                                <a:gd name="T14" fmla="*/ 7 w 43"/>
                                <a:gd name="T15" fmla="*/ 0 h 11"/>
                                <a:gd name="T16" fmla="*/ 5 w 43"/>
                                <a:gd name="T17" fmla="*/ 0 h 11"/>
                                <a:gd name="T18" fmla="*/ 3 w 43"/>
                                <a:gd name="T19" fmla="*/ 2 h 11"/>
                                <a:gd name="T20" fmla="*/ 0 w 43"/>
                                <a:gd name="T21" fmla="*/ 4 h 11"/>
                                <a:gd name="T22" fmla="*/ 0 w 43"/>
                                <a:gd name="T23" fmla="*/ 7 h 11"/>
                                <a:gd name="T24" fmla="*/ 3 w 43"/>
                                <a:gd name="T25" fmla="*/ 9 h 11"/>
                                <a:gd name="T26" fmla="*/ 5 w 43"/>
                                <a:gd name="T27" fmla="*/ 9 h 11"/>
                                <a:gd name="T28" fmla="*/ 39 w 43"/>
                                <a:gd name="T29" fmla="*/ 11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
                                <a:gd name="T46" fmla="*/ 0 h 11"/>
                                <a:gd name="T47" fmla="*/ 43 w 43"/>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 h="11">
                                  <a:moveTo>
                                    <a:pt x="39" y="11"/>
                                  </a:moveTo>
                                  <a:lnTo>
                                    <a:pt x="41" y="11"/>
                                  </a:lnTo>
                                  <a:lnTo>
                                    <a:pt x="43" y="11"/>
                                  </a:lnTo>
                                  <a:lnTo>
                                    <a:pt x="43" y="9"/>
                                  </a:lnTo>
                                  <a:lnTo>
                                    <a:pt x="43" y="7"/>
                                  </a:lnTo>
                                  <a:lnTo>
                                    <a:pt x="43" y="4"/>
                                  </a:lnTo>
                                  <a:lnTo>
                                    <a:pt x="41" y="2"/>
                                  </a:lnTo>
                                  <a:lnTo>
                                    <a:pt x="7" y="0"/>
                                  </a:lnTo>
                                  <a:lnTo>
                                    <a:pt x="5" y="0"/>
                                  </a:lnTo>
                                  <a:lnTo>
                                    <a:pt x="3" y="2"/>
                                  </a:lnTo>
                                  <a:lnTo>
                                    <a:pt x="0" y="4"/>
                                  </a:lnTo>
                                  <a:lnTo>
                                    <a:pt x="0" y="7"/>
                                  </a:lnTo>
                                  <a:lnTo>
                                    <a:pt x="3" y="9"/>
                                  </a:lnTo>
                                  <a:lnTo>
                                    <a:pt x="5" y="9"/>
                                  </a:lnTo>
                                  <a:lnTo>
                                    <a:pt x="39" y="11"/>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91" name="Freeform 317"/>
                            <p:cNvSpPr>
                              <a:spLocks/>
                            </p:cNvSpPr>
                            <p:nvPr/>
                          </p:nvSpPr>
                          <p:spPr bwMode="auto">
                            <a:xfrm>
                              <a:off x="1852" y="1681"/>
                              <a:ext cx="42" cy="11"/>
                            </a:xfrm>
                            <a:custGeom>
                              <a:avLst/>
                              <a:gdLst>
                                <a:gd name="T0" fmla="*/ 38 w 42"/>
                                <a:gd name="T1" fmla="*/ 11 h 11"/>
                                <a:gd name="T2" fmla="*/ 40 w 42"/>
                                <a:gd name="T3" fmla="*/ 11 h 11"/>
                                <a:gd name="T4" fmla="*/ 42 w 42"/>
                                <a:gd name="T5" fmla="*/ 9 h 11"/>
                                <a:gd name="T6" fmla="*/ 42 w 42"/>
                                <a:gd name="T7" fmla="*/ 6 h 11"/>
                                <a:gd name="T8" fmla="*/ 42 w 42"/>
                                <a:gd name="T9" fmla="*/ 4 h 11"/>
                                <a:gd name="T10" fmla="*/ 42 w 42"/>
                                <a:gd name="T11" fmla="*/ 2 h 11"/>
                                <a:gd name="T12" fmla="*/ 40 w 42"/>
                                <a:gd name="T13" fmla="*/ 2 h 11"/>
                                <a:gd name="T14" fmla="*/ 6 w 42"/>
                                <a:gd name="T15" fmla="*/ 0 h 11"/>
                                <a:gd name="T16" fmla="*/ 4 w 42"/>
                                <a:gd name="T17" fmla="*/ 0 h 11"/>
                                <a:gd name="T18" fmla="*/ 2 w 42"/>
                                <a:gd name="T19" fmla="*/ 2 h 11"/>
                                <a:gd name="T20" fmla="*/ 0 w 42"/>
                                <a:gd name="T21" fmla="*/ 4 h 11"/>
                                <a:gd name="T22" fmla="*/ 0 w 42"/>
                                <a:gd name="T23" fmla="*/ 6 h 11"/>
                                <a:gd name="T24" fmla="*/ 2 w 42"/>
                                <a:gd name="T25" fmla="*/ 9 h 11"/>
                                <a:gd name="T26" fmla="*/ 4 w 42"/>
                                <a:gd name="T27" fmla="*/ 9 h 11"/>
                                <a:gd name="T28" fmla="*/ 38 w 42"/>
                                <a:gd name="T29" fmla="*/ 11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11"/>
                                <a:gd name="T47" fmla="*/ 42 w 42"/>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11">
                                  <a:moveTo>
                                    <a:pt x="38" y="11"/>
                                  </a:moveTo>
                                  <a:lnTo>
                                    <a:pt x="40" y="11"/>
                                  </a:lnTo>
                                  <a:lnTo>
                                    <a:pt x="42" y="9"/>
                                  </a:lnTo>
                                  <a:lnTo>
                                    <a:pt x="42" y="6"/>
                                  </a:lnTo>
                                  <a:lnTo>
                                    <a:pt x="42" y="4"/>
                                  </a:lnTo>
                                  <a:lnTo>
                                    <a:pt x="42" y="2"/>
                                  </a:lnTo>
                                  <a:lnTo>
                                    <a:pt x="40" y="2"/>
                                  </a:lnTo>
                                  <a:lnTo>
                                    <a:pt x="6" y="0"/>
                                  </a:lnTo>
                                  <a:lnTo>
                                    <a:pt x="4" y="0"/>
                                  </a:lnTo>
                                  <a:lnTo>
                                    <a:pt x="2" y="2"/>
                                  </a:lnTo>
                                  <a:lnTo>
                                    <a:pt x="0" y="4"/>
                                  </a:lnTo>
                                  <a:lnTo>
                                    <a:pt x="0" y="6"/>
                                  </a:lnTo>
                                  <a:lnTo>
                                    <a:pt x="2" y="9"/>
                                  </a:lnTo>
                                  <a:lnTo>
                                    <a:pt x="4" y="9"/>
                                  </a:lnTo>
                                  <a:lnTo>
                                    <a:pt x="38" y="11"/>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92" name="Freeform 318"/>
                            <p:cNvSpPr>
                              <a:spLocks/>
                            </p:cNvSpPr>
                            <p:nvPr/>
                          </p:nvSpPr>
                          <p:spPr bwMode="auto">
                            <a:xfrm>
                              <a:off x="1792" y="1679"/>
                              <a:ext cx="43" cy="11"/>
                            </a:xfrm>
                            <a:custGeom>
                              <a:avLst/>
                              <a:gdLst>
                                <a:gd name="T0" fmla="*/ 39 w 43"/>
                                <a:gd name="T1" fmla="*/ 11 h 11"/>
                                <a:gd name="T2" fmla="*/ 41 w 43"/>
                                <a:gd name="T3" fmla="*/ 11 h 11"/>
                                <a:gd name="T4" fmla="*/ 43 w 43"/>
                                <a:gd name="T5" fmla="*/ 8 h 11"/>
                                <a:gd name="T6" fmla="*/ 43 w 43"/>
                                <a:gd name="T7" fmla="*/ 6 h 11"/>
                                <a:gd name="T8" fmla="*/ 43 w 43"/>
                                <a:gd name="T9" fmla="*/ 4 h 11"/>
                                <a:gd name="T10" fmla="*/ 43 w 43"/>
                                <a:gd name="T11" fmla="*/ 2 h 11"/>
                                <a:gd name="T12" fmla="*/ 41 w 43"/>
                                <a:gd name="T13" fmla="*/ 2 h 11"/>
                                <a:gd name="T14" fmla="*/ 7 w 43"/>
                                <a:gd name="T15" fmla="*/ 0 h 11"/>
                                <a:gd name="T16" fmla="*/ 4 w 43"/>
                                <a:gd name="T17" fmla="*/ 0 h 11"/>
                                <a:gd name="T18" fmla="*/ 2 w 43"/>
                                <a:gd name="T19" fmla="*/ 0 h 11"/>
                                <a:gd name="T20" fmla="*/ 0 w 43"/>
                                <a:gd name="T21" fmla="*/ 2 h 11"/>
                                <a:gd name="T22" fmla="*/ 0 w 43"/>
                                <a:gd name="T23" fmla="*/ 4 h 11"/>
                                <a:gd name="T24" fmla="*/ 2 w 43"/>
                                <a:gd name="T25" fmla="*/ 6 h 11"/>
                                <a:gd name="T26" fmla="*/ 4 w 43"/>
                                <a:gd name="T27" fmla="*/ 8 h 11"/>
                                <a:gd name="T28" fmla="*/ 39 w 43"/>
                                <a:gd name="T29" fmla="*/ 11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
                                <a:gd name="T46" fmla="*/ 0 h 11"/>
                                <a:gd name="T47" fmla="*/ 43 w 43"/>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 h="11">
                                  <a:moveTo>
                                    <a:pt x="39" y="11"/>
                                  </a:moveTo>
                                  <a:lnTo>
                                    <a:pt x="41" y="11"/>
                                  </a:lnTo>
                                  <a:lnTo>
                                    <a:pt x="43" y="8"/>
                                  </a:lnTo>
                                  <a:lnTo>
                                    <a:pt x="43" y="6"/>
                                  </a:lnTo>
                                  <a:lnTo>
                                    <a:pt x="43" y="4"/>
                                  </a:lnTo>
                                  <a:lnTo>
                                    <a:pt x="43" y="2"/>
                                  </a:lnTo>
                                  <a:lnTo>
                                    <a:pt x="41" y="2"/>
                                  </a:lnTo>
                                  <a:lnTo>
                                    <a:pt x="7" y="0"/>
                                  </a:lnTo>
                                  <a:lnTo>
                                    <a:pt x="4" y="0"/>
                                  </a:lnTo>
                                  <a:lnTo>
                                    <a:pt x="2" y="0"/>
                                  </a:lnTo>
                                  <a:lnTo>
                                    <a:pt x="0" y="2"/>
                                  </a:lnTo>
                                  <a:lnTo>
                                    <a:pt x="0" y="4"/>
                                  </a:lnTo>
                                  <a:lnTo>
                                    <a:pt x="2" y="6"/>
                                  </a:lnTo>
                                  <a:lnTo>
                                    <a:pt x="4" y="8"/>
                                  </a:lnTo>
                                  <a:lnTo>
                                    <a:pt x="39" y="11"/>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93" name="Freeform 319"/>
                            <p:cNvSpPr>
                              <a:spLocks/>
                            </p:cNvSpPr>
                            <p:nvPr/>
                          </p:nvSpPr>
                          <p:spPr bwMode="auto">
                            <a:xfrm>
                              <a:off x="1732" y="1677"/>
                              <a:ext cx="43" cy="8"/>
                            </a:xfrm>
                            <a:custGeom>
                              <a:avLst/>
                              <a:gdLst>
                                <a:gd name="T0" fmla="*/ 39 w 43"/>
                                <a:gd name="T1" fmla="*/ 8 h 8"/>
                                <a:gd name="T2" fmla="*/ 41 w 43"/>
                                <a:gd name="T3" fmla="*/ 8 h 8"/>
                                <a:gd name="T4" fmla="*/ 43 w 43"/>
                                <a:gd name="T5" fmla="*/ 8 h 8"/>
                                <a:gd name="T6" fmla="*/ 43 w 43"/>
                                <a:gd name="T7" fmla="*/ 6 h 8"/>
                                <a:gd name="T8" fmla="*/ 43 w 43"/>
                                <a:gd name="T9" fmla="*/ 4 h 8"/>
                                <a:gd name="T10" fmla="*/ 43 w 43"/>
                                <a:gd name="T11" fmla="*/ 2 h 8"/>
                                <a:gd name="T12" fmla="*/ 41 w 43"/>
                                <a:gd name="T13" fmla="*/ 0 h 8"/>
                                <a:gd name="T14" fmla="*/ 7 w 43"/>
                                <a:gd name="T15" fmla="*/ 0 h 8"/>
                                <a:gd name="T16" fmla="*/ 5 w 43"/>
                                <a:gd name="T17" fmla="*/ 0 h 8"/>
                                <a:gd name="T18" fmla="*/ 3 w 43"/>
                                <a:gd name="T19" fmla="*/ 0 h 8"/>
                                <a:gd name="T20" fmla="*/ 0 w 43"/>
                                <a:gd name="T21" fmla="*/ 2 h 8"/>
                                <a:gd name="T22" fmla="*/ 0 w 43"/>
                                <a:gd name="T23" fmla="*/ 4 h 8"/>
                                <a:gd name="T24" fmla="*/ 3 w 43"/>
                                <a:gd name="T25" fmla="*/ 6 h 8"/>
                                <a:gd name="T26" fmla="*/ 5 w 43"/>
                                <a:gd name="T27" fmla="*/ 8 h 8"/>
                                <a:gd name="T28" fmla="*/ 39 w 43"/>
                                <a:gd name="T29" fmla="*/ 8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
                                <a:gd name="T46" fmla="*/ 0 h 8"/>
                                <a:gd name="T47" fmla="*/ 43 w 4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 h="8">
                                  <a:moveTo>
                                    <a:pt x="39" y="8"/>
                                  </a:moveTo>
                                  <a:lnTo>
                                    <a:pt x="41" y="8"/>
                                  </a:lnTo>
                                  <a:lnTo>
                                    <a:pt x="43" y="8"/>
                                  </a:lnTo>
                                  <a:lnTo>
                                    <a:pt x="43" y="6"/>
                                  </a:lnTo>
                                  <a:lnTo>
                                    <a:pt x="43" y="4"/>
                                  </a:lnTo>
                                  <a:lnTo>
                                    <a:pt x="43" y="2"/>
                                  </a:lnTo>
                                  <a:lnTo>
                                    <a:pt x="41" y="0"/>
                                  </a:lnTo>
                                  <a:lnTo>
                                    <a:pt x="7" y="0"/>
                                  </a:lnTo>
                                  <a:lnTo>
                                    <a:pt x="5" y="0"/>
                                  </a:lnTo>
                                  <a:lnTo>
                                    <a:pt x="3" y="0"/>
                                  </a:lnTo>
                                  <a:lnTo>
                                    <a:pt x="0" y="2"/>
                                  </a:lnTo>
                                  <a:lnTo>
                                    <a:pt x="0" y="4"/>
                                  </a:lnTo>
                                  <a:lnTo>
                                    <a:pt x="3" y="6"/>
                                  </a:lnTo>
                                  <a:lnTo>
                                    <a:pt x="5" y="8"/>
                                  </a:lnTo>
                                  <a:lnTo>
                                    <a:pt x="39" y="8"/>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94" name="Freeform 320"/>
                            <p:cNvSpPr>
                              <a:spLocks/>
                            </p:cNvSpPr>
                            <p:nvPr/>
                          </p:nvSpPr>
                          <p:spPr bwMode="auto">
                            <a:xfrm>
                              <a:off x="1673" y="1675"/>
                              <a:ext cx="42" cy="8"/>
                            </a:xfrm>
                            <a:custGeom>
                              <a:avLst/>
                              <a:gdLst>
                                <a:gd name="T0" fmla="*/ 38 w 42"/>
                                <a:gd name="T1" fmla="*/ 8 h 8"/>
                                <a:gd name="T2" fmla="*/ 40 w 42"/>
                                <a:gd name="T3" fmla="*/ 8 h 8"/>
                                <a:gd name="T4" fmla="*/ 42 w 42"/>
                                <a:gd name="T5" fmla="*/ 8 h 8"/>
                                <a:gd name="T6" fmla="*/ 42 w 42"/>
                                <a:gd name="T7" fmla="*/ 6 h 8"/>
                                <a:gd name="T8" fmla="*/ 42 w 42"/>
                                <a:gd name="T9" fmla="*/ 4 h 8"/>
                                <a:gd name="T10" fmla="*/ 42 w 42"/>
                                <a:gd name="T11" fmla="*/ 2 h 8"/>
                                <a:gd name="T12" fmla="*/ 40 w 42"/>
                                <a:gd name="T13" fmla="*/ 0 h 8"/>
                                <a:gd name="T14" fmla="*/ 6 w 42"/>
                                <a:gd name="T15" fmla="*/ 0 h 8"/>
                                <a:gd name="T16" fmla="*/ 4 w 42"/>
                                <a:gd name="T17" fmla="*/ 0 h 8"/>
                                <a:gd name="T18" fmla="*/ 2 w 42"/>
                                <a:gd name="T19" fmla="*/ 0 h 8"/>
                                <a:gd name="T20" fmla="*/ 0 w 42"/>
                                <a:gd name="T21" fmla="*/ 2 h 8"/>
                                <a:gd name="T22" fmla="*/ 0 w 42"/>
                                <a:gd name="T23" fmla="*/ 4 h 8"/>
                                <a:gd name="T24" fmla="*/ 2 w 42"/>
                                <a:gd name="T25" fmla="*/ 6 h 8"/>
                                <a:gd name="T26" fmla="*/ 4 w 42"/>
                                <a:gd name="T27" fmla="*/ 8 h 8"/>
                                <a:gd name="T28" fmla="*/ 38 w 42"/>
                                <a:gd name="T29" fmla="*/ 8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8"/>
                                <a:gd name="T47" fmla="*/ 42 w 42"/>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8">
                                  <a:moveTo>
                                    <a:pt x="38" y="8"/>
                                  </a:moveTo>
                                  <a:lnTo>
                                    <a:pt x="40" y="8"/>
                                  </a:lnTo>
                                  <a:lnTo>
                                    <a:pt x="42" y="8"/>
                                  </a:lnTo>
                                  <a:lnTo>
                                    <a:pt x="42" y="6"/>
                                  </a:lnTo>
                                  <a:lnTo>
                                    <a:pt x="42" y="4"/>
                                  </a:lnTo>
                                  <a:lnTo>
                                    <a:pt x="42" y="2"/>
                                  </a:lnTo>
                                  <a:lnTo>
                                    <a:pt x="40" y="0"/>
                                  </a:lnTo>
                                  <a:lnTo>
                                    <a:pt x="6" y="0"/>
                                  </a:lnTo>
                                  <a:lnTo>
                                    <a:pt x="4" y="0"/>
                                  </a:lnTo>
                                  <a:lnTo>
                                    <a:pt x="2" y="0"/>
                                  </a:lnTo>
                                  <a:lnTo>
                                    <a:pt x="0" y="2"/>
                                  </a:lnTo>
                                  <a:lnTo>
                                    <a:pt x="0" y="4"/>
                                  </a:lnTo>
                                  <a:lnTo>
                                    <a:pt x="2" y="6"/>
                                  </a:lnTo>
                                  <a:lnTo>
                                    <a:pt x="4" y="8"/>
                                  </a:lnTo>
                                  <a:lnTo>
                                    <a:pt x="38" y="8"/>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95" name="Freeform 321"/>
                            <p:cNvSpPr>
                              <a:spLocks/>
                            </p:cNvSpPr>
                            <p:nvPr/>
                          </p:nvSpPr>
                          <p:spPr bwMode="auto">
                            <a:xfrm>
                              <a:off x="1613" y="1670"/>
                              <a:ext cx="43" cy="11"/>
                            </a:xfrm>
                            <a:custGeom>
                              <a:avLst/>
                              <a:gdLst>
                                <a:gd name="T0" fmla="*/ 39 w 43"/>
                                <a:gd name="T1" fmla="*/ 11 h 11"/>
                                <a:gd name="T2" fmla="*/ 41 w 43"/>
                                <a:gd name="T3" fmla="*/ 11 h 11"/>
                                <a:gd name="T4" fmla="*/ 43 w 43"/>
                                <a:gd name="T5" fmla="*/ 11 h 11"/>
                                <a:gd name="T6" fmla="*/ 43 w 43"/>
                                <a:gd name="T7" fmla="*/ 9 h 11"/>
                                <a:gd name="T8" fmla="*/ 43 w 43"/>
                                <a:gd name="T9" fmla="*/ 7 h 11"/>
                                <a:gd name="T10" fmla="*/ 43 w 43"/>
                                <a:gd name="T11" fmla="*/ 5 h 11"/>
                                <a:gd name="T12" fmla="*/ 41 w 43"/>
                                <a:gd name="T13" fmla="*/ 2 h 11"/>
                                <a:gd name="T14" fmla="*/ 7 w 43"/>
                                <a:gd name="T15" fmla="*/ 0 h 11"/>
                                <a:gd name="T16" fmla="*/ 4 w 43"/>
                                <a:gd name="T17" fmla="*/ 0 h 11"/>
                                <a:gd name="T18" fmla="*/ 2 w 43"/>
                                <a:gd name="T19" fmla="*/ 2 h 11"/>
                                <a:gd name="T20" fmla="*/ 0 w 43"/>
                                <a:gd name="T21" fmla="*/ 5 h 11"/>
                                <a:gd name="T22" fmla="*/ 0 w 43"/>
                                <a:gd name="T23" fmla="*/ 7 h 11"/>
                                <a:gd name="T24" fmla="*/ 2 w 43"/>
                                <a:gd name="T25" fmla="*/ 9 h 11"/>
                                <a:gd name="T26" fmla="*/ 4 w 43"/>
                                <a:gd name="T27" fmla="*/ 9 h 11"/>
                                <a:gd name="T28" fmla="*/ 39 w 43"/>
                                <a:gd name="T29" fmla="*/ 11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
                                <a:gd name="T46" fmla="*/ 0 h 11"/>
                                <a:gd name="T47" fmla="*/ 43 w 43"/>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 h="11">
                                  <a:moveTo>
                                    <a:pt x="39" y="11"/>
                                  </a:moveTo>
                                  <a:lnTo>
                                    <a:pt x="41" y="11"/>
                                  </a:lnTo>
                                  <a:lnTo>
                                    <a:pt x="43" y="11"/>
                                  </a:lnTo>
                                  <a:lnTo>
                                    <a:pt x="43" y="9"/>
                                  </a:lnTo>
                                  <a:lnTo>
                                    <a:pt x="43" y="7"/>
                                  </a:lnTo>
                                  <a:lnTo>
                                    <a:pt x="43" y="5"/>
                                  </a:lnTo>
                                  <a:lnTo>
                                    <a:pt x="41" y="2"/>
                                  </a:lnTo>
                                  <a:lnTo>
                                    <a:pt x="7" y="0"/>
                                  </a:lnTo>
                                  <a:lnTo>
                                    <a:pt x="4" y="0"/>
                                  </a:lnTo>
                                  <a:lnTo>
                                    <a:pt x="2" y="2"/>
                                  </a:lnTo>
                                  <a:lnTo>
                                    <a:pt x="0" y="5"/>
                                  </a:lnTo>
                                  <a:lnTo>
                                    <a:pt x="0" y="7"/>
                                  </a:lnTo>
                                  <a:lnTo>
                                    <a:pt x="2" y="9"/>
                                  </a:lnTo>
                                  <a:lnTo>
                                    <a:pt x="4" y="9"/>
                                  </a:lnTo>
                                  <a:lnTo>
                                    <a:pt x="39" y="11"/>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96" name="Freeform 322"/>
                            <p:cNvSpPr>
                              <a:spLocks/>
                            </p:cNvSpPr>
                            <p:nvPr/>
                          </p:nvSpPr>
                          <p:spPr bwMode="auto">
                            <a:xfrm>
                              <a:off x="1553" y="1668"/>
                              <a:ext cx="43" cy="11"/>
                            </a:xfrm>
                            <a:custGeom>
                              <a:avLst/>
                              <a:gdLst>
                                <a:gd name="T0" fmla="*/ 39 w 43"/>
                                <a:gd name="T1" fmla="*/ 11 h 11"/>
                                <a:gd name="T2" fmla="*/ 41 w 43"/>
                                <a:gd name="T3" fmla="*/ 11 h 11"/>
                                <a:gd name="T4" fmla="*/ 43 w 43"/>
                                <a:gd name="T5" fmla="*/ 9 h 11"/>
                                <a:gd name="T6" fmla="*/ 43 w 43"/>
                                <a:gd name="T7" fmla="*/ 7 h 11"/>
                                <a:gd name="T8" fmla="*/ 43 w 43"/>
                                <a:gd name="T9" fmla="*/ 4 h 11"/>
                                <a:gd name="T10" fmla="*/ 43 w 43"/>
                                <a:gd name="T11" fmla="*/ 2 h 11"/>
                                <a:gd name="T12" fmla="*/ 41 w 43"/>
                                <a:gd name="T13" fmla="*/ 2 h 11"/>
                                <a:gd name="T14" fmla="*/ 7 w 43"/>
                                <a:gd name="T15" fmla="*/ 0 h 11"/>
                                <a:gd name="T16" fmla="*/ 5 w 43"/>
                                <a:gd name="T17" fmla="*/ 0 h 11"/>
                                <a:gd name="T18" fmla="*/ 3 w 43"/>
                                <a:gd name="T19" fmla="*/ 2 h 11"/>
                                <a:gd name="T20" fmla="*/ 0 w 43"/>
                                <a:gd name="T21" fmla="*/ 4 h 11"/>
                                <a:gd name="T22" fmla="*/ 0 w 43"/>
                                <a:gd name="T23" fmla="*/ 7 h 11"/>
                                <a:gd name="T24" fmla="*/ 3 w 43"/>
                                <a:gd name="T25" fmla="*/ 9 h 11"/>
                                <a:gd name="T26" fmla="*/ 5 w 43"/>
                                <a:gd name="T27" fmla="*/ 9 h 11"/>
                                <a:gd name="T28" fmla="*/ 39 w 43"/>
                                <a:gd name="T29" fmla="*/ 11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
                                <a:gd name="T46" fmla="*/ 0 h 11"/>
                                <a:gd name="T47" fmla="*/ 43 w 43"/>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 h="11">
                                  <a:moveTo>
                                    <a:pt x="39" y="11"/>
                                  </a:moveTo>
                                  <a:lnTo>
                                    <a:pt x="41" y="11"/>
                                  </a:lnTo>
                                  <a:lnTo>
                                    <a:pt x="43" y="9"/>
                                  </a:lnTo>
                                  <a:lnTo>
                                    <a:pt x="43" y="7"/>
                                  </a:lnTo>
                                  <a:lnTo>
                                    <a:pt x="43" y="4"/>
                                  </a:lnTo>
                                  <a:lnTo>
                                    <a:pt x="43" y="2"/>
                                  </a:lnTo>
                                  <a:lnTo>
                                    <a:pt x="41" y="2"/>
                                  </a:lnTo>
                                  <a:lnTo>
                                    <a:pt x="7" y="0"/>
                                  </a:lnTo>
                                  <a:lnTo>
                                    <a:pt x="5" y="0"/>
                                  </a:lnTo>
                                  <a:lnTo>
                                    <a:pt x="3" y="2"/>
                                  </a:lnTo>
                                  <a:lnTo>
                                    <a:pt x="0" y="4"/>
                                  </a:lnTo>
                                  <a:lnTo>
                                    <a:pt x="0" y="7"/>
                                  </a:lnTo>
                                  <a:lnTo>
                                    <a:pt x="3" y="9"/>
                                  </a:lnTo>
                                  <a:lnTo>
                                    <a:pt x="5" y="9"/>
                                  </a:lnTo>
                                  <a:lnTo>
                                    <a:pt x="39" y="11"/>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97" name="Freeform 323"/>
                            <p:cNvSpPr>
                              <a:spLocks/>
                            </p:cNvSpPr>
                            <p:nvPr/>
                          </p:nvSpPr>
                          <p:spPr bwMode="auto">
                            <a:xfrm>
                              <a:off x="1494" y="1666"/>
                              <a:ext cx="42" cy="11"/>
                            </a:xfrm>
                            <a:custGeom>
                              <a:avLst/>
                              <a:gdLst>
                                <a:gd name="T0" fmla="*/ 38 w 42"/>
                                <a:gd name="T1" fmla="*/ 11 h 11"/>
                                <a:gd name="T2" fmla="*/ 40 w 42"/>
                                <a:gd name="T3" fmla="*/ 11 h 11"/>
                                <a:gd name="T4" fmla="*/ 42 w 42"/>
                                <a:gd name="T5" fmla="*/ 9 h 11"/>
                                <a:gd name="T6" fmla="*/ 42 w 42"/>
                                <a:gd name="T7" fmla="*/ 6 h 11"/>
                                <a:gd name="T8" fmla="*/ 42 w 42"/>
                                <a:gd name="T9" fmla="*/ 4 h 11"/>
                                <a:gd name="T10" fmla="*/ 42 w 42"/>
                                <a:gd name="T11" fmla="*/ 2 h 11"/>
                                <a:gd name="T12" fmla="*/ 40 w 42"/>
                                <a:gd name="T13" fmla="*/ 2 h 11"/>
                                <a:gd name="T14" fmla="*/ 6 w 42"/>
                                <a:gd name="T15" fmla="*/ 0 h 11"/>
                                <a:gd name="T16" fmla="*/ 4 w 42"/>
                                <a:gd name="T17" fmla="*/ 0 h 11"/>
                                <a:gd name="T18" fmla="*/ 2 w 42"/>
                                <a:gd name="T19" fmla="*/ 0 h 11"/>
                                <a:gd name="T20" fmla="*/ 0 w 42"/>
                                <a:gd name="T21" fmla="*/ 2 h 11"/>
                                <a:gd name="T22" fmla="*/ 0 w 42"/>
                                <a:gd name="T23" fmla="*/ 4 h 11"/>
                                <a:gd name="T24" fmla="*/ 2 w 42"/>
                                <a:gd name="T25" fmla="*/ 6 h 11"/>
                                <a:gd name="T26" fmla="*/ 4 w 42"/>
                                <a:gd name="T27" fmla="*/ 9 h 11"/>
                                <a:gd name="T28" fmla="*/ 38 w 42"/>
                                <a:gd name="T29" fmla="*/ 11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11"/>
                                <a:gd name="T47" fmla="*/ 42 w 42"/>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11">
                                  <a:moveTo>
                                    <a:pt x="38" y="11"/>
                                  </a:moveTo>
                                  <a:lnTo>
                                    <a:pt x="40" y="11"/>
                                  </a:lnTo>
                                  <a:lnTo>
                                    <a:pt x="42" y="9"/>
                                  </a:lnTo>
                                  <a:lnTo>
                                    <a:pt x="42" y="6"/>
                                  </a:lnTo>
                                  <a:lnTo>
                                    <a:pt x="42" y="4"/>
                                  </a:lnTo>
                                  <a:lnTo>
                                    <a:pt x="42" y="2"/>
                                  </a:lnTo>
                                  <a:lnTo>
                                    <a:pt x="40" y="2"/>
                                  </a:lnTo>
                                  <a:lnTo>
                                    <a:pt x="6" y="0"/>
                                  </a:lnTo>
                                  <a:lnTo>
                                    <a:pt x="4" y="0"/>
                                  </a:lnTo>
                                  <a:lnTo>
                                    <a:pt x="2" y="0"/>
                                  </a:lnTo>
                                  <a:lnTo>
                                    <a:pt x="0" y="2"/>
                                  </a:lnTo>
                                  <a:lnTo>
                                    <a:pt x="0" y="4"/>
                                  </a:lnTo>
                                  <a:lnTo>
                                    <a:pt x="2" y="6"/>
                                  </a:lnTo>
                                  <a:lnTo>
                                    <a:pt x="4" y="9"/>
                                  </a:lnTo>
                                  <a:lnTo>
                                    <a:pt x="38" y="11"/>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98" name="Freeform 324"/>
                            <p:cNvSpPr>
                              <a:spLocks/>
                            </p:cNvSpPr>
                            <p:nvPr/>
                          </p:nvSpPr>
                          <p:spPr bwMode="auto">
                            <a:xfrm>
                              <a:off x="1434" y="1664"/>
                              <a:ext cx="43" cy="8"/>
                            </a:xfrm>
                            <a:custGeom>
                              <a:avLst/>
                              <a:gdLst>
                                <a:gd name="T0" fmla="*/ 38 w 43"/>
                                <a:gd name="T1" fmla="*/ 8 h 8"/>
                                <a:gd name="T2" fmla="*/ 41 w 43"/>
                                <a:gd name="T3" fmla="*/ 8 h 8"/>
                                <a:gd name="T4" fmla="*/ 43 w 43"/>
                                <a:gd name="T5" fmla="*/ 8 h 8"/>
                                <a:gd name="T6" fmla="*/ 43 w 43"/>
                                <a:gd name="T7" fmla="*/ 6 h 8"/>
                                <a:gd name="T8" fmla="*/ 43 w 43"/>
                                <a:gd name="T9" fmla="*/ 4 h 8"/>
                                <a:gd name="T10" fmla="*/ 43 w 43"/>
                                <a:gd name="T11" fmla="*/ 2 h 8"/>
                                <a:gd name="T12" fmla="*/ 41 w 43"/>
                                <a:gd name="T13" fmla="*/ 0 h 8"/>
                                <a:gd name="T14" fmla="*/ 7 w 43"/>
                                <a:gd name="T15" fmla="*/ 0 h 8"/>
                                <a:gd name="T16" fmla="*/ 4 w 43"/>
                                <a:gd name="T17" fmla="*/ 0 h 8"/>
                                <a:gd name="T18" fmla="*/ 2 w 43"/>
                                <a:gd name="T19" fmla="*/ 0 h 8"/>
                                <a:gd name="T20" fmla="*/ 0 w 43"/>
                                <a:gd name="T21" fmla="*/ 2 h 8"/>
                                <a:gd name="T22" fmla="*/ 0 w 43"/>
                                <a:gd name="T23" fmla="*/ 4 h 8"/>
                                <a:gd name="T24" fmla="*/ 2 w 43"/>
                                <a:gd name="T25" fmla="*/ 6 h 8"/>
                                <a:gd name="T26" fmla="*/ 4 w 43"/>
                                <a:gd name="T27" fmla="*/ 8 h 8"/>
                                <a:gd name="T28" fmla="*/ 38 w 43"/>
                                <a:gd name="T29" fmla="*/ 8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
                                <a:gd name="T46" fmla="*/ 0 h 8"/>
                                <a:gd name="T47" fmla="*/ 43 w 4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 h="8">
                                  <a:moveTo>
                                    <a:pt x="38" y="8"/>
                                  </a:moveTo>
                                  <a:lnTo>
                                    <a:pt x="41" y="8"/>
                                  </a:lnTo>
                                  <a:lnTo>
                                    <a:pt x="43" y="8"/>
                                  </a:lnTo>
                                  <a:lnTo>
                                    <a:pt x="43" y="6"/>
                                  </a:lnTo>
                                  <a:lnTo>
                                    <a:pt x="43" y="4"/>
                                  </a:lnTo>
                                  <a:lnTo>
                                    <a:pt x="43" y="2"/>
                                  </a:lnTo>
                                  <a:lnTo>
                                    <a:pt x="41" y="0"/>
                                  </a:lnTo>
                                  <a:lnTo>
                                    <a:pt x="7" y="0"/>
                                  </a:lnTo>
                                  <a:lnTo>
                                    <a:pt x="4" y="0"/>
                                  </a:lnTo>
                                  <a:lnTo>
                                    <a:pt x="2" y="0"/>
                                  </a:lnTo>
                                  <a:lnTo>
                                    <a:pt x="0" y="2"/>
                                  </a:lnTo>
                                  <a:lnTo>
                                    <a:pt x="0" y="4"/>
                                  </a:lnTo>
                                  <a:lnTo>
                                    <a:pt x="2" y="6"/>
                                  </a:lnTo>
                                  <a:lnTo>
                                    <a:pt x="4" y="8"/>
                                  </a:lnTo>
                                  <a:lnTo>
                                    <a:pt x="38" y="8"/>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99" name="Freeform 325"/>
                            <p:cNvSpPr>
                              <a:spLocks/>
                            </p:cNvSpPr>
                            <p:nvPr/>
                          </p:nvSpPr>
                          <p:spPr bwMode="auto">
                            <a:xfrm>
                              <a:off x="1377" y="1662"/>
                              <a:ext cx="40" cy="8"/>
                            </a:xfrm>
                            <a:custGeom>
                              <a:avLst/>
                              <a:gdLst>
                                <a:gd name="T0" fmla="*/ 36 w 40"/>
                                <a:gd name="T1" fmla="*/ 8 h 8"/>
                                <a:gd name="T2" fmla="*/ 38 w 40"/>
                                <a:gd name="T3" fmla="*/ 8 h 8"/>
                                <a:gd name="T4" fmla="*/ 40 w 40"/>
                                <a:gd name="T5" fmla="*/ 8 h 8"/>
                                <a:gd name="T6" fmla="*/ 40 w 40"/>
                                <a:gd name="T7" fmla="*/ 6 h 8"/>
                                <a:gd name="T8" fmla="*/ 40 w 40"/>
                                <a:gd name="T9" fmla="*/ 4 h 8"/>
                                <a:gd name="T10" fmla="*/ 40 w 40"/>
                                <a:gd name="T11" fmla="*/ 2 h 8"/>
                                <a:gd name="T12" fmla="*/ 38 w 40"/>
                                <a:gd name="T13" fmla="*/ 0 h 8"/>
                                <a:gd name="T14" fmla="*/ 4 w 40"/>
                                <a:gd name="T15" fmla="*/ 0 h 8"/>
                                <a:gd name="T16" fmla="*/ 2 w 40"/>
                                <a:gd name="T17" fmla="*/ 0 h 8"/>
                                <a:gd name="T18" fmla="*/ 0 w 40"/>
                                <a:gd name="T19" fmla="*/ 0 h 8"/>
                                <a:gd name="T20" fmla="*/ 0 w 40"/>
                                <a:gd name="T21" fmla="*/ 2 h 8"/>
                                <a:gd name="T22" fmla="*/ 0 w 40"/>
                                <a:gd name="T23" fmla="*/ 4 h 8"/>
                                <a:gd name="T24" fmla="*/ 0 w 40"/>
                                <a:gd name="T25" fmla="*/ 6 h 8"/>
                                <a:gd name="T26" fmla="*/ 2 w 40"/>
                                <a:gd name="T27" fmla="*/ 8 h 8"/>
                                <a:gd name="T28" fmla="*/ 36 w 40"/>
                                <a:gd name="T29" fmla="*/ 8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0"/>
                                <a:gd name="T46" fmla="*/ 0 h 8"/>
                                <a:gd name="T47" fmla="*/ 40 w 40"/>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0" h="8">
                                  <a:moveTo>
                                    <a:pt x="36" y="8"/>
                                  </a:moveTo>
                                  <a:lnTo>
                                    <a:pt x="38" y="8"/>
                                  </a:lnTo>
                                  <a:lnTo>
                                    <a:pt x="40" y="8"/>
                                  </a:lnTo>
                                  <a:lnTo>
                                    <a:pt x="40" y="6"/>
                                  </a:lnTo>
                                  <a:lnTo>
                                    <a:pt x="40" y="4"/>
                                  </a:lnTo>
                                  <a:lnTo>
                                    <a:pt x="40" y="2"/>
                                  </a:lnTo>
                                  <a:lnTo>
                                    <a:pt x="38" y="0"/>
                                  </a:lnTo>
                                  <a:lnTo>
                                    <a:pt x="4" y="0"/>
                                  </a:lnTo>
                                  <a:lnTo>
                                    <a:pt x="2" y="0"/>
                                  </a:lnTo>
                                  <a:lnTo>
                                    <a:pt x="0" y="0"/>
                                  </a:lnTo>
                                  <a:lnTo>
                                    <a:pt x="0" y="2"/>
                                  </a:lnTo>
                                  <a:lnTo>
                                    <a:pt x="0" y="4"/>
                                  </a:lnTo>
                                  <a:lnTo>
                                    <a:pt x="0" y="6"/>
                                  </a:lnTo>
                                  <a:lnTo>
                                    <a:pt x="2" y="8"/>
                                  </a:lnTo>
                                  <a:lnTo>
                                    <a:pt x="36" y="8"/>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100" name="Freeform 326"/>
                            <p:cNvSpPr>
                              <a:spLocks/>
                            </p:cNvSpPr>
                            <p:nvPr/>
                          </p:nvSpPr>
                          <p:spPr bwMode="auto">
                            <a:xfrm>
                              <a:off x="1317" y="1658"/>
                              <a:ext cx="43" cy="10"/>
                            </a:xfrm>
                            <a:custGeom>
                              <a:avLst/>
                              <a:gdLst>
                                <a:gd name="T0" fmla="*/ 36 w 43"/>
                                <a:gd name="T1" fmla="*/ 10 h 10"/>
                                <a:gd name="T2" fmla="*/ 38 w 43"/>
                                <a:gd name="T3" fmla="*/ 10 h 10"/>
                                <a:gd name="T4" fmla="*/ 40 w 43"/>
                                <a:gd name="T5" fmla="*/ 10 h 10"/>
                                <a:gd name="T6" fmla="*/ 43 w 43"/>
                                <a:gd name="T7" fmla="*/ 8 h 10"/>
                                <a:gd name="T8" fmla="*/ 43 w 43"/>
                                <a:gd name="T9" fmla="*/ 6 h 10"/>
                                <a:gd name="T10" fmla="*/ 40 w 43"/>
                                <a:gd name="T11" fmla="*/ 4 h 10"/>
                                <a:gd name="T12" fmla="*/ 38 w 43"/>
                                <a:gd name="T13" fmla="*/ 2 h 10"/>
                                <a:gd name="T14" fmla="*/ 4 w 43"/>
                                <a:gd name="T15" fmla="*/ 0 h 10"/>
                                <a:gd name="T16" fmla="*/ 2 w 43"/>
                                <a:gd name="T17" fmla="*/ 0 h 10"/>
                                <a:gd name="T18" fmla="*/ 0 w 43"/>
                                <a:gd name="T19" fmla="*/ 2 h 10"/>
                                <a:gd name="T20" fmla="*/ 0 w 43"/>
                                <a:gd name="T21" fmla="*/ 4 h 10"/>
                                <a:gd name="T22" fmla="*/ 0 w 43"/>
                                <a:gd name="T23" fmla="*/ 6 h 10"/>
                                <a:gd name="T24" fmla="*/ 0 w 43"/>
                                <a:gd name="T25" fmla="*/ 8 h 10"/>
                                <a:gd name="T26" fmla="*/ 2 w 43"/>
                                <a:gd name="T27" fmla="*/ 8 h 10"/>
                                <a:gd name="T28" fmla="*/ 36 w 43"/>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
                                <a:gd name="T46" fmla="*/ 0 h 10"/>
                                <a:gd name="T47" fmla="*/ 43 w 43"/>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 h="10">
                                  <a:moveTo>
                                    <a:pt x="36" y="10"/>
                                  </a:moveTo>
                                  <a:lnTo>
                                    <a:pt x="38" y="10"/>
                                  </a:lnTo>
                                  <a:lnTo>
                                    <a:pt x="40" y="10"/>
                                  </a:lnTo>
                                  <a:lnTo>
                                    <a:pt x="43" y="8"/>
                                  </a:lnTo>
                                  <a:lnTo>
                                    <a:pt x="43" y="6"/>
                                  </a:lnTo>
                                  <a:lnTo>
                                    <a:pt x="40" y="4"/>
                                  </a:lnTo>
                                  <a:lnTo>
                                    <a:pt x="38" y="2"/>
                                  </a:lnTo>
                                  <a:lnTo>
                                    <a:pt x="4" y="0"/>
                                  </a:lnTo>
                                  <a:lnTo>
                                    <a:pt x="2" y="0"/>
                                  </a:lnTo>
                                  <a:lnTo>
                                    <a:pt x="0" y="2"/>
                                  </a:lnTo>
                                  <a:lnTo>
                                    <a:pt x="0" y="4"/>
                                  </a:lnTo>
                                  <a:lnTo>
                                    <a:pt x="0" y="6"/>
                                  </a:lnTo>
                                  <a:lnTo>
                                    <a:pt x="0" y="8"/>
                                  </a:lnTo>
                                  <a:lnTo>
                                    <a:pt x="2" y="8"/>
                                  </a:lnTo>
                                  <a:lnTo>
                                    <a:pt x="36" y="10"/>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101" name="Freeform 327"/>
                            <p:cNvSpPr>
                              <a:spLocks/>
                            </p:cNvSpPr>
                            <p:nvPr/>
                          </p:nvSpPr>
                          <p:spPr bwMode="auto">
                            <a:xfrm>
                              <a:off x="1257" y="1655"/>
                              <a:ext cx="43" cy="11"/>
                            </a:xfrm>
                            <a:custGeom>
                              <a:avLst/>
                              <a:gdLst>
                                <a:gd name="T0" fmla="*/ 36 w 43"/>
                                <a:gd name="T1" fmla="*/ 11 h 11"/>
                                <a:gd name="T2" fmla="*/ 39 w 43"/>
                                <a:gd name="T3" fmla="*/ 11 h 11"/>
                                <a:gd name="T4" fmla="*/ 41 w 43"/>
                                <a:gd name="T5" fmla="*/ 9 h 11"/>
                                <a:gd name="T6" fmla="*/ 43 w 43"/>
                                <a:gd name="T7" fmla="*/ 7 h 11"/>
                                <a:gd name="T8" fmla="*/ 43 w 43"/>
                                <a:gd name="T9" fmla="*/ 5 h 11"/>
                                <a:gd name="T10" fmla="*/ 41 w 43"/>
                                <a:gd name="T11" fmla="*/ 3 h 11"/>
                                <a:gd name="T12" fmla="*/ 39 w 43"/>
                                <a:gd name="T13" fmla="*/ 3 h 11"/>
                                <a:gd name="T14" fmla="*/ 5 w 43"/>
                                <a:gd name="T15" fmla="*/ 0 h 11"/>
                                <a:gd name="T16" fmla="*/ 2 w 43"/>
                                <a:gd name="T17" fmla="*/ 0 h 11"/>
                                <a:gd name="T18" fmla="*/ 0 w 43"/>
                                <a:gd name="T19" fmla="*/ 3 h 11"/>
                                <a:gd name="T20" fmla="*/ 0 w 43"/>
                                <a:gd name="T21" fmla="*/ 5 h 11"/>
                                <a:gd name="T22" fmla="*/ 0 w 43"/>
                                <a:gd name="T23" fmla="*/ 7 h 11"/>
                                <a:gd name="T24" fmla="*/ 0 w 43"/>
                                <a:gd name="T25" fmla="*/ 9 h 11"/>
                                <a:gd name="T26" fmla="*/ 2 w 43"/>
                                <a:gd name="T27" fmla="*/ 9 h 11"/>
                                <a:gd name="T28" fmla="*/ 36 w 43"/>
                                <a:gd name="T29" fmla="*/ 11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
                                <a:gd name="T46" fmla="*/ 0 h 11"/>
                                <a:gd name="T47" fmla="*/ 43 w 43"/>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 h="11">
                                  <a:moveTo>
                                    <a:pt x="36" y="11"/>
                                  </a:moveTo>
                                  <a:lnTo>
                                    <a:pt x="39" y="11"/>
                                  </a:lnTo>
                                  <a:lnTo>
                                    <a:pt x="41" y="9"/>
                                  </a:lnTo>
                                  <a:lnTo>
                                    <a:pt x="43" y="7"/>
                                  </a:lnTo>
                                  <a:lnTo>
                                    <a:pt x="43" y="5"/>
                                  </a:lnTo>
                                  <a:lnTo>
                                    <a:pt x="41" y="3"/>
                                  </a:lnTo>
                                  <a:lnTo>
                                    <a:pt x="39" y="3"/>
                                  </a:lnTo>
                                  <a:lnTo>
                                    <a:pt x="5" y="0"/>
                                  </a:lnTo>
                                  <a:lnTo>
                                    <a:pt x="2" y="0"/>
                                  </a:lnTo>
                                  <a:lnTo>
                                    <a:pt x="0" y="3"/>
                                  </a:lnTo>
                                  <a:lnTo>
                                    <a:pt x="0" y="5"/>
                                  </a:lnTo>
                                  <a:lnTo>
                                    <a:pt x="0" y="7"/>
                                  </a:lnTo>
                                  <a:lnTo>
                                    <a:pt x="0" y="9"/>
                                  </a:lnTo>
                                  <a:lnTo>
                                    <a:pt x="2" y="9"/>
                                  </a:lnTo>
                                  <a:lnTo>
                                    <a:pt x="36" y="11"/>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102" name="Freeform 328"/>
                            <p:cNvSpPr>
                              <a:spLocks/>
                            </p:cNvSpPr>
                            <p:nvPr/>
                          </p:nvSpPr>
                          <p:spPr bwMode="auto">
                            <a:xfrm>
                              <a:off x="1198" y="1653"/>
                              <a:ext cx="42" cy="11"/>
                            </a:xfrm>
                            <a:custGeom>
                              <a:avLst/>
                              <a:gdLst>
                                <a:gd name="T0" fmla="*/ 36 w 42"/>
                                <a:gd name="T1" fmla="*/ 11 h 11"/>
                                <a:gd name="T2" fmla="*/ 38 w 42"/>
                                <a:gd name="T3" fmla="*/ 11 h 11"/>
                                <a:gd name="T4" fmla="*/ 40 w 42"/>
                                <a:gd name="T5" fmla="*/ 9 h 11"/>
                                <a:gd name="T6" fmla="*/ 42 w 42"/>
                                <a:gd name="T7" fmla="*/ 7 h 11"/>
                                <a:gd name="T8" fmla="*/ 42 w 42"/>
                                <a:gd name="T9" fmla="*/ 5 h 11"/>
                                <a:gd name="T10" fmla="*/ 40 w 42"/>
                                <a:gd name="T11" fmla="*/ 2 h 11"/>
                                <a:gd name="T12" fmla="*/ 38 w 42"/>
                                <a:gd name="T13" fmla="*/ 2 h 11"/>
                                <a:gd name="T14" fmla="*/ 6 w 42"/>
                                <a:gd name="T15" fmla="*/ 0 h 11"/>
                                <a:gd name="T16" fmla="*/ 4 w 42"/>
                                <a:gd name="T17" fmla="*/ 0 h 11"/>
                                <a:gd name="T18" fmla="*/ 2 w 42"/>
                                <a:gd name="T19" fmla="*/ 2 h 11"/>
                                <a:gd name="T20" fmla="*/ 0 w 42"/>
                                <a:gd name="T21" fmla="*/ 5 h 11"/>
                                <a:gd name="T22" fmla="*/ 0 w 42"/>
                                <a:gd name="T23" fmla="*/ 5 h 11"/>
                                <a:gd name="T24" fmla="*/ 2 w 42"/>
                                <a:gd name="T25" fmla="*/ 7 h 11"/>
                                <a:gd name="T26" fmla="*/ 4 w 42"/>
                                <a:gd name="T27" fmla="*/ 9 h 11"/>
                                <a:gd name="T28" fmla="*/ 36 w 42"/>
                                <a:gd name="T29" fmla="*/ 11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11"/>
                                <a:gd name="T47" fmla="*/ 42 w 42"/>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11">
                                  <a:moveTo>
                                    <a:pt x="36" y="11"/>
                                  </a:moveTo>
                                  <a:lnTo>
                                    <a:pt x="38" y="11"/>
                                  </a:lnTo>
                                  <a:lnTo>
                                    <a:pt x="40" y="9"/>
                                  </a:lnTo>
                                  <a:lnTo>
                                    <a:pt x="42" y="7"/>
                                  </a:lnTo>
                                  <a:lnTo>
                                    <a:pt x="42" y="5"/>
                                  </a:lnTo>
                                  <a:lnTo>
                                    <a:pt x="40" y="2"/>
                                  </a:lnTo>
                                  <a:lnTo>
                                    <a:pt x="38" y="2"/>
                                  </a:lnTo>
                                  <a:lnTo>
                                    <a:pt x="6" y="0"/>
                                  </a:lnTo>
                                  <a:lnTo>
                                    <a:pt x="4" y="0"/>
                                  </a:lnTo>
                                  <a:lnTo>
                                    <a:pt x="2" y="2"/>
                                  </a:lnTo>
                                  <a:lnTo>
                                    <a:pt x="0" y="5"/>
                                  </a:lnTo>
                                  <a:lnTo>
                                    <a:pt x="2" y="7"/>
                                  </a:lnTo>
                                  <a:lnTo>
                                    <a:pt x="4" y="9"/>
                                  </a:lnTo>
                                  <a:lnTo>
                                    <a:pt x="36" y="11"/>
                                  </a:lnTo>
                                  <a:close/>
                                </a:path>
                              </a:pathLst>
                            </a:custGeom>
                            <a:solidFill>
                              <a:srgbClr val="000000"/>
                            </a:solidFill>
                            <a:ln w="9525">
                              <a:noFill/>
                              <a:round/>
                              <a:headEnd/>
                              <a:tailEnd/>
                            </a:ln>
                          </p:spPr>
                          <p:txBody>
                            <a:bodyPr/>
                            <a:lstStyle/>
                            <a:p>
                              <a:endParaRPr lang="ja-JP" altLang="en-US">
                                <a:solidFill>
                                  <a:schemeClr val="tx1"/>
                                </a:solidFill>
                              </a:endParaRPr>
                            </a:p>
                          </p:txBody>
                        </p:sp>
                      </p:grpSp>
                    </p:grpSp>
                    <p:grpSp>
                      <p:nvGrpSpPr>
                        <p:cNvPr id="75" name="Group 349"/>
                        <p:cNvGrpSpPr>
                          <a:grpSpLocks/>
                        </p:cNvGrpSpPr>
                        <p:nvPr/>
                      </p:nvGrpSpPr>
                      <p:grpSpPr bwMode="auto">
                        <a:xfrm>
                          <a:off x="3887788" y="2259013"/>
                          <a:ext cx="1849437" cy="14287"/>
                          <a:chOff x="2449" y="1423"/>
                          <a:chExt cx="1165" cy="9"/>
                        </a:xfrm>
                      </p:grpSpPr>
                      <p:sp>
                        <p:nvSpPr>
                          <p:cNvPr id="46" name="Freeform 330"/>
                          <p:cNvSpPr>
                            <a:spLocks/>
                          </p:cNvSpPr>
                          <p:nvPr/>
                        </p:nvSpPr>
                        <p:spPr bwMode="auto">
                          <a:xfrm>
                            <a:off x="2449" y="1423"/>
                            <a:ext cx="76" cy="9"/>
                          </a:xfrm>
                          <a:custGeom>
                            <a:avLst/>
                            <a:gdLst>
                              <a:gd name="T0" fmla="*/ 6 w 76"/>
                              <a:gd name="T1" fmla="*/ 0 h 9"/>
                              <a:gd name="T2" fmla="*/ 4 w 76"/>
                              <a:gd name="T3" fmla="*/ 0 h 9"/>
                              <a:gd name="T4" fmla="*/ 2 w 76"/>
                              <a:gd name="T5" fmla="*/ 3 h 9"/>
                              <a:gd name="T6" fmla="*/ 0 w 76"/>
                              <a:gd name="T7" fmla="*/ 5 h 9"/>
                              <a:gd name="T8" fmla="*/ 0 w 76"/>
                              <a:gd name="T9" fmla="*/ 5 h 9"/>
                              <a:gd name="T10" fmla="*/ 2 w 76"/>
                              <a:gd name="T11" fmla="*/ 7 h 9"/>
                              <a:gd name="T12" fmla="*/ 4 w 76"/>
                              <a:gd name="T13" fmla="*/ 9 h 9"/>
                              <a:gd name="T14" fmla="*/ 70 w 76"/>
                              <a:gd name="T15" fmla="*/ 9 h 9"/>
                              <a:gd name="T16" fmla="*/ 72 w 76"/>
                              <a:gd name="T17" fmla="*/ 9 h 9"/>
                              <a:gd name="T18" fmla="*/ 74 w 76"/>
                              <a:gd name="T19" fmla="*/ 9 h 9"/>
                              <a:gd name="T20" fmla="*/ 76 w 76"/>
                              <a:gd name="T21" fmla="*/ 7 h 9"/>
                              <a:gd name="T22" fmla="*/ 76 w 76"/>
                              <a:gd name="T23" fmla="*/ 5 h 9"/>
                              <a:gd name="T24" fmla="*/ 74 w 76"/>
                              <a:gd name="T25" fmla="*/ 3 h 9"/>
                              <a:gd name="T26" fmla="*/ 72 w 76"/>
                              <a:gd name="T27" fmla="*/ 0 h 9"/>
                              <a:gd name="T28" fmla="*/ 6 w 76"/>
                              <a:gd name="T29" fmla="*/ 0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6"/>
                              <a:gd name="T46" fmla="*/ 0 h 9"/>
                              <a:gd name="T47" fmla="*/ 76 w 76"/>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6" h="9">
                                <a:moveTo>
                                  <a:pt x="6" y="0"/>
                                </a:moveTo>
                                <a:lnTo>
                                  <a:pt x="4" y="0"/>
                                </a:lnTo>
                                <a:lnTo>
                                  <a:pt x="2" y="3"/>
                                </a:lnTo>
                                <a:lnTo>
                                  <a:pt x="0" y="5"/>
                                </a:lnTo>
                                <a:lnTo>
                                  <a:pt x="2" y="7"/>
                                </a:lnTo>
                                <a:lnTo>
                                  <a:pt x="4" y="9"/>
                                </a:lnTo>
                                <a:lnTo>
                                  <a:pt x="70" y="9"/>
                                </a:lnTo>
                                <a:lnTo>
                                  <a:pt x="72" y="9"/>
                                </a:lnTo>
                                <a:lnTo>
                                  <a:pt x="74" y="9"/>
                                </a:lnTo>
                                <a:lnTo>
                                  <a:pt x="76" y="7"/>
                                </a:lnTo>
                                <a:lnTo>
                                  <a:pt x="76" y="5"/>
                                </a:lnTo>
                                <a:lnTo>
                                  <a:pt x="74" y="3"/>
                                </a:lnTo>
                                <a:lnTo>
                                  <a:pt x="72" y="0"/>
                                </a:lnTo>
                                <a:lnTo>
                                  <a:pt x="6" y="0"/>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47" name="Freeform 331"/>
                          <p:cNvSpPr>
                            <a:spLocks/>
                          </p:cNvSpPr>
                          <p:nvPr/>
                        </p:nvSpPr>
                        <p:spPr bwMode="auto">
                          <a:xfrm>
                            <a:off x="2542" y="1423"/>
                            <a:ext cx="17" cy="9"/>
                          </a:xfrm>
                          <a:custGeom>
                            <a:avLst/>
                            <a:gdLst>
                              <a:gd name="T0" fmla="*/ 5 w 17"/>
                              <a:gd name="T1" fmla="*/ 0 h 9"/>
                              <a:gd name="T2" fmla="*/ 2 w 17"/>
                              <a:gd name="T3" fmla="*/ 0 h 9"/>
                              <a:gd name="T4" fmla="*/ 0 w 17"/>
                              <a:gd name="T5" fmla="*/ 3 h 9"/>
                              <a:gd name="T6" fmla="*/ 0 w 17"/>
                              <a:gd name="T7" fmla="*/ 5 h 9"/>
                              <a:gd name="T8" fmla="*/ 0 w 17"/>
                              <a:gd name="T9" fmla="*/ 7 h 9"/>
                              <a:gd name="T10" fmla="*/ 0 w 17"/>
                              <a:gd name="T11" fmla="*/ 9 h 9"/>
                              <a:gd name="T12" fmla="*/ 2 w 17"/>
                              <a:gd name="T13" fmla="*/ 9 h 9"/>
                              <a:gd name="T14" fmla="*/ 11 w 17"/>
                              <a:gd name="T15" fmla="*/ 9 h 9"/>
                              <a:gd name="T16" fmla="*/ 13 w 17"/>
                              <a:gd name="T17" fmla="*/ 9 h 9"/>
                              <a:gd name="T18" fmla="*/ 15 w 17"/>
                              <a:gd name="T19" fmla="*/ 9 h 9"/>
                              <a:gd name="T20" fmla="*/ 17 w 17"/>
                              <a:gd name="T21" fmla="*/ 7 h 9"/>
                              <a:gd name="T22" fmla="*/ 17 w 17"/>
                              <a:gd name="T23" fmla="*/ 5 h 9"/>
                              <a:gd name="T24" fmla="*/ 15 w 17"/>
                              <a:gd name="T25" fmla="*/ 3 h 9"/>
                              <a:gd name="T26" fmla="*/ 13 w 17"/>
                              <a:gd name="T27" fmla="*/ 0 h 9"/>
                              <a:gd name="T28" fmla="*/ 5 w 17"/>
                              <a:gd name="T29" fmla="*/ 0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9"/>
                              <a:gd name="T47" fmla="*/ 17 w 17"/>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9">
                                <a:moveTo>
                                  <a:pt x="5" y="0"/>
                                </a:moveTo>
                                <a:lnTo>
                                  <a:pt x="2" y="0"/>
                                </a:lnTo>
                                <a:lnTo>
                                  <a:pt x="0" y="3"/>
                                </a:lnTo>
                                <a:lnTo>
                                  <a:pt x="0" y="5"/>
                                </a:lnTo>
                                <a:lnTo>
                                  <a:pt x="0" y="7"/>
                                </a:lnTo>
                                <a:lnTo>
                                  <a:pt x="0" y="9"/>
                                </a:lnTo>
                                <a:lnTo>
                                  <a:pt x="2" y="9"/>
                                </a:lnTo>
                                <a:lnTo>
                                  <a:pt x="11" y="9"/>
                                </a:lnTo>
                                <a:lnTo>
                                  <a:pt x="13" y="9"/>
                                </a:lnTo>
                                <a:lnTo>
                                  <a:pt x="15" y="9"/>
                                </a:lnTo>
                                <a:lnTo>
                                  <a:pt x="17" y="7"/>
                                </a:lnTo>
                                <a:lnTo>
                                  <a:pt x="17" y="5"/>
                                </a:lnTo>
                                <a:lnTo>
                                  <a:pt x="15" y="3"/>
                                </a:lnTo>
                                <a:lnTo>
                                  <a:pt x="13" y="0"/>
                                </a:lnTo>
                                <a:lnTo>
                                  <a:pt x="5" y="0"/>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48" name="Freeform 332"/>
                          <p:cNvSpPr>
                            <a:spLocks/>
                          </p:cNvSpPr>
                          <p:nvPr/>
                        </p:nvSpPr>
                        <p:spPr bwMode="auto">
                          <a:xfrm>
                            <a:off x="2576" y="1423"/>
                            <a:ext cx="77" cy="9"/>
                          </a:xfrm>
                          <a:custGeom>
                            <a:avLst/>
                            <a:gdLst>
                              <a:gd name="T0" fmla="*/ 5 w 77"/>
                              <a:gd name="T1" fmla="*/ 0 h 9"/>
                              <a:gd name="T2" fmla="*/ 3 w 77"/>
                              <a:gd name="T3" fmla="*/ 0 h 9"/>
                              <a:gd name="T4" fmla="*/ 0 w 77"/>
                              <a:gd name="T5" fmla="*/ 3 h 9"/>
                              <a:gd name="T6" fmla="*/ 0 w 77"/>
                              <a:gd name="T7" fmla="*/ 5 h 9"/>
                              <a:gd name="T8" fmla="*/ 0 w 77"/>
                              <a:gd name="T9" fmla="*/ 7 h 9"/>
                              <a:gd name="T10" fmla="*/ 0 w 77"/>
                              <a:gd name="T11" fmla="*/ 9 h 9"/>
                              <a:gd name="T12" fmla="*/ 3 w 77"/>
                              <a:gd name="T13" fmla="*/ 9 h 9"/>
                              <a:gd name="T14" fmla="*/ 71 w 77"/>
                              <a:gd name="T15" fmla="*/ 9 h 9"/>
                              <a:gd name="T16" fmla="*/ 73 w 77"/>
                              <a:gd name="T17" fmla="*/ 9 h 9"/>
                              <a:gd name="T18" fmla="*/ 75 w 77"/>
                              <a:gd name="T19" fmla="*/ 9 h 9"/>
                              <a:gd name="T20" fmla="*/ 77 w 77"/>
                              <a:gd name="T21" fmla="*/ 7 h 9"/>
                              <a:gd name="T22" fmla="*/ 77 w 77"/>
                              <a:gd name="T23" fmla="*/ 5 h 9"/>
                              <a:gd name="T24" fmla="*/ 75 w 77"/>
                              <a:gd name="T25" fmla="*/ 3 h 9"/>
                              <a:gd name="T26" fmla="*/ 73 w 77"/>
                              <a:gd name="T27" fmla="*/ 0 h 9"/>
                              <a:gd name="T28" fmla="*/ 5 w 77"/>
                              <a:gd name="T29" fmla="*/ 0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7"/>
                              <a:gd name="T46" fmla="*/ 0 h 9"/>
                              <a:gd name="T47" fmla="*/ 77 w 77"/>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7" h="9">
                                <a:moveTo>
                                  <a:pt x="5" y="0"/>
                                </a:moveTo>
                                <a:lnTo>
                                  <a:pt x="3" y="0"/>
                                </a:lnTo>
                                <a:lnTo>
                                  <a:pt x="0" y="3"/>
                                </a:lnTo>
                                <a:lnTo>
                                  <a:pt x="0" y="5"/>
                                </a:lnTo>
                                <a:lnTo>
                                  <a:pt x="0" y="7"/>
                                </a:lnTo>
                                <a:lnTo>
                                  <a:pt x="0" y="9"/>
                                </a:lnTo>
                                <a:lnTo>
                                  <a:pt x="3" y="9"/>
                                </a:lnTo>
                                <a:lnTo>
                                  <a:pt x="71" y="9"/>
                                </a:lnTo>
                                <a:lnTo>
                                  <a:pt x="73" y="9"/>
                                </a:lnTo>
                                <a:lnTo>
                                  <a:pt x="75" y="9"/>
                                </a:lnTo>
                                <a:lnTo>
                                  <a:pt x="77" y="7"/>
                                </a:lnTo>
                                <a:lnTo>
                                  <a:pt x="77" y="5"/>
                                </a:lnTo>
                                <a:lnTo>
                                  <a:pt x="75" y="3"/>
                                </a:lnTo>
                                <a:lnTo>
                                  <a:pt x="73" y="0"/>
                                </a:lnTo>
                                <a:lnTo>
                                  <a:pt x="5" y="0"/>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49" name="Freeform 333"/>
                          <p:cNvSpPr>
                            <a:spLocks/>
                          </p:cNvSpPr>
                          <p:nvPr/>
                        </p:nvSpPr>
                        <p:spPr bwMode="auto">
                          <a:xfrm>
                            <a:off x="2670" y="1423"/>
                            <a:ext cx="17" cy="9"/>
                          </a:xfrm>
                          <a:custGeom>
                            <a:avLst/>
                            <a:gdLst>
                              <a:gd name="T0" fmla="*/ 4 w 17"/>
                              <a:gd name="T1" fmla="*/ 0 h 9"/>
                              <a:gd name="T2" fmla="*/ 2 w 17"/>
                              <a:gd name="T3" fmla="*/ 0 h 9"/>
                              <a:gd name="T4" fmla="*/ 0 w 17"/>
                              <a:gd name="T5" fmla="*/ 3 h 9"/>
                              <a:gd name="T6" fmla="*/ 0 w 17"/>
                              <a:gd name="T7" fmla="*/ 5 h 9"/>
                              <a:gd name="T8" fmla="*/ 0 w 17"/>
                              <a:gd name="T9" fmla="*/ 7 h 9"/>
                              <a:gd name="T10" fmla="*/ 0 w 17"/>
                              <a:gd name="T11" fmla="*/ 9 h 9"/>
                              <a:gd name="T12" fmla="*/ 2 w 17"/>
                              <a:gd name="T13" fmla="*/ 9 h 9"/>
                              <a:gd name="T14" fmla="*/ 11 w 17"/>
                              <a:gd name="T15" fmla="*/ 9 h 9"/>
                              <a:gd name="T16" fmla="*/ 13 w 17"/>
                              <a:gd name="T17" fmla="*/ 9 h 9"/>
                              <a:gd name="T18" fmla="*/ 15 w 17"/>
                              <a:gd name="T19" fmla="*/ 9 h 9"/>
                              <a:gd name="T20" fmla="*/ 17 w 17"/>
                              <a:gd name="T21" fmla="*/ 7 h 9"/>
                              <a:gd name="T22" fmla="*/ 17 w 17"/>
                              <a:gd name="T23" fmla="*/ 5 h 9"/>
                              <a:gd name="T24" fmla="*/ 15 w 17"/>
                              <a:gd name="T25" fmla="*/ 3 h 9"/>
                              <a:gd name="T26" fmla="*/ 13 w 17"/>
                              <a:gd name="T27" fmla="*/ 0 h 9"/>
                              <a:gd name="T28" fmla="*/ 4 w 17"/>
                              <a:gd name="T29" fmla="*/ 0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9"/>
                              <a:gd name="T47" fmla="*/ 17 w 17"/>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9">
                                <a:moveTo>
                                  <a:pt x="4" y="0"/>
                                </a:moveTo>
                                <a:lnTo>
                                  <a:pt x="2" y="0"/>
                                </a:lnTo>
                                <a:lnTo>
                                  <a:pt x="0" y="3"/>
                                </a:lnTo>
                                <a:lnTo>
                                  <a:pt x="0" y="5"/>
                                </a:lnTo>
                                <a:lnTo>
                                  <a:pt x="0" y="7"/>
                                </a:lnTo>
                                <a:lnTo>
                                  <a:pt x="0" y="9"/>
                                </a:lnTo>
                                <a:lnTo>
                                  <a:pt x="2" y="9"/>
                                </a:lnTo>
                                <a:lnTo>
                                  <a:pt x="11" y="9"/>
                                </a:lnTo>
                                <a:lnTo>
                                  <a:pt x="13" y="9"/>
                                </a:lnTo>
                                <a:lnTo>
                                  <a:pt x="15" y="9"/>
                                </a:lnTo>
                                <a:lnTo>
                                  <a:pt x="17" y="7"/>
                                </a:lnTo>
                                <a:lnTo>
                                  <a:pt x="17" y="5"/>
                                </a:lnTo>
                                <a:lnTo>
                                  <a:pt x="15" y="3"/>
                                </a:lnTo>
                                <a:lnTo>
                                  <a:pt x="13" y="0"/>
                                </a:lnTo>
                                <a:lnTo>
                                  <a:pt x="4" y="0"/>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50" name="Freeform 334"/>
                          <p:cNvSpPr>
                            <a:spLocks/>
                          </p:cNvSpPr>
                          <p:nvPr/>
                        </p:nvSpPr>
                        <p:spPr bwMode="auto">
                          <a:xfrm>
                            <a:off x="2704" y="1423"/>
                            <a:ext cx="77" cy="9"/>
                          </a:xfrm>
                          <a:custGeom>
                            <a:avLst/>
                            <a:gdLst>
                              <a:gd name="T0" fmla="*/ 5 w 77"/>
                              <a:gd name="T1" fmla="*/ 0 h 9"/>
                              <a:gd name="T2" fmla="*/ 2 w 77"/>
                              <a:gd name="T3" fmla="*/ 0 h 9"/>
                              <a:gd name="T4" fmla="*/ 0 w 77"/>
                              <a:gd name="T5" fmla="*/ 3 h 9"/>
                              <a:gd name="T6" fmla="*/ 0 w 77"/>
                              <a:gd name="T7" fmla="*/ 5 h 9"/>
                              <a:gd name="T8" fmla="*/ 0 w 77"/>
                              <a:gd name="T9" fmla="*/ 7 h 9"/>
                              <a:gd name="T10" fmla="*/ 0 w 77"/>
                              <a:gd name="T11" fmla="*/ 9 h 9"/>
                              <a:gd name="T12" fmla="*/ 2 w 77"/>
                              <a:gd name="T13" fmla="*/ 9 h 9"/>
                              <a:gd name="T14" fmla="*/ 71 w 77"/>
                              <a:gd name="T15" fmla="*/ 9 h 9"/>
                              <a:gd name="T16" fmla="*/ 73 w 77"/>
                              <a:gd name="T17" fmla="*/ 9 h 9"/>
                              <a:gd name="T18" fmla="*/ 75 w 77"/>
                              <a:gd name="T19" fmla="*/ 9 h 9"/>
                              <a:gd name="T20" fmla="*/ 77 w 77"/>
                              <a:gd name="T21" fmla="*/ 7 h 9"/>
                              <a:gd name="T22" fmla="*/ 77 w 77"/>
                              <a:gd name="T23" fmla="*/ 5 h 9"/>
                              <a:gd name="T24" fmla="*/ 75 w 77"/>
                              <a:gd name="T25" fmla="*/ 3 h 9"/>
                              <a:gd name="T26" fmla="*/ 73 w 77"/>
                              <a:gd name="T27" fmla="*/ 0 h 9"/>
                              <a:gd name="T28" fmla="*/ 5 w 77"/>
                              <a:gd name="T29" fmla="*/ 0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7"/>
                              <a:gd name="T46" fmla="*/ 0 h 9"/>
                              <a:gd name="T47" fmla="*/ 77 w 77"/>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7" h="9">
                                <a:moveTo>
                                  <a:pt x="5" y="0"/>
                                </a:moveTo>
                                <a:lnTo>
                                  <a:pt x="2" y="0"/>
                                </a:lnTo>
                                <a:lnTo>
                                  <a:pt x="0" y="3"/>
                                </a:lnTo>
                                <a:lnTo>
                                  <a:pt x="0" y="5"/>
                                </a:lnTo>
                                <a:lnTo>
                                  <a:pt x="0" y="7"/>
                                </a:lnTo>
                                <a:lnTo>
                                  <a:pt x="0" y="9"/>
                                </a:lnTo>
                                <a:lnTo>
                                  <a:pt x="2" y="9"/>
                                </a:lnTo>
                                <a:lnTo>
                                  <a:pt x="71" y="9"/>
                                </a:lnTo>
                                <a:lnTo>
                                  <a:pt x="73" y="9"/>
                                </a:lnTo>
                                <a:lnTo>
                                  <a:pt x="75" y="9"/>
                                </a:lnTo>
                                <a:lnTo>
                                  <a:pt x="77" y="7"/>
                                </a:lnTo>
                                <a:lnTo>
                                  <a:pt x="77" y="5"/>
                                </a:lnTo>
                                <a:lnTo>
                                  <a:pt x="75" y="3"/>
                                </a:lnTo>
                                <a:lnTo>
                                  <a:pt x="73" y="0"/>
                                </a:lnTo>
                                <a:lnTo>
                                  <a:pt x="5" y="0"/>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51" name="Freeform 335"/>
                          <p:cNvSpPr>
                            <a:spLocks/>
                          </p:cNvSpPr>
                          <p:nvPr/>
                        </p:nvSpPr>
                        <p:spPr bwMode="auto">
                          <a:xfrm>
                            <a:off x="2798" y="1423"/>
                            <a:ext cx="17" cy="9"/>
                          </a:xfrm>
                          <a:custGeom>
                            <a:avLst/>
                            <a:gdLst>
                              <a:gd name="T0" fmla="*/ 4 w 17"/>
                              <a:gd name="T1" fmla="*/ 0 h 9"/>
                              <a:gd name="T2" fmla="*/ 2 w 17"/>
                              <a:gd name="T3" fmla="*/ 0 h 9"/>
                              <a:gd name="T4" fmla="*/ 0 w 17"/>
                              <a:gd name="T5" fmla="*/ 3 h 9"/>
                              <a:gd name="T6" fmla="*/ 0 w 17"/>
                              <a:gd name="T7" fmla="*/ 5 h 9"/>
                              <a:gd name="T8" fmla="*/ 0 w 17"/>
                              <a:gd name="T9" fmla="*/ 7 h 9"/>
                              <a:gd name="T10" fmla="*/ 0 w 17"/>
                              <a:gd name="T11" fmla="*/ 9 h 9"/>
                              <a:gd name="T12" fmla="*/ 2 w 17"/>
                              <a:gd name="T13" fmla="*/ 9 h 9"/>
                              <a:gd name="T14" fmla="*/ 11 w 17"/>
                              <a:gd name="T15" fmla="*/ 9 h 9"/>
                              <a:gd name="T16" fmla="*/ 13 w 17"/>
                              <a:gd name="T17" fmla="*/ 9 h 9"/>
                              <a:gd name="T18" fmla="*/ 15 w 17"/>
                              <a:gd name="T19" fmla="*/ 9 h 9"/>
                              <a:gd name="T20" fmla="*/ 17 w 17"/>
                              <a:gd name="T21" fmla="*/ 7 h 9"/>
                              <a:gd name="T22" fmla="*/ 17 w 17"/>
                              <a:gd name="T23" fmla="*/ 5 h 9"/>
                              <a:gd name="T24" fmla="*/ 15 w 17"/>
                              <a:gd name="T25" fmla="*/ 3 h 9"/>
                              <a:gd name="T26" fmla="*/ 13 w 17"/>
                              <a:gd name="T27" fmla="*/ 0 h 9"/>
                              <a:gd name="T28" fmla="*/ 4 w 17"/>
                              <a:gd name="T29" fmla="*/ 0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9"/>
                              <a:gd name="T47" fmla="*/ 17 w 17"/>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9">
                                <a:moveTo>
                                  <a:pt x="4" y="0"/>
                                </a:moveTo>
                                <a:lnTo>
                                  <a:pt x="2" y="0"/>
                                </a:lnTo>
                                <a:lnTo>
                                  <a:pt x="0" y="3"/>
                                </a:lnTo>
                                <a:lnTo>
                                  <a:pt x="0" y="5"/>
                                </a:lnTo>
                                <a:lnTo>
                                  <a:pt x="0" y="7"/>
                                </a:lnTo>
                                <a:lnTo>
                                  <a:pt x="0" y="9"/>
                                </a:lnTo>
                                <a:lnTo>
                                  <a:pt x="2" y="9"/>
                                </a:lnTo>
                                <a:lnTo>
                                  <a:pt x="11" y="9"/>
                                </a:lnTo>
                                <a:lnTo>
                                  <a:pt x="13" y="9"/>
                                </a:lnTo>
                                <a:lnTo>
                                  <a:pt x="15" y="9"/>
                                </a:lnTo>
                                <a:lnTo>
                                  <a:pt x="17" y="7"/>
                                </a:lnTo>
                                <a:lnTo>
                                  <a:pt x="17" y="5"/>
                                </a:lnTo>
                                <a:lnTo>
                                  <a:pt x="15" y="3"/>
                                </a:lnTo>
                                <a:lnTo>
                                  <a:pt x="13" y="0"/>
                                </a:lnTo>
                                <a:lnTo>
                                  <a:pt x="4" y="0"/>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52" name="Freeform 336"/>
                          <p:cNvSpPr>
                            <a:spLocks/>
                          </p:cNvSpPr>
                          <p:nvPr/>
                        </p:nvSpPr>
                        <p:spPr bwMode="auto">
                          <a:xfrm>
                            <a:off x="2832" y="1423"/>
                            <a:ext cx="77" cy="9"/>
                          </a:xfrm>
                          <a:custGeom>
                            <a:avLst/>
                            <a:gdLst>
                              <a:gd name="T0" fmla="*/ 4 w 77"/>
                              <a:gd name="T1" fmla="*/ 0 h 9"/>
                              <a:gd name="T2" fmla="*/ 2 w 77"/>
                              <a:gd name="T3" fmla="*/ 0 h 9"/>
                              <a:gd name="T4" fmla="*/ 0 w 77"/>
                              <a:gd name="T5" fmla="*/ 3 h 9"/>
                              <a:gd name="T6" fmla="*/ 0 w 77"/>
                              <a:gd name="T7" fmla="*/ 5 h 9"/>
                              <a:gd name="T8" fmla="*/ 0 w 77"/>
                              <a:gd name="T9" fmla="*/ 7 h 9"/>
                              <a:gd name="T10" fmla="*/ 0 w 77"/>
                              <a:gd name="T11" fmla="*/ 9 h 9"/>
                              <a:gd name="T12" fmla="*/ 2 w 77"/>
                              <a:gd name="T13" fmla="*/ 9 h 9"/>
                              <a:gd name="T14" fmla="*/ 70 w 77"/>
                              <a:gd name="T15" fmla="*/ 9 h 9"/>
                              <a:gd name="T16" fmla="*/ 73 w 77"/>
                              <a:gd name="T17" fmla="*/ 9 h 9"/>
                              <a:gd name="T18" fmla="*/ 75 w 77"/>
                              <a:gd name="T19" fmla="*/ 9 h 9"/>
                              <a:gd name="T20" fmla="*/ 77 w 77"/>
                              <a:gd name="T21" fmla="*/ 7 h 9"/>
                              <a:gd name="T22" fmla="*/ 77 w 77"/>
                              <a:gd name="T23" fmla="*/ 5 h 9"/>
                              <a:gd name="T24" fmla="*/ 75 w 77"/>
                              <a:gd name="T25" fmla="*/ 3 h 9"/>
                              <a:gd name="T26" fmla="*/ 73 w 77"/>
                              <a:gd name="T27" fmla="*/ 0 h 9"/>
                              <a:gd name="T28" fmla="*/ 4 w 77"/>
                              <a:gd name="T29" fmla="*/ 0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7"/>
                              <a:gd name="T46" fmla="*/ 0 h 9"/>
                              <a:gd name="T47" fmla="*/ 77 w 77"/>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7" h="9">
                                <a:moveTo>
                                  <a:pt x="4" y="0"/>
                                </a:moveTo>
                                <a:lnTo>
                                  <a:pt x="2" y="0"/>
                                </a:lnTo>
                                <a:lnTo>
                                  <a:pt x="0" y="3"/>
                                </a:lnTo>
                                <a:lnTo>
                                  <a:pt x="0" y="5"/>
                                </a:lnTo>
                                <a:lnTo>
                                  <a:pt x="0" y="7"/>
                                </a:lnTo>
                                <a:lnTo>
                                  <a:pt x="0" y="9"/>
                                </a:lnTo>
                                <a:lnTo>
                                  <a:pt x="2" y="9"/>
                                </a:lnTo>
                                <a:lnTo>
                                  <a:pt x="70" y="9"/>
                                </a:lnTo>
                                <a:lnTo>
                                  <a:pt x="73" y="9"/>
                                </a:lnTo>
                                <a:lnTo>
                                  <a:pt x="75" y="9"/>
                                </a:lnTo>
                                <a:lnTo>
                                  <a:pt x="77" y="7"/>
                                </a:lnTo>
                                <a:lnTo>
                                  <a:pt x="77" y="5"/>
                                </a:lnTo>
                                <a:lnTo>
                                  <a:pt x="75" y="3"/>
                                </a:lnTo>
                                <a:lnTo>
                                  <a:pt x="73" y="0"/>
                                </a:lnTo>
                                <a:lnTo>
                                  <a:pt x="4" y="0"/>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53" name="Freeform 337"/>
                          <p:cNvSpPr>
                            <a:spLocks/>
                          </p:cNvSpPr>
                          <p:nvPr/>
                        </p:nvSpPr>
                        <p:spPr bwMode="auto">
                          <a:xfrm>
                            <a:off x="2926" y="1423"/>
                            <a:ext cx="17" cy="9"/>
                          </a:xfrm>
                          <a:custGeom>
                            <a:avLst/>
                            <a:gdLst>
                              <a:gd name="T0" fmla="*/ 4 w 17"/>
                              <a:gd name="T1" fmla="*/ 0 h 9"/>
                              <a:gd name="T2" fmla="*/ 2 w 17"/>
                              <a:gd name="T3" fmla="*/ 0 h 9"/>
                              <a:gd name="T4" fmla="*/ 0 w 17"/>
                              <a:gd name="T5" fmla="*/ 3 h 9"/>
                              <a:gd name="T6" fmla="*/ 0 w 17"/>
                              <a:gd name="T7" fmla="*/ 5 h 9"/>
                              <a:gd name="T8" fmla="*/ 0 w 17"/>
                              <a:gd name="T9" fmla="*/ 7 h 9"/>
                              <a:gd name="T10" fmla="*/ 0 w 17"/>
                              <a:gd name="T11" fmla="*/ 9 h 9"/>
                              <a:gd name="T12" fmla="*/ 2 w 17"/>
                              <a:gd name="T13" fmla="*/ 9 h 9"/>
                              <a:gd name="T14" fmla="*/ 11 w 17"/>
                              <a:gd name="T15" fmla="*/ 9 h 9"/>
                              <a:gd name="T16" fmla="*/ 13 w 17"/>
                              <a:gd name="T17" fmla="*/ 9 h 9"/>
                              <a:gd name="T18" fmla="*/ 15 w 17"/>
                              <a:gd name="T19" fmla="*/ 9 h 9"/>
                              <a:gd name="T20" fmla="*/ 17 w 17"/>
                              <a:gd name="T21" fmla="*/ 7 h 9"/>
                              <a:gd name="T22" fmla="*/ 17 w 17"/>
                              <a:gd name="T23" fmla="*/ 5 h 9"/>
                              <a:gd name="T24" fmla="*/ 15 w 17"/>
                              <a:gd name="T25" fmla="*/ 3 h 9"/>
                              <a:gd name="T26" fmla="*/ 13 w 17"/>
                              <a:gd name="T27" fmla="*/ 0 h 9"/>
                              <a:gd name="T28" fmla="*/ 4 w 17"/>
                              <a:gd name="T29" fmla="*/ 0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9"/>
                              <a:gd name="T47" fmla="*/ 17 w 17"/>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9">
                                <a:moveTo>
                                  <a:pt x="4" y="0"/>
                                </a:moveTo>
                                <a:lnTo>
                                  <a:pt x="2" y="0"/>
                                </a:lnTo>
                                <a:lnTo>
                                  <a:pt x="0" y="3"/>
                                </a:lnTo>
                                <a:lnTo>
                                  <a:pt x="0" y="5"/>
                                </a:lnTo>
                                <a:lnTo>
                                  <a:pt x="0" y="7"/>
                                </a:lnTo>
                                <a:lnTo>
                                  <a:pt x="0" y="9"/>
                                </a:lnTo>
                                <a:lnTo>
                                  <a:pt x="2" y="9"/>
                                </a:lnTo>
                                <a:lnTo>
                                  <a:pt x="11" y="9"/>
                                </a:lnTo>
                                <a:lnTo>
                                  <a:pt x="13" y="9"/>
                                </a:lnTo>
                                <a:lnTo>
                                  <a:pt x="15" y="9"/>
                                </a:lnTo>
                                <a:lnTo>
                                  <a:pt x="17" y="7"/>
                                </a:lnTo>
                                <a:lnTo>
                                  <a:pt x="17" y="5"/>
                                </a:lnTo>
                                <a:lnTo>
                                  <a:pt x="15" y="3"/>
                                </a:lnTo>
                                <a:lnTo>
                                  <a:pt x="13" y="0"/>
                                </a:lnTo>
                                <a:lnTo>
                                  <a:pt x="4" y="0"/>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54" name="Freeform 338"/>
                          <p:cNvSpPr>
                            <a:spLocks/>
                          </p:cNvSpPr>
                          <p:nvPr/>
                        </p:nvSpPr>
                        <p:spPr bwMode="auto">
                          <a:xfrm>
                            <a:off x="2960" y="1423"/>
                            <a:ext cx="77" cy="9"/>
                          </a:xfrm>
                          <a:custGeom>
                            <a:avLst/>
                            <a:gdLst>
                              <a:gd name="T0" fmla="*/ 4 w 77"/>
                              <a:gd name="T1" fmla="*/ 0 h 9"/>
                              <a:gd name="T2" fmla="*/ 2 w 77"/>
                              <a:gd name="T3" fmla="*/ 0 h 9"/>
                              <a:gd name="T4" fmla="*/ 0 w 77"/>
                              <a:gd name="T5" fmla="*/ 3 h 9"/>
                              <a:gd name="T6" fmla="*/ 0 w 77"/>
                              <a:gd name="T7" fmla="*/ 5 h 9"/>
                              <a:gd name="T8" fmla="*/ 0 w 77"/>
                              <a:gd name="T9" fmla="*/ 7 h 9"/>
                              <a:gd name="T10" fmla="*/ 0 w 77"/>
                              <a:gd name="T11" fmla="*/ 9 h 9"/>
                              <a:gd name="T12" fmla="*/ 2 w 77"/>
                              <a:gd name="T13" fmla="*/ 9 h 9"/>
                              <a:gd name="T14" fmla="*/ 70 w 77"/>
                              <a:gd name="T15" fmla="*/ 9 h 9"/>
                              <a:gd name="T16" fmla="*/ 72 w 77"/>
                              <a:gd name="T17" fmla="*/ 9 h 9"/>
                              <a:gd name="T18" fmla="*/ 75 w 77"/>
                              <a:gd name="T19" fmla="*/ 9 h 9"/>
                              <a:gd name="T20" fmla="*/ 77 w 77"/>
                              <a:gd name="T21" fmla="*/ 7 h 9"/>
                              <a:gd name="T22" fmla="*/ 77 w 77"/>
                              <a:gd name="T23" fmla="*/ 5 h 9"/>
                              <a:gd name="T24" fmla="*/ 75 w 77"/>
                              <a:gd name="T25" fmla="*/ 3 h 9"/>
                              <a:gd name="T26" fmla="*/ 72 w 77"/>
                              <a:gd name="T27" fmla="*/ 0 h 9"/>
                              <a:gd name="T28" fmla="*/ 4 w 77"/>
                              <a:gd name="T29" fmla="*/ 0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7"/>
                              <a:gd name="T46" fmla="*/ 0 h 9"/>
                              <a:gd name="T47" fmla="*/ 77 w 77"/>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7" h="9">
                                <a:moveTo>
                                  <a:pt x="4" y="0"/>
                                </a:moveTo>
                                <a:lnTo>
                                  <a:pt x="2" y="0"/>
                                </a:lnTo>
                                <a:lnTo>
                                  <a:pt x="0" y="3"/>
                                </a:lnTo>
                                <a:lnTo>
                                  <a:pt x="0" y="5"/>
                                </a:lnTo>
                                <a:lnTo>
                                  <a:pt x="0" y="7"/>
                                </a:lnTo>
                                <a:lnTo>
                                  <a:pt x="0" y="9"/>
                                </a:lnTo>
                                <a:lnTo>
                                  <a:pt x="2" y="9"/>
                                </a:lnTo>
                                <a:lnTo>
                                  <a:pt x="70" y="9"/>
                                </a:lnTo>
                                <a:lnTo>
                                  <a:pt x="72" y="9"/>
                                </a:lnTo>
                                <a:lnTo>
                                  <a:pt x="75" y="9"/>
                                </a:lnTo>
                                <a:lnTo>
                                  <a:pt x="77" y="7"/>
                                </a:lnTo>
                                <a:lnTo>
                                  <a:pt x="77" y="5"/>
                                </a:lnTo>
                                <a:lnTo>
                                  <a:pt x="75" y="3"/>
                                </a:lnTo>
                                <a:lnTo>
                                  <a:pt x="72" y="0"/>
                                </a:lnTo>
                                <a:lnTo>
                                  <a:pt x="4" y="0"/>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55" name="Freeform 339"/>
                          <p:cNvSpPr>
                            <a:spLocks/>
                          </p:cNvSpPr>
                          <p:nvPr/>
                        </p:nvSpPr>
                        <p:spPr bwMode="auto">
                          <a:xfrm>
                            <a:off x="3054" y="1423"/>
                            <a:ext cx="17" cy="9"/>
                          </a:xfrm>
                          <a:custGeom>
                            <a:avLst/>
                            <a:gdLst>
                              <a:gd name="T0" fmla="*/ 4 w 17"/>
                              <a:gd name="T1" fmla="*/ 0 h 9"/>
                              <a:gd name="T2" fmla="*/ 2 w 17"/>
                              <a:gd name="T3" fmla="*/ 0 h 9"/>
                              <a:gd name="T4" fmla="*/ 0 w 17"/>
                              <a:gd name="T5" fmla="*/ 3 h 9"/>
                              <a:gd name="T6" fmla="*/ 0 w 17"/>
                              <a:gd name="T7" fmla="*/ 5 h 9"/>
                              <a:gd name="T8" fmla="*/ 0 w 17"/>
                              <a:gd name="T9" fmla="*/ 7 h 9"/>
                              <a:gd name="T10" fmla="*/ 0 w 17"/>
                              <a:gd name="T11" fmla="*/ 9 h 9"/>
                              <a:gd name="T12" fmla="*/ 2 w 17"/>
                              <a:gd name="T13" fmla="*/ 9 h 9"/>
                              <a:gd name="T14" fmla="*/ 10 w 17"/>
                              <a:gd name="T15" fmla="*/ 9 h 9"/>
                              <a:gd name="T16" fmla="*/ 13 w 17"/>
                              <a:gd name="T17" fmla="*/ 9 h 9"/>
                              <a:gd name="T18" fmla="*/ 15 w 17"/>
                              <a:gd name="T19" fmla="*/ 9 h 9"/>
                              <a:gd name="T20" fmla="*/ 17 w 17"/>
                              <a:gd name="T21" fmla="*/ 7 h 9"/>
                              <a:gd name="T22" fmla="*/ 17 w 17"/>
                              <a:gd name="T23" fmla="*/ 5 h 9"/>
                              <a:gd name="T24" fmla="*/ 15 w 17"/>
                              <a:gd name="T25" fmla="*/ 3 h 9"/>
                              <a:gd name="T26" fmla="*/ 13 w 17"/>
                              <a:gd name="T27" fmla="*/ 0 h 9"/>
                              <a:gd name="T28" fmla="*/ 4 w 17"/>
                              <a:gd name="T29" fmla="*/ 0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9"/>
                              <a:gd name="T47" fmla="*/ 17 w 17"/>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9">
                                <a:moveTo>
                                  <a:pt x="4" y="0"/>
                                </a:moveTo>
                                <a:lnTo>
                                  <a:pt x="2" y="0"/>
                                </a:lnTo>
                                <a:lnTo>
                                  <a:pt x="0" y="3"/>
                                </a:lnTo>
                                <a:lnTo>
                                  <a:pt x="0" y="5"/>
                                </a:lnTo>
                                <a:lnTo>
                                  <a:pt x="0" y="7"/>
                                </a:lnTo>
                                <a:lnTo>
                                  <a:pt x="0" y="9"/>
                                </a:lnTo>
                                <a:lnTo>
                                  <a:pt x="2" y="9"/>
                                </a:lnTo>
                                <a:lnTo>
                                  <a:pt x="10" y="9"/>
                                </a:lnTo>
                                <a:lnTo>
                                  <a:pt x="13" y="9"/>
                                </a:lnTo>
                                <a:lnTo>
                                  <a:pt x="15" y="9"/>
                                </a:lnTo>
                                <a:lnTo>
                                  <a:pt x="17" y="7"/>
                                </a:lnTo>
                                <a:lnTo>
                                  <a:pt x="17" y="5"/>
                                </a:lnTo>
                                <a:lnTo>
                                  <a:pt x="15" y="3"/>
                                </a:lnTo>
                                <a:lnTo>
                                  <a:pt x="13" y="0"/>
                                </a:lnTo>
                                <a:lnTo>
                                  <a:pt x="4" y="0"/>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56" name="Freeform 340"/>
                          <p:cNvSpPr>
                            <a:spLocks/>
                          </p:cNvSpPr>
                          <p:nvPr/>
                        </p:nvSpPr>
                        <p:spPr bwMode="auto">
                          <a:xfrm>
                            <a:off x="3088" y="1423"/>
                            <a:ext cx="77" cy="9"/>
                          </a:xfrm>
                          <a:custGeom>
                            <a:avLst/>
                            <a:gdLst>
                              <a:gd name="T0" fmla="*/ 4 w 77"/>
                              <a:gd name="T1" fmla="*/ 0 h 9"/>
                              <a:gd name="T2" fmla="*/ 2 w 77"/>
                              <a:gd name="T3" fmla="*/ 0 h 9"/>
                              <a:gd name="T4" fmla="*/ 0 w 77"/>
                              <a:gd name="T5" fmla="*/ 3 h 9"/>
                              <a:gd name="T6" fmla="*/ 0 w 77"/>
                              <a:gd name="T7" fmla="*/ 5 h 9"/>
                              <a:gd name="T8" fmla="*/ 0 w 77"/>
                              <a:gd name="T9" fmla="*/ 7 h 9"/>
                              <a:gd name="T10" fmla="*/ 0 w 77"/>
                              <a:gd name="T11" fmla="*/ 9 h 9"/>
                              <a:gd name="T12" fmla="*/ 2 w 77"/>
                              <a:gd name="T13" fmla="*/ 9 h 9"/>
                              <a:gd name="T14" fmla="*/ 70 w 77"/>
                              <a:gd name="T15" fmla="*/ 9 h 9"/>
                              <a:gd name="T16" fmla="*/ 72 w 77"/>
                              <a:gd name="T17" fmla="*/ 9 h 9"/>
                              <a:gd name="T18" fmla="*/ 74 w 77"/>
                              <a:gd name="T19" fmla="*/ 9 h 9"/>
                              <a:gd name="T20" fmla="*/ 77 w 77"/>
                              <a:gd name="T21" fmla="*/ 7 h 9"/>
                              <a:gd name="T22" fmla="*/ 77 w 77"/>
                              <a:gd name="T23" fmla="*/ 5 h 9"/>
                              <a:gd name="T24" fmla="*/ 74 w 77"/>
                              <a:gd name="T25" fmla="*/ 3 h 9"/>
                              <a:gd name="T26" fmla="*/ 72 w 77"/>
                              <a:gd name="T27" fmla="*/ 0 h 9"/>
                              <a:gd name="T28" fmla="*/ 4 w 77"/>
                              <a:gd name="T29" fmla="*/ 0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7"/>
                              <a:gd name="T46" fmla="*/ 0 h 9"/>
                              <a:gd name="T47" fmla="*/ 77 w 77"/>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7" h="9">
                                <a:moveTo>
                                  <a:pt x="4" y="0"/>
                                </a:moveTo>
                                <a:lnTo>
                                  <a:pt x="2" y="0"/>
                                </a:lnTo>
                                <a:lnTo>
                                  <a:pt x="0" y="3"/>
                                </a:lnTo>
                                <a:lnTo>
                                  <a:pt x="0" y="5"/>
                                </a:lnTo>
                                <a:lnTo>
                                  <a:pt x="0" y="7"/>
                                </a:lnTo>
                                <a:lnTo>
                                  <a:pt x="0" y="9"/>
                                </a:lnTo>
                                <a:lnTo>
                                  <a:pt x="2" y="9"/>
                                </a:lnTo>
                                <a:lnTo>
                                  <a:pt x="70" y="9"/>
                                </a:lnTo>
                                <a:lnTo>
                                  <a:pt x="72" y="9"/>
                                </a:lnTo>
                                <a:lnTo>
                                  <a:pt x="74" y="9"/>
                                </a:lnTo>
                                <a:lnTo>
                                  <a:pt x="77" y="7"/>
                                </a:lnTo>
                                <a:lnTo>
                                  <a:pt x="77" y="5"/>
                                </a:lnTo>
                                <a:lnTo>
                                  <a:pt x="74" y="3"/>
                                </a:lnTo>
                                <a:lnTo>
                                  <a:pt x="72" y="0"/>
                                </a:lnTo>
                                <a:lnTo>
                                  <a:pt x="4" y="0"/>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57" name="Freeform 341"/>
                          <p:cNvSpPr>
                            <a:spLocks/>
                          </p:cNvSpPr>
                          <p:nvPr/>
                        </p:nvSpPr>
                        <p:spPr bwMode="auto">
                          <a:xfrm>
                            <a:off x="3182" y="1423"/>
                            <a:ext cx="17" cy="9"/>
                          </a:xfrm>
                          <a:custGeom>
                            <a:avLst/>
                            <a:gdLst>
                              <a:gd name="T0" fmla="*/ 4 w 17"/>
                              <a:gd name="T1" fmla="*/ 0 h 9"/>
                              <a:gd name="T2" fmla="*/ 2 w 17"/>
                              <a:gd name="T3" fmla="*/ 0 h 9"/>
                              <a:gd name="T4" fmla="*/ 0 w 17"/>
                              <a:gd name="T5" fmla="*/ 3 h 9"/>
                              <a:gd name="T6" fmla="*/ 0 w 17"/>
                              <a:gd name="T7" fmla="*/ 5 h 9"/>
                              <a:gd name="T8" fmla="*/ 0 w 17"/>
                              <a:gd name="T9" fmla="*/ 7 h 9"/>
                              <a:gd name="T10" fmla="*/ 0 w 17"/>
                              <a:gd name="T11" fmla="*/ 9 h 9"/>
                              <a:gd name="T12" fmla="*/ 2 w 17"/>
                              <a:gd name="T13" fmla="*/ 9 h 9"/>
                              <a:gd name="T14" fmla="*/ 10 w 17"/>
                              <a:gd name="T15" fmla="*/ 9 h 9"/>
                              <a:gd name="T16" fmla="*/ 12 w 17"/>
                              <a:gd name="T17" fmla="*/ 9 h 9"/>
                              <a:gd name="T18" fmla="*/ 15 w 17"/>
                              <a:gd name="T19" fmla="*/ 9 h 9"/>
                              <a:gd name="T20" fmla="*/ 17 w 17"/>
                              <a:gd name="T21" fmla="*/ 7 h 9"/>
                              <a:gd name="T22" fmla="*/ 17 w 17"/>
                              <a:gd name="T23" fmla="*/ 5 h 9"/>
                              <a:gd name="T24" fmla="*/ 15 w 17"/>
                              <a:gd name="T25" fmla="*/ 3 h 9"/>
                              <a:gd name="T26" fmla="*/ 12 w 17"/>
                              <a:gd name="T27" fmla="*/ 0 h 9"/>
                              <a:gd name="T28" fmla="*/ 4 w 17"/>
                              <a:gd name="T29" fmla="*/ 0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9"/>
                              <a:gd name="T47" fmla="*/ 17 w 17"/>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9">
                                <a:moveTo>
                                  <a:pt x="4" y="0"/>
                                </a:moveTo>
                                <a:lnTo>
                                  <a:pt x="2" y="0"/>
                                </a:lnTo>
                                <a:lnTo>
                                  <a:pt x="0" y="3"/>
                                </a:lnTo>
                                <a:lnTo>
                                  <a:pt x="0" y="5"/>
                                </a:lnTo>
                                <a:lnTo>
                                  <a:pt x="0" y="7"/>
                                </a:lnTo>
                                <a:lnTo>
                                  <a:pt x="0" y="9"/>
                                </a:lnTo>
                                <a:lnTo>
                                  <a:pt x="2" y="9"/>
                                </a:lnTo>
                                <a:lnTo>
                                  <a:pt x="10" y="9"/>
                                </a:lnTo>
                                <a:lnTo>
                                  <a:pt x="12" y="9"/>
                                </a:lnTo>
                                <a:lnTo>
                                  <a:pt x="15" y="9"/>
                                </a:lnTo>
                                <a:lnTo>
                                  <a:pt x="17" y="7"/>
                                </a:lnTo>
                                <a:lnTo>
                                  <a:pt x="17" y="5"/>
                                </a:lnTo>
                                <a:lnTo>
                                  <a:pt x="15" y="3"/>
                                </a:lnTo>
                                <a:lnTo>
                                  <a:pt x="12" y="0"/>
                                </a:lnTo>
                                <a:lnTo>
                                  <a:pt x="4" y="0"/>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58" name="Freeform 342"/>
                          <p:cNvSpPr>
                            <a:spLocks/>
                          </p:cNvSpPr>
                          <p:nvPr/>
                        </p:nvSpPr>
                        <p:spPr bwMode="auto">
                          <a:xfrm>
                            <a:off x="3216" y="1423"/>
                            <a:ext cx="76" cy="9"/>
                          </a:xfrm>
                          <a:custGeom>
                            <a:avLst/>
                            <a:gdLst>
                              <a:gd name="T0" fmla="*/ 4 w 76"/>
                              <a:gd name="T1" fmla="*/ 0 h 9"/>
                              <a:gd name="T2" fmla="*/ 2 w 76"/>
                              <a:gd name="T3" fmla="*/ 0 h 9"/>
                              <a:gd name="T4" fmla="*/ 0 w 76"/>
                              <a:gd name="T5" fmla="*/ 3 h 9"/>
                              <a:gd name="T6" fmla="*/ 0 w 76"/>
                              <a:gd name="T7" fmla="*/ 5 h 9"/>
                              <a:gd name="T8" fmla="*/ 0 w 76"/>
                              <a:gd name="T9" fmla="*/ 7 h 9"/>
                              <a:gd name="T10" fmla="*/ 0 w 76"/>
                              <a:gd name="T11" fmla="*/ 9 h 9"/>
                              <a:gd name="T12" fmla="*/ 2 w 76"/>
                              <a:gd name="T13" fmla="*/ 9 h 9"/>
                              <a:gd name="T14" fmla="*/ 70 w 76"/>
                              <a:gd name="T15" fmla="*/ 9 h 9"/>
                              <a:gd name="T16" fmla="*/ 72 w 76"/>
                              <a:gd name="T17" fmla="*/ 9 h 9"/>
                              <a:gd name="T18" fmla="*/ 74 w 76"/>
                              <a:gd name="T19" fmla="*/ 9 h 9"/>
                              <a:gd name="T20" fmla="*/ 76 w 76"/>
                              <a:gd name="T21" fmla="*/ 7 h 9"/>
                              <a:gd name="T22" fmla="*/ 76 w 76"/>
                              <a:gd name="T23" fmla="*/ 5 h 9"/>
                              <a:gd name="T24" fmla="*/ 74 w 76"/>
                              <a:gd name="T25" fmla="*/ 3 h 9"/>
                              <a:gd name="T26" fmla="*/ 72 w 76"/>
                              <a:gd name="T27" fmla="*/ 0 h 9"/>
                              <a:gd name="T28" fmla="*/ 4 w 76"/>
                              <a:gd name="T29" fmla="*/ 0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6"/>
                              <a:gd name="T46" fmla="*/ 0 h 9"/>
                              <a:gd name="T47" fmla="*/ 76 w 76"/>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6" h="9">
                                <a:moveTo>
                                  <a:pt x="4" y="0"/>
                                </a:moveTo>
                                <a:lnTo>
                                  <a:pt x="2" y="0"/>
                                </a:lnTo>
                                <a:lnTo>
                                  <a:pt x="0" y="3"/>
                                </a:lnTo>
                                <a:lnTo>
                                  <a:pt x="0" y="5"/>
                                </a:lnTo>
                                <a:lnTo>
                                  <a:pt x="0" y="7"/>
                                </a:lnTo>
                                <a:lnTo>
                                  <a:pt x="0" y="9"/>
                                </a:lnTo>
                                <a:lnTo>
                                  <a:pt x="2" y="9"/>
                                </a:lnTo>
                                <a:lnTo>
                                  <a:pt x="70" y="9"/>
                                </a:lnTo>
                                <a:lnTo>
                                  <a:pt x="72" y="9"/>
                                </a:lnTo>
                                <a:lnTo>
                                  <a:pt x="74" y="9"/>
                                </a:lnTo>
                                <a:lnTo>
                                  <a:pt x="76" y="7"/>
                                </a:lnTo>
                                <a:lnTo>
                                  <a:pt x="76" y="5"/>
                                </a:lnTo>
                                <a:lnTo>
                                  <a:pt x="74" y="3"/>
                                </a:lnTo>
                                <a:lnTo>
                                  <a:pt x="72" y="0"/>
                                </a:lnTo>
                                <a:lnTo>
                                  <a:pt x="4" y="0"/>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59" name="Freeform 343"/>
                          <p:cNvSpPr>
                            <a:spLocks/>
                          </p:cNvSpPr>
                          <p:nvPr/>
                        </p:nvSpPr>
                        <p:spPr bwMode="auto">
                          <a:xfrm>
                            <a:off x="3309" y="1423"/>
                            <a:ext cx="18" cy="9"/>
                          </a:xfrm>
                          <a:custGeom>
                            <a:avLst/>
                            <a:gdLst>
                              <a:gd name="T0" fmla="*/ 5 w 18"/>
                              <a:gd name="T1" fmla="*/ 0 h 9"/>
                              <a:gd name="T2" fmla="*/ 3 w 18"/>
                              <a:gd name="T3" fmla="*/ 0 h 9"/>
                              <a:gd name="T4" fmla="*/ 0 w 18"/>
                              <a:gd name="T5" fmla="*/ 3 h 9"/>
                              <a:gd name="T6" fmla="*/ 0 w 18"/>
                              <a:gd name="T7" fmla="*/ 5 h 9"/>
                              <a:gd name="T8" fmla="*/ 0 w 18"/>
                              <a:gd name="T9" fmla="*/ 7 h 9"/>
                              <a:gd name="T10" fmla="*/ 0 w 18"/>
                              <a:gd name="T11" fmla="*/ 9 h 9"/>
                              <a:gd name="T12" fmla="*/ 3 w 18"/>
                              <a:gd name="T13" fmla="*/ 9 h 9"/>
                              <a:gd name="T14" fmla="*/ 11 w 18"/>
                              <a:gd name="T15" fmla="*/ 9 h 9"/>
                              <a:gd name="T16" fmla="*/ 13 w 18"/>
                              <a:gd name="T17" fmla="*/ 9 h 9"/>
                              <a:gd name="T18" fmla="*/ 15 w 18"/>
                              <a:gd name="T19" fmla="*/ 9 h 9"/>
                              <a:gd name="T20" fmla="*/ 18 w 18"/>
                              <a:gd name="T21" fmla="*/ 7 h 9"/>
                              <a:gd name="T22" fmla="*/ 18 w 18"/>
                              <a:gd name="T23" fmla="*/ 5 h 9"/>
                              <a:gd name="T24" fmla="*/ 15 w 18"/>
                              <a:gd name="T25" fmla="*/ 3 h 9"/>
                              <a:gd name="T26" fmla="*/ 13 w 18"/>
                              <a:gd name="T27" fmla="*/ 0 h 9"/>
                              <a:gd name="T28" fmla="*/ 5 w 18"/>
                              <a:gd name="T29" fmla="*/ 0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
                              <a:gd name="T46" fmla="*/ 0 h 9"/>
                              <a:gd name="T47" fmla="*/ 18 w 18"/>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 h="9">
                                <a:moveTo>
                                  <a:pt x="5" y="0"/>
                                </a:moveTo>
                                <a:lnTo>
                                  <a:pt x="3" y="0"/>
                                </a:lnTo>
                                <a:lnTo>
                                  <a:pt x="0" y="3"/>
                                </a:lnTo>
                                <a:lnTo>
                                  <a:pt x="0" y="5"/>
                                </a:lnTo>
                                <a:lnTo>
                                  <a:pt x="0" y="7"/>
                                </a:lnTo>
                                <a:lnTo>
                                  <a:pt x="0" y="9"/>
                                </a:lnTo>
                                <a:lnTo>
                                  <a:pt x="3" y="9"/>
                                </a:lnTo>
                                <a:lnTo>
                                  <a:pt x="11" y="9"/>
                                </a:lnTo>
                                <a:lnTo>
                                  <a:pt x="13" y="9"/>
                                </a:lnTo>
                                <a:lnTo>
                                  <a:pt x="15" y="9"/>
                                </a:lnTo>
                                <a:lnTo>
                                  <a:pt x="18" y="7"/>
                                </a:lnTo>
                                <a:lnTo>
                                  <a:pt x="18" y="5"/>
                                </a:lnTo>
                                <a:lnTo>
                                  <a:pt x="15" y="3"/>
                                </a:lnTo>
                                <a:lnTo>
                                  <a:pt x="13" y="0"/>
                                </a:lnTo>
                                <a:lnTo>
                                  <a:pt x="5" y="0"/>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60" name="Freeform 344"/>
                          <p:cNvSpPr>
                            <a:spLocks/>
                          </p:cNvSpPr>
                          <p:nvPr/>
                        </p:nvSpPr>
                        <p:spPr bwMode="auto">
                          <a:xfrm>
                            <a:off x="3344" y="1423"/>
                            <a:ext cx="76" cy="9"/>
                          </a:xfrm>
                          <a:custGeom>
                            <a:avLst/>
                            <a:gdLst>
                              <a:gd name="T0" fmla="*/ 4 w 76"/>
                              <a:gd name="T1" fmla="*/ 0 h 9"/>
                              <a:gd name="T2" fmla="*/ 2 w 76"/>
                              <a:gd name="T3" fmla="*/ 0 h 9"/>
                              <a:gd name="T4" fmla="*/ 0 w 76"/>
                              <a:gd name="T5" fmla="*/ 3 h 9"/>
                              <a:gd name="T6" fmla="*/ 0 w 76"/>
                              <a:gd name="T7" fmla="*/ 5 h 9"/>
                              <a:gd name="T8" fmla="*/ 0 w 76"/>
                              <a:gd name="T9" fmla="*/ 7 h 9"/>
                              <a:gd name="T10" fmla="*/ 0 w 76"/>
                              <a:gd name="T11" fmla="*/ 9 h 9"/>
                              <a:gd name="T12" fmla="*/ 2 w 76"/>
                              <a:gd name="T13" fmla="*/ 9 h 9"/>
                              <a:gd name="T14" fmla="*/ 70 w 76"/>
                              <a:gd name="T15" fmla="*/ 9 h 9"/>
                              <a:gd name="T16" fmla="*/ 72 w 76"/>
                              <a:gd name="T17" fmla="*/ 9 h 9"/>
                              <a:gd name="T18" fmla="*/ 74 w 76"/>
                              <a:gd name="T19" fmla="*/ 9 h 9"/>
                              <a:gd name="T20" fmla="*/ 76 w 76"/>
                              <a:gd name="T21" fmla="*/ 7 h 9"/>
                              <a:gd name="T22" fmla="*/ 76 w 76"/>
                              <a:gd name="T23" fmla="*/ 5 h 9"/>
                              <a:gd name="T24" fmla="*/ 74 w 76"/>
                              <a:gd name="T25" fmla="*/ 3 h 9"/>
                              <a:gd name="T26" fmla="*/ 72 w 76"/>
                              <a:gd name="T27" fmla="*/ 0 h 9"/>
                              <a:gd name="T28" fmla="*/ 4 w 76"/>
                              <a:gd name="T29" fmla="*/ 0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6"/>
                              <a:gd name="T46" fmla="*/ 0 h 9"/>
                              <a:gd name="T47" fmla="*/ 76 w 76"/>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6" h="9">
                                <a:moveTo>
                                  <a:pt x="4" y="0"/>
                                </a:moveTo>
                                <a:lnTo>
                                  <a:pt x="2" y="0"/>
                                </a:lnTo>
                                <a:lnTo>
                                  <a:pt x="0" y="3"/>
                                </a:lnTo>
                                <a:lnTo>
                                  <a:pt x="0" y="5"/>
                                </a:lnTo>
                                <a:lnTo>
                                  <a:pt x="0" y="7"/>
                                </a:lnTo>
                                <a:lnTo>
                                  <a:pt x="0" y="9"/>
                                </a:lnTo>
                                <a:lnTo>
                                  <a:pt x="2" y="9"/>
                                </a:lnTo>
                                <a:lnTo>
                                  <a:pt x="70" y="9"/>
                                </a:lnTo>
                                <a:lnTo>
                                  <a:pt x="72" y="9"/>
                                </a:lnTo>
                                <a:lnTo>
                                  <a:pt x="74" y="9"/>
                                </a:lnTo>
                                <a:lnTo>
                                  <a:pt x="76" y="7"/>
                                </a:lnTo>
                                <a:lnTo>
                                  <a:pt x="76" y="5"/>
                                </a:lnTo>
                                <a:lnTo>
                                  <a:pt x="74" y="3"/>
                                </a:lnTo>
                                <a:lnTo>
                                  <a:pt x="72" y="0"/>
                                </a:lnTo>
                                <a:lnTo>
                                  <a:pt x="4" y="0"/>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61" name="Freeform 345"/>
                          <p:cNvSpPr>
                            <a:spLocks/>
                          </p:cNvSpPr>
                          <p:nvPr/>
                        </p:nvSpPr>
                        <p:spPr bwMode="auto">
                          <a:xfrm>
                            <a:off x="3437" y="1423"/>
                            <a:ext cx="17" cy="9"/>
                          </a:xfrm>
                          <a:custGeom>
                            <a:avLst/>
                            <a:gdLst>
                              <a:gd name="T0" fmla="*/ 5 w 17"/>
                              <a:gd name="T1" fmla="*/ 0 h 9"/>
                              <a:gd name="T2" fmla="*/ 2 w 17"/>
                              <a:gd name="T3" fmla="*/ 0 h 9"/>
                              <a:gd name="T4" fmla="*/ 0 w 17"/>
                              <a:gd name="T5" fmla="*/ 3 h 9"/>
                              <a:gd name="T6" fmla="*/ 0 w 17"/>
                              <a:gd name="T7" fmla="*/ 5 h 9"/>
                              <a:gd name="T8" fmla="*/ 0 w 17"/>
                              <a:gd name="T9" fmla="*/ 7 h 9"/>
                              <a:gd name="T10" fmla="*/ 0 w 17"/>
                              <a:gd name="T11" fmla="*/ 9 h 9"/>
                              <a:gd name="T12" fmla="*/ 2 w 17"/>
                              <a:gd name="T13" fmla="*/ 9 h 9"/>
                              <a:gd name="T14" fmla="*/ 11 w 17"/>
                              <a:gd name="T15" fmla="*/ 9 h 9"/>
                              <a:gd name="T16" fmla="*/ 13 w 17"/>
                              <a:gd name="T17" fmla="*/ 9 h 9"/>
                              <a:gd name="T18" fmla="*/ 15 w 17"/>
                              <a:gd name="T19" fmla="*/ 9 h 9"/>
                              <a:gd name="T20" fmla="*/ 17 w 17"/>
                              <a:gd name="T21" fmla="*/ 7 h 9"/>
                              <a:gd name="T22" fmla="*/ 17 w 17"/>
                              <a:gd name="T23" fmla="*/ 5 h 9"/>
                              <a:gd name="T24" fmla="*/ 15 w 17"/>
                              <a:gd name="T25" fmla="*/ 3 h 9"/>
                              <a:gd name="T26" fmla="*/ 13 w 17"/>
                              <a:gd name="T27" fmla="*/ 0 h 9"/>
                              <a:gd name="T28" fmla="*/ 5 w 17"/>
                              <a:gd name="T29" fmla="*/ 0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9"/>
                              <a:gd name="T47" fmla="*/ 17 w 17"/>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9">
                                <a:moveTo>
                                  <a:pt x="5" y="0"/>
                                </a:moveTo>
                                <a:lnTo>
                                  <a:pt x="2" y="0"/>
                                </a:lnTo>
                                <a:lnTo>
                                  <a:pt x="0" y="3"/>
                                </a:lnTo>
                                <a:lnTo>
                                  <a:pt x="0" y="5"/>
                                </a:lnTo>
                                <a:lnTo>
                                  <a:pt x="0" y="7"/>
                                </a:lnTo>
                                <a:lnTo>
                                  <a:pt x="0" y="9"/>
                                </a:lnTo>
                                <a:lnTo>
                                  <a:pt x="2" y="9"/>
                                </a:lnTo>
                                <a:lnTo>
                                  <a:pt x="11" y="9"/>
                                </a:lnTo>
                                <a:lnTo>
                                  <a:pt x="13" y="9"/>
                                </a:lnTo>
                                <a:lnTo>
                                  <a:pt x="15" y="9"/>
                                </a:lnTo>
                                <a:lnTo>
                                  <a:pt x="17" y="7"/>
                                </a:lnTo>
                                <a:lnTo>
                                  <a:pt x="17" y="5"/>
                                </a:lnTo>
                                <a:lnTo>
                                  <a:pt x="15" y="3"/>
                                </a:lnTo>
                                <a:lnTo>
                                  <a:pt x="13" y="0"/>
                                </a:lnTo>
                                <a:lnTo>
                                  <a:pt x="5" y="0"/>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62" name="Freeform 346"/>
                          <p:cNvSpPr>
                            <a:spLocks/>
                          </p:cNvSpPr>
                          <p:nvPr/>
                        </p:nvSpPr>
                        <p:spPr bwMode="auto">
                          <a:xfrm>
                            <a:off x="3471" y="1423"/>
                            <a:ext cx="77" cy="9"/>
                          </a:xfrm>
                          <a:custGeom>
                            <a:avLst/>
                            <a:gdLst>
                              <a:gd name="T0" fmla="*/ 5 w 77"/>
                              <a:gd name="T1" fmla="*/ 0 h 9"/>
                              <a:gd name="T2" fmla="*/ 3 w 77"/>
                              <a:gd name="T3" fmla="*/ 0 h 9"/>
                              <a:gd name="T4" fmla="*/ 0 w 77"/>
                              <a:gd name="T5" fmla="*/ 3 h 9"/>
                              <a:gd name="T6" fmla="*/ 0 w 77"/>
                              <a:gd name="T7" fmla="*/ 5 h 9"/>
                              <a:gd name="T8" fmla="*/ 0 w 77"/>
                              <a:gd name="T9" fmla="*/ 7 h 9"/>
                              <a:gd name="T10" fmla="*/ 0 w 77"/>
                              <a:gd name="T11" fmla="*/ 9 h 9"/>
                              <a:gd name="T12" fmla="*/ 3 w 77"/>
                              <a:gd name="T13" fmla="*/ 9 h 9"/>
                              <a:gd name="T14" fmla="*/ 71 w 77"/>
                              <a:gd name="T15" fmla="*/ 9 h 9"/>
                              <a:gd name="T16" fmla="*/ 73 w 77"/>
                              <a:gd name="T17" fmla="*/ 9 h 9"/>
                              <a:gd name="T18" fmla="*/ 75 w 77"/>
                              <a:gd name="T19" fmla="*/ 9 h 9"/>
                              <a:gd name="T20" fmla="*/ 77 w 77"/>
                              <a:gd name="T21" fmla="*/ 7 h 9"/>
                              <a:gd name="T22" fmla="*/ 77 w 77"/>
                              <a:gd name="T23" fmla="*/ 5 h 9"/>
                              <a:gd name="T24" fmla="*/ 75 w 77"/>
                              <a:gd name="T25" fmla="*/ 3 h 9"/>
                              <a:gd name="T26" fmla="*/ 73 w 77"/>
                              <a:gd name="T27" fmla="*/ 0 h 9"/>
                              <a:gd name="T28" fmla="*/ 5 w 77"/>
                              <a:gd name="T29" fmla="*/ 0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7"/>
                              <a:gd name="T46" fmla="*/ 0 h 9"/>
                              <a:gd name="T47" fmla="*/ 77 w 77"/>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7" h="9">
                                <a:moveTo>
                                  <a:pt x="5" y="0"/>
                                </a:moveTo>
                                <a:lnTo>
                                  <a:pt x="3" y="0"/>
                                </a:lnTo>
                                <a:lnTo>
                                  <a:pt x="0" y="3"/>
                                </a:lnTo>
                                <a:lnTo>
                                  <a:pt x="0" y="5"/>
                                </a:lnTo>
                                <a:lnTo>
                                  <a:pt x="0" y="7"/>
                                </a:lnTo>
                                <a:lnTo>
                                  <a:pt x="0" y="9"/>
                                </a:lnTo>
                                <a:lnTo>
                                  <a:pt x="3" y="9"/>
                                </a:lnTo>
                                <a:lnTo>
                                  <a:pt x="71" y="9"/>
                                </a:lnTo>
                                <a:lnTo>
                                  <a:pt x="73" y="9"/>
                                </a:lnTo>
                                <a:lnTo>
                                  <a:pt x="75" y="9"/>
                                </a:lnTo>
                                <a:lnTo>
                                  <a:pt x="77" y="7"/>
                                </a:lnTo>
                                <a:lnTo>
                                  <a:pt x="77" y="5"/>
                                </a:lnTo>
                                <a:lnTo>
                                  <a:pt x="75" y="3"/>
                                </a:lnTo>
                                <a:lnTo>
                                  <a:pt x="73" y="0"/>
                                </a:lnTo>
                                <a:lnTo>
                                  <a:pt x="5" y="0"/>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63" name="Freeform 347"/>
                          <p:cNvSpPr>
                            <a:spLocks/>
                          </p:cNvSpPr>
                          <p:nvPr/>
                        </p:nvSpPr>
                        <p:spPr bwMode="auto">
                          <a:xfrm>
                            <a:off x="3565" y="1423"/>
                            <a:ext cx="17" cy="9"/>
                          </a:xfrm>
                          <a:custGeom>
                            <a:avLst/>
                            <a:gdLst>
                              <a:gd name="T0" fmla="*/ 4 w 17"/>
                              <a:gd name="T1" fmla="*/ 0 h 9"/>
                              <a:gd name="T2" fmla="*/ 2 w 17"/>
                              <a:gd name="T3" fmla="*/ 0 h 9"/>
                              <a:gd name="T4" fmla="*/ 0 w 17"/>
                              <a:gd name="T5" fmla="*/ 3 h 9"/>
                              <a:gd name="T6" fmla="*/ 0 w 17"/>
                              <a:gd name="T7" fmla="*/ 5 h 9"/>
                              <a:gd name="T8" fmla="*/ 0 w 17"/>
                              <a:gd name="T9" fmla="*/ 7 h 9"/>
                              <a:gd name="T10" fmla="*/ 0 w 17"/>
                              <a:gd name="T11" fmla="*/ 9 h 9"/>
                              <a:gd name="T12" fmla="*/ 2 w 17"/>
                              <a:gd name="T13" fmla="*/ 9 h 9"/>
                              <a:gd name="T14" fmla="*/ 11 w 17"/>
                              <a:gd name="T15" fmla="*/ 9 h 9"/>
                              <a:gd name="T16" fmla="*/ 13 w 17"/>
                              <a:gd name="T17" fmla="*/ 9 h 9"/>
                              <a:gd name="T18" fmla="*/ 15 w 17"/>
                              <a:gd name="T19" fmla="*/ 9 h 9"/>
                              <a:gd name="T20" fmla="*/ 17 w 17"/>
                              <a:gd name="T21" fmla="*/ 7 h 9"/>
                              <a:gd name="T22" fmla="*/ 17 w 17"/>
                              <a:gd name="T23" fmla="*/ 5 h 9"/>
                              <a:gd name="T24" fmla="*/ 15 w 17"/>
                              <a:gd name="T25" fmla="*/ 3 h 9"/>
                              <a:gd name="T26" fmla="*/ 13 w 17"/>
                              <a:gd name="T27" fmla="*/ 0 h 9"/>
                              <a:gd name="T28" fmla="*/ 4 w 17"/>
                              <a:gd name="T29" fmla="*/ 0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9"/>
                              <a:gd name="T47" fmla="*/ 17 w 17"/>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9">
                                <a:moveTo>
                                  <a:pt x="4" y="0"/>
                                </a:moveTo>
                                <a:lnTo>
                                  <a:pt x="2" y="0"/>
                                </a:lnTo>
                                <a:lnTo>
                                  <a:pt x="0" y="3"/>
                                </a:lnTo>
                                <a:lnTo>
                                  <a:pt x="0" y="5"/>
                                </a:lnTo>
                                <a:lnTo>
                                  <a:pt x="0" y="7"/>
                                </a:lnTo>
                                <a:lnTo>
                                  <a:pt x="0" y="9"/>
                                </a:lnTo>
                                <a:lnTo>
                                  <a:pt x="2" y="9"/>
                                </a:lnTo>
                                <a:lnTo>
                                  <a:pt x="11" y="9"/>
                                </a:lnTo>
                                <a:lnTo>
                                  <a:pt x="13" y="9"/>
                                </a:lnTo>
                                <a:lnTo>
                                  <a:pt x="15" y="9"/>
                                </a:lnTo>
                                <a:lnTo>
                                  <a:pt x="17" y="7"/>
                                </a:lnTo>
                                <a:lnTo>
                                  <a:pt x="17" y="5"/>
                                </a:lnTo>
                                <a:lnTo>
                                  <a:pt x="15" y="3"/>
                                </a:lnTo>
                                <a:lnTo>
                                  <a:pt x="13" y="0"/>
                                </a:lnTo>
                                <a:lnTo>
                                  <a:pt x="4" y="0"/>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64" name="Freeform 348"/>
                          <p:cNvSpPr>
                            <a:spLocks/>
                          </p:cNvSpPr>
                          <p:nvPr/>
                        </p:nvSpPr>
                        <p:spPr bwMode="auto">
                          <a:xfrm>
                            <a:off x="3599" y="1423"/>
                            <a:ext cx="15" cy="9"/>
                          </a:xfrm>
                          <a:custGeom>
                            <a:avLst/>
                            <a:gdLst>
                              <a:gd name="T0" fmla="*/ 5 w 15"/>
                              <a:gd name="T1" fmla="*/ 0 h 9"/>
                              <a:gd name="T2" fmla="*/ 2 w 15"/>
                              <a:gd name="T3" fmla="*/ 0 h 9"/>
                              <a:gd name="T4" fmla="*/ 0 w 15"/>
                              <a:gd name="T5" fmla="*/ 3 h 9"/>
                              <a:gd name="T6" fmla="*/ 0 w 15"/>
                              <a:gd name="T7" fmla="*/ 5 h 9"/>
                              <a:gd name="T8" fmla="*/ 0 w 15"/>
                              <a:gd name="T9" fmla="*/ 7 h 9"/>
                              <a:gd name="T10" fmla="*/ 0 w 15"/>
                              <a:gd name="T11" fmla="*/ 9 h 9"/>
                              <a:gd name="T12" fmla="*/ 2 w 15"/>
                              <a:gd name="T13" fmla="*/ 9 h 9"/>
                              <a:gd name="T14" fmla="*/ 11 w 15"/>
                              <a:gd name="T15" fmla="*/ 9 h 9"/>
                              <a:gd name="T16" fmla="*/ 11 w 15"/>
                              <a:gd name="T17" fmla="*/ 9 h 9"/>
                              <a:gd name="T18" fmla="*/ 13 w 15"/>
                              <a:gd name="T19" fmla="*/ 7 h 9"/>
                              <a:gd name="T20" fmla="*/ 15 w 15"/>
                              <a:gd name="T21" fmla="*/ 5 h 9"/>
                              <a:gd name="T22" fmla="*/ 15 w 15"/>
                              <a:gd name="T23" fmla="*/ 5 h 9"/>
                              <a:gd name="T24" fmla="*/ 13 w 15"/>
                              <a:gd name="T25" fmla="*/ 3 h 9"/>
                              <a:gd name="T26" fmla="*/ 13 w 15"/>
                              <a:gd name="T27" fmla="*/ 0 h 9"/>
                              <a:gd name="T28" fmla="*/ 5 w 15"/>
                              <a:gd name="T29" fmla="*/ 0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
                              <a:gd name="T46" fmla="*/ 0 h 9"/>
                              <a:gd name="T47" fmla="*/ 15 w 15"/>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 h="9">
                                <a:moveTo>
                                  <a:pt x="5" y="0"/>
                                </a:moveTo>
                                <a:lnTo>
                                  <a:pt x="2" y="0"/>
                                </a:lnTo>
                                <a:lnTo>
                                  <a:pt x="0" y="3"/>
                                </a:lnTo>
                                <a:lnTo>
                                  <a:pt x="0" y="5"/>
                                </a:lnTo>
                                <a:lnTo>
                                  <a:pt x="0" y="7"/>
                                </a:lnTo>
                                <a:lnTo>
                                  <a:pt x="0" y="9"/>
                                </a:lnTo>
                                <a:lnTo>
                                  <a:pt x="2" y="9"/>
                                </a:lnTo>
                                <a:lnTo>
                                  <a:pt x="11" y="9"/>
                                </a:lnTo>
                                <a:lnTo>
                                  <a:pt x="13" y="7"/>
                                </a:lnTo>
                                <a:lnTo>
                                  <a:pt x="15" y="5"/>
                                </a:lnTo>
                                <a:lnTo>
                                  <a:pt x="13" y="3"/>
                                </a:lnTo>
                                <a:lnTo>
                                  <a:pt x="13" y="0"/>
                                </a:lnTo>
                                <a:lnTo>
                                  <a:pt x="5" y="0"/>
                                </a:lnTo>
                                <a:close/>
                              </a:path>
                            </a:pathLst>
                          </a:custGeom>
                          <a:solidFill>
                            <a:srgbClr val="000000"/>
                          </a:solidFill>
                          <a:ln w="9525">
                            <a:noFill/>
                            <a:round/>
                            <a:headEnd/>
                            <a:tailEnd/>
                          </a:ln>
                        </p:spPr>
                        <p:txBody>
                          <a:bodyPr/>
                          <a:lstStyle/>
                          <a:p>
                            <a:endParaRPr lang="ja-JP" altLang="en-US">
                              <a:solidFill>
                                <a:schemeClr val="tx1"/>
                              </a:solidFill>
                            </a:endParaRPr>
                          </a:p>
                        </p:txBody>
                      </p:sp>
                    </p:grpSp>
                    <p:grpSp>
                      <p:nvGrpSpPr>
                        <p:cNvPr id="76" name="Group 365"/>
                        <p:cNvGrpSpPr>
                          <a:grpSpLocks/>
                        </p:cNvGrpSpPr>
                        <p:nvPr/>
                      </p:nvGrpSpPr>
                      <p:grpSpPr bwMode="auto">
                        <a:xfrm>
                          <a:off x="4803775" y="1495425"/>
                          <a:ext cx="14288" cy="1538288"/>
                          <a:chOff x="3026" y="942"/>
                          <a:chExt cx="9" cy="969"/>
                        </a:xfrm>
                      </p:grpSpPr>
                      <p:sp>
                        <p:nvSpPr>
                          <p:cNvPr id="31" name="Freeform 350"/>
                          <p:cNvSpPr>
                            <a:spLocks/>
                          </p:cNvSpPr>
                          <p:nvPr/>
                        </p:nvSpPr>
                        <p:spPr bwMode="auto">
                          <a:xfrm>
                            <a:off x="3026" y="942"/>
                            <a:ext cx="9" cy="77"/>
                          </a:xfrm>
                          <a:custGeom>
                            <a:avLst/>
                            <a:gdLst>
                              <a:gd name="T0" fmla="*/ 9 w 9"/>
                              <a:gd name="T1" fmla="*/ 7 h 77"/>
                              <a:gd name="T2" fmla="*/ 9 w 9"/>
                              <a:gd name="T3" fmla="*/ 4 h 77"/>
                              <a:gd name="T4" fmla="*/ 6 w 9"/>
                              <a:gd name="T5" fmla="*/ 2 h 77"/>
                              <a:gd name="T6" fmla="*/ 4 w 9"/>
                              <a:gd name="T7" fmla="*/ 0 h 77"/>
                              <a:gd name="T8" fmla="*/ 4 w 9"/>
                              <a:gd name="T9" fmla="*/ 0 h 77"/>
                              <a:gd name="T10" fmla="*/ 2 w 9"/>
                              <a:gd name="T11" fmla="*/ 2 h 77"/>
                              <a:gd name="T12" fmla="*/ 0 w 9"/>
                              <a:gd name="T13" fmla="*/ 4 h 77"/>
                              <a:gd name="T14" fmla="*/ 0 w 9"/>
                              <a:gd name="T15" fmla="*/ 70 h 77"/>
                              <a:gd name="T16" fmla="*/ 0 w 9"/>
                              <a:gd name="T17" fmla="*/ 73 h 77"/>
                              <a:gd name="T18" fmla="*/ 2 w 9"/>
                              <a:gd name="T19" fmla="*/ 75 h 77"/>
                              <a:gd name="T20" fmla="*/ 4 w 9"/>
                              <a:gd name="T21" fmla="*/ 77 h 77"/>
                              <a:gd name="T22" fmla="*/ 6 w 9"/>
                              <a:gd name="T23" fmla="*/ 77 h 77"/>
                              <a:gd name="T24" fmla="*/ 9 w 9"/>
                              <a:gd name="T25" fmla="*/ 75 h 77"/>
                              <a:gd name="T26" fmla="*/ 9 w 9"/>
                              <a:gd name="T27" fmla="*/ 73 h 77"/>
                              <a:gd name="T28" fmla="*/ 9 w 9"/>
                              <a:gd name="T29" fmla="*/ 7 h 7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77"/>
                              <a:gd name="T47" fmla="*/ 9 w 9"/>
                              <a:gd name="T48" fmla="*/ 77 h 7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77">
                                <a:moveTo>
                                  <a:pt x="9" y="7"/>
                                </a:moveTo>
                                <a:lnTo>
                                  <a:pt x="9" y="4"/>
                                </a:lnTo>
                                <a:lnTo>
                                  <a:pt x="6" y="2"/>
                                </a:lnTo>
                                <a:lnTo>
                                  <a:pt x="4" y="0"/>
                                </a:lnTo>
                                <a:lnTo>
                                  <a:pt x="2" y="2"/>
                                </a:lnTo>
                                <a:lnTo>
                                  <a:pt x="0" y="4"/>
                                </a:lnTo>
                                <a:lnTo>
                                  <a:pt x="0" y="70"/>
                                </a:lnTo>
                                <a:lnTo>
                                  <a:pt x="0" y="73"/>
                                </a:lnTo>
                                <a:lnTo>
                                  <a:pt x="2" y="75"/>
                                </a:lnTo>
                                <a:lnTo>
                                  <a:pt x="4" y="77"/>
                                </a:lnTo>
                                <a:lnTo>
                                  <a:pt x="6" y="77"/>
                                </a:lnTo>
                                <a:lnTo>
                                  <a:pt x="9" y="75"/>
                                </a:lnTo>
                                <a:lnTo>
                                  <a:pt x="9" y="73"/>
                                </a:lnTo>
                                <a:lnTo>
                                  <a:pt x="9" y="7"/>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32" name="Freeform 351"/>
                          <p:cNvSpPr>
                            <a:spLocks/>
                          </p:cNvSpPr>
                          <p:nvPr/>
                        </p:nvSpPr>
                        <p:spPr bwMode="auto">
                          <a:xfrm>
                            <a:off x="3026" y="1036"/>
                            <a:ext cx="9" cy="17"/>
                          </a:xfrm>
                          <a:custGeom>
                            <a:avLst/>
                            <a:gdLst>
                              <a:gd name="T0" fmla="*/ 9 w 9"/>
                              <a:gd name="T1" fmla="*/ 4 h 17"/>
                              <a:gd name="T2" fmla="*/ 9 w 9"/>
                              <a:gd name="T3" fmla="*/ 2 h 17"/>
                              <a:gd name="T4" fmla="*/ 9 w 9"/>
                              <a:gd name="T5" fmla="*/ 0 h 17"/>
                              <a:gd name="T6" fmla="*/ 6 w 9"/>
                              <a:gd name="T7" fmla="*/ 0 h 17"/>
                              <a:gd name="T8" fmla="*/ 4 w 9"/>
                              <a:gd name="T9" fmla="*/ 0 h 17"/>
                              <a:gd name="T10" fmla="*/ 2 w 9"/>
                              <a:gd name="T11" fmla="*/ 0 h 17"/>
                              <a:gd name="T12" fmla="*/ 0 w 9"/>
                              <a:gd name="T13" fmla="*/ 2 h 17"/>
                              <a:gd name="T14" fmla="*/ 0 w 9"/>
                              <a:gd name="T15" fmla="*/ 11 h 17"/>
                              <a:gd name="T16" fmla="*/ 0 w 9"/>
                              <a:gd name="T17" fmla="*/ 13 h 17"/>
                              <a:gd name="T18" fmla="*/ 2 w 9"/>
                              <a:gd name="T19" fmla="*/ 15 h 17"/>
                              <a:gd name="T20" fmla="*/ 4 w 9"/>
                              <a:gd name="T21" fmla="*/ 17 h 17"/>
                              <a:gd name="T22" fmla="*/ 6 w 9"/>
                              <a:gd name="T23" fmla="*/ 17 h 17"/>
                              <a:gd name="T24" fmla="*/ 9 w 9"/>
                              <a:gd name="T25" fmla="*/ 15 h 17"/>
                              <a:gd name="T26" fmla="*/ 9 w 9"/>
                              <a:gd name="T27" fmla="*/ 13 h 17"/>
                              <a:gd name="T28" fmla="*/ 9 w 9"/>
                              <a:gd name="T29" fmla="*/ 4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17"/>
                              <a:gd name="T47" fmla="*/ 9 w 9"/>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17">
                                <a:moveTo>
                                  <a:pt x="9" y="4"/>
                                </a:moveTo>
                                <a:lnTo>
                                  <a:pt x="9" y="2"/>
                                </a:lnTo>
                                <a:lnTo>
                                  <a:pt x="9" y="0"/>
                                </a:lnTo>
                                <a:lnTo>
                                  <a:pt x="6" y="0"/>
                                </a:lnTo>
                                <a:lnTo>
                                  <a:pt x="4" y="0"/>
                                </a:lnTo>
                                <a:lnTo>
                                  <a:pt x="2" y="0"/>
                                </a:lnTo>
                                <a:lnTo>
                                  <a:pt x="0" y="2"/>
                                </a:lnTo>
                                <a:lnTo>
                                  <a:pt x="0" y="11"/>
                                </a:lnTo>
                                <a:lnTo>
                                  <a:pt x="0" y="13"/>
                                </a:lnTo>
                                <a:lnTo>
                                  <a:pt x="2" y="15"/>
                                </a:lnTo>
                                <a:lnTo>
                                  <a:pt x="4" y="17"/>
                                </a:lnTo>
                                <a:lnTo>
                                  <a:pt x="6" y="17"/>
                                </a:lnTo>
                                <a:lnTo>
                                  <a:pt x="9" y="15"/>
                                </a:lnTo>
                                <a:lnTo>
                                  <a:pt x="9" y="13"/>
                                </a:lnTo>
                                <a:lnTo>
                                  <a:pt x="9" y="4"/>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33" name="Freeform 352"/>
                          <p:cNvSpPr>
                            <a:spLocks/>
                          </p:cNvSpPr>
                          <p:nvPr/>
                        </p:nvSpPr>
                        <p:spPr bwMode="auto">
                          <a:xfrm>
                            <a:off x="3026" y="1070"/>
                            <a:ext cx="9" cy="77"/>
                          </a:xfrm>
                          <a:custGeom>
                            <a:avLst/>
                            <a:gdLst>
                              <a:gd name="T0" fmla="*/ 9 w 9"/>
                              <a:gd name="T1" fmla="*/ 4 h 77"/>
                              <a:gd name="T2" fmla="*/ 9 w 9"/>
                              <a:gd name="T3" fmla="*/ 2 h 77"/>
                              <a:gd name="T4" fmla="*/ 9 w 9"/>
                              <a:gd name="T5" fmla="*/ 0 h 77"/>
                              <a:gd name="T6" fmla="*/ 6 w 9"/>
                              <a:gd name="T7" fmla="*/ 0 h 77"/>
                              <a:gd name="T8" fmla="*/ 4 w 9"/>
                              <a:gd name="T9" fmla="*/ 0 h 77"/>
                              <a:gd name="T10" fmla="*/ 2 w 9"/>
                              <a:gd name="T11" fmla="*/ 0 h 77"/>
                              <a:gd name="T12" fmla="*/ 0 w 9"/>
                              <a:gd name="T13" fmla="*/ 2 h 77"/>
                              <a:gd name="T14" fmla="*/ 0 w 9"/>
                              <a:gd name="T15" fmla="*/ 70 h 77"/>
                              <a:gd name="T16" fmla="*/ 0 w 9"/>
                              <a:gd name="T17" fmla="*/ 72 h 77"/>
                              <a:gd name="T18" fmla="*/ 2 w 9"/>
                              <a:gd name="T19" fmla="*/ 74 h 77"/>
                              <a:gd name="T20" fmla="*/ 4 w 9"/>
                              <a:gd name="T21" fmla="*/ 77 h 77"/>
                              <a:gd name="T22" fmla="*/ 6 w 9"/>
                              <a:gd name="T23" fmla="*/ 77 h 77"/>
                              <a:gd name="T24" fmla="*/ 9 w 9"/>
                              <a:gd name="T25" fmla="*/ 74 h 77"/>
                              <a:gd name="T26" fmla="*/ 9 w 9"/>
                              <a:gd name="T27" fmla="*/ 72 h 77"/>
                              <a:gd name="T28" fmla="*/ 9 w 9"/>
                              <a:gd name="T29" fmla="*/ 4 h 7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77"/>
                              <a:gd name="T47" fmla="*/ 9 w 9"/>
                              <a:gd name="T48" fmla="*/ 77 h 7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77">
                                <a:moveTo>
                                  <a:pt x="9" y="4"/>
                                </a:moveTo>
                                <a:lnTo>
                                  <a:pt x="9" y="2"/>
                                </a:lnTo>
                                <a:lnTo>
                                  <a:pt x="9" y="0"/>
                                </a:lnTo>
                                <a:lnTo>
                                  <a:pt x="6" y="0"/>
                                </a:lnTo>
                                <a:lnTo>
                                  <a:pt x="4" y="0"/>
                                </a:lnTo>
                                <a:lnTo>
                                  <a:pt x="2" y="0"/>
                                </a:lnTo>
                                <a:lnTo>
                                  <a:pt x="0" y="2"/>
                                </a:lnTo>
                                <a:lnTo>
                                  <a:pt x="0" y="70"/>
                                </a:lnTo>
                                <a:lnTo>
                                  <a:pt x="0" y="72"/>
                                </a:lnTo>
                                <a:lnTo>
                                  <a:pt x="2" y="74"/>
                                </a:lnTo>
                                <a:lnTo>
                                  <a:pt x="4" y="77"/>
                                </a:lnTo>
                                <a:lnTo>
                                  <a:pt x="6" y="77"/>
                                </a:lnTo>
                                <a:lnTo>
                                  <a:pt x="9" y="74"/>
                                </a:lnTo>
                                <a:lnTo>
                                  <a:pt x="9" y="72"/>
                                </a:lnTo>
                                <a:lnTo>
                                  <a:pt x="9" y="4"/>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34" name="Freeform 353"/>
                          <p:cNvSpPr>
                            <a:spLocks/>
                          </p:cNvSpPr>
                          <p:nvPr/>
                        </p:nvSpPr>
                        <p:spPr bwMode="auto">
                          <a:xfrm>
                            <a:off x="3026" y="1164"/>
                            <a:ext cx="9" cy="17"/>
                          </a:xfrm>
                          <a:custGeom>
                            <a:avLst/>
                            <a:gdLst>
                              <a:gd name="T0" fmla="*/ 9 w 9"/>
                              <a:gd name="T1" fmla="*/ 4 h 17"/>
                              <a:gd name="T2" fmla="*/ 9 w 9"/>
                              <a:gd name="T3" fmla="*/ 2 h 17"/>
                              <a:gd name="T4" fmla="*/ 9 w 9"/>
                              <a:gd name="T5" fmla="*/ 0 h 17"/>
                              <a:gd name="T6" fmla="*/ 6 w 9"/>
                              <a:gd name="T7" fmla="*/ 0 h 17"/>
                              <a:gd name="T8" fmla="*/ 4 w 9"/>
                              <a:gd name="T9" fmla="*/ 0 h 17"/>
                              <a:gd name="T10" fmla="*/ 2 w 9"/>
                              <a:gd name="T11" fmla="*/ 0 h 17"/>
                              <a:gd name="T12" fmla="*/ 0 w 9"/>
                              <a:gd name="T13" fmla="*/ 2 h 17"/>
                              <a:gd name="T14" fmla="*/ 0 w 9"/>
                              <a:gd name="T15" fmla="*/ 10 h 17"/>
                              <a:gd name="T16" fmla="*/ 0 w 9"/>
                              <a:gd name="T17" fmla="*/ 12 h 17"/>
                              <a:gd name="T18" fmla="*/ 2 w 9"/>
                              <a:gd name="T19" fmla="*/ 15 h 17"/>
                              <a:gd name="T20" fmla="*/ 4 w 9"/>
                              <a:gd name="T21" fmla="*/ 17 h 17"/>
                              <a:gd name="T22" fmla="*/ 6 w 9"/>
                              <a:gd name="T23" fmla="*/ 17 h 17"/>
                              <a:gd name="T24" fmla="*/ 9 w 9"/>
                              <a:gd name="T25" fmla="*/ 15 h 17"/>
                              <a:gd name="T26" fmla="*/ 9 w 9"/>
                              <a:gd name="T27" fmla="*/ 12 h 17"/>
                              <a:gd name="T28" fmla="*/ 9 w 9"/>
                              <a:gd name="T29" fmla="*/ 4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17"/>
                              <a:gd name="T47" fmla="*/ 9 w 9"/>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17">
                                <a:moveTo>
                                  <a:pt x="9" y="4"/>
                                </a:moveTo>
                                <a:lnTo>
                                  <a:pt x="9" y="2"/>
                                </a:lnTo>
                                <a:lnTo>
                                  <a:pt x="9" y="0"/>
                                </a:lnTo>
                                <a:lnTo>
                                  <a:pt x="6" y="0"/>
                                </a:lnTo>
                                <a:lnTo>
                                  <a:pt x="4" y="0"/>
                                </a:lnTo>
                                <a:lnTo>
                                  <a:pt x="2" y="0"/>
                                </a:lnTo>
                                <a:lnTo>
                                  <a:pt x="0" y="2"/>
                                </a:lnTo>
                                <a:lnTo>
                                  <a:pt x="0" y="10"/>
                                </a:lnTo>
                                <a:lnTo>
                                  <a:pt x="0" y="12"/>
                                </a:lnTo>
                                <a:lnTo>
                                  <a:pt x="2" y="15"/>
                                </a:lnTo>
                                <a:lnTo>
                                  <a:pt x="4" y="17"/>
                                </a:lnTo>
                                <a:lnTo>
                                  <a:pt x="6" y="17"/>
                                </a:lnTo>
                                <a:lnTo>
                                  <a:pt x="9" y="15"/>
                                </a:lnTo>
                                <a:lnTo>
                                  <a:pt x="9" y="12"/>
                                </a:lnTo>
                                <a:lnTo>
                                  <a:pt x="9" y="4"/>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35" name="Freeform 354"/>
                          <p:cNvSpPr>
                            <a:spLocks/>
                          </p:cNvSpPr>
                          <p:nvPr/>
                        </p:nvSpPr>
                        <p:spPr bwMode="auto">
                          <a:xfrm>
                            <a:off x="3026" y="1198"/>
                            <a:ext cx="9" cy="76"/>
                          </a:xfrm>
                          <a:custGeom>
                            <a:avLst/>
                            <a:gdLst>
                              <a:gd name="T0" fmla="*/ 9 w 9"/>
                              <a:gd name="T1" fmla="*/ 4 h 76"/>
                              <a:gd name="T2" fmla="*/ 9 w 9"/>
                              <a:gd name="T3" fmla="*/ 2 h 76"/>
                              <a:gd name="T4" fmla="*/ 9 w 9"/>
                              <a:gd name="T5" fmla="*/ 0 h 76"/>
                              <a:gd name="T6" fmla="*/ 6 w 9"/>
                              <a:gd name="T7" fmla="*/ 0 h 76"/>
                              <a:gd name="T8" fmla="*/ 4 w 9"/>
                              <a:gd name="T9" fmla="*/ 0 h 76"/>
                              <a:gd name="T10" fmla="*/ 2 w 9"/>
                              <a:gd name="T11" fmla="*/ 0 h 76"/>
                              <a:gd name="T12" fmla="*/ 0 w 9"/>
                              <a:gd name="T13" fmla="*/ 2 h 76"/>
                              <a:gd name="T14" fmla="*/ 0 w 9"/>
                              <a:gd name="T15" fmla="*/ 70 h 76"/>
                              <a:gd name="T16" fmla="*/ 0 w 9"/>
                              <a:gd name="T17" fmla="*/ 72 h 76"/>
                              <a:gd name="T18" fmla="*/ 2 w 9"/>
                              <a:gd name="T19" fmla="*/ 74 h 76"/>
                              <a:gd name="T20" fmla="*/ 4 w 9"/>
                              <a:gd name="T21" fmla="*/ 76 h 76"/>
                              <a:gd name="T22" fmla="*/ 6 w 9"/>
                              <a:gd name="T23" fmla="*/ 76 h 76"/>
                              <a:gd name="T24" fmla="*/ 9 w 9"/>
                              <a:gd name="T25" fmla="*/ 74 h 76"/>
                              <a:gd name="T26" fmla="*/ 9 w 9"/>
                              <a:gd name="T27" fmla="*/ 72 h 76"/>
                              <a:gd name="T28" fmla="*/ 9 w 9"/>
                              <a:gd name="T29" fmla="*/ 4 h 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76"/>
                              <a:gd name="T47" fmla="*/ 9 w 9"/>
                              <a:gd name="T48" fmla="*/ 76 h 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76">
                                <a:moveTo>
                                  <a:pt x="9" y="4"/>
                                </a:moveTo>
                                <a:lnTo>
                                  <a:pt x="9" y="2"/>
                                </a:lnTo>
                                <a:lnTo>
                                  <a:pt x="9" y="0"/>
                                </a:lnTo>
                                <a:lnTo>
                                  <a:pt x="6" y="0"/>
                                </a:lnTo>
                                <a:lnTo>
                                  <a:pt x="4" y="0"/>
                                </a:lnTo>
                                <a:lnTo>
                                  <a:pt x="2" y="0"/>
                                </a:lnTo>
                                <a:lnTo>
                                  <a:pt x="0" y="2"/>
                                </a:lnTo>
                                <a:lnTo>
                                  <a:pt x="0" y="70"/>
                                </a:lnTo>
                                <a:lnTo>
                                  <a:pt x="0" y="72"/>
                                </a:lnTo>
                                <a:lnTo>
                                  <a:pt x="2" y="74"/>
                                </a:lnTo>
                                <a:lnTo>
                                  <a:pt x="4" y="76"/>
                                </a:lnTo>
                                <a:lnTo>
                                  <a:pt x="6" y="76"/>
                                </a:lnTo>
                                <a:lnTo>
                                  <a:pt x="9" y="74"/>
                                </a:lnTo>
                                <a:lnTo>
                                  <a:pt x="9" y="72"/>
                                </a:lnTo>
                                <a:lnTo>
                                  <a:pt x="9" y="4"/>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36" name="Freeform 355"/>
                          <p:cNvSpPr>
                            <a:spLocks/>
                          </p:cNvSpPr>
                          <p:nvPr/>
                        </p:nvSpPr>
                        <p:spPr bwMode="auto">
                          <a:xfrm>
                            <a:off x="3026" y="1291"/>
                            <a:ext cx="9" cy="17"/>
                          </a:xfrm>
                          <a:custGeom>
                            <a:avLst/>
                            <a:gdLst>
                              <a:gd name="T0" fmla="*/ 9 w 9"/>
                              <a:gd name="T1" fmla="*/ 5 h 17"/>
                              <a:gd name="T2" fmla="*/ 9 w 9"/>
                              <a:gd name="T3" fmla="*/ 3 h 17"/>
                              <a:gd name="T4" fmla="*/ 9 w 9"/>
                              <a:gd name="T5" fmla="*/ 0 h 17"/>
                              <a:gd name="T6" fmla="*/ 6 w 9"/>
                              <a:gd name="T7" fmla="*/ 0 h 17"/>
                              <a:gd name="T8" fmla="*/ 4 w 9"/>
                              <a:gd name="T9" fmla="*/ 0 h 17"/>
                              <a:gd name="T10" fmla="*/ 2 w 9"/>
                              <a:gd name="T11" fmla="*/ 0 h 17"/>
                              <a:gd name="T12" fmla="*/ 0 w 9"/>
                              <a:gd name="T13" fmla="*/ 3 h 17"/>
                              <a:gd name="T14" fmla="*/ 0 w 9"/>
                              <a:gd name="T15" fmla="*/ 11 h 17"/>
                              <a:gd name="T16" fmla="*/ 0 w 9"/>
                              <a:gd name="T17" fmla="*/ 13 h 17"/>
                              <a:gd name="T18" fmla="*/ 2 w 9"/>
                              <a:gd name="T19" fmla="*/ 15 h 17"/>
                              <a:gd name="T20" fmla="*/ 4 w 9"/>
                              <a:gd name="T21" fmla="*/ 17 h 17"/>
                              <a:gd name="T22" fmla="*/ 6 w 9"/>
                              <a:gd name="T23" fmla="*/ 17 h 17"/>
                              <a:gd name="T24" fmla="*/ 9 w 9"/>
                              <a:gd name="T25" fmla="*/ 15 h 17"/>
                              <a:gd name="T26" fmla="*/ 9 w 9"/>
                              <a:gd name="T27" fmla="*/ 13 h 17"/>
                              <a:gd name="T28" fmla="*/ 9 w 9"/>
                              <a:gd name="T29" fmla="*/ 5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17"/>
                              <a:gd name="T47" fmla="*/ 9 w 9"/>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17">
                                <a:moveTo>
                                  <a:pt x="9" y="5"/>
                                </a:moveTo>
                                <a:lnTo>
                                  <a:pt x="9" y="3"/>
                                </a:lnTo>
                                <a:lnTo>
                                  <a:pt x="9" y="0"/>
                                </a:lnTo>
                                <a:lnTo>
                                  <a:pt x="6" y="0"/>
                                </a:lnTo>
                                <a:lnTo>
                                  <a:pt x="4" y="0"/>
                                </a:lnTo>
                                <a:lnTo>
                                  <a:pt x="2" y="0"/>
                                </a:lnTo>
                                <a:lnTo>
                                  <a:pt x="0" y="3"/>
                                </a:lnTo>
                                <a:lnTo>
                                  <a:pt x="0" y="11"/>
                                </a:lnTo>
                                <a:lnTo>
                                  <a:pt x="0" y="13"/>
                                </a:lnTo>
                                <a:lnTo>
                                  <a:pt x="2" y="15"/>
                                </a:lnTo>
                                <a:lnTo>
                                  <a:pt x="4" y="17"/>
                                </a:lnTo>
                                <a:lnTo>
                                  <a:pt x="6" y="17"/>
                                </a:lnTo>
                                <a:lnTo>
                                  <a:pt x="9" y="15"/>
                                </a:lnTo>
                                <a:lnTo>
                                  <a:pt x="9" y="13"/>
                                </a:lnTo>
                                <a:lnTo>
                                  <a:pt x="9" y="5"/>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37" name="Freeform 356"/>
                          <p:cNvSpPr>
                            <a:spLocks/>
                          </p:cNvSpPr>
                          <p:nvPr/>
                        </p:nvSpPr>
                        <p:spPr bwMode="auto">
                          <a:xfrm>
                            <a:off x="3026" y="1325"/>
                            <a:ext cx="9" cy="77"/>
                          </a:xfrm>
                          <a:custGeom>
                            <a:avLst/>
                            <a:gdLst>
                              <a:gd name="T0" fmla="*/ 9 w 9"/>
                              <a:gd name="T1" fmla="*/ 5 h 77"/>
                              <a:gd name="T2" fmla="*/ 9 w 9"/>
                              <a:gd name="T3" fmla="*/ 3 h 77"/>
                              <a:gd name="T4" fmla="*/ 9 w 9"/>
                              <a:gd name="T5" fmla="*/ 0 h 77"/>
                              <a:gd name="T6" fmla="*/ 6 w 9"/>
                              <a:gd name="T7" fmla="*/ 0 h 77"/>
                              <a:gd name="T8" fmla="*/ 4 w 9"/>
                              <a:gd name="T9" fmla="*/ 0 h 77"/>
                              <a:gd name="T10" fmla="*/ 2 w 9"/>
                              <a:gd name="T11" fmla="*/ 0 h 77"/>
                              <a:gd name="T12" fmla="*/ 0 w 9"/>
                              <a:gd name="T13" fmla="*/ 3 h 77"/>
                              <a:gd name="T14" fmla="*/ 0 w 9"/>
                              <a:gd name="T15" fmla="*/ 71 h 77"/>
                              <a:gd name="T16" fmla="*/ 0 w 9"/>
                              <a:gd name="T17" fmla="*/ 73 h 77"/>
                              <a:gd name="T18" fmla="*/ 2 w 9"/>
                              <a:gd name="T19" fmla="*/ 75 h 77"/>
                              <a:gd name="T20" fmla="*/ 4 w 9"/>
                              <a:gd name="T21" fmla="*/ 77 h 77"/>
                              <a:gd name="T22" fmla="*/ 6 w 9"/>
                              <a:gd name="T23" fmla="*/ 77 h 77"/>
                              <a:gd name="T24" fmla="*/ 9 w 9"/>
                              <a:gd name="T25" fmla="*/ 75 h 77"/>
                              <a:gd name="T26" fmla="*/ 9 w 9"/>
                              <a:gd name="T27" fmla="*/ 73 h 77"/>
                              <a:gd name="T28" fmla="*/ 9 w 9"/>
                              <a:gd name="T29" fmla="*/ 5 h 7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77"/>
                              <a:gd name="T47" fmla="*/ 9 w 9"/>
                              <a:gd name="T48" fmla="*/ 77 h 7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77">
                                <a:moveTo>
                                  <a:pt x="9" y="5"/>
                                </a:moveTo>
                                <a:lnTo>
                                  <a:pt x="9" y="3"/>
                                </a:lnTo>
                                <a:lnTo>
                                  <a:pt x="9" y="0"/>
                                </a:lnTo>
                                <a:lnTo>
                                  <a:pt x="6" y="0"/>
                                </a:lnTo>
                                <a:lnTo>
                                  <a:pt x="4" y="0"/>
                                </a:lnTo>
                                <a:lnTo>
                                  <a:pt x="2" y="0"/>
                                </a:lnTo>
                                <a:lnTo>
                                  <a:pt x="0" y="3"/>
                                </a:lnTo>
                                <a:lnTo>
                                  <a:pt x="0" y="71"/>
                                </a:lnTo>
                                <a:lnTo>
                                  <a:pt x="0" y="73"/>
                                </a:lnTo>
                                <a:lnTo>
                                  <a:pt x="2" y="75"/>
                                </a:lnTo>
                                <a:lnTo>
                                  <a:pt x="4" y="77"/>
                                </a:lnTo>
                                <a:lnTo>
                                  <a:pt x="6" y="77"/>
                                </a:lnTo>
                                <a:lnTo>
                                  <a:pt x="9" y="75"/>
                                </a:lnTo>
                                <a:lnTo>
                                  <a:pt x="9" y="73"/>
                                </a:lnTo>
                                <a:lnTo>
                                  <a:pt x="9" y="5"/>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38" name="Freeform 357"/>
                          <p:cNvSpPr>
                            <a:spLocks/>
                          </p:cNvSpPr>
                          <p:nvPr/>
                        </p:nvSpPr>
                        <p:spPr bwMode="auto">
                          <a:xfrm>
                            <a:off x="3026" y="1419"/>
                            <a:ext cx="9" cy="17"/>
                          </a:xfrm>
                          <a:custGeom>
                            <a:avLst/>
                            <a:gdLst>
                              <a:gd name="T0" fmla="*/ 9 w 9"/>
                              <a:gd name="T1" fmla="*/ 4 h 17"/>
                              <a:gd name="T2" fmla="*/ 9 w 9"/>
                              <a:gd name="T3" fmla="*/ 2 h 17"/>
                              <a:gd name="T4" fmla="*/ 9 w 9"/>
                              <a:gd name="T5" fmla="*/ 0 h 17"/>
                              <a:gd name="T6" fmla="*/ 6 w 9"/>
                              <a:gd name="T7" fmla="*/ 0 h 17"/>
                              <a:gd name="T8" fmla="*/ 4 w 9"/>
                              <a:gd name="T9" fmla="*/ 0 h 17"/>
                              <a:gd name="T10" fmla="*/ 2 w 9"/>
                              <a:gd name="T11" fmla="*/ 0 h 17"/>
                              <a:gd name="T12" fmla="*/ 0 w 9"/>
                              <a:gd name="T13" fmla="*/ 2 h 17"/>
                              <a:gd name="T14" fmla="*/ 0 w 9"/>
                              <a:gd name="T15" fmla="*/ 11 h 17"/>
                              <a:gd name="T16" fmla="*/ 0 w 9"/>
                              <a:gd name="T17" fmla="*/ 13 h 17"/>
                              <a:gd name="T18" fmla="*/ 2 w 9"/>
                              <a:gd name="T19" fmla="*/ 15 h 17"/>
                              <a:gd name="T20" fmla="*/ 4 w 9"/>
                              <a:gd name="T21" fmla="*/ 17 h 17"/>
                              <a:gd name="T22" fmla="*/ 6 w 9"/>
                              <a:gd name="T23" fmla="*/ 17 h 17"/>
                              <a:gd name="T24" fmla="*/ 9 w 9"/>
                              <a:gd name="T25" fmla="*/ 15 h 17"/>
                              <a:gd name="T26" fmla="*/ 9 w 9"/>
                              <a:gd name="T27" fmla="*/ 13 h 17"/>
                              <a:gd name="T28" fmla="*/ 9 w 9"/>
                              <a:gd name="T29" fmla="*/ 4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17"/>
                              <a:gd name="T47" fmla="*/ 9 w 9"/>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17">
                                <a:moveTo>
                                  <a:pt x="9" y="4"/>
                                </a:moveTo>
                                <a:lnTo>
                                  <a:pt x="9" y="2"/>
                                </a:lnTo>
                                <a:lnTo>
                                  <a:pt x="9" y="0"/>
                                </a:lnTo>
                                <a:lnTo>
                                  <a:pt x="6" y="0"/>
                                </a:lnTo>
                                <a:lnTo>
                                  <a:pt x="4" y="0"/>
                                </a:lnTo>
                                <a:lnTo>
                                  <a:pt x="2" y="0"/>
                                </a:lnTo>
                                <a:lnTo>
                                  <a:pt x="0" y="2"/>
                                </a:lnTo>
                                <a:lnTo>
                                  <a:pt x="0" y="11"/>
                                </a:lnTo>
                                <a:lnTo>
                                  <a:pt x="0" y="13"/>
                                </a:lnTo>
                                <a:lnTo>
                                  <a:pt x="2" y="15"/>
                                </a:lnTo>
                                <a:lnTo>
                                  <a:pt x="4" y="17"/>
                                </a:lnTo>
                                <a:lnTo>
                                  <a:pt x="6" y="17"/>
                                </a:lnTo>
                                <a:lnTo>
                                  <a:pt x="9" y="15"/>
                                </a:lnTo>
                                <a:lnTo>
                                  <a:pt x="9" y="13"/>
                                </a:lnTo>
                                <a:lnTo>
                                  <a:pt x="9" y="4"/>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39" name="Freeform 358"/>
                          <p:cNvSpPr>
                            <a:spLocks/>
                          </p:cNvSpPr>
                          <p:nvPr/>
                        </p:nvSpPr>
                        <p:spPr bwMode="auto">
                          <a:xfrm>
                            <a:off x="3026" y="1453"/>
                            <a:ext cx="9" cy="77"/>
                          </a:xfrm>
                          <a:custGeom>
                            <a:avLst/>
                            <a:gdLst>
                              <a:gd name="T0" fmla="*/ 9 w 9"/>
                              <a:gd name="T1" fmla="*/ 4 h 77"/>
                              <a:gd name="T2" fmla="*/ 9 w 9"/>
                              <a:gd name="T3" fmla="*/ 2 h 77"/>
                              <a:gd name="T4" fmla="*/ 9 w 9"/>
                              <a:gd name="T5" fmla="*/ 0 h 77"/>
                              <a:gd name="T6" fmla="*/ 6 w 9"/>
                              <a:gd name="T7" fmla="*/ 0 h 77"/>
                              <a:gd name="T8" fmla="*/ 4 w 9"/>
                              <a:gd name="T9" fmla="*/ 0 h 77"/>
                              <a:gd name="T10" fmla="*/ 2 w 9"/>
                              <a:gd name="T11" fmla="*/ 0 h 77"/>
                              <a:gd name="T12" fmla="*/ 0 w 9"/>
                              <a:gd name="T13" fmla="*/ 2 h 77"/>
                              <a:gd name="T14" fmla="*/ 0 w 9"/>
                              <a:gd name="T15" fmla="*/ 70 h 77"/>
                              <a:gd name="T16" fmla="*/ 0 w 9"/>
                              <a:gd name="T17" fmla="*/ 73 h 77"/>
                              <a:gd name="T18" fmla="*/ 2 w 9"/>
                              <a:gd name="T19" fmla="*/ 75 h 77"/>
                              <a:gd name="T20" fmla="*/ 4 w 9"/>
                              <a:gd name="T21" fmla="*/ 77 h 77"/>
                              <a:gd name="T22" fmla="*/ 6 w 9"/>
                              <a:gd name="T23" fmla="*/ 77 h 77"/>
                              <a:gd name="T24" fmla="*/ 9 w 9"/>
                              <a:gd name="T25" fmla="*/ 75 h 77"/>
                              <a:gd name="T26" fmla="*/ 9 w 9"/>
                              <a:gd name="T27" fmla="*/ 73 h 77"/>
                              <a:gd name="T28" fmla="*/ 9 w 9"/>
                              <a:gd name="T29" fmla="*/ 4 h 7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77"/>
                              <a:gd name="T47" fmla="*/ 9 w 9"/>
                              <a:gd name="T48" fmla="*/ 77 h 7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77">
                                <a:moveTo>
                                  <a:pt x="9" y="4"/>
                                </a:moveTo>
                                <a:lnTo>
                                  <a:pt x="9" y="2"/>
                                </a:lnTo>
                                <a:lnTo>
                                  <a:pt x="9" y="0"/>
                                </a:lnTo>
                                <a:lnTo>
                                  <a:pt x="6" y="0"/>
                                </a:lnTo>
                                <a:lnTo>
                                  <a:pt x="4" y="0"/>
                                </a:lnTo>
                                <a:lnTo>
                                  <a:pt x="2" y="0"/>
                                </a:lnTo>
                                <a:lnTo>
                                  <a:pt x="0" y="2"/>
                                </a:lnTo>
                                <a:lnTo>
                                  <a:pt x="0" y="70"/>
                                </a:lnTo>
                                <a:lnTo>
                                  <a:pt x="0" y="73"/>
                                </a:lnTo>
                                <a:lnTo>
                                  <a:pt x="2" y="75"/>
                                </a:lnTo>
                                <a:lnTo>
                                  <a:pt x="4" y="77"/>
                                </a:lnTo>
                                <a:lnTo>
                                  <a:pt x="6" y="77"/>
                                </a:lnTo>
                                <a:lnTo>
                                  <a:pt x="9" y="75"/>
                                </a:lnTo>
                                <a:lnTo>
                                  <a:pt x="9" y="73"/>
                                </a:lnTo>
                                <a:lnTo>
                                  <a:pt x="9" y="4"/>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40" name="Freeform 359"/>
                          <p:cNvSpPr>
                            <a:spLocks/>
                          </p:cNvSpPr>
                          <p:nvPr/>
                        </p:nvSpPr>
                        <p:spPr bwMode="auto">
                          <a:xfrm>
                            <a:off x="3026" y="1547"/>
                            <a:ext cx="9" cy="17"/>
                          </a:xfrm>
                          <a:custGeom>
                            <a:avLst/>
                            <a:gdLst>
                              <a:gd name="T0" fmla="*/ 9 w 9"/>
                              <a:gd name="T1" fmla="*/ 4 h 17"/>
                              <a:gd name="T2" fmla="*/ 9 w 9"/>
                              <a:gd name="T3" fmla="*/ 2 h 17"/>
                              <a:gd name="T4" fmla="*/ 9 w 9"/>
                              <a:gd name="T5" fmla="*/ 0 h 17"/>
                              <a:gd name="T6" fmla="*/ 6 w 9"/>
                              <a:gd name="T7" fmla="*/ 0 h 17"/>
                              <a:gd name="T8" fmla="*/ 4 w 9"/>
                              <a:gd name="T9" fmla="*/ 0 h 17"/>
                              <a:gd name="T10" fmla="*/ 2 w 9"/>
                              <a:gd name="T11" fmla="*/ 0 h 17"/>
                              <a:gd name="T12" fmla="*/ 0 w 9"/>
                              <a:gd name="T13" fmla="*/ 2 h 17"/>
                              <a:gd name="T14" fmla="*/ 0 w 9"/>
                              <a:gd name="T15" fmla="*/ 11 h 17"/>
                              <a:gd name="T16" fmla="*/ 0 w 9"/>
                              <a:gd name="T17" fmla="*/ 13 h 17"/>
                              <a:gd name="T18" fmla="*/ 2 w 9"/>
                              <a:gd name="T19" fmla="*/ 15 h 17"/>
                              <a:gd name="T20" fmla="*/ 4 w 9"/>
                              <a:gd name="T21" fmla="*/ 17 h 17"/>
                              <a:gd name="T22" fmla="*/ 6 w 9"/>
                              <a:gd name="T23" fmla="*/ 17 h 17"/>
                              <a:gd name="T24" fmla="*/ 9 w 9"/>
                              <a:gd name="T25" fmla="*/ 15 h 17"/>
                              <a:gd name="T26" fmla="*/ 9 w 9"/>
                              <a:gd name="T27" fmla="*/ 13 h 17"/>
                              <a:gd name="T28" fmla="*/ 9 w 9"/>
                              <a:gd name="T29" fmla="*/ 4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17"/>
                              <a:gd name="T47" fmla="*/ 9 w 9"/>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17">
                                <a:moveTo>
                                  <a:pt x="9" y="4"/>
                                </a:moveTo>
                                <a:lnTo>
                                  <a:pt x="9" y="2"/>
                                </a:lnTo>
                                <a:lnTo>
                                  <a:pt x="9" y="0"/>
                                </a:lnTo>
                                <a:lnTo>
                                  <a:pt x="6" y="0"/>
                                </a:lnTo>
                                <a:lnTo>
                                  <a:pt x="4" y="0"/>
                                </a:lnTo>
                                <a:lnTo>
                                  <a:pt x="2" y="0"/>
                                </a:lnTo>
                                <a:lnTo>
                                  <a:pt x="0" y="2"/>
                                </a:lnTo>
                                <a:lnTo>
                                  <a:pt x="0" y="11"/>
                                </a:lnTo>
                                <a:lnTo>
                                  <a:pt x="0" y="13"/>
                                </a:lnTo>
                                <a:lnTo>
                                  <a:pt x="2" y="15"/>
                                </a:lnTo>
                                <a:lnTo>
                                  <a:pt x="4" y="17"/>
                                </a:lnTo>
                                <a:lnTo>
                                  <a:pt x="6" y="17"/>
                                </a:lnTo>
                                <a:lnTo>
                                  <a:pt x="9" y="15"/>
                                </a:lnTo>
                                <a:lnTo>
                                  <a:pt x="9" y="13"/>
                                </a:lnTo>
                                <a:lnTo>
                                  <a:pt x="9" y="4"/>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41" name="Freeform 360"/>
                          <p:cNvSpPr>
                            <a:spLocks/>
                          </p:cNvSpPr>
                          <p:nvPr/>
                        </p:nvSpPr>
                        <p:spPr bwMode="auto">
                          <a:xfrm>
                            <a:off x="3026" y="1581"/>
                            <a:ext cx="9" cy="77"/>
                          </a:xfrm>
                          <a:custGeom>
                            <a:avLst/>
                            <a:gdLst>
                              <a:gd name="T0" fmla="*/ 9 w 9"/>
                              <a:gd name="T1" fmla="*/ 4 h 77"/>
                              <a:gd name="T2" fmla="*/ 9 w 9"/>
                              <a:gd name="T3" fmla="*/ 2 h 77"/>
                              <a:gd name="T4" fmla="*/ 9 w 9"/>
                              <a:gd name="T5" fmla="*/ 0 h 77"/>
                              <a:gd name="T6" fmla="*/ 6 w 9"/>
                              <a:gd name="T7" fmla="*/ 0 h 77"/>
                              <a:gd name="T8" fmla="*/ 4 w 9"/>
                              <a:gd name="T9" fmla="*/ 0 h 77"/>
                              <a:gd name="T10" fmla="*/ 2 w 9"/>
                              <a:gd name="T11" fmla="*/ 0 h 77"/>
                              <a:gd name="T12" fmla="*/ 0 w 9"/>
                              <a:gd name="T13" fmla="*/ 2 h 77"/>
                              <a:gd name="T14" fmla="*/ 0 w 9"/>
                              <a:gd name="T15" fmla="*/ 70 h 77"/>
                              <a:gd name="T16" fmla="*/ 0 w 9"/>
                              <a:gd name="T17" fmla="*/ 72 h 77"/>
                              <a:gd name="T18" fmla="*/ 2 w 9"/>
                              <a:gd name="T19" fmla="*/ 74 h 77"/>
                              <a:gd name="T20" fmla="*/ 4 w 9"/>
                              <a:gd name="T21" fmla="*/ 77 h 77"/>
                              <a:gd name="T22" fmla="*/ 6 w 9"/>
                              <a:gd name="T23" fmla="*/ 77 h 77"/>
                              <a:gd name="T24" fmla="*/ 9 w 9"/>
                              <a:gd name="T25" fmla="*/ 74 h 77"/>
                              <a:gd name="T26" fmla="*/ 9 w 9"/>
                              <a:gd name="T27" fmla="*/ 72 h 77"/>
                              <a:gd name="T28" fmla="*/ 9 w 9"/>
                              <a:gd name="T29" fmla="*/ 4 h 7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77"/>
                              <a:gd name="T47" fmla="*/ 9 w 9"/>
                              <a:gd name="T48" fmla="*/ 77 h 7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77">
                                <a:moveTo>
                                  <a:pt x="9" y="4"/>
                                </a:moveTo>
                                <a:lnTo>
                                  <a:pt x="9" y="2"/>
                                </a:lnTo>
                                <a:lnTo>
                                  <a:pt x="9" y="0"/>
                                </a:lnTo>
                                <a:lnTo>
                                  <a:pt x="6" y="0"/>
                                </a:lnTo>
                                <a:lnTo>
                                  <a:pt x="4" y="0"/>
                                </a:lnTo>
                                <a:lnTo>
                                  <a:pt x="2" y="0"/>
                                </a:lnTo>
                                <a:lnTo>
                                  <a:pt x="0" y="2"/>
                                </a:lnTo>
                                <a:lnTo>
                                  <a:pt x="0" y="70"/>
                                </a:lnTo>
                                <a:lnTo>
                                  <a:pt x="0" y="72"/>
                                </a:lnTo>
                                <a:lnTo>
                                  <a:pt x="2" y="74"/>
                                </a:lnTo>
                                <a:lnTo>
                                  <a:pt x="4" y="77"/>
                                </a:lnTo>
                                <a:lnTo>
                                  <a:pt x="6" y="77"/>
                                </a:lnTo>
                                <a:lnTo>
                                  <a:pt x="9" y="74"/>
                                </a:lnTo>
                                <a:lnTo>
                                  <a:pt x="9" y="72"/>
                                </a:lnTo>
                                <a:lnTo>
                                  <a:pt x="9" y="4"/>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42" name="Freeform 361"/>
                          <p:cNvSpPr>
                            <a:spLocks/>
                          </p:cNvSpPr>
                          <p:nvPr/>
                        </p:nvSpPr>
                        <p:spPr bwMode="auto">
                          <a:xfrm>
                            <a:off x="3026" y="1675"/>
                            <a:ext cx="9" cy="17"/>
                          </a:xfrm>
                          <a:custGeom>
                            <a:avLst/>
                            <a:gdLst>
                              <a:gd name="T0" fmla="*/ 9 w 9"/>
                              <a:gd name="T1" fmla="*/ 4 h 17"/>
                              <a:gd name="T2" fmla="*/ 9 w 9"/>
                              <a:gd name="T3" fmla="*/ 2 h 17"/>
                              <a:gd name="T4" fmla="*/ 9 w 9"/>
                              <a:gd name="T5" fmla="*/ 0 h 17"/>
                              <a:gd name="T6" fmla="*/ 6 w 9"/>
                              <a:gd name="T7" fmla="*/ 0 h 17"/>
                              <a:gd name="T8" fmla="*/ 4 w 9"/>
                              <a:gd name="T9" fmla="*/ 0 h 17"/>
                              <a:gd name="T10" fmla="*/ 2 w 9"/>
                              <a:gd name="T11" fmla="*/ 0 h 17"/>
                              <a:gd name="T12" fmla="*/ 0 w 9"/>
                              <a:gd name="T13" fmla="*/ 2 h 17"/>
                              <a:gd name="T14" fmla="*/ 0 w 9"/>
                              <a:gd name="T15" fmla="*/ 10 h 17"/>
                              <a:gd name="T16" fmla="*/ 0 w 9"/>
                              <a:gd name="T17" fmla="*/ 12 h 17"/>
                              <a:gd name="T18" fmla="*/ 2 w 9"/>
                              <a:gd name="T19" fmla="*/ 15 h 17"/>
                              <a:gd name="T20" fmla="*/ 4 w 9"/>
                              <a:gd name="T21" fmla="*/ 17 h 17"/>
                              <a:gd name="T22" fmla="*/ 6 w 9"/>
                              <a:gd name="T23" fmla="*/ 17 h 17"/>
                              <a:gd name="T24" fmla="*/ 9 w 9"/>
                              <a:gd name="T25" fmla="*/ 15 h 17"/>
                              <a:gd name="T26" fmla="*/ 9 w 9"/>
                              <a:gd name="T27" fmla="*/ 12 h 17"/>
                              <a:gd name="T28" fmla="*/ 9 w 9"/>
                              <a:gd name="T29" fmla="*/ 4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17"/>
                              <a:gd name="T47" fmla="*/ 9 w 9"/>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17">
                                <a:moveTo>
                                  <a:pt x="9" y="4"/>
                                </a:moveTo>
                                <a:lnTo>
                                  <a:pt x="9" y="2"/>
                                </a:lnTo>
                                <a:lnTo>
                                  <a:pt x="9" y="0"/>
                                </a:lnTo>
                                <a:lnTo>
                                  <a:pt x="6" y="0"/>
                                </a:lnTo>
                                <a:lnTo>
                                  <a:pt x="4" y="0"/>
                                </a:lnTo>
                                <a:lnTo>
                                  <a:pt x="2" y="0"/>
                                </a:lnTo>
                                <a:lnTo>
                                  <a:pt x="0" y="2"/>
                                </a:lnTo>
                                <a:lnTo>
                                  <a:pt x="0" y="10"/>
                                </a:lnTo>
                                <a:lnTo>
                                  <a:pt x="0" y="12"/>
                                </a:lnTo>
                                <a:lnTo>
                                  <a:pt x="2" y="15"/>
                                </a:lnTo>
                                <a:lnTo>
                                  <a:pt x="4" y="17"/>
                                </a:lnTo>
                                <a:lnTo>
                                  <a:pt x="6" y="17"/>
                                </a:lnTo>
                                <a:lnTo>
                                  <a:pt x="9" y="15"/>
                                </a:lnTo>
                                <a:lnTo>
                                  <a:pt x="9" y="12"/>
                                </a:lnTo>
                                <a:lnTo>
                                  <a:pt x="9" y="4"/>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43" name="Freeform 362"/>
                          <p:cNvSpPr>
                            <a:spLocks/>
                          </p:cNvSpPr>
                          <p:nvPr/>
                        </p:nvSpPr>
                        <p:spPr bwMode="auto">
                          <a:xfrm>
                            <a:off x="3026" y="1709"/>
                            <a:ext cx="9" cy="76"/>
                          </a:xfrm>
                          <a:custGeom>
                            <a:avLst/>
                            <a:gdLst>
                              <a:gd name="T0" fmla="*/ 9 w 9"/>
                              <a:gd name="T1" fmla="*/ 4 h 76"/>
                              <a:gd name="T2" fmla="*/ 9 w 9"/>
                              <a:gd name="T3" fmla="*/ 2 h 76"/>
                              <a:gd name="T4" fmla="*/ 9 w 9"/>
                              <a:gd name="T5" fmla="*/ 0 h 76"/>
                              <a:gd name="T6" fmla="*/ 6 w 9"/>
                              <a:gd name="T7" fmla="*/ 0 h 76"/>
                              <a:gd name="T8" fmla="*/ 4 w 9"/>
                              <a:gd name="T9" fmla="*/ 0 h 76"/>
                              <a:gd name="T10" fmla="*/ 2 w 9"/>
                              <a:gd name="T11" fmla="*/ 0 h 76"/>
                              <a:gd name="T12" fmla="*/ 0 w 9"/>
                              <a:gd name="T13" fmla="*/ 2 h 76"/>
                              <a:gd name="T14" fmla="*/ 0 w 9"/>
                              <a:gd name="T15" fmla="*/ 70 h 76"/>
                              <a:gd name="T16" fmla="*/ 0 w 9"/>
                              <a:gd name="T17" fmla="*/ 72 h 76"/>
                              <a:gd name="T18" fmla="*/ 2 w 9"/>
                              <a:gd name="T19" fmla="*/ 74 h 76"/>
                              <a:gd name="T20" fmla="*/ 4 w 9"/>
                              <a:gd name="T21" fmla="*/ 76 h 76"/>
                              <a:gd name="T22" fmla="*/ 6 w 9"/>
                              <a:gd name="T23" fmla="*/ 76 h 76"/>
                              <a:gd name="T24" fmla="*/ 9 w 9"/>
                              <a:gd name="T25" fmla="*/ 74 h 76"/>
                              <a:gd name="T26" fmla="*/ 9 w 9"/>
                              <a:gd name="T27" fmla="*/ 72 h 76"/>
                              <a:gd name="T28" fmla="*/ 9 w 9"/>
                              <a:gd name="T29" fmla="*/ 4 h 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76"/>
                              <a:gd name="T47" fmla="*/ 9 w 9"/>
                              <a:gd name="T48" fmla="*/ 76 h 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76">
                                <a:moveTo>
                                  <a:pt x="9" y="4"/>
                                </a:moveTo>
                                <a:lnTo>
                                  <a:pt x="9" y="2"/>
                                </a:lnTo>
                                <a:lnTo>
                                  <a:pt x="9" y="0"/>
                                </a:lnTo>
                                <a:lnTo>
                                  <a:pt x="6" y="0"/>
                                </a:lnTo>
                                <a:lnTo>
                                  <a:pt x="4" y="0"/>
                                </a:lnTo>
                                <a:lnTo>
                                  <a:pt x="2" y="0"/>
                                </a:lnTo>
                                <a:lnTo>
                                  <a:pt x="0" y="2"/>
                                </a:lnTo>
                                <a:lnTo>
                                  <a:pt x="0" y="70"/>
                                </a:lnTo>
                                <a:lnTo>
                                  <a:pt x="0" y="72"/>
                                </a:lnTo>
                                <a:lnTo>
                                  <a:pt x="2" y="74"/>
                                </a:lnTo>
                                <a:lnTo>
                                  <a:pt x="4" y="76"/>
                                </a:lnTo>
                                <a:lnTo>
                                  <a:pt x="6" y="76"/>
                                </a:lnTo>
                                <a:lnTo>
                                  <a:pt x="9" y="74"/>
                                </a:lnTo>
                                <a:lnTo>
                                  <a:pt x="9" y="72"/>
                                </a:lnTo>
                                <a:lnTo>
                                  <a:pt x="9" y="4"/>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44" name="Freeform 363"/>
                          <p:cNvSpPr>
                            <a:spLocks/>
                          </p:cNvSpPr>
                          <p:nvPr/>
                        </p:nvSpPr>
                        <p:spPr bwMode="auto">
                          <a:xfrm>
                            <a:off x="3026" y="1802"/>
                            <a:ext cx="9" cy="17"/>
                          </a:xfrm>
                          <a:custGeom>
                            <a:avLst/>
                            <a:gdLst>
                              <a:gd name="T0" fmla="*/ 9 w 9"/>
                              <a:gd name="T1" fmla="*/ 5 h 17"/>
                              <a:gd name="T2" fmla="*/ 9 w 9"/>
                              <a:gd name="T3" fmla="*/ 2 h 17"/>
                              <a:gd name="T4" fmla="*/ 9 w 9"/>
                              <a:gd name="T5" fmla="*/ 0 h 17"/>
                              <a:gd name="T6" fmla="*/ 6 w 9"/>
                              <a:gd name="T7" fmla="*/ 0 h 17"/>
                              <a:gd name="T8" fmla="*/ 4 w 9"/>
                              <a:gd name="T9" fmla="*/ 0 h 17"/>
                              <a:gd name="T10" fmla="*/ 2 w 9"/>
                              <a:gd name="T11" fmla="*/ 0 h 17"/>
                              <a:gd name="T12" fmla="*/ 0 w 9"/>
                              <a:gd name="T13" fmla="*/ 2 h 17"/>
                              <a:gd name="T14" fmla="*/ 0 w 9"/>
                              <a:gd name="T15" fmla="*/ 11 h 17"/>
                              <a:gd name="T16" fmla="*/ 0 w 9"/>
                              <a:gd name="T17" fmla="*/ 13 h 17"/>
                              <a:gd name="T18" fmla="*/ 2 w 9"/>
                              <a:gd name="T19" fmla="*/ 15 h 17"/>
                              <a:gd name="T20" fmla="*/ 4 w 9"/>
                              <a:gd name="T21" fmla="*/ 17 h 17"/>
                              <a:gd name="T22" fmla="*/ 6 w 9"/>
                              <a:gd name="T23" fmla="*/ 17 h 17"/>
                              <a:gd name="T24" fmla="*/ 9 w 9"/>
                              <a:gd name="T25" fmla="*/ 15 h 17"/>
                              <a:gd name="T26" fmla="*/ 9 w 9"/>
                              <a:gd name="T27" fmla="*/ 13 h 17"/>
                              <a:gd name="T28" fmla="*/ 9 w 9"/>
                              <a:gd name="T29" fmla="*/ 5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17"/>
                              <a:gd name="T47" fmla="*/ 9 w 9"/>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17">
                                <a:moveTo>
                                  <a:pt x="9" y="5"/>
                                </a:moveTo>
                                <a:lnTo>
                                  <a:pt x="9" y="2"/>
                                </a:lnTo>
                                <a:lnTo>
                                  <a:pt x="9" y="0"/>
                                </a:lnTo>
                                <a:lnTo>
                                  <a:pt x="6" y="0"/>
                                </a:lnTo>
                                <a:lnTo>
                                  <a:pt x="4" y="0"/>
                                </a:lnTo>
                                <a:lnTo>
                                  <a:pt x="2" y="0"/>
                                </a:lnTo>
                                <a:lnTo>
                                  <a:pt x="0" y="2"/>
                                </a:lnTo>
                                <a:lnTo>
                                  <a:pt x="0" y="11"/>
                                </a:lnTo>
                                <a:lnTo>
                                  <a:pt x="0" y="13"/>
                                </a:lnTo>
                                <a:lnTo>
                                  <a:pt x="2" y="15"/>
                                </a:lnTo>
                                <a:lnTo>
                                  <a:pt x="4" y="17"/>
                                </a:lnTo>
                                <a:lnTo>
                                  <a:pt x="6" y="17"/>
                                </a:lnTo>
                                <a:lnTo>
                                  <a:pt x="9" y="15"/>
                                </a:lnTo>
                                <a:lnTo>
                                  <a:pt x="9" y="13"/>
                                </a:lnTo>
                                <a:lnTo>
                                  <a:pt x="9" y="5"/>
                                </a:lnTo>
                                <a:close/>
                              </a:path>
                            </a:pathLst>
                          </a:custGeom>
                          <a:solidFill>
                            <a:srgbClr val="000000"/>
                          </a:solidFill>
                          <a:ln w="9525">
                            <a:noFill/>
                            <a:round/>
                            <a:headEnd/>
                            <a:tailEnd/>
                          </a:ln>
                        </p:spPr>
                        <p:txBody>
                          <a:bodyPr/>
                          <a:lstStyle/>
                          <a:p>
                            <a:endParaRPr lang="ja-JP" altLang="en-US">
                              <a:solidFill>
                                <a:schemeClr val="tx1"/>
                              </a:solidFill>
                            </a:endParaRPr>
                          </a:p>
                        </p:txBody>
                      </p:sp>
                      <p:sp>
                        <p:nvSpPr>
                          <p:cNvPr id="45" name="Freeform 364"/>
                          <p:cNvSpPr>
                            <a:spLocks/>
                          </p:cNvSpPr>
                          <p:nvPr/>
                        </p:nvSpPr>
                        <p:spPr bwMode="auto">
                          <a:xfrm>
                            <a:off x="3026" y="1836"/>
                            <a:ext cx="9" cy="75"/>
                          </a:xfrm>
                          <a:custGeom>
                            <a:avLst/>
                            <a:gdLst>
                              <a:gd name="T0" fmla="*/ 9 w 9"/>
                              <a:gd name="T1" fmla="*/ 5 h 75"/>
                              <a:gd name="T2" fmla="*/ 9 w 9"/>
                              <a:gd name="T3" fmla="*/ 3 h 75"/>
                              <a:gd name="T4" fmla="*/ 9 w 9"/>
                              <a:gd name="T5" fmla="*/ 0 h 75"/>
                              <a:gd name="T6" fmla="*/ 6 w 9"/>
                              <a:gd name="T7" fmla="*/ 0 h 75"/>
                              <a:gd name="T8" fmla="*/ 4 w 9"/>
                              <a:gd name="T9" fmla="*/ 0 h 75"/>
                              <a:gd name="T10" fmla="*/ 2 w 9"/>
                              <a:gd name="T11" fmla="*/ 0 h 75"/>
                              <a:gd name="T12" fmla="*/ 0 w 9"/>
                              <a:gd name="T13" fmla="*/ 3 h 75"/>
                              <a:gd name="T14" fmla="*/ 0 w 9"/>
                              <a:gd name="T15" fmla="*/ 71 h 75"/>
                              <a:gd name="T16" fmla="*/ 0 w 9"/>
                              <a:gd name="T17" fmla="*/ 71 h 75"/>
                              <a:gd name="T18" fmla="*/ 2 w 9"/>
                              <a:gd name="T19" fmla="*/ 73 h 75"/>
                              <a:gd name="T20" fmla="*/ 4 w 9"/>
                              <a:gd name="T21" fmla="*/ 75 h 75"/>
                              <a:gd name="T22" fmla="*/ 4 w 9"/>
                              <a:gd name="T23" fmla="*/ 75 h 75"/>
                              <a:gd name="T24" fmla="*/ 6 w 9"/>
                              <a:gd name="T25" fmla="*/ 73 h 75"/>
                              <a:gd name="T26" fmla="*/ 9 w 9"/>
                              <a:gd name="T27" fmla="*/ 73 h 75"/>
                              <a:gd name="T28" fmla="*/ 9 w 9"/>
                              <a:gd name="T29" fmla="*/ 5 h 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75"/>
                              <a:gd name="T47" fmla="*/ 9 w 9"/>
                              <a:gd name="T48" fmla="*/ 75 h 7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75">
                                <a:moveTo>
                                  <a:pt x="9" y="5"/>
                                </a:moveTo>
                                <a:lnTo>
                                  <a:pt x="9" y="3"/>
                                </a:lnTo>
                                <a:lnTo>
                                  <a:pt x="9" y="0"/>
                                </a:lnTo>
                                <a:lnTo>
                                  <a:pt x="6" y="0"/>
                                </a:lnTo>
                                <a:lnTo>
                                  <a:pt x="4" y="0"/>
                                </a:lnTo>
                                <a:lnTo>
                                  <a:pt x="2" y="0"/>
                                </a:lnTo>
                                <a:lnTo>
                                  <a:pt x="0" y="3"/>
                                </a:lnTo>
                                <a:lnTo>
                                  <a:pt x="0" y="71"/>
                                </a:lnTo>
                                <a:lnTo>
                                  <a:pt x="2" y="73"/>
                                </a:lnTo>
                                <a:lnTo>
                                  <a:pt x="4" y="75"/>
                                </a:lnTo>
                                <a:lnTo>
                                  <a:pt x="6" y="73"/>
                                </a:lnTo>
                                <a:lnTo>
                                  <a:pt x="9" y="73"/>
                                </a:lnTo>
                                <a:lnTo>
                                  <a:pt x="9" y="5"/>
                                </a:lnTo>
                                <a:close/>
                              </a:path>
                            </a:pathLst>
                          </a:custGeom>
                          <a:solidFill>
                            <a:srgbClr val="000000"/>
                          </a:solidFill>
                          <a:ln w="9525">
                            <a:noFill/>
                            <a:round/>
                            <a:headEnd/>
                            <a:tailEnd/>
                          </a:ln>
                        </p:spPr>
                        <p:txBody>
                          <a:bodyPr/>
                          <a:lstStyle/>
                          <a:p>
                            <a:endParaRPr lang="ja-JP" altLang="en-US">
                              <a:solidFill>
                                <a:schemeClr val="tx1"/>
                              </a:solidFill>
                            </a:endParaRPr>
                          </a:p>
                        </p:txBody>
                      </p:sp>
                    </p:grpSp>
                    <p:sp>
                      <p:nvSpPr>
                        <p:cNvPr id="29" name="Freeform 366"/>
                        <p:cNvSpPr>
                          <a:spLocks/>
                        </p:cNvSpPr>
                        <p:nvPr/>
                      </p:nvSpPr>
                      <p:spPr bwMode="auto">
                        <a:xfrm>
                          <a:off x="4914900" y="1803400"/>
                          <a:ext cx="511175" cy="925513"/>
                        </a:xfrm>
                        <a:custGeom>
                          <a:avLst/>
                          <a:gdLst>
                            <a:gd name="T0" fmla="*/ 4762 w 322"/>
                            <a:gd name="T1" fmla="*/ 12700 h 583"/>
                            <a:gd name="T2" fmla="*/ 44450 w 322"/>
                            <a:gd name="T3" fmla="*/ 101600 h 583"/>
                            <a:gd name="T4" fmla="*/ 82550 w 322"/>
                            <a:gd name="T5" fmla="*/ 168275 h 583"/>
                            <a:gd name="T6" fmla="*/ 82550 w 322"/>
                            <a:gd name="T7" fmla="*/ 168275 h 583"/>
                            <a:gd name="T8" fmla="*/ 115888 w 322"/>
                            <a:gd name="T9" fmla="*/ 212725 h 583"/>
                            <a:gd name="T10" fmla="*/ 163512 w 322"/>
                            <a:gd name="T11" fmla="*/ 246063 h 583"/>
                            <a:gd name="T12" fmla="*/ 230188 w 322"/>
                            <a:gd name="T13" fmla="*/ 284163 h 583"/>
                            <a:gd name="T14" fmla="*/ 315912 w 322"/>
                            <a:gd name="T15" fmla="*/ 323850 h 583"/>
                            <a:gd name="T16" fmla="*/ 361950 w 322"/>
                            <a:gd name="T17" fmla="*/ 344488 h 583"/>
                            <a:gd name="T18" fmla="*/ 409575 w 322"/>
                            <a:gd name="T19" fmla="*/ 344488 h 583"/>
                            <a:gd name="T20" fmla="*/ 436563 w 322"/>
                            <a:gd name="T21" fmla="*/ 371475 h 583"/>
                            <a:gd name="T22" fmla="*/ 460375 w 322"/>
                            <a:gd name="T23" fmla="*/ 395288 h 583"/>
                            <a:gd name="T24" fmla="*/ 490538 w 322"/>
                            <a:gd name="T25" fmla="*/ 422275 h 583"/>
                            <a:gd name="T26" fmla="*/ 477838 w 322"/>
                            <a:gd name="T27" fmla="*/ 463550 h 583"/>
                            <a:gd name="T28" fmla="*/ 466725 w 322"/>
                            <a:gd name="T29" fmla="*/ 520700 h 583"/>
                            <a:gd name="T30" fmla="*/ 471488 w 322"/>
                            <a:gd name="T31" fmla="*/ 509588 h 583"/>
                            <a:gd name="T32" fmla="*/ 474663 w 322"/>
                            <a:gd name="T33" fmla="*/ 536575 h 583"/>
                            <a:gd name="T34" fmla="*/ 315912 w 322"/>
                            <a:gd name="T35" fmla="*/ 601663 h 583"/>
                            <a:gd name="T36" fmla="*/ 227013 w 322"/>
                            <a:gd name="T37" fmla="*/ 652463 h 583"/>
                            <a:gd name="T38" fmla="*/ 160337 w 322"/>
                            <a:gd name="T39" fmla="*/ 696913 h 583"/>
                            <a:gd name="T40" fmla="*/ 112713 w 322"/>
                            <a:gd name="T41" fmla="*/ 723900 h 583"/>
                            <a:gd name="T42" fmla="*/ 85725 w 322"/>
                            <a:gd name="T43" fmla="*/ 742950 h 583"/>
                            <a:gd name="T44" fmla="*/ 74612 w 322"/>
                            <a:gd name="T45" fmla="*/ 757238 h 583"/>
                            <a:gd name="T46" fmla="*/ 58738 w 322"/>
                            <a:gd name="T47" fmla="*/ 787400 h 583"/>
                            <a:gd name="T48" fmla="*/ 17462 w 322"/>
                            <a:gd name="T49" fmla="*/ 874713 h 583"/>
                            <a:gd name="T50" fmla="*/ 0 w 322"/>
                            <a:gd name="T51" fmla="*/ 912813 h 583"/>
                            <a:gd name="T52" fmla="*/ 34925 w 322"/>
                            <a:gd name="T53" fmla="*/ 915988 h 583"/>
                            <a:gd name="T54" fmla="*/ 61913 w 322"/>
                            <a:gd name="T55" fmla="*/ 855663 h 583"/>
                            <a:gd name="T56" fmla="*/ 92075 w 322"/>
                            <a:gd name="T57" fmla="*/ 793750 h 583"/>
                            <a:gd name="T58" fmla="*/ 88900 w 322"/>
                            <a:gd name="T59" fmla="*/ 766763 h 583"/>
                            <a:gd name="T60" fmla="*/ 109538 w 322"/>
                            <a:gd name="T61" fmla="*/ 766763 h 583"/>
                            <a:gd name="T62" fmla="*/ 136525 w 322"/>
                            <a:gd name="T63" fmla="*/ 746125 h 583"/>
                            <a:gd name="T64" fmla="*/ 176212 w 322"/>
                            <a:gd name="T65" fmla="*/ 723900 h 583"/>
                            <a:gd name="T66" fmla="*/ 250825 w 322"/>
                            <a:gd name="T67" fmla="*/ 676275 h 583"/>
                            <a:gd name="T68" fmla="*/ 328612 w 322"/>
                            <a:gd name="T69" fmla="*/ 628650 h 583"/>
                            <a:gd name="T70" fmla="*/ 487363 w 322"/>
                            <a:gd name="T71" fmla="*/ 547688 h 583"/>
                            <a:gd name="T72" fmla="*/ 501650 w 322"/>
                            <a:gd name="T73" fmla="*/ 520700 h 583"/>
                            <a:gd name="T74" fmla="*/ 508000 w 322"/>
                            <a:gd name="T75" fmla="*/ 503238 h 583"/>
                            <a:gd name="T76" fmla="*/ 508000 w 322"/>
                            <a:gd name="T77" fmla="*/ 422275 h 583"/>
                            <a:gd name="T78" fmla="*/ 487363 w 322"/>
                            <a:gd name="T79" fmla="*/ 377825 h 583"/>
                            <a:gd name="T80" fmla="*/ 460375 w 322"/>
                            <a:gd name="T81" fmla="*/ 347663 h 583"/>
                            <a:gd name="T82" fmla="*/ 409575 w 322"/>
                            <a:gd name="T83" fmla="*/ 327025 h 583"/>
                            <a:gd name="T84" fmla="*/ 361950 w 322"/>
                            <a:gd name="T85" fmla="*/ 327025 h 583"/>
                            <a:gd name="T86" fmla="*/ 328612 w 322"/>
                            <a:gd name="T87" fmla="*/ 296863 h 583"/>
                            <a:gd name="T88" fmla="*/ 254000 w 322"/>
                            <a:gd name="T89" fmla="*/ 260350 h 583"/>
                            <a:gd name="T90" fmla="*/ 179387 w 322"/>
                            <a:gd name="T91" fmla="*/ 219075 h 583"/>
                            <a:gd name="T92" fmla="*/ 139700 w 322"/>
                            <a:gd name="T93" fmla="*/ 188913 h 583"/>
                            <a:gd name="T94" fmla="*/ 109538 w 322"/>
                            <a:gd name="T95" fmla="*/ 152400 h 583"/>
                            <a:gd name="T96" fmla="*/ 88900 w 322"/>
                            <a:gd name="T97" fmla="*/ 114300 h 583"/>
                            <a:gd name="T98" fmla="*/ 47625 w 322"/>
                            <a:gd name="T99" fmla="*/ 36513 h 5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22"/>
                            <a:gd name="T151" fmla="*/ 0 h 583"/>
                            <a:gd name="T152" fmla="*/ 322 w 322"/>
                            <a:gd name="T153" fmla="*/ 583 h 58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22" h="583">
                              <a:moveTo>
                                <a:pt x="20" y="0"/>
                              </a:moveTo>
                              <a:lnTo>
                                <a:pt x="3" y="8"/>
                              </a:lnTo>
                              <a:lnTo>
                                <a:pt x="15" y="38"/>
                              </a:lnTo>
                              <a:lnTo>
                                <a:pt x="28" y="64"/>
                              </a:lnTo>
                              <a:lnTo>
                                <a:pt x="41" y="87"/>
                              </a:lnTo>
                              <a:lnTo>
                                <a:pt x="52" y="106"/>
                              </a:lnTo>
                              <a:lnTo>
                                <a:pt x="60" y="100"/>
                              </a:lnTo>
                              <a:lnTo>
                                <a:pt x="52" y="106"/>
                              </a:lnTo>
                              <a:lnTo>
                                <a:pt x="62" y="123"/>
                              </a:lnTo>
                              <a:lnTo>
                                <a:pt x="73" y="134"/>
                              </a:lnTo>
                              <a:lnTo>
                                <a:pt x="83" y="145"/>
                              </a:lnTo>
                              <a:lnTo>
                                <a:pt x="103" y="155"/>
                              </a:lnTo>
                              <a:lnTo>
                                <a:pt x="122" y="166"/>
                              </a:lnTo>
                              <a:lnTo>
                                <a:pt x="145" y="179"/>
                              </a:lnTo>
                              <a:lnTo>
                                <a:pt x="171" y="192"/>
                              </a:lnTo>
                              <a:lnTo>
                                <a:pt x="199" y="204"/>
                              </a:lnTo>
                              <a:lnTo>
                                <a:pt x="222" y="213"/>
                              </a:lnTo>
                              <a:lnTo>
                                <a:pt x="228" y="217"/>
                              </a:lnTo>
                              <a:lnTo>
                                <a:pt x="258" y="228"/>
                              </a:lnTo>
                              <a:lnTo>
                                <a:pt x="258" y="217"/>
                              </a:lnTo>
                              <a:lnTo>
                                <a:pt x="250" y="224"/>
                              </a:lnTo>
                              <a:lnTo>
                                <a:pt x="275" y="234"/>
                              </a:lnTo>
                              <a:lnTo>
                                <a:pt x="284" y="243"/>
                              </a:lnTo>
                              <a:lnTo>
                                <a:pt x="290" y="249"/>
                              </a:lnTo>
                              <a:lnTo>
                                <a:pt x="301" y="272"/>
                              </a:lnTo>
                              <a:lnTo>
                                <a:pt x="309" y="266"/>
                              </a:lnTo>
                              <a:lnTo>
                                <a:pt x="299" y="266"/>
                              </a:lnTo>
                              <a:lnTo>
                                <a:pt x="301" y="292"/>
                              </a:lnTo>
                              <a:lnTo>
                                <a:pt x="299" y="317"/>
                              </a:lnTo>
                              <a:lnTo>
                                <a:pt x="294" y="328"/>
                              </a:lnTo>
                              <a:lnTo>
                                <a:pt x="305" y="328"/>
                              </a:lnTo>
                              <a:lnTo>
                                <a:pt x="297" y="321"/>
                              </a:lnTo>
                              <a:lnTo>
                                <a:pt x="290" y="332"/>
                              </a:lnTo>
                              <a:lnTo>
                                <a:pt x="299" y="338"/>
                              </a:lnTo>
                              <a:lnTo>
                                <a:pt x="294" y="330"/>
                              </a:lnTo>
                              <a:lnTo>
                                <a:pt x="199" y="379"/>
                              </a:lnTo>
                              <a:lnTo>
                                <a:pt x="171" y="394"/>
                              </a:lnTo>
                              <a:lnTo>
                                <a:pt x="143" y="411"/>
                              </a:lnTo>
                              <a:lnTo>
                                <a:pt x="118" y="426"/>
                              </a:lnTo>
                              <a:lnTo>
                                <a:pt x="101" y="439"/>
                              </a:lnTo>
                              <a:lnTo>
                                <a:pt x="81" y="449"/>
                              </a:lnTo>
                              <a:lnTo>
                                <a:pt x="71" y="456"/>
                              </a:lnTo>
                              <a:lnTo>
                                <a:pt x="60" y="464"/>
                              </a:lnTo>
                              <a:lnTo>
                                <a:pt x="54" y="468"/>
                              </a:lnTo>
                              <a:lnTo>
                                <a:pt x="49" y="477"/>
                              </a:lnTo>
                              <a:lnTo>
                                <a:pt x="47" y="477"/>
                              </a:lnTo>
                              <a:lnTo>
                                <a:pt x="43" y="485"/>
                              </a:lnTo>
                              <a:lnTo>
                                <a:pt x="37" y="496"/>
                              </a:lnTo>
                              <a:lnTo>
                                <a:pt x="24" y="524"/>
                              </a:lnTo>
                              <a:lnTo>
                                <a:pt x="11" y="551"/>
                              </a:lnTo>
                              <a:lnTo>
                                <a:pt x="7" y="562"/>
                              </a:lnTo>
                              <a:lnTo>
                                <a:pt x="0" y="575"/>
                              </a:lnTo>
                              <a:lnTo>
                                <a:pt x="17" y="583"/>
                              </a:lnTo>
                              <a:lnTo>
                                <a:pt x="22" y="577"/>
                              </a:lnTo>
                              <a:lnTo>
                                <a:pt x="26" y="566"/>
                              </a:lnTo>
                              <a:lnTo>
                                <a:pt x="39" y="539"/>
                              </a:lnTo>
                              <a:lnTo>
                                <a:pt x="52" y="511"/>
                              </a:lnTo>
                              <a:lnTo>
                                <a:pt x="58" y="500"/>
                              </a:lnTo>
                              <a:lnTo>
                                <a:pt x="64" y="490"/>
                              </a:lnTo>
                              <a:lnTo>
                                <a:pt x="56" y="483"/>
                              </a:lnTo>
                              <a:lnTo>
                                <a:pt x="64" y="490"/>
                              </a:lnTo>
                              <a:lnTo>
                                <a:pt x="69" y="483"/>
                              </a:lnTo>
                              <a:lnTo>
                                <a:pt x="75" y="479"/>
                              </a:lnTo>
                              <a:lnTo>
                                <a:pt x="86" y="470"/>
                              </a:lnTo>
                              <a:lnTo>
                                <a:pt x="96" y="464"/>
                              </a:lnTo>
                              <a:lnTo>
                                <a:pt x="111" y="456"/>
                              </a:lnTo>
                              <a:lnTo>
                                <a:pt x="132" y="441"/>
                              </a:lnTo>
                              <a:lnTo>
                                <a:pt x="158" y="426"/>
                              </a:lnTo>
                              <a:lnTo>
                                <a:pt x="186" y="409"/>
                              </a:lnTo>
                              <a:lnTo>
                                <a:pt x="207" y="396"/>
                              </a:lnTo>
                              <a:lnTo>
                                <a:pt x="303" y="347"/>
                              </a:lnTo>
                              <a:lnTo>
                                <a:pt x="307" y="345"/>
                              </a:lnTo>
                              <a:lnTo>
                                <a:pt x="312" y="336"/>
                              </a:lnTo>
                              <a:lnTo>
                                <a:pt x="316" y="328"/>
                              </a:lnTo>
                              <a:lnTo>
                                <a:pt x="320" y="317"/>
                              </a:lnTo>
                              <a:lnTo>
                                <a:pt x="322" y="292"/>
                              </a:lnTo>
                              <a:lnTo>
                                <a:pt x="320" y="266"/>
                              </a:lnTo>
                              <a:lnTo>
                                <a:pt x="316" y="258"/>
                              </a:lnTo>
                              <a:lnTo>
                                <a:pt x="307" y="238"/>
                              </a:lnTo>
                              <a:lnTo>
                                <a:pt x="299" y="228"/>
                              </a:lnTo>
                              <a:lnTo>
                                <a:pt x="290" y="219"/>
                              </a:lnTo>
                              <a:lnTo>
                                <a:pt x="265" y="209"/>
                              </a:lnTo>
                              <a:lnTo>
                                <a:pt x="258" y="206"/>
                              </a:lnTo>
                              <a:lnTo>
                                <a:pt x="228" y="196"/>
                              </a:lnTo>
                              <a:lnTo>
                                <a:pt x="228" y="206"/>
                              </a:lnTo>
                              <a:lnTo>
                                <a:pt x="237" y="198"/>
                              </a:lnTo>
                              <a:lnTo>
                                <a:pt x="207" y="187"/>
                              </a:lnTo>
                              <a:lnTo>
                                <a:pt x="186" y="177"/>
                              </a:lnTo>
                              <a:lnTo>
                                <a:pt x="160" y="164"/>
                              </a:lnTo>
                              <a:lnTo>
                                <a:pt x="137" y="151"/>
                              </a:lnTo>
                              <a:lnTo>
                                <a:pt x="113" y="138"/>
                              </a:lnTo>
                              <a:lnTo>
                                <a:pt x="98" y="130"/>
                              </a:lnTo>
                              <a:lnTo>
                                <a:pt x="88" y="119"/>
                              </a:lnTo>
                              <a:lnTo>
                                <a:pt x="77" y="109"/>
                              </a:lnTo>
                              <a:lnTo>
                                <a:pt x="69" y="96"/>
                              </a:lnTo>
                              <a:lnTo>
                                <a:pt x="69" y="94"/>
                              </a:lnTo>
                              <a:lnTo>
                                <a:pt x="56" y="72"/>
                              </a:lnTo>
                              <a:lnTo>
                                <a:pt x="43" y="49"/>
                              </a:lnTo>
                              <a:lnTo>
                                <a:pt x="30" y="23"/>
                              </a:lnTo>
                              <a:lnTo>
                                <a:pt x="20" y="0"/>
                              </a:lnTo>
                              <a:close/>
                            </a:path>
                          </a:pathLst>
                        </a:custGeom>
                        <a:solidFill>
                          <a:srgbClr val="3366FF"/>
                        </a:solidFill>
                        <a:ln w="9525">
                          <a:noFill/>
                          <a:round/>
                          <a:headEnd/>
                          <a:tailEnd/>
                        </a:ln>
                      </p:spPr>
                      <p:txBody>
                        <a:bodyPr/>
                        <a:lstStyle/>
                        <a:p>
                          <a:endParaRPr lang="ja-JP" altLang="en-US">
                            <a:solidFill>
                              <a:schemeClr val="tx1"/>
                            </a:solidFill>
                          </a:endParaRPr>
                        </a:p>
                      </p:txBody>
                    </p:sp>
                    <p:sp>
                      <p:nvSpPr>
                        <p:cNvPr id="30" name="Rectangle 367"/>
                        <p:cNvSpPr>
                          <a:spLocks noChangeArrowheads="1"/>
                        </p:cNvSpPr>
                        <p:nvPr/>
                      </p:nvSpPr>
                      <p:spPr bwMode="auto">
                        <a:xfrm>
                          <a:off x="5105400" y="1809750"/>
                          <a:ext cx="23813" cy="912813"/>
                        </a:xfrm>
                        <a:prstGeom prst="rect">
                          <a:avLst/>
                        </a:prstGeom>
                        <a:solidFill>
                          <a:srgbClr val="92D050"/>
                        </a:solidFill>
                        <a:ln w="38100">
                          <a:solidFill>
                            <a:srgbClr val="92D050"/>
                          </a:solidFill>
                          <a:miter lim="800000"/>
                          <a:headEnd/>
                          <a:tailEnd/>
                        </a:ln>
                      </p:spPr>
                      <p:txBody>
                        <a:bodyPr/>
                        <a:lstStyle/>
                        <a:p>
                          <a:endParaRPr lang="ja-JP" altLang="en-US">
                            <a:solidFill>
                              <a:schemeClr val="tx1"/>
                            </a:solidFill>
                          </a:endParaRPr>
                        </a:p>
                      </p:txBody>
                    </p:sp>
                  </p:grpSp>
                </p:grpSp>
                <p:sp>
                  <p:nvSpPr>
                    <p:cNvPr id="21" name="Rectangle 618"/>
                    <p:cNvSpPr>
                      <a:spLocks noChangeArrowheads="1"/>
                    </p:cNvSpPr>
                    <p:nvPr/>
                  </p:nvSpPr>
                  <p:spPr bwMode="auto">
                    <a:xfrm rot="5400000">
                      <a:off x="-93142" y="3770083"/>
                      <a:ext cx="1383260" cy="254459"/>
                    </a:xfrm>
                    <a:prstGeom prst="rect">
                      <a:avLst/>
                    </a:prstGeom>
                    <a:noFill/>
                    <a:ln w="9525">
                      <a:noFill/>
                      <a:miter lim="800000"/>
                      <a:headEnd/>
                      <a:tailEnd/>
                    </a:ln>
                  </p:spPr>
                  <p:txBody>
                    <a:bodyPr wrap="none" lIns="0" tIns="0" rIns="0" bIns="0">
                      <a:spAutoFit/>
                    </a:bodyPr>
                    <a:lstStyle/>
                    <a:p>
                      <a:r>
                        <a:rPr lang="ja-JP" altLang="en-US" sz="1500" dirty="0">
                          <a:solidFill>
                            <a:schemeClr val="tx1"/>
                          </a:solidFill>
                          <a:latin typeface="ＭＳ ゴシック" pitchFamily="49" charset="-128"/>
                          <a:ea typeface="ＭＳ ゴシック" pitchFamily="49" charset="-128"/>
                        </a:rPr>
                        <a:t>薄肉円筒試験体</a:t>
                      </a:r>
                      <a:endParaRPr lang="ja-JP" altLang="en-US" dirty="0">
                        <a:solidFill>
                          <a:schemeClr val="tx1"/>
                        </a:solidFill>
                      </a:endParaRPr>
                    </a:p>
                  </p:txBody>
                </p:sp>
              </p:grpSp>
            </p:grpSp>
          </p:grpSp>
        </p:grpSp>
      </p:grpSp>
      <p:sp>
        <p:nvSpPr>
          <p:cNvPr id="174" name="角丸四角形 173"/>
          <p:cNvSpPr/>
          <p:nvPr/>
        </p:nvSpPr>
        <p:spPr>
          <a:xfrm>
            <a:off x="4020207" y="3389586"/>
            <a:ext cx="4776952" cy="1592318"/>
          </a:xfrm>
          <a:prstGeom prst="roundRect">
            <a:avLst/>
          </a:prstGeom>
          <a:solidFill>
            <a:srgbClr val="92D050">
              <a:alpha val="15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テキスト ボックス 172"/>
          <p:cNvSpPr txBox="1"/>
          <p:nvPr/>
        </p:nvSpPr>
        <p:spPr>
          <a:xfrm>
            <a:off x="4099033" y="3499942"/>
            <a:ext cx="4619297" cy="1323439"/>
          </a:xfrm>
          <a:prstGeom prst="rect">
            <a:avLst/>
          </a:prstGeom>
          <a:noFill/>
        </p:spPr>
        <p:txBody>
          <a:bodyPr wrap="square" rtlCol="0">
            <a:spAutoFit/>
          </a:bodyPr>
          <a:lstStyle/>
          <a:p>
            <a:r>
              <a:rPr lang="ja-JP" altLang="en-US" sz="2000" b="1" dirty="0" smtClean="0">
                <a:solidFill>
                  <a:schemeClr val="tx1"/>
                </a:solidFill>
                <a:latin typeface="ＭＳ 明朝" pitchFamily="17" charset="-128"/>
                <a:ea typeface="ＭＳ 明朝" pitchFamily="17" charset="-128"/>
              </a:rPr>
              <a:t>従来の含有水分分布（緑線）</a:t>
            </a:r>
            <a:endParaRPr lang="en-US" altLang="ja-JP" sz="2000" b="1" dirty="0" smtClean="0">
              <a:solidFill>
                <a:schemeClr val="tx1"/>
              </a:solidFill>
              <a:latin typeface="ＭＳ 明朝" pitchFamily="17" charset="-128"/>
              <a:ea typeface="ＭＳ 明朝" pitchFamily="17" charset="-128"/>
            </a:endParaRPr>
          </a:p>
          <a:p>
            <a:r>
              <a:rPr lang="ja-JP" altLang="en-US" sz="2000" b="1" dirty="0" smtClean="0">
                <a:latin typeface="ＭＳ 明朝" pitchFamily="17" charset="-128"/>
                <a:ea typeface="ＭＳ 明朝" pitchFamily="17" charset="-128"/>
              </a:rPr>
              <a:t>　</a:t>
            </a:r>
            <a:r>
              <a:rPr lang="ja-JP" altLang="en-US" sz="2000" b="1" dirty="0" smtClean="0">
                <a:solidFill>
                  <a:schemeClr val="tx1"/>
                </a:solidFill>
                <a:latin typeface="ＭＳ 明朝" pitchFamily="17" charset="-128"/>
                <a:ea typeface="ＭＳ 明朝" pitchFamily="17" charset="-128"/>
              </a:rPr>
              <a:t>重量法等の物理的測定方法では、セメント硬化体内の</a:t>
            </a:r>
            <a:r>
              <a:rPr lang="ja-JP" altLang="en-US" sz="2000" b="1" dirty="0" smtClean="0">
                <a:solidFill>
                  <a:srgbClr val="FF0000"/>
                </a:solidFill>
                <a:latin typeface="ＭＳ 明朝" pitchFamily="17" charset="-128"/>
                <a:ea typeface="ＭＳ 明朝" pitchFamily="17" charset="-128"/>
              </a:rPr>
              <a:t>含有水分分布は平均化したものとして取り扱っていた。</a:t>
            </a:r>
            <a:endParaRPr kumimoji="1" lang="ja-JP" altLang="en-US" sz="2000" b="1" dirty="0">
              <a:solidFill>
                <a:srgbClr val="FF0000"/>
              </a:solidFill>
            </a:endParaRPr>
          </a:p>
        </p:txBody>
      </p:sp>
      <p:cxnSp>
        <p:nvCxnSpPr>
          <p:cNvPr id="176" name="直線矢印コネクタ 175"/>
          <p:cNvCxnSpPr/>
          <p:nvPr/>
        </p:nvCxnSpPr>
        <p:spPr>
          <a:xfrm flipH="1" flipV="1">
            <a:off x="4477407" y="2648607"/>
            <a:ext cx="1813036" cy="725215"/>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77" name="テキスト ボックス 176"/>
          <p:cNvSpPr txBox="1"/>
          <p:nvPr/>
        </p:nvSpPr>
        <p:spPr>
          <a:xfrm>
            <a:off x="4619295" y="203638"/>
            <a:ext cx="4130566" cy="1323439"/>
          </a:xfrm>
          <a:prstGeom prst="rect">
            <a:avLst/>
          </a:prstGeom>
          <a:noFill/>
        </p:spPr>
        <p:txBody>
          <a:bodyPr wrap="square" rtlCol="0">
            <a:spAutoFit/>
          </a:bodyPr>
          <a:lstStyle/>
          <a:p>
            <a:r>
              <a:rPr kumimoji="1" lang="ja-JP" altLang="en-US" sz="2000" b="1" dirty="0" smtClean="0">
                <a:solidFill>
                  <a:schemeClr val="tx1"/>
                </a:solidFill>
              </a:rPr>
              <a:t>本来の含有水分分布（青線）</a:t>
            </a:r>
            <a:endParaRPr kumimoji="1" lang="en-US" altLang="ja-JP" sz="2000" b="1" dirty="0" smtClean="0">
              <a:solidFill>
                <a:schemeClr val="tx1"/>
              </a:solidFill>
            </a:endParaRPr>
          </a:p>
          <a:p>
            <a:r>
              <a:rPr lang="ja-JP" altLang="en-US" sz="2000" b="1" dirty="0" smtClean="0">
                <a:solidFill>
                  <a:schemeClr val="tx1"/>
                </a:solidFill>
              </a:rPr>
              <a:t>　中性子ラジオグラフィにより撮影した画像から、</a:t>
            </a:r>
            <a:r>
              <a:rPr lang="ja-JP" altLang="en-US" sz="2000" b="1" dirty="0" smtClean="0">
                <a:solidFill>
                  <a:srgbClr val="FF0000"/>
                </a:solidFill>
              </a:rPr>
              <a:t>局所的な水分の濃度が特定できる。</a:t>
            </a:r>
            <a:endParaRPr kumimoji="1" lang="ja-JP" altLang="en-US" sz="2000" b="1" dirty="0">
              <a:solidFill>
                <a:srgbClr val="FF0000"/>
              </a:solidFill>
            </a:endParaRPr>
          </a:p>
        </p:txBody>
      </p:sp>
      <p:cxnSp>
        <p:nvCxnSpPr>
          <p:cNvPr id="181" name="直線矢印コネクタ 180"/>
          <p:cNvCxnSpPr/>
          <p:nvPr/>
        </p:nvCxnSpPr>
        <p:spPr>
          <a:xfrm flipH="1">
            <a:off x="4288221" y="930167"/>
            <a:ext cx="283780" cy="74097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92" name="テキスト ボックス 191"/>
          <p:cNvSpPr txBox="1"/>
          <p:nvPr/>
        </p:nvSpPr>
        <p:spPr>
          <a:xfrm>
            <a:off x="470151" y="5760702"/>
            <a:ext cx="8354370" cy="830997"/>
          </a:xfrm>
          <a:prstGeom prst="rect">
            <a:avLst/>
          </a:prstGeom>
          <a:noFill/>
        </p:spPr>
        <p:txBody>
          <a:bodyPr wrap="square" rtlCol="0">
            <a:spAutoFit/>
          </a:bodyPr>
          <a:lstStyle/>
          <a:p>
            <a:r>
              <a:rPr kumimoji="1" lang="ja-JP" altLang="en-US" dirty="0" smtClean="0"/>
              <a:t>　</a:t>
            </a:r>
            <a:r>
              <a:rPr kumimoji="1" lang="ja-JP" altLang="en-US" b="1" dirty="0" smtClean="0">
                <a:solidFill>
                  <a:schemeClr val="tx1"/>
                </a:solidFill>
              </a:rPr>
              <a:t>含有水分分布を定量的に把握することで、乾燥収縮などの水分移動を起因とする劣化現象を正確に捉える事ができる。</a:t>
            </a:r>
            <a:r>
              <a:rPr kumimoji="1" lang="ja-JP" altLang="en-US" dirty="0" smtClean="0">
                <a:solidFill>
                  <a:schemeClr val="tx1"/>
                </a:solidFill>
              </a:rPr>
              <a:t>　　　</a:t>
            </a:r>
            <a:endParaRPr kumimoji="1" lang="ja-JP" altLang="en-US"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6531" y="838518"/>
            <a:ext cx="2951163"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848043"/>
            <a:ext cx="295275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p:cNvSpPr txBox="1"/>
          <p:nvPr/>
        </p:nvSpPr>
        <p:spPr>
          <a:xfrm>
            <a:off x="3400345" y="5715000"/>
            <a:ext cx="3206909" cy="461665"/>
          </a:xfrm>
          <a:prstGeom prst="rect">
            <a:avLst/>
          </a:prstGeom>
          <a:noFill/>
        </p:spPr>
        <p:txBody>
          <a:bodyPr wrap="square" rtlCol="0">
            <a:spAutoFit/>
          </a:bodyPr>
          <a:lstStyle/>
          <a:p>
            <a:r>
              <a:rPr lang="ja-JP" altLang="en-US" dirty="0" smtClean="0"/>
              <a:t>中性子透過画像例</a:t>
            </a:r>
            <a:endParaRPr kumimoji="1" lang="ja-JP" altLang="en-US" dirty="0"/>
          </a:p>
        </p:txBody>
      </p:sp>
    </p:spTree>
    <p:extLst>
      <p:ext uri="{BB962C8B-B14F-4D97-AF65-F5344CB8AC3E}">
        <p14:creationId xmlns:p14="http://schemas.microsoft.com/office/powerpoint/2010/main" val="33088568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D94C0104-2BB3-420F-845B-8048DE246FAF}" type="slidenum">
              <a:rPr lang="en-US" altLang="ja-JP" smtClean="0"/>
              <a:pPr/>
              <a:t>17</a:t>
            </a:fld>
            <a:endParaRPr lang="en-US" altLang="ja-JP"/>
          </a:p>
        </p:txBody>
      </p:sp>
      <p:grpSp>
        <p:nvGrpSpPr>
          <p:cNvPr id="3" name="グループ化 15"/>
          <p:cNvGrpSpPr/>
          <p:nvPr/>
        </p:nvGrpSpPr>
        <p:grpSpPr>
          <a:xfrm>
            <a:off x="6984125" y="2270234"/>
            <a:ext cx="1891862" cy="2270234"/>
            <a:chOff x="331076" y="1008993"/>
            <a:chExt cx="3231930" cy="2680138"/>
          </a:xfrm>
        </p:grpSpPr>
        <p:pic>
          <p:nvPicPr>
            <p:cNvPr id="4" name="Picture 7"/>
            <p:cNvPicPr>
              <a:picLocks noChangeAspect="1" noChangeArrowheads="1"/>
            </p:cNvPicPr>
            <p:nvPr/>
          </p:nvPicPr>
          <p:blipFill>
            <a:blip r:embed="rId2" cstate="print"/>
            <a:srcRect/>
            <a:stretch>
              <a:fillRect/>
            </a:stretch>
          </p:blipFill>
          <p:spPr bwMode="auto">
            <a:xfrm>
              <a:off x="756747" y="1188546"/>
              <a:ext cx="1413946" cy="2295636"/>
            </a:xfrm>
            <a:prstGeom prst="rect">
              <a:avLst/>
            </a:prstGeom>
            <a:noFill/>
            <a:ln w="9525">
              <a:noFill/>
              <a:miter lim="800000"/>
              <a:headEnd/>
              <a:tailEnd/>
            </a:ln>
          </p:spPr>
        </p:pic>
        <p:cxnSp>
          <p:nvCxnSpPr>
            <p:cNvPr id="7" name="直線矢印コネクタ 6"/>
            <p:cNvCxnSpPr/>
            <p:nvPr/>
          </p:nvCxnSpPr>
          <p:spPr>
            <a:xfrm>
              <a:off x="331076" y="2301766"/>
              <a:ext cx="203375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flipH="1" flipV="1">
              <a:off x="1087821" y="1008993"/>
              <a:ext cx="47297" cy="268013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2175640" y="1844566"/>
              <a:ext cx="1387366" cy="981038"/>
            </a:xfrm>
            <a:prstGeom prst="rect">
              <a:avLst/>
            </a:prstGeom>
            <a:noFill/>
          </p:spPr>
          <p:txBody>
            <a:bodyPr wrap="square" rtlCol="0">
              <a:spAutoFit/>
            </a:bodyPr>
            <a:lstStyle/>
            <a:p>
              <a:r>
                <a:rPr lang="en-US" altLang="ja-JP" dirty="0" smtClean="0"/>
                <a:t>X</a:t>
              </a:r>
              <a:r>
                <a:rPr kumimoji="1" lang="ja-JP" altLang="en-US" dirty="0" smtClean="0"/>
                <a:t>軸方向</a:t>
              </a:r>
              <a:endParaRPr kumimoji="1" lang="ja-JP" altLang="en-US" dirty="0"/>
            </a:p>
          </p:txBody>
        </p:sp>
      </p:grpSp>
      <p:sp>
        <p:nvSpPr>
          <p:cNvPr id="19" name="テキスト ボックス 18"/>
          <p:cNvSpPr txBox="1"/>
          <p:nvPr/>
        </p:nvSpPr>
        <p:spPr>
          <a:xfrm>
            <a:off x="1119352" y="5754414"/>
            <a:ext cx="6779172" cy="830997"/>
          </a:xfrm>
          <a:prstGeom prst="rect">
            <a:avLst/>
          </a:prstGeom>
          <a:noFill/>
        </p:spPr>
        <p:txBody>
          <a:bodyPr wrap="square" rtlCol="0">
            <a:spAutoFit/>
          </a:bodyPr>
          <a:lstStyle/>
          <a:p>
            <a:r>
              <a:rPr lang="ja-JP" altLang="en-US" dirty="0" smtClean="0"/>
              <a:t>　</a:t>
            </a:r>
            <a:r>
              <a:rPr lang="ja-JP" altLang="en-US" b="1" dirty="0" smtClean="0">
                <a:solidFill>
                  <a:srgbClr val="FF0000"/>
                </a:solidFill>
              </a:rPr>
              <a:t>水分逸散率</a:t>
            </a:r>
            <a:r>
              <a:rPr lang="en-US" altLang="ja-JP" b="1" dirty="0" smtClean="0">
                <a:solidFill>
                  <a:srgbClr val="FF0000"/>
                </a:solidFill>
              </a:rPr>
              <a:t>35%</a:t>
            </a:r>
            <a:r>
              <a:rPr lang="ja-JP" altLang="en-US" b="1" dirty="0" smtClean="0">
                <a:solidFill>
                  <a:srgbClr val="FF0000"/>
                </a:solidFill>
              </a:rPr>
              <a:t>（</a:t>
            </a:r>
            <a:r>
              <a:rPr lang="en-US" altLang="ja-JP" b="1" dirty="0" smtClean="0">
                <a:solidFill>
                  <a:srgbClr val="FF0000"/>
                </a:solidFill>
              </a:rPr>
              <a:t>2</a:t>
            </a:r>
            <a:r>
              <a:rPr lang="ja-JP" altLang="en-US" b="1" dirty="0" smtClean="0">
                <a:solidFill>
                  <a:srgbClr val="FF0000"/>
                </a:solidFill>
              </a:rPr>
              <a:t>週目）と</a:t>
            </a:r>
            <a:r>
              <a:rPr lang="en-US" altLang="ja-JP" b="1" dirty="0" smtClean="0">
                <a:solidFill>
                  <a:srgbClr val="FF0000"/>
                </a:solidFill>
              </a:rPr>
              <a:t>39%</a:t>
            </a:r>
            <a:r>
              <a:rPr lang="ja-JP" altLang="en-US" b="1" dirty="0" smtClean="0">
                <a:solidFill>
                  <a:srgbClr val="FF0000"/>
                </a:solidFill>
              </a:rPr>
              <a:t>（</a:t>
            </a:r>
            <a:r>
              <a:rPr lang="en-US" altLang="ja-JP" b="1" dirty="0" smtClean="0">
                <a:solidFill>
                  <a:srgbClr val="FF0000"/>
                </a:solidFill>
              </a:rPr>
              <a:t>4</a:t>
            </a:r>
            <a:r>
              <a:rPr lang="ja-JP" altLang="en-US" b="1" dirty="0" smtClean="0">
                <a:solidFill>
                  <a:srgbClr val="FF0000"/>
                </a:solidFill>
              </a:rPr>
              <a:t>週目）の水分強度の値が逆転してしまっている。</a:t>
            </a:r>
            <a:endParaRPr lang="en-US" altLang="ja-JP" b="1" dirty="0" smtClean="0">
              <a:solidFill>
                <a:srgbClr val="FF0000"/>
              </a:solidFill>
            </a:endParaRPr>
          </a:p>
        </p:txBody>
      </p:sp>
      <p:pic>
        <p:nvPicPr>
          <p:cNvPr id="365570" name="Picture 2"/>
          <p:cNvPicPr>
            <a:picLocks noChangeAspect="1" noChangeArrowheads="1"/>
          </p:cNvPicPr>
          <p:nvPr/>
        </p:nvPicPr>
        <p:blipFill>
          <a:blip r:embed="rId3" cstate="print"/>
          <a:srcRect/>
          <a:stretch>
            <a:fillRect/>
          </a:stretch>
        </p:blipFill>
        <p:spPr bwMode="auto">
          <a:xfrm>
            <a:off x="204952" y="974385"/>
            <a:ext cx="6526924" cy="4669669"/>
          </a:xfrm>
          <a:prstGeom prst="rect">
            <a:avLst/>
          </a:prstGeom>
          <a:noFill/>
          <a:ln w="9525">
            <a:noFill/>
            <a:miter lim="800000"/>
            <a:headEnd/>
            <a:tailEnd/>
          </a:ln>
          <a:effectLst/>
        </p:spPr>
      </p:pic>
      <p:sp>
        <p:nvSpPr>
          <p:cNvPr id="14" name="Rectangle 3"/>
          <p:cNvSpPr>
            <a:spLocks noChangeArrowheads="1"/>
          </p:cNvSpPr>
          <p:nvPr/>
        </p:nvSpPr>
        <p:spPr bwMode="auto">
          <a:xfrm>
            <a:off x="204951" y="220717"/>
            <a:ext cx="5060731" cy="706438"/>
          </a:xfrm>
          <a:prstGeom prst="rect">
            <a:avLst/>
          </a:prstGeom>
          <a:solidFill>
            <a:schemeClr val="bg1"/>
          </a:solidFill>
          <a:ln w="9525">
            <a:noFill/>
            <a:miter lim="800000"/>
            <a:headEnd/>
            <a:tailEnd/>
          </a:ln>
          <a:effectLst/>
        </p:spPr>
        <p:txBody>
          <a:bodyPr anchor="ctr"/>
          <a:lstStyle/>
          <a:p>
            <a:pPr algn="l"/>
            <a:r>
              <a:rPr lang="ja-JP" altLang="en-US" sz="3600" b="1" i="1" dirty="0" smtClean="0">
                <a:solidFill>
                  <a:schemeClr val="tx2"/>
                </a:solidFill>
                <a:latin typeface="+mj-ea"/>
                <a:ea typeface="+mj-ea"/>
              </a:rPr>
              <a:t>実験結果（</a:t>
            </a:r>
            <a:r>
              <a:rPr lang="en-US" altLang="ja-JP" sz="3600" b="1" i="1" dirty="0" smtClean="0">
                <a:solidFill>
                  <a:schemeClr val="tx2"/>
                </a:solidFill>
                <a:latin typeface="+mj-ea"/>
                <a:ea typeface="+mj-ea"/>
              </a:rPr>
              <a:t>W/C=30%</a:t>
            </a:r>
            <a:r>
              <a:rPr lang="ja-JP" altLang="en-US" sz="3600" b="1" i="1" dirty="0" smtClean="0">
                <a:solidFill>
                  <a:schemeClr val="tx2"/>
                </a:solidFill>
                <a:latin typeface="+mj-ea"/>
                <a:ea typeface="+mj-ea"/>
              </a:rPr>
              <a:t>）</a:t>
            </a:r>
            <a:endParaRPr lang="en-US" altLang="ja-JP" sz="3600" b="1" i="1" dirty="0" smtClean="0">
              <a:solidFill>
                <a:schemeClr val="tx2"/>
              </a:solidFill>
              <a:latin typeface="+mj-ea"/>
              <a:ea typeface="+mj-ea"/>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D94C0104-2BB3-420F-845B-8048DE246FAF}" type="slidenum">
              <a:rPr lang="en-US" altLang="ja-JP" smtClean="0"/>
              <a:pPr/>
              <a:t>18</a:t>
            </a:fld>
            <a:endParaRPr lang="en-US" altLang="ja-JP"/>
          </a:p>
        </p:txBody>
      </p:sp>
      <p:sp>
        <p:nvSpPr>
          <p:cNvPr id="18" name="テキスト ボックス 17"/>
          <p:cNvSpPr txBox="1"/>
          <p:nvPr/>
        </p:nvSpPr>
        <p:spPr>
          <a:xfrm>
            <a:off x="213169" y="816253"/>
            <a:ext cx="8676456" cy="461665"/>
          </a:xfrm>
          <a:prstGeom prst="rect">
            <a:avLst/>
          </a:prstGeom>
          <a:noFill/>
        </p:spPr>
        <p:txBody>
          <a:bodyPr wrap="square" rtlCol="0">
            <a:spAutoFit/>
          </a:bodyPr>
          <a:lstStyle/>
          <a:p>
            <a:r>
              <a:rPr kumimoji="1" lang="ja-JP" altLang="en-US" sz="2400" b="1" dirty="0" smtClean="0"/>
              <a:t>　</a:t>
            </a:r>
            <a:endParaRPr kumimoji="1" lang="en-US" altLang="ja-JP" sz="2400" b="1" dirty="0" smtClean="0"/>
          </a:p>
        </p:txBody>
      </p:sp>
      <p:sp>
        <p:nvSpPr>
          <p:cNvPr id="20" name="テキスト ボックス 19"/>
          <p:cNvSpPr txBox="1"/>
          <p:nvPr/>
        </p:nvSpPr>
        <p:spPr>
          <a:xfrm>
            <a:off x="362607" y="646385"/>
            <a:ext cx="7914289" cy="954107"/>
          </a:xfrm>
          <a:prstGeom prst="rect">
            <a:avLst/>
          </a:prstGeom>
          <a:noFill/>
        </p:spPr>
        <p:txBody>
          <a:bodyPr wrap="square" rtlCol="0">
            <a:spAutoFit/>
          </a:bodyPr>
          <a:lstStyle/>
          <a:p>
            <a:r>
              <a:rPr lang="ja-JP" altLang="en-US" b="1" dirty="0" smtClean="0">
                <a:solidFill>
                  <a:schemeClr val="accent1">
                    <a:lumMod val="75000"/>
                  </a:schemeClr>
                </a:solidFill>
              </a:rPr>
              <a:t>　</a:t>
            </a:r>
            <a:r>
              <a:rPr lang="ja-JP" altLang="en-US" sz="2800" b="1" i="1" dirty="0" smtClean="0">
                <a:solidFill>
                  <a:schemeClr val="tx2"/>
                </a:solidFill>
                <a:latin typeface="+mj-ea"/>
                <a:ea typeface="+mj-ea"/>
              </a:rPr>
              <a:t>・重量測定と中性子ラジオグラフィより算出した単位体積あたりの水分逸散重量の経時変化比較</a:t>
            </a:r>
            <a:endParaRPr kumimoji="1" lang="ja-JP" altLang="en-US" sz="2800" i="1" dirty="0">
              <a:solidFill>
                <a:schemeClr val="tx2"/>
              </a:solidFill>
              <a:latin typeface="+mj-ea"/>
              <a:ea typeface="+mj-ea"/>
            </a:endParaRPr>
          </a:p>
        </p:txBody>
      </p:sp>
      <p:sp>
        <p:nvSpPr>
          <p:cNvPr id="21" name="テキスト ボックス 20"/>
          <p:cNvSpPr txBox="1"/>
          <p:nvPr/>
        </p:nvSpPr>
        <p:spPr>
          <a:xfrm>
            <a:off x="5736186" y="4083270"/>
            <a:ext cx="3090041" cy="769441"/>
          </a:xfrm>
          <a:prstGeom prst="rect">
            <a:avLst/>
          </a:prstGeom>
          <a:noFill/>
        </p:spPr>
        <p:txBody>
          <a:bodyPr wrap="square" rtlCol="0">
            <a:spAutoFit/>
          </a:bodyPr>
          <a:lstStyle/>
          <a:p>
            <a:r>
              <a:rPr lang="ja-JP" altLang="en-US" b="1" dirty="0" smtClean="0">
                <a:solidFill>
                  <a:schemeClr val="tx1"/>
                </a:solidFill>
              </a:rPr>
              <a:t>　</a:t>
            </a:r>
            <a:r>
              <a:rPr lang="en-US" altLang="ja-JP" b="1" dirty="0" smtClean="0">
                <a:solidFill>
                  <a:schemeClr val="tx1"/>
                </a:solidFill>
              </a:rPr>
              <a:t>※</a:t>
            </a:r>
            <a:r>
              <a:rPr lang="ja-JP" altLang="en-US" sz="2000" b="1" dirty="0" smtClean="0">
                <a:solidFill>
                  <a:schemeClr val="tx1"/>
                </a:solidFill>
              </a:rPr>
              <a:t>差分中性子強度は、</a:t>
            </a:r>
            <a:r>
              <a:rPr lang="en-US" altLang="ja-JP" sz="2000" b="1" dirty="0" smtClean="0">
                <a:solidFill>
                  <a:schemeClr val="tx1"/>
                </a:solidFill>
              </a:rPr>
              <a:t>0</a:t>
            </a:r>
            <a:r>
              <a:rPr lang="ja-JP" altLang="en-US" sz="2000" b="1" dirty="0" smtClean="0">
                <a:solidFill>
                  <a:schemeClr val="tx1"/>
                </a:solidFill>
              </a:rPr>
              <a:t>時間と各時間との差分</a:t>
            </a:r>
            <a:endParaRPr kumimoji="1" lang="ja-JP" altLang="en-US" sz="2000" b="1" dirty="0">
              <a:solidFill>
                <a:schemeClr val="tx1"/>
              </a:solidFill>
            </a:endParaRPr>
          </a:p>
        </p:txBody>
      </p:sp>
      <p:pic>
        <p:nvPicPr>
          <p:cNvPr id="4099" name="Picture 3"/>
          <p:cNvPicPr>
            <a:picLocks noChangeAspect="1" noChangeArrowheads="1"/>
          </p:cNvPicPr>
          <p:nvPr/>
        </p:nvPicPr>
        <p:blipFill>
          <a:blip r:embed="rId2" cstate="print"/>
          <a:srcRect/>
          <a:stretch>
            <a:fillRect/>
          </a:stretch>
        </p:blipFill>
        <p:spPr bwMode="auto">
          <a:xfrm>
            <a:off x="200547" y="1905986"/>
            <a:ext cx="5453032" cy="3280870"/>
          </a:xfrm>
          <a:prstGeom prst="rect">
            <a:avLst/>
          </a:prstGeom>
          <a:noFill/>
          <a:ln w="9525">
            <a:noFill/>
            <a:miter lim="800000"/>
            <a:headEnd/>
            <a:tailEnd/>
          </a:ln>
          <a:effectLst/>
        </p:spPr>
      </p:pic>
      <p:pic>
        <p:nvPicPr>
          <p:cNvPr id="4101" name="Picture 5"/>
          <p:cNvPicPr>
            <a:picLocks noChangeAspect="1" noChangeArrowheads="1"/>
          </p:cNvPicPr>
          <p:nvPr/>
        </p:nvPicPr>
        <p:blipFill>
          <a:blip r:embed="rId3" cstate="print"/>
          <a:srcRect l="40308" r="40657" b="6896"/>
          <a:stretch>
            <a:fillRect/>
          </a:stretch>
        </p:blipFill>
        <p:spPr bwMode="auto">
          <a:xfrm>
            <a:off x="5736186" y="2724478"/>
            <a:ext cx="3118449" cy="1292772"/>
          </a:xfrm>
          <a:prstGeom prst="rect">
            <a:avLst/>
          </a:prstGeom>
          <a:solidFill>
            <a:srgbClr val="3366FF"/>
          </a:solidFill>
          <a:ln w="9525">
            <a:noFill/>
            <a:miter lim="800000"/>
            <a:headEnd/>
            <a:tailEnd/>
          </a:ln>
          <a:effectLst/>
        </p:spPr>
      </p:pic>
      <p:sp>
        <p:nvSpPr>
          <p:cNvPr id="13" name="テキスト ボックス 12"/>
          <p:cNvSpPr txBox="1"/>
          <p:nvPr/>
        </p:nvSpPr>
        <p:spPr>
          <a:xfrm>
            <a:off x="5703833" y="2259395"/>
            <a:ext cx="2033752" cy="461665"/>
          </a:xfrm>
          <a:prstGeom prst="rect">
            <a:avLst/>
          </a:prstGeom>
          <a:noFill/>
        </p:spPr>
        <p:txBody>
          <a:bodyPr wrap="square" rtlCol="0">
            <a:spAutoFit/>
          </a:bodyPr>
          <a:lstStyle/>
          <a:p>
            <a:r>
              <a:rPr kumimoji="1" lang="ja-JP" altLang="en-US" b="1" dirty="0" smtClean="0">
                <a:solidFill>
                  <a:schemeClr val="tx1"/>
                </a:solidFill>
              </a:rPr>
              <a:t>算出式</a:t>
            </a:r>
            <a:endParaRPr kumimoji="1" lang="ja-JP" altLang="en-US" b="1" dirty="0">
              <a:solidFill>
                <a:schemeClr val="tx1"/>
              </a:solidFill>
            </a:endParaRPr>
          </a:p>
        </p:txBody>
      </p:sp>
      <p:sp>
        <p:nvSpPr>
          <p:cNvPr id="15" name="テキスト ボックス 14"/>
          <p:cNvSpPr txBox="1"/>
          <p:nvPr/>
        </p:nvSpPr>
        <p:spPr>
          <a:xfrm>
            <a:off x="835571" y="5549463"/>
            <a:ext cx="7394029" cy="830997"/>
          </a:xfrm>
          <a:prstGeom prst="rect">
            <a:avLst/>
          </a:prstGeom>
          <a:noFill/>
        </p:spPr>
        <p:txBody>
          <a:bodyPr wrap="square" rtlCol="0">
            <a:spAutoFit/>
          </a:bodyPr>
          <a:lstStyle/>
          <a:p>
            <a:r>
              <a:rPr lang="ja-JP" altLang="en-US" dirty="0" smtClean="0">
                <a:solidFill>
                  <a:srgbClr val="FFFF00"/>
                </a:solidFill>
              </a:rPr>
              <a:t>　</a:t>
            </a:r>
            <a:r>
              <a:rPr lang="ja-JP" altLang="en-US" b="1" dirty="0" smtClean="0">
                <a:solidFill>
                  <a:srgbClr val="FF0000"/>
                </a:solidFill>
              </a:rPr>
              <a:t>グラフの概形はほぼ同様であり、中性子強度から単位体積当たりの水分逸散重量を算出できると言える。</a:t>
            </a:r>
            <a:endParaRPr kumimoji="1" lang="ja-JP" altLang="en-US" b="1"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 3"/>
          <p:cNvSpPr>
            <a:spLocks noGrp="1"/>
          </p:cNvSpPr>
          <p:nvPr>
            <p:ph type="sldNum" sz="quarter" idx="12"/>
          </p:nvPr>
        </p:nvSpPr>
        <p:spPr/>
        <p:txBody>
          <a:bodyPr/>
          <a:lstStyle/>
          <a:p>
            <a:fld id="{7DB97761-D406-44AC-83F4-410A632067E3}" type="slidenum">
              <a:rPr lang="en-US" altLang="ja-JP"/>
              <a:pPr/>
              <a:t>19</a:t>
            </a:fld>
            <a:endParaRPr lang="en-US" altLang="ja-JP" dirty="0"/>
          </a:p>
        </p:txBody>
      </p:sp>
      <p:sp>
        <p:nvSpPr>
          <p:cNvPr id="6" name="テキスト ボックス 5"/>
          <p:cNvSpPr txBox="1"/>
          <p:nvPr/>
        </p:nvSpPr>
        <p:spPr>
          <a:xfrm>
            <a:off x="1630922" y="2879459"/>
            <a:ext cx="5880210" cy="646331"/>
          </a:xfrm>
          <a:prstGeom prst="rect">
            <a:avLst/>
          </a:prstGeom>
          <a:noFill/>
        </p:spPr>
        <p:txBody>
          <a:bodyPr wrap="square" rtlCol="0">
            <a:spAutoFit/>
          </a:bodyPr>
          <a:lstStyle/>
          <a:p>
            <a:r>
              <a:rPr lang="ja-JP" altLang="en-US" sz="3600" b="1" dirty="0" smtClean="0">
                <a:solidFill>
                  <a:srgbClr val="92D050"/>
                </a:solidFill>
              </a:rPr>
              <a:t>ご清聴ありがとうございました。</a:t>
            </a:r>
            <a:endParaRPr kumimoji="1" lang="ja-JP" altLang="en-US" sz="3600" b="1" dirty="0">
              <a:solidFill>
                <a:srgbClr val="92D05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番号プレースホルダ 5"/>
          <p:cNvSpPr>
            <a:spLocks noGrp="1"/>
          </p:cNvSpPr>
          <p:nvPr>
            <p:ph type="sldNum" sz="quarter" idx="12"/>
          </p:nvPr>
        </p:nvSpPr>
        <p:spPr>
          <a:noFill/>
        </p:spPr>
        <p:txBody>
          <a:bodyPr/>
          <a:lstStyle/>
          <a:p>
            <a:fld id="{28CFD34C-6BDA-4A06-B24F-B58033C19BB8}" type="slidenum">
              <a:rPr lang="en-US" altLang="ja-JP"/>
              <a:pPr/>
              <a:t>2</a:t>
            </a:fld>
            <a:endParaRPr lang="en-US" altLang="ja-JP" dirty="0"/>
          </a:p>
        </p:txBody>
      </p:sp>
      <p:sp>
        <p:nvSpPr>
          <p:cNvPr id="6147" name="Text Box 5"/>
          <p:cNvSpPr txBox="1">
            <a:spLocks noChangeArrowheads="1"/>
          </p:cNvSpPr>
          <p:nvPr/>
        </p:nvSpPr>
        <p:spPr bwMode="auto">
          <a:xfrm>
            <a:off x="304800" y="5726113"/>
            <a:ext cx="8445500" cy="515937"/>
          </a:xfrm>
          <a:prstGeom prst="rect">
            <a:avLst/>
          </a:prstGeom>
          <a:solidFill>
            <a:srgbClr val="FFFFCC">
              <a:alpha val="59999"/>
            </a:srgbClr>
          </a:solidFill>
          <a:ln w="25400">
            <a:solidFill>
              <a:schemeClr val="tx1"/>
            </a:solidFill>
            <a:miter lim="800000"/>
            <a:headEnd/>
            <a:tailEnd/>
          </a:ln>
        </p:spPr>
        <p:txBody>
          <a:bodyPr/>
          <a:lstStyle/>
          <a:p>
            <a:pPr algn="ctr" eaLnBrk="0" hangingPunct="0"/>
            <a:r>
              <a:rPr kumimoji="0" lang="ja-JP" altLang="en-US" dirty="0">
                <a:solidFill>
                  <a:schemeClr val="tx1"/>
                </a:solidFill>
                <a:latin typeface="ＭＳ ゴシック" pitchFamily="49" charset="-128"/>
                <a:ea typeface="ＭＳ ゴシック" pitchFamily="49" charset="-128"/>
              </a:rPr>
              <a:t>セメント硬化体中の水分移動・熱伝導・物理的性質の関係</a:t>
            </a:r>
          </a:p>
        </p:txBody>
      </p:sp>
      <p:sp>
        <p:nvSpPr>
          <p:cNvPr id="6148" name="Rectangle 7"/>
          <p:cNvSpPr>
            <a:spLocks noChangeArrowheads="1"/>
          </p:cNvSpPr>
          <p:nvPr/>
        </p:nvSpPr>
        <p:spPr bwMode="auto">
          <a:xfrm>
            <a:off x="317500" y="5154613"/>
            <a:ext cx="198438" cy="377825"/>
          </a:xfrm>
          <a:prstGeom prst="rect">
            <a:avLst/>
          </a:prstGeom>
          <a:noFill/>
          <a:ln w="9525">
            <a:noFill/>
            <a:miter lim="800000"/>
            <a:headEnd/>
            <a:tailEnd/>
          </a:ln>
        </p:spPr>
        <p:txBody>
          <a:bodyPr wrap="none" lIns="0" tIns="0" rIns="0" bIns="0">
            <a:spAutoFit/>
          </a:bodyPr>
          <a:lstStyle/>
          <a:p>
            <a:r>
              <a:rPr lang="en-US" altLang="ja-JP" sz="2100" dirty="0">
                <a:latin typeface="Century" pitchFamily="18" charset="0"/>
              </a:rPr>
              <a:t> </a:t>
            </a:r>
            <a:endParaRPr lang="en-US" altLang="ja-JP" dirty="0"/>
          </a:p>
        </p:txBody>
      </p:sp>
      <p:grpSp>
        <p:nvGrpSpPr>
          <p:cNvPr id="2" name="グループ化 260"/>
          <p:cNvGrpSpPr>
            <a:grpSpLocks/>
          </p:cNvGrpSpPr>
          <p:nvPr/>
        </p:nvGrpSpPr>
        <p:grpSpPr bwMode="auto">
          <a:xfrm>
            <a:off x="307975" y="1276350"/>
            <a:ext cx="8570913" cy="3649663"/>
            <a:chOff x="307975" y="1276350"/>
            <a:chExt cx="8570913" cy="3649663"/>
          </a:xfrm>
        </p:grpSpPr>
        <p:sp>
          <p:nvSpPr>
            <p:cNvPr id="6151" name="Rectangle 8"/>
            <p:cNvSpPr>
              <a:spLocks noChangeArrowheads="1"/>
            </p:cNvSpPr>
            <p:nvPr/>
          </p:nvSpPr>
          <p:spPr bwMode="auto">
            <a:xfrm>
              <a:off x="307975" y="1276350"/>
              <a:ext cx="57150" cy="244475"/>
            </a:xfrm>
            <a:prstGeom prst="rect">
              <a:avLst/>
            </a:prstGeom>
            <a:noFill/>
            <a:ln w="9525">
              <a:noFill/>
              <a:miter lim="800000"/>
              <a:headEnd/>
              <a:tailEnd/>
            </a:ln>
          </p:spPr>
          <p:txBody>
            <a:bodyPr wrap="none" lIns="0" tIns="0" rIns="0" bIns="0">
              <a:spAutoFit/>
            </a:bodyPr>
            <a:lstStyle/>
            <a:p>
              <a:r>
                <a:rPr lang="en-US" altLang="ja-JP" sz="1600" dirty="0">
                  <a:latin typeface="Century" pitchFamily="18" charset="0"/>
                </a:rPr>
                <a:t> </a:t>
              </a:r>
              <a:endParaRPr lang="en-US" altLang="ja-JP" dirty="0"/>
            </a:p>
          </p:txBody>
        </p:sp>
        <p:sp>
          <p:nvSpPr>
            <p:cNvPr id="6152" name="Oval 9"/>
            <p:cNvSpPr>
              <a:spLocks noChangeArrowheads="1"/>
            </p:cNvSpPr>
            <p:nvPr/>
          </p:nvSpPr>
          <p:spPr bwMode="auto">
            <a:xfrm>
              <a:off x="433388" y="4035425"/>
              <a:ext cx="2189162" cy="706438"/>
            </a:xfrm>
            <a:prstGeom prst="ellipse">
              <a:avLst/>
            </a:prstGeom>
            <a:solidFill>
              <a:srgbClr val="FF9900"/>
            </a:solidFill>
            <a:ln w="15875">
              <a:solidFill>
                <a:srgbClr val="000000"/>
              </a:solidFill>
              <a:round/>
              <a:headEnd/>
              <a:tailEnd/>
            </a:ln>
          </p:spPr>
          <p:txBody>
            <a:bodyPr/>
            <a:lstStyle/>
            <a:p>
              <a:endParaRPr lang="ja-JP" altLang="en-US" dirty="0"/>
            </a:p>
          </p:txBody>
        </p:sp>
        <p:sp>
          <p:nvSpPr>
            <p:cNvPr id="6153" name="Rectangle 10"/>
            <p:cNvSpPr>
              <a:spLocks noChangeArrowheads="1"/>
            </p:cNvSpPr>
            <p:nvPr/>
          </p:nvSpPr>
          <p:spPr bwMode="auto">
            <a:xfrm>
              <a:off x="800100" y="4265613"/>
              <a:ext cx="1422400" cy="244475"/>
            </a:xfrm>
            <a:prstGeom prst="rect">
              <a:avLst/>
            </a:prstGeom>
            <a:noFill/>
            <a:ln w="9525">
              <a:noFill/>
              <a:miter lim="800000"/>
              <a:headEnd/>
              <a:tailEnd/>
            </a:ln>
          </p:spPr>
          <p:txBody>
            <a:bodyPr wrap="none" lIns="0" tIns="0" rIns="0" bIns="0">
              <a:spAutoFit/>
            </a:bodyPr>
            <a:lstStyle/>
            <a:p>
              <a:r>
                <a:rPr lang="ja-JP" altLang="en-US" sz="1600" dirty="0">
                  <a:latin typeface="ＭＳ 明朝" pitchFamily="17" charset="-128"/>
                  <a:ea typeface="ＭＳ 明朝" pitchFamily="17" charset="-128"/>
                </a:rPr>
                <a:t>熱伝導（移動）</a:t>
              </a:r>
              <a:endParaRPr lang="ja-JP" altLang="en-US" dirty="0"/>
            </a:p>
          </p:txBody>
        </p:sp>
        <p:sp>
          <p:nvSpPr>
            <p:cNvPr id="6154" name="Rectangle 11"/>
            <p:cNvSpPr>
              <a:spLocks noChangeArrowheads="1"/>
            </p:cNvSpPr>
            <p:nvPr/>
          </p:nvSpPr>
          <p:spPr bwMode="auto">
            <a:xfrm>
              <a:off x="2252663" y="4238625"/>
              <a:ext cx="57150" cy="244475"/>
            </a:xfrm>
            <a:prstGeom prst="rect">
              <a:avLst/>
            </a:prstGeom>
            <a:noFill/>
            <a:ln w="9525">
              <a:noFill/>
              <a:miter lim="800000"/>
              <a:headEnd/>
              <a:tailEnd/>
            </a:ln>
          </p:spPr>
          <p:txBody>
            <a:bodyPr wrap="none" lIns="0" tIns="0" rIns="0" bIns="0">
              <a:spAutoFit/>
            </a:bodyPr>
            <a:lstStyle/>
            <a:p>
              <a:r>
                <a:rPr lang="en-US" altLang="ja-JP" sz="1600" dirty="0">
                  <a:latin typeface="Century" pitchFamily="18" charset="0"/>
                </a:rPr>
                <a:t> </a:t>
              </a:r>
              <a:endParaRPr lang="en-US" altLang="ja-JP" dirty="0"/>
            </a:p>
          </p:txBody>
        </p:sp>
        <p:sp>
          <p:nvSpPr>
            <p:cNvPr id="6155" name="Oval 12"/>
            <p:cNvSpPr>
              <a:spLocks noChangeArrowheads="1"/>
            </p:cNvSpPr>
            <p:nvPr/>
          </p:nvSpPr>
          <p:spPr bwMode="auto">
            <a:xfrm>
              <a:off x="417513" y="1752600"/>
              <a:ext cx="2190750" cy="706438"/>
            </a:xfrm>
            <a:prstGeom prst="ellipse">
              <a:avLst/>
            </a:prstGeom>
            <a:solidFill>
              <a:srgbClr val="00CCFF"/>
            </a:solidFill>
            <a:ln w="15875">
              <a:solidFill>
                <a:srgbClr val="000000"/>
              </a:solidFill>
              <a:round/>
              <a:headEnd/>
              <a:tailEnd/>
            </a:ln>
          </p:spPr>
          <p:txBody>
            <a:bodyPr/>
            <a:lstStyle/>
            <a:p>
              <a:endParaRPr lang="ja-JP" altLang="en-US" dirty="0"/>
            </a:p>
          </p:txBody>
        </p:sp>
        <p:sp>
          <p:nvSpPr>
            <p:cNvPr id="6156" name="Rectangle 13"/>
            <p:cNvSpPr>
              <a:spLocks noChangeArrowheads="1"/>
            </p:cNvSpPr>
            <p:nvPr/>
          </p:nvSpPr>
          <p:spPr bwMode="auto">
            <a:xfrm>
              <a:off x="1073150" y="1982788"/>
              <a:ext cx="812800" cy="244475"/>
            </a:xfrm>
            <a:prstGeom prst="rect">
              <a:avLst/>
            </a:prstGeom>
            <a:noFill/>
            <a:ln w="9525">
              <a:noFill/>
              <a:miter lim="800000"/>
              <a:headEnd/>
              <a:tailEnd/>
            </a:ln>
          </p:spPr>
          <p:txBody>
            <a:bodyPr wrap="none" lIns="0" tIns="0" rIns="0" bIns="0">
              <a:spAutoFit/>
            </a:bodyPr>
            <a:lstStyle/>
            <a:p>
              <a:r>
                <a:rPr lang="ja-JP" altLang="en-US" sz="1600" dirty="0">
                  <a:latin typeface="ＭＳ 明朝" pitchFamily="17" charset="-128"/>
                  <a:ea typeface="ＭＳ 明朝" pitchFamily="17" charset="-128"/>
                </a:rPr>
                <a:t>水分移動</a:t>
              </a:r>
              <a:endParaRPr lang="ja-JP" altLang="en-US" dirty="0"/>
            </a:p>
          </p:txBody>
        </p:sp>
        <p:sp>
          <p:nvSpPr>
            <p:cNvPr id="6157" name="Rectangle 14"/>
            <p:cNvSpPr>
              <a:spLocks noChangeArrowheads="1"/>
            </p:cNvSpPr>
            <p:nvPr/>
          </p:nvSpPr>
          <p:spPr bwMode="auto">
            <a:xfrm>
              <a:off x="1947863" y="1955800"/>
              <a:ext cx="57150" cy="244475"/>
            </a:xfrm>
            <a:prstGeom prst="rect">
              <a:avLst/>
            </a:prstGeom>
            <a:noFill/>
            <a:ln w="9525">
              <a:noFill/>
              <a:miter lim="800000"/>
              <a:headEnd/>
              <a:tailEnd/>
            </a:ln>
          </p:spPr>
          <p:txBody>
            <a:bodyPr wrap="none" lIns="0" tIns="0" rIns="0" bIns="0">
              <a:spAutoFit/>
            </a:bodyPr>
            <a:lstStyle/>
            <a:p>
              <a:r>
                <a:rPr lang="en-US" altLang="ja-JP" sz="1600" dirty="0">
                  <a:latin typeface="Century" pitchFamily="18" charset="0"/>
                </a:rPr>
                <a:t> </a:t>
              </a:r>
              <a:endParaRPr lang="en-US" altLang="ja-JP" dirty="0"/>
            </a:p>
          </p:txBody>
        </p:sp>
        <p:sp>
          <p:nvSpPr>
            <p:cNvPr id="6158" name="Oval 15"/>
            <p:cNvSpPr>
              <a:spLocks noChangeArrowheads="1"/>
            </p:cNvSpPr>
            <p:nvPr/>
          </p:nvSpPr>
          <p:spPr bwMode="auto">
            <a:xfrm>
              <a:off x="4516438" y="2767013"/>
              <a:ext cx="2354262" cy="776287"/>
            </a:xfrm>
            <a:prstGeom prst="ellipse">
              <a:avLst/>
            </a:prstGeom>
            <a:solidFill>
              <a:srgbClr val="00FF00"/>
            </a:solidFill>
            <a:ln w="15875">
              <a:solidFill>
                <a:srgbClr val="000000"/>
              </a:solidFill>
              <a:round/>
              <a:headEnd/>
              <a:tailEnd/>
            </a:ln>
          </p:spPr>
          <p:txBody>
            <a:bodyPr/>
            <a:lstStyle/>
            <a:p>
              <a:endParaRPr lang="ja-JP" altLang="en-US" dirty="0"/>
            </a:p>
          </p:txBody>
        </p:sp>
        <p:sp>
          <p:nvSpPr>
            <p:cNvPr id="6159" name="Rectangle 16"/>
            <p:cNvSpPr>
              <a:spLocks noChangeArrowheads="1"/>
            </p:cNvSpPr>
            <p:nvPr/>
          </p:nvSpPr>
          <p:spPr bwMode="auto">
            <a:xfrm>
              <a:off x="5141913" y="2916238"/>
              <a:ext cx="1016000" cy="244475"/>
            </a:xfrm>
            <a:prstGeom prst="rect">
              <a:avLst/>
            </a:prstGeom>
            <a:noFill/>
            <a:ln w="9525">
              <a:noFill/>
              <a:miter lim="800000"/>
              <a:headEnd/>
              <a:tailEnd/>
            </a:ln>
          </p:spPr>
          <p:txBody>
            <a:bodyPr wrap="none" lIns="0" tIns="0" rIns="0" bIns="0">
              <a:spAutoFit/>
            </a:bodyPr>
            <a:lstStyle/>
            <a:p>
              <a:r>
                <a:rPr lang="ja-JP" altLang="en-US" sz="1600" dirty="0">
                  <a:latin typeface="ＭＳ 明朝" pitchFamily="17" charset="-128"/>
                  <a:ea typeface="ＭＳ 明朝" pitchFamily="17" charset="-128"/>
                </a:rPr>
                <a:t>物理的性質</a:t>
              </a:r>
              <a:endParaRPr lang="ja-JP" altLang="en-US" dirty="0"/>
            </a:p>
          </p:txBody>
        </p:sp>
        <p:sp>
          <p:nvSpPr>
            <p:cNvPr id="6160" name="Rectangle 17"/>
            <p:cNvSpPr>
              <a:spLocks noChangeArrowheads="1"/>
            </p:cNvSpPr>
            <p:nvPr/>
          </p:nvSpPr>
          <p:spPr bwMode="auto">
            <a:xfrm>
              <a:off x="6235700" y="2887663"/>
              <a:ext cx="57150" cy="244475"/>
            </a:xfrm>
            <a:prstGeom prst="rect">
              <a:avLst/>
            </a:prstGeom>
            <a:noFill/>
            <a:ln w="9525">
              <a:noFill/>
              <a:miter lim="800000"/>
              <a:headEnd/>
              <a:tailEnd/>
            </a:ln>
          </p:spPr>
          <p:txBody>
            <a:bodyPr wrap="none" lIns="0" tIns="0" rIns="0" bIns="0">
              <a:spAutoFit/>
            </a:bodyPr>
            <a:lstStyle/>
            <a:p>
              <a:r>
                <a:rPr lang="en-US" altLang="ja-JP" sz="1600" dirty="0">
                  <a:latin typeface="Century" pitchFamily="18" charset="0"/>
                </a:rPr>
                <a:t> </a:t>
              </a:r>
              <a:endParaRPr lang="en-US" altLang="ja-JP" dirty="0"/>
            </a:p>
          </p:txBody>
        </p:sp>
        <p:sp>
          <p:nvSpPr>
            <p:cNvPr id="6161" name="Rectangle 18"/>
            <p:cNvSpPr>
              <a:spLocks noChangeArrowheads="1"/>
            </p:cNvSpPr>
            <p:nvPr/>
          </p:nvSpPr>
          <p:spPr bwMode="auto">
            <a:xfrm>
              <a:off x="4864100" y="3176588"/>
              <a:ext cx="1866900" cy="212725"/>
            </a:xfrm>
            <a:prstGeom prst="rect">
              <a:avLst/>
            </a:prstGeom>
            <a:noFill/>
            <a:ln w="9525">
              <a:noFill/>
              <a:miter lim="800000"/>
              <a:headEnd/>
              <a:tailEnd/>
            </a:ln>
          </p:spPr>
          <p:txBody>
            <a:bodyPr wrap="none" lIns="0" tIns="0" rIns="0" bIns="0">
              <a:spAutoFit/>
            </a:bodyPr>
            <a:lstStyle/>
            <a:p>
              <a:r>
                <a:rPr lang="ja-JP" altLang="en-US" sz="1400" dirty="0">
                  <a:latin typeface="ＭＳ 明朝" pitchFamily="17" charset="-128"/>
                  <a:ea typeface="ＭＳ 明朝" pitchFamily="17" charset="-128"/>
                </a:rPr>
                <a:t>（細孔構造･体積変化）</a:t>
              </a:r>
              <a:endParaRPr lang="ja-JP" altLang="en-US" dirty="0"/>
            </a:p>
          </p:txBody>
        </p:sp>
        <p:sp>
          <p:nvSpPr>
            <p:cNvPr id="6162" name="Rectangle 19"/>
            <p:cNvSpPr>
              <a:spLocks noChangeArrowheads="1"/>
            </p:cNvSpPr>
            <p:nvPr/>
          </p:nvSpPr>
          <p:spPr bwMode="auto">
            <a:xfrm>
              <a:off x="6516688" y="3160713"/>
              <a:ext cx="49212" cy="212725"/>
            </a:xfrm>
            <a:prstGeom prst="rect">
              <a:avLst/>
            </a:prstGeom>
            <a:noFill/>
            <a:ln w="9525">
              <a:noFill/>
              <a:miter lim="800000"/>
              <a:headEnd/>
              <a:tailEnd/>
            </a:ln>
          </p:spPr>
          <p:txBody>
            <a:bodyPr wrap="none" lIns="0" tIns="0" rIns="0" bIns="0">
              <a:spAutoFit/>
            </a:bodyPr>
            <a:lstStyle/>
            <a:p>
              <a:r>
                <a:rPr lang="en-US" altLang="ja-JP" sz="1400" dirty="0">
                  <a:latin typeface="Century" pitchFamily="18" charset="0"/>
                </a:rPr>
                <a:t> </a:t>
              </a:r>
              <a:endParaRPr lang="en-US" altLang="ja-JP" dirty="0"/>
            </a:p>
          </p:txBody>
        </p:sp>
        <p:grpSp>
          <p:nvGrpSpPr>
            <p:cNvPr id="3" name="Group 23"/>
            <p:cNvGrpSpPr>
              <a:grpSpLocks/>
            </p:cNvGrpSpPr>
            <p:nvPr/>
          </p:nvGrpSpPr>
          <p:grpSpPr bwMode="auto">
            <a:xfrm>
              <a:off x="744538" y="2459038"/>
              <a:ext cx="223837" cy="1576387"/>
              <a:chOff x="469" y="1549"/>
              <a:chExt cx="141" cy="993"/>
            </a:xfrm>
          </p:grpSpPr>
          <p:sp>
            <p:nvSpPr>
              <p:cNvPr id="6402" name="Freeform 20"/>
              <p:cNvSpPr>
                <a:spLocks noEditPoints="1"/>
              </p:cNvSpPr>
              <p:nvPr/>
            </p:nvSpPr>
            <p:spPr bwMode="auto">
              <a:xfrm>
                <a:off x="509" y="1637"/>
                <a:ext cx="59" cy="814"/>
              </a:xfrm>
              <a:custGeom>
                <a:avLst/>
                <a:gdLst>
                  <a:gd name="T0" fmla="*/ 59 w 59"/>
                  <a:gd name="T1" fmla="*/ 0 h 814"/>
                  <a:gd name="T2" fmla="*/ 39 w 59"/>
                  <a:gd name="T3" fmla="*/ 0 h 814"/>
                  <a:gd name="T4" fmla="*/ 39 w 59"/>
                  <a:gd name="T5" fmla="*/ 814 h 814"/>
                  <a:gd name="T6" fmla="*/ 59 w 59"/>
                  <a:gd name="T7" fmla="*/ 814 h 814"/>
                  <a:gd name="T8" fmla="*/ 59 w 59"/>
                  <a:gd name="T9" fmla="*/ 0 h 814"/>
                  <a:gd name="T10" fmla="*/ 19 w 59"/>
                  <a:gd name="T11" fmla="*/ 0 h 814"/>
                  <a:gd name="T12" fmla="*/ 0 w 59"/>
                  <a:gd name="T13" fmla="*/ 0 h 814"/>
                  <a:gd name="T14" fmla="*/ 0 w 59"/>
                  <a:gd name="T15" fmla="*/ 814 h 814"/>
                  <a:gd name="T16" fmla="*/ 19 w 59"/>
                  <a:gd name="T17" fmla="*/ 814 h 814"/>
                  <a:gd name="T18" fmla="*/ 19 w 59"/>
                  <a:gd name="T19" fmla="*/ 0 h 8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814"/>
                  <a:gd name="T32" fmla="*/ 59 w 59"/>
                  <a:gd name="T33" fmla="*/ 814 h 8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814">
                    <a:moveTo>
                      <a:pt x="59" y="0"/>
                    </a:moveTo>
                    <a:lnTo>
                      <a:pt x="39" y="0"/>
                    </a:lnTo>
                    <a:lnTo>
                      <a:pt x="39" y="814"/>
                    </a:lnTo>
                    <a:lnTo>
                      <a:pt x="59" y="814"/>
                    </a:lnTo>
                    <a:lnTo>
                      <a:pt x="59" y="0"/>
                    </a:lnTo>
                    <a:close/>
                    <a:moveTo>
                      <a:pt x="19" y="0"/>
                    </a:moveTo>
                    <a:lnTo>
                      <a:pt x="0" y="0"/>
                    </a:lnTo>
                    <a:lnTo>
                      <a:pt x="0" y="814"/>
                    </a:lnTo>
                    <a:lnTo>
                      <a:pt x="19" y="814"/>
                    </a:lnTo>
                    <a:lnTo>
                      <a:pt x="19" y="0"/>
                    </a:lnTo>
                    <a:close/>
                  </a:path>
                </a:pathLst>
              </a:custGeom>
              <a:solidFill>
                <a:srgbClr val="000000"/>
              </a:solidFill>
              <a:ln w="9525">
                <a:noFill/>
                <a:round/>
                <a:headEnd/>
                <a:tailEnd/>
              </a:ln>
            </p:spPr>
            <p:txBody>
              <a:bodyPr/>
              <a:lstStyle/>
              <a:p>
                <a:endParaRPr lang="ja-JP" altLang="en-US" dirty="0"/>
              </a:p>
            </p:txBody>
          </p:sp>
          <p:sp>
            <p:nvSpPr>
              <p:cNvPr id="6403" name="Freeform 21"/>
              <p:cNvSpPr>
                <a:spLocks/>
              </p:cNvSpPr>
              <p:nvPr/>
            </p:nvSpPr>
            <p:spPr bwMode="auto">
              <a:xfrm>
                <a:off x="469" y="1549"/>
                <a:ext cx="141" cy="140"/>
              </a:xfrm>
              <a:custGeom>
                <a:avLst/>
                <a:gdLst>
                  <a:gd name="T0" fmla="*/ 141 w 141"/>
                  <a:gd name="T1" fmla="*/ 140 h 140"/>
                  <a:gd name="T2" fmla="*/ 69 w 141"/>
                  <a:gd name="T3" fmla="*/ 0 h 140"/>
                  <a:gd name="T4" fmla="*/ 0 w 141"/>
                  <a:gd name="T5" fmla="*/ 140 h 140"/>
                  <a:gd name="T6" fmla="*/ 69 w 141"/>
                  <a:gd name="T7" fmla="*/ 96 h 140"/>
                  <a:gd name="T8" fmla="*/ 141 w 141"/>
                  <a:gd name="T9" fmla="*/ 140 h 140"/>
                  <a:gd name="T10" fmla="*/ 0 60000 65536"/>
                  <a:gd name="T11" fmla="*/ 0 60000 65536"/>
                  <a:gd name="T12" fmla="*/ 0 60000 65536"/>
                  <a:gd name="T13" fmla="*/ 0 60000 65536"/>
                  <a:gd name="T14" fmla="*/ 0 60000 65536"/>
                  <a:gd name="T15" fmla="*/ 0 w 141"/>
                  <a:gd name="T16" fmla="*/ 0 h 140"/>
                  <a:gd name="T17" fmla="*/ 141 w 141"/>
                  <a:gd name="T18" fmla="*/ 140 h 140"/>
                </a:gdLst>
                <a:ahLst/>
                <a:cxnLst>
                  <a:cxn ang="T10">
                    <a:pos x="T0" y="T1"/>
                  </a:cxn>
                  <a:cxn ang="T11">
                    <a:pos x="T2" y="T3"/>
                  </a:cxn>
                  <a:cxn ang="T12">
                    <a:pos x="T4" y="T5"/>
                  </a:cxn>
                  <a:cxn ang="T13">
                    <a:pos x="T6" y="T7"/>
                  </a:cxn>
                  <a:cxn ang="T14">
                    <a:pos x="T8" y="T9"/>
                  </a:cxn>
                </a:cxnLst>
                <a:rect l="T15" t="T16" r="T17" b="T18"/>
                <a:pathLst>
                  <a:path w="141" h="140">
                    <a:moveTo>
                      <a:pt x="141" y="140"/>
                    </a:moveTo>
                    <a:lnTo>
                      <a:pt x="69" y="0"/>
                    </a:lnTo>
                    <a:lnTo>
                      <a:pt x="0" y="140"/>
                    </a:lnTo>
                    <a:lnTo>
                      <a:pt x="69" y="96"/>
                    </a:lnTo>
                    <a:lnTo>
                      <a:pt x="141" y="140"/>
                    </a:lnTo>
                    <a:close/>
                  </a:path>
                </a:pathLst>
              </a:custGeom>
              <a:solidFill>
                <a:srgbClr val="000000"/>
              </a:solidFill>
              <a:ln w="9525">
                <a:noFill/>
                <a:round/>
                <a:headEnd/>
                <a:tailEnd/>
              </a:ln>
            </p:spPr>
            <p:txBody>
              <a:bodyPr/>
              <a:lstStyle/>
              <a:p>
                <a:endParaRPr lang="ja-JP" altLang="en-US" dirty="0"/>
              </a:p>
            </p:txBody>
          </p:sp>
          <p:sp>
            <p:nvSpPr>
              <p:cNvPr id="6404" name="Freeform 22"/>
              <p:cNvSpPr>
                <a:spLocks/>
              </p:cNvSpPr>
              <p:nvPr/>
            </p:nvSpPr>
            <p:spPr bwMode="auto">
              <a:xfrm>
                <a:off x="469" y="2402"/>
                <a:ext cx="141" cy="140"/>
              </a:xfrm>
              <a:custGeom>
                <a:avLst/>
                <a:gdLst>
                  <a:gd name="T0" fmla="*/ 0 w 141"/>
                  <a:gd name="T1" fmla="*/ 0 h 140"/>
                  <a:gd name="T2" fmla="*/ 69 w 141"/>
                  <a:gd name="T3" fmla="*/ 140 h 140"/>
                  <a:gd name="T4" fmla="*/ 141 w 141"/>
                  <a:gd name="T5" fmla="*/ 0 h 140"/>
                  <a:gd name="T6" fmla="*/ 69 w 141"/>
                  <a:gd name="T7" fmla="*/ 44 h 140"/>
                  <a:gd name="T8" fmla="*/ 0 w 141"/>
                  <a:gd name="T9" fmla="*/ 0 h 140"/>
                  <a:gd name="T10" fmla="*/ 0 60000 65536"/>
                  <a:gd name="T11" fmla="*/ 0 60000 65536"/>
                  <a:gd name="T12" fmla="*/ 0 60000 65536"/>
                  <a:gd name="T13" fmla="*/ 0 60000 65536"/>
                  <a:gd name="T14" fmla="*/ 0 60000 65536"/>
                  <a:gd name="T15" fmla="*/ 0 w 141"/>
                  <a:gd name="T16" fmla="*/ 0 h 140"/>
                  <a:gd name="T17" fmla="*/ 141 w 141"/>
                  <a:gd name="T18" fmla="*/ 140 h 140"/>
                </a:gdLst>
                <a:ahLst/>
                <a:cxnLst>
                  <a:cxn ang="T10">
                    <a:pos x="T0" y="T1"/>
                  </a:cxn>
                  <a:cxn ang="T11">
                    <a:pos x="T2" y="T3"/>
                  </a:cxn>
                  <a:cxn ang="T12">
                    <a:pos x="T4" y="T5"/>
                  </a:cxn>
                  <a:cxn ang="T13">
                    <a:pos x="T6" y="T7"/>
                  </a:cxn>
                  <a:cxn ang="T14">
                    <a:pos x="T8" y="T9"/>
                  </a:cxn>
                </a:cxnLst>
                <a:rect l="T15" t="T16" r="T17" b="T18"/>
                <a:pathLst>
                  <a:path w="141" h="140">
                    <a:moveTo>
                      <a:pt x="0" y="0"/>
                    </a:moveTo>
                    <a:lnTo>
                      <a:pt x="69" y="140"/>
                    </a:lnTo>
                    <a:lnTo>
                      <a:pt x="141" y="0"/>
                    </a:lnTo>
                    <a:lnTo>
                      <a:pt x="69" y="44"/>
                    </a:lnTo>
                    <a:lnTo>
                      <a:pt x="0" y="0"/>
                    </a:lnTo>
                    <a:close/>
                  </a:path>
                </a:pathLst>
              </a:custGeom>
              <a:solidFill>
                <a:srgbClr val="000000"/>
              </a:solidFill>
              <a:ln w="9525">
                <a:noFill/>
                <a:round/>
                <a:headEnd/>
                <a:tailEnd/>
              </a:ln>
            </p:spPr>
            <p:txBody>
              <a:bodyPr/>
              <a:lstStyle/>
              <a:p>
                <a:endParaRPr lang="ja-JP" altLang="en-US" dirty="0"/>
              </a:p>
            </p:txBody>
          </p:sp>
        </p:grpSp>
        <p:grpSp>
          <p:nvGrpSpPr>
            <p:cNvPr id="4" name="Group 26"/>
            <p:cNvGrpSpPr>
              <a:grpSpLocks/>
            </p:cNvGrpSpPr>
            <p:nvPr/>
          </p:nvGrpSpPr>
          <p:grpSpPr bwMode="auto">
            <a:xfrm>
              <a:off x="2619375" y="1916113"/>
              <a:ext cx="2514600" cy="754062"/>
              <a:chOff x="1650" y="1207"/>
              <a:chExt cx="1584" cy="475"/>
            </a:xfrm>
          </p:grpSpPr>
          <p:sp>
            <p:nvSpPr>
              <p:cNvPr id="6400" name="Freeform 24"/>
              <p:cNvSpPr>
                <a:spLocks/>
              </p:cNvSpPr>
              <p:nvPr/>
            </p:nvSpPr>
            <p:spPr bwMode="auto">
              <a:xfrm>
                <a:off x="1650" y="1207"/>
                <a:ext cx="1486" cy="428"/>
              </a:xfrm>
              <a:custGeom>
                <a:avLst/>
                <a:gdLst>
                  <a:gd name="T0" fmla="*/ 2 w 1486"/>
                  <a:gd name="T1" fmla="*/ 0 h 428"/>
                  <a:gd name="T2" fmla="*/ 0 w 1486"/>
                  <a:gd name="T3" fmla="*/ 15 h 428"/>
                  <a:gd name="T4" fmla="*/ 1483 w 1486"/>
                  <a:gd name="T5" fmla="*/ 428 h 428"/>
                  <a:gd name="T6" fmla="*/ 1486 w 1486"/>
                  <a:gd name="T7" fmla="*/ 413 h 428"/>
                  <a:gd name="T8" fmla="*/ 2 w 1486"/>
                  <a:gd name="T9" fmla="*/ 0 h 428"/>
                  <a:gd name="T10" fmla="*/ 0 60000 65536"/>
                  <a:gd name="T11" fmla="*/ 0 60000 65536"/>
                  <a:gd name="T12" fmla="*/ 0 60000 65536"/>
                  <a:gd name="T13" fmla="*/ 0 60000 65536"/>
                  <a:gd name="T14" fmla="*/ 0 60000 65536"/>
                  <a:gd name="T15" fmla="*/ 0 w 1486"/>
                  <a:gd name="T16" fmla="*/ 0 h 428"/>
                  <a:gd name="T17" fmla="*/ 1486 w 1486"/>
                  <a:gd name="T18" fmla="*/ 428 h 428"/>
                </a:gdLst>
                <a:ahLst/>
                <a:cxnLst>
                  <a:cxn ang="T10">
                    <a:pos x="T0" y="T1"/>
                  </a:cxn>
                  <a:cxn ang="T11">
                    <a:pos x="T2" y="T3"/>
                  </a:cxn>
                  <a:cxn ang="T12">
                    <a:pos x="T4" y="T5"/>
                  </a:cxn>
                  <a:cxn ang="T13">
                    <a:pos x="T6" y="T7"/>
                  </a:cxn>
                  <a:cxn ang="T14">
                    <a:pos x="T8" y="T9"/>
                  </a:cxn>
                </a:cxnLst>
                <a:rect l="T15" t="T16" r="T17" b="T18"/>
                <a:pathLst>
                  <a:path w="1486" h="428">
                    <a:moveTo>
                      <a:pt x="2" y="0"/>
                    </a:moveTo>
                    <a:lnTo>
                      <a:pt x="0" y="15"/>
                    </a:lnTo>
                    <a:lnTo>
                      <a:pt x="1483" y="428"/>
                    </a:lnTo>
                    <a:lnTo>
                      <a:pt x="1486" y="413"/>
                    </a:lnTo>
                    <a:lnTo>
                      <a:pt x="2" y="0"/>
                    </a:lnTo>
                    <a:close/>
                  </a:path>
                </a:pathLst>
              </a:custGeom>
              <a:solidFill>
                <a:srgbClr val="000000"/>
              </a:solidFill>
              <a:ln w="9525">
                <a:noFill/>
                <a:round/>
                <a:headEnd/>
                <a:tailEnd/>
              </a:ln>
            </p:spPr>
            <p:txBody>
              <a:bodyPr/>
              <a:lstStyle/>
              <a:p>
                <a:endParaRPr lang="ja-JP" altLang="en-US" dirty="0"/>
              </a:p>
            </p:txBody>
          </p:sp>
          <p:sp>
            <p:nvSpPr>
              <p:cNvPr id="6401" name="Freeform 25"/>
              <p:cNvSpPr>
                <a:spLocks/>
              </p:cNvSpPr>
              <p:nvPr/>
            </p:nvSpPr>
            <p:spPr bwMode="auto">
              <a:xfrm>
                <a:off x="3111" y="1573"/>
                <a:ext cx="123" cy="109"/>
              </a:xfrm>
              <a:custGeom>
                <a:avLst/>
                <a:gdLst>
                  <a:gd name="T0" fmla="*/ 0 w 123"/>
                  <a:gd name="T1" fmla="*/ 109 h 109"/>
                  <a:gd name="T2" fmla="*/ 123 w 123"/>
                  <a:gd name="T3" fmla="*/ 84 h 109"/>
                  <a:gd name="T4" fmla="*/ 32 w 123"/>
                  <a:gd name="T5" fmla="*/ 0 h 109"/>
                  <a:gd name="T6" fmla="*/ 0 w 123"/>
                  <a:gd name="T7" fmla="*/ 109 h 109"/>
                  <a:gd name="T8" fmla="*/ 0 60000 65536"/>
                  <a:gd name="T9" fmla="*/ 0 60000 65536"/>
                  <a:gd name="T10" fmla="*/ 0 60000 65536"/>
                  <a:gd name="T11" fmla="*/ 0 60000 65536"/>
                  <a:gd name="T12" fmla="*/ 0 w 123"/>
                  <a:gd name="T13" fmla="*/ 0 h 109"/>
                  <a:gd name="T14" fmla="*/ 123 w 123"/>
                  <a:gd name="T15" fmla="*/ 109 h 109"/>
                </a:gdLst>
                <a:ahLst/>
                <a:cxnLst>
                  <a:cxn ang="T8">
                    <a:pos x="T0" y="T1"/>
                  </a:cxn>
                  <a:cxn ang="T9">
                    <a:pos x="T2" y="T3"/>
                  </a:cxn>
                  <a:cxn ang="T10">
                    <a:pos x="T4" y="T5"/>
                  </a:cxn>
                  <a:cxn ang="T11">
                    <a:pos x="T6" y="T7"/>
                  </a:cxn>
                </a:cxnLst>
                <a:rect l="T12" t="T13" r="T14" b="T15"/>
                <a:pathLst>
                  <a:path w="123" h="109">
                    <a:moveTo>
                      <a:pt x="0" y="109"/>
                    </a:moveTo>
                    <a:lnTo>
                      <a:pt x="123" y="84"/>
                    </a:lnTo>
                    <a:lnTo>
                      <a:pt x="32" y="0"/>
                    </a:lnTo>
                    <a:lnTo>
                      <a:pt x="0" y="109"/>
                    </a:lnTo>
                    <a:close/>
                  </a:path>
                </a:pathLst>
              </a:custGeom>
              <a:solidFill>
                <a:srgbClr val="000000"/>
              </a:solidFill>
              <a:ln w="9525">
                <a:noFill/>
                <a:round/>
                <a:headEnd/>
                <a:tailEnd/>
              </a:ln>
            </p:spPr>
            <p:txBody>
              <a:bodyPr/>
              <a:lstStyle/>
              <a:p>
                <a:endParaRPr lang="ja-JP" altLang="en-US" dirty="0"/>
              </a:p>
            </p:txBody>
          </p:sp>
        </p:grpSp>
        <p:grpSp>
          <p:nvGrpSpPr>
            <p:cNvPr id="5" name="Group 29"/>
            <p:cNvGrpSpPr>
              <a:grpSpLocks/>
            </p:cNvGrpSpPr>
            <p:nvPr/>
          </p:nvGrpSpPr>
          <p:grpSpPr bwMode="auto">
            <a:xfrm>
              <a:off x="2603500" y="3660775"/>
              <a:ext cx="2514600" cy="912813"/>
              <a:chOff x="1640" y="2306"/>
              <a:chExt cx="1584" cy="575"/>
            </a:xfrm>
          </p:grpSpPr>
          <p:sp>
            <p:nvSpPr>
              <p:cNvPr id="6398" name="Freeform 27"/>
              <p:cNvSpPr>
                <a:spLocks/>
              </p:cNvSpPr>
              <p:nvPr/>
            </p:nvSpPr>
            <p:spPr bwMode="auto">
              <a:xfrm>
                <a:off x="1640" y="2350"/>
                <a:ext cx="1488" cy="531"/>
              </a:xfrm>
              <a:custGeom>
                <a:avLst/>
                <a:gdLst>
                  <a:gd name="T0" fmla="*/ 0 w 1488"/>
                  <a:gd name="T1" fmla="*/ 517 h 531"/>
                  <a:gd name="T2" fmla="*/ 3 w 1488"/>
                  <a:gd name="T3" fmla="*/ 531 h 531"/>
                  <a:gd name="T4" fmla="*/ 1488 w 1488"/>
                  <a:gd name="T5" fmla="*/ 15 h 531"/>
                  <a:gd name="T6" fmla="*/ 1486 w 1488"/>
                  <a:gd name="T7" fmla="*/ 0 h 531"/>
                  <a:gd name="T8" fmla="*/ 0 w 1488"/>
                  <a:gd name="T9" fmla="*/ 517 h 531"/>
                  <a:gd name="T10" fmla="*/ 0 60000 65536"/>
                  <a:gd name="T11" fmla="*/ 0 60000 65536"/>
                  <a:gd name="T12" fmla="*/ 0 60000 65536"/>
                  <a:gd name="T13" fmla="*/ 0 60000 65536"/>
                  <a:gd name="T14" fmla="*/ 0 60000 65536"/>
                  <a:gd name="T15" fmla="*/ 0 w 1488"/>
                  <a:gd name="T16" fmla="*/ 0 h 531"/>
                  <a:gd name="T17" fmla="*/ 1488 w 1488"/>
                  <a:gd name="T18" fmla="*/ 531 h 531"/>
                </a:gdLst>
                <a:ahLst/>
                <a:cxnLst>
                  <a:cxn ang="T10">
                    <a:pos x="T0" y="T1"/>
                  </a:cxn>
                  <a:cxn ang="T11">
                    <a:pos x="T2" y="T3"/>
                  </a:cxn>
                  <a:cxn ang="T12">
                    <a:pos x="T4" y="T5"/>
                  </a:cxn>
                  <a:cxn ang="T13">
                    <a:pos x="T6" y="T7"/>
                  </a:cxn>
                  <a:cxn ang="T14">
                    <a:pos x="T8" y="T9"/>
                  </a:cxn>
                </a:cxnLst>
                <a:rect l="T15" t="T16" r="T17" b="T18"/>
                <a:pathLst>
                  <a:path w="1488" h="531">
                    <a:moveTo>
                      <a:pt x="0" y="517"/>
                    </a:moveTo>
                    <a:lnTo>
                      <a:pt x="3" y="531"/>
                    </a:lnTo>
                    <a:lnTo>
                      <a:pt x="1488" y="15"/>
                    </a:lnTo>
                    <a:lnTo>
                      <a:pt x="1486" y="0"/>
                    </a:lnTo>
                    <a:lnTo>
                      <a:pt x="0" y="517"/>
                    </a:lnTo>
                    <a:close/>
                  </a:path>
                </a:pathLst>
              </a:custGeom>
              <a:solidFill>
                <a:srgbClr val="000000"/>
              </a:solidFill>
              <a:ln w="9525">
                <a:noFill/>
                <a:round/>
                <a:headEnd/>
                <a:tailEnd/>
              </a:ln>
            </p:spPr>
            <p:txBody>
              <a:bodyPr/>
              <a:lstStyle/>
              <a:p>
                <a:endParaRPr lang="ja-JP" altLang="en-US" dirty="0"/>
              </a:p>
            </p:txBody>
          </p:sp>
          <p:sp>
            <p:nvSpPr>
              <p:cNvPr id="6399" name="Freeform 28"/>
              <p:cNvSpPr>
                <a:spLocks/>
              </p:cNvSpPr>
              <p:nvPr/>
            </p:nvSpPr>
            <p:spPr bwMode="auto">
              <a:xfrm>
                <a:off x="3101" y="2306"/>
                <a:ext cx="123" cy="106"/>
              </a:xfrm>
              <a:custGeom>
                <a:avLst/>
                <a:gdLst>
                  <a:gd name="T0" fmla="*/ 37 w 123"/>
                  <a:gd name="T1" fmla="*/ 106 h 106"/>
                  <a:gd name="T2" fmla="*/ 123 w 123"/>
                  <a:gd name="T3" fmla="*/ 15 h 106"/>
                  <a:gd name="T4" fmla="*/ 0 w 123"/>
                  <a:gd name="T5" fmla="*/ 0 h 106"/>
                  <a:gd name="T6" fmla="*/ 37 w 123"/>
                  <a:gd name="T7" fmla="*/ 106 h 106"/>
                  <a:gd name="T8" fmla="*/ 0 60000 65536"/>
                  <a:gd name="T9" fmla="*/ 0 60000 65536"/>
                  <a:gd name="T10" fmla="*/ 0 60000 65536"/>
                  <a:gd name="T11" fmla="*/ 0 60000 65536"/>
                  <a:gd name="T12" fmla="*/ 0 w 123"/>
                  <a:gd name="T13" fmla="*/ 0 h 106"/>
                  <a:gd name="T14" fmla="*/ 123 w 123"/>
                  <a:gd name="T15" fmla="*/ 106 h 106"/>
                </a:gdLst>
                <a:ahLst/>
                <a:cxnLst>
                  <a:cxn ang="T8">
                    <a:pos x="T0" y="T1"/>
                  </a:cxn>
                  <a:cxn ang="T9">
                    <a:pos x="T2" y="T3"/>
                  </a:cxn>
                  <a:cxn ang="T10">
                    <a:pos x="T4" y="T5"/>
                  </a:cxn>
                  <a:cxn ang="T11">
                    <a:pos x="T6" y="T7"/>
                  </a:cxn>
                </a:cxnLst>
                <a:rect l="T12" t="T13" r="T14" b="T15"/>
                <a:pathLst>
                  <a:path w="123" h="106">
                    <a:moveTo>
                      <a:pt x="37" y="106"/>
                    </a:moveTo>
                    <a:lnTo>
                      <a:pt x="123" y="15"/>
                    </a:lnTo>
                    <a:lnTo>
                      <a:pt x="0" y="0"/>
                    </a:lnTo>
                    <a:lnTo>
                      <a:pt x="37" y="106"/>
                    </a:lnTo>
                    <a:close/>
                  </a:path>
                </a:pathLst>
              </a:custGeom>
              <a:solidFill>
                <a:srgbClr val="000000"/>
              </a:solidFill>
              <a:ln w="9525">
                <a:noFill/>
                <a:round/>
                <a:headEnd/>
                <a:tailEnd/>
              </a:ln>
            </p:spPr>
            <p:txBody>
              <a:bodyPr/>
              <a:lstStyle/>
              <a:p>
                <a:endParaRPr lang="ja-JP" altLang="en-US" dirty="0"/>
              </a:p>
            </p:txBody>
          </p:sp>
        </p:grpSp>
        <p:sp>
          <p:nvSpPr>
            <p:cNvPr id="6166" name="Rectangle 30"/>
            <p:cNvSpPr>
              <a:spLocks noChangeArrowheads="1"/>
            </p:cNvSpPr>
            <p:nvPr/>
          </p:nvSpPr>
          <p:spPr bwMode="auto">
            <a:xfrm>
              <a:off x="307975" y="3157538"/>
              <a:ext cx="441325" cy="355600"/>
            </a:xfrm>
            <a:prstGeom prst="rect">
              <a:avLst/>
            </a:prstGeom>
            <a:noFill/>
            <a:ln w="9525">
              <a:noFill/>
              <a:miter lim="800000"/>
              <a:headEnd/>
              <a:tailEnd/>
            </a:ln>
          </p:spPr>
          <p:txBody>
            <a:bodyPr/>
            <a:lstStyle/>
            <a:p>
              <a:endParaRPr lang="ja-JP" altLang="en-US" dirty="0"/>
            </a:p>
          </p:txBody>
        </p:sp>
        <p:sp>
          <p:nvSpPr>
            <p:cNvPr id="6167" name="Rectangle 31"/>
            <p:cNvSpPr>
              <a:spLocks noChangeArrowheads="1"/>
            </p:cNvSpPr>
            <p:nvPr/>
          </p:nvSpPr>
          <p:spPr bwMode="auto">
            <a:xfrm>
              <a:off x="542925" y="3160713"/>
              <a:ext cx="190500" cy="228600"/>
            </a:xfrm>
            <a:prstGeom prst="rect">
              <a:avLst/>
            </a:prstGeom>
            <a:noFill/>
            <a:ln w="9525">
              <a:noFill/>
              <a:miter lim="800000"/>
              <a:headEnd/>
              <a:tailEnd/>
            </a:ln>
          </p:spPr>
          <p:txBody>
            <a:bodyPr wrap="none" lIns="0" tIns="0" rIns="0" bIns="0">
              <a:spAutoFit/>
            </a:bodyPr>
            <a:lstStyle/>
            <a:p>
              <a:r>
                <a:rPr lang="en-US" altLang="ja-JP" sz="1500" dirty="0">
                  <a:latin typeface="ＭＳ ゴシック" pitchFamily="49" charset="-128"/>
                  <a:ea typeface="ＭＳ ゴシック" pitchFamily="49" charset="-128"/>
                </a:rPr>
                <a:t>⑥</a:t>
              </a:r>
              <a:endParaRPr lang="en-US" altLang="ja-JP" dirty="0"/>
            </a:p>
          </p:txBody>
        </p:sp>
        <p:sp>
          <p:nvSpPr>
            <p:cNvPr id="6168" name="Rectangle 32"/>
            <p:cNvSpPr>
              <a:spLocks noChangeArrowheads="1"/>
            </p:cNvSpPr>
            <p:nvPr/>
          </p:nvSpPr>
          <p:spPr bwMode="auto">
            <a:xfrm>
              <a:off x="744538" y="3138488"/>
              <a:ext cx="52387" cy="228600"/>
            </a:xfrm>
            <a:prstGeom prst="rect">
              <a:avLst/>
            </a:prstGeom>
            <a:noFill/>
            <a:ln w="9525">
              <a:noFill/>
              <a:miter lim="800000"/>
              <a:headEnd/>
              <a:tailEnd/>
            </a:ln>
          </p:spPr>
          <p:txBody>
            <a:bodyPr wrap="none" lIns="0" tIns="0" rIns="0" bIns="0">
              <a:spAutoFit/>
            </a:bodyPr>
            <a:lstStyle/>
            <a:p>
              <a:r>
                <a:rPr lang="en-US" altLang="ja-JP" sz="1500" dirty="0">
                  <a:latin typeface="Century" pitchFamily="18" charset="0"/>
                </a:rPr>
                <a:t> </a:t>
              </a:r>
              <a:endParaRPr lang="en-US" altLang="ja-JP" dirty="0"/>
            </a:p>
          </p:txBody>
        </p:sp>
        <p:grpSp>
          <p:nvGrpSpPr>
            <p:cNvPr id="6" name="Group 35"/>
            <p:cNvGrpSpPr>
              <a:grpSpLocks/>
            </p:cNvGrpSpPr>
            <p:nvPr/>
          </p:nvGrpSpPr>
          <p:grpSpPr bwMode="auto">
            <a:xfrm>
              <a:off x="1838325" y="3024188"/>
              <a:ext cx="828675" cy="355600"/>
              <a:chOff x="1158" y="1905"/>
              <a:chExt cx="522" cy="224"/>
            </a:xfrm>
          </p:grpSpPr>
          <p:sp>
            <p:nvSpPr>
              <p:cNvPr id="6396" name="Rectangle 33"/>
              <p:cNvSpPr>
                <a:spLocks noChangeArrowheads="1"/>
              </p:cNvSpPr>
              <p:nvPr/>
            </p:nvSpPr>
            <p:spPr bwMode="auto">
              <a:xfrm>
                <a:off x="1158" y="1905"/>
                <a:ext cx="519" cy="222"/>
              </a:xfrm>
              <a:prstGeom prst="rect">
                <a:avLst/>
              </a:prstGeom>
              <a:solidFill>
                <a:srgbClr val="CCFFFF"/>
              </a:solidFill>
              <a:ln w="9525">
                <a:noFill/>
                <a:miter lim="800000"/>
                <a:headEnd/>
                <a:tailEnd/>
              </a:ln>
            </p:spPr>
            <p:txBody>
              <a:bodyPr/>
              <a:lstStyle/>
              <a:p>
                <a:endParaRPr lang="ja-JP" altLang="en-US" dirty="0"/>
              </a:p>
            </p:txBody>
          </p:sp>
          <p:sp>
            <p:nvSpPr>
              <p:cNvPr id="6397" name="Rectangle 34"/>
              <p:cNvSpPr>
                <a:spLocks noChangeArrowheads="1"/>
              </p:cNvSpPr>
              <p:nvPr/>
            </p:nvSpPr>
            <p:spPr bwMode="auto">
              <a:xfrm>
                <a:off x="1158" y="1905"/>
                <a:ext cx="522" cy="224"/>
              </a:xfrm>
              <a:prstGeom prst="rect">
                <a:avLst/>
              </a:prstGeom>
              <a:solidFill>
                <a:srgbClr val="CCFFFF"/>
              </a:solidFill>
              <a:ln w="15875">
                <a:solidFill>
                  <a:srgbClr val="000000"/>
                </a:solidFill>
                <a:miter lim="800000"/>
                <a:headEnd/>
                <a:tailEnd/>
              </a:ln>
            </p:spPr>
            <p:txBody>
              <a:bodyPr/>
              <a:lstStyle/>
              <a:p>
                <a:endParaRPr lang="ja-JP" altLang="en-US" dirty="0"/>
              </a:p>
            </p:txBody>
          </p:sp>
        </p:grpSp>
        <p:sp>
          <p:nvSpPr>
            <p:cNvPr id="6170" name="Rectangle 36"/>
            <p:cNvSpPr>
              <a:spLocks noChangeArrowheads="1"/>
            </p:cNvSpPr>
            <p:nvPr/>
          </p:nvSpPr>
          <p:spPr bwMode="auto">
            <a:xfrm>
              <a:off x="1920875" y="3098800"/>
              <a:ext cx="609600" cy="244475"/>
            </a:xfrm>
            <a:prstGeom prst="rect">
              <a:avLst/>
            </a:prstGeom>
            <a:noFill/>
            <a:ln w="9525">
              <a:noFill/>
              <a:miter lim="800000"/>
              <a:headEnd/>
              <a:tailEnd/>
            </a:ln>
          </p:spPr>
          <p:txBody>
            <a:bodyPr wrap="none" lIns="0" tIns="0" rIns="0" bIns="0">
              <a:spAutoFit/>
            </a:bodyPr>
            <a:lstStyle/>
            <a:p>
              <a:r>
                <a:rPr lang="ja-JP" altLang="en-US" sz="1600" dirty="0">
                  <a:latin typeface="ＭＳ 明朝" pitchFamily="17" charset="-128"/>
                  <a:ea typeface="ＭＳ 明朝" pitchFamily="17" charset="-128"/>
                </a:rPr>
                <a:t>水分量</a:t>
              </a:r>
              <a:endParaRPr lang="ja-JP" altLang="en-US" dirty="0"/>
            </a:p>
          </p:txBody>
        </p:sp>
        <p:sp>
          <p:nvSpPr>
            <p:cNvPr id="6171" name="Rectangle 37"/>
            <p:cNvSpPr>
              <a:spLocks noChangeArrowheads="1"/>
            </p:cNvSpPr>
            <p:nvPr/>
          </p:nvSpPr>
          <p:spPr bwMode="auto">
            <a:xfrm>
              <a:off x="2576513" y="3071813"/>
              <a:ext cx="57150" cy="244475"/>
            </a:xfrm>
            <a:prstGeom prst="rect">
              <a:avLst/>
            </a:prstGeom>
            <a:noFill/>
            <a:ln w="9525">
              <a:noFill/>
              <a:miter lim="800000"/>
              <a:headEnd/>
              <a:tailEnd/>
            </a:ln>
          </p:spPr>
          <p:txBody>
            <a:bodyPr wrap="none" lIns="0" tIns="0" rIns="0" bIns="0">
              <a:spAutoFit/>
            </a:bodyPr>
            <a:lstStyle/>
            <a:p>
              <a:r>
                <a:rPr lang="en-US" altLang="ja-JP" sz="1600" dirty="0">
                  <a:latin typeface="Century" pitchFamily="18" charset="0"/>
                </a:rPr>
                <a:t> </a:t>
              </a:r>
              <a:endParaRPr lang="en-US" altLang="ja-JP" dirty="0"/>
            </a:p>
          </p:txBody>
        </p:sp>
        <p:sp>
          <p:nvSpPr>
            <p:cNvPr id="6172" name="Freeform 38"/>
            <p:cNvSpPr>
              <a:spLocks/>
            </p:cNvSpPr>
            <p:nvPr/>
          </p:nvSpPr>
          <p:spPr bwMode="auto">
            <a:xfrm>
              <a:off x="2455863" y="2087563"/>
              <a:ext cx="792162" cy="933450"/>
            </a:xfrm>
            <a:custGeom>
              <a:avLst/>
              <a:gdLst>
                <a:gd name="T0" fmla="*/ 344 w 499"/>
                <a:gd name="T1" fmla="*/ 116 h 588"/>
                <a:gd name="T2" fmla="*/ 361 w 499"/>
                <a:gd name="T3" fmla="*/ 131 h 588"/>
                <a:gd name="T4" fmla="*/ 0 w 499"/>
                <a:gd name="T5" fmla="*/ 558 h 588"/>
                <a:gd name="T6" fmla="*/ 34 w 499"/>
                <a:gd name="T7" fmla="*/ 588 h 588"/>
                <a:gd name="T8" fmla="*/ 396 w 499"/>
                <a:gd name="T9" fmla="*/ 158 h 588"/>
                <a:gd name="T10" fmla="*/ 413 w 499"/>
                <a:gd name="T11" fmla="*/ 172 h 588"/>
                <a:gd name="T12" fmla="*/ 499 w 499"/>
                <a:gd name="T13" fmla="*/ 0 h 588"/>
                <a:gd name="T14" fmla="*/ 344 w 499"/>
                <a:gd name="T15" fmla="*/ 116 h 588"/>
                <a:gd name="T16" fmla="*/ 0 60000 65536"/>
                <a:gd name="T17" fmla="*/ 0 60000 65536"/>
                <a:gd name="T18" fmla="*/ 0 60000 65536"/>
                <a:gd name="T19" fmla="*/ 0 60000 65536"/>
                <a:gd name="T20" fmla="*/ 0 60000 65536"/>
                <a:gd name="T21" fmla="*/ 0 60000 65536"/>
                <a:gd name="T22" fmla="*/ 0 60000 65536"/>
                <a:gd name="T23" fmla="*/ 0 60000 65536"/>
                <a:gd name="T24" fmla="*/ 0 w 499"/>
                <a:gd name="T25" fmla="*/ 0 h 588"/>
                <a:gd name="T26" fmla="*/ 499 w 499"/>
                <a:gd name="T27" fmla="*/ 588 h 5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9" h="588">
                  <a:moveTo>
                    <a:pt x="344" y="116"/>
                  </a:moveTo>
                  <a:lnTo>
                    <a:pt x="361" y="131"/>
                  </a:lnTo>
                  <a:lnTo>
                    <a:pt x="0" y="558"/>
                  </a:lnTo>
                  <a:lnTo>
                    <a:pt x="34" y="588"/>
                  </a:lnTo>
                  <a:lnTo>
                    <a:pt x="396" y="158"/>
                  </a:lnTo>
                  <a:lnTo>
                    <a:pt x="413" y="172"/>
                  </a:lnTo>
                  <a:lnTo>
                    <a:pt x="499" y="0"/>
                  </a:lnTo>
                  <a:lnTo>
                    <a:pt x="344" y="116"/>
                  </a:lnTo>
                  <a:close/>
                </a:path>
              </a:pathLst>
            </a:custGeom>
            <a:solidFill>
              <a:srgbClr val="FFFFFF"/>
            </a:solidFill>
            <a:ln w="15875">
              <a:solidFill>
                <a:srgbClr val="000000"/>
              </a:solidFill>
              <a:round/>
              <a:headEnd/>
              <a:tailEnd/>
            </a:ln>
          </p:spPr>
          <p:txBody>
            <a:bodyPr/>
            <a:lstStyle/>
            <a:p>
              <a:endParaRPr lang="ja-JP" altLang="en-US" dirty="0"/>
            </a:p>
          </p:txBody>
        </p:sp>
        <p:sp>
          <p:nvSpPr>
            <p:cNvPr id="6173" name="Freeform 39"/>
            <p:cNvSpPr>
              <a:spLocks/>
            </p:cNvSpPr>
            <p:nvPr/>
          </p:nvSpPr>
          <p:spPr bwMode="auto">
            <a:xfrm>
              <a:off x="2463800" y="3379788"/>
              <a:ext cx="800100" cy="944562"/>
            </a:xfrm>
            <a:custGeom>
              <a:avLst/>
              <a:gdLst>
                <a:gd name="T0" fmla="*/ 349 w 504"/>
                <a:gd name="T1" fmla="*/ 480 h 595"/>
                <a:gd name="T2" fmla="*/ 366 w 504"/>
                <a:gd name="T3" fmla="*/ 465 h 595"/>
                <a:gd name="T4" fmla="*/ 0 w 504"/>
                <a:gd name="T5" fmla="*/ 30 h 595"/>
                <a:gd name="T6" fmla="*/ 37 w 504"/>
                <a:gd name="T7" fmla="*/ 0 h 595"/>
                <a:gd name="T8" fmla="*/ 401 w 504"/>
                <a:gd name="T9" fmla="*/ 435 h 595"/>
                <a:gd name="T10" fmla="*/ 418 w 504"/>
                <a:gd name="T11" fmla="*/ 421 h 595"/>
                <a:gd name="T12" fmla="*/ 504 w 504"/>
                <a:gd name="T13" fmla="*/ 595 h 595"/>
                <a:gd name="T14" fmla="*/ 349 w 504"/>
                <a:gd name="T15" fmla="*/ 480 h 595"/>
                <a:gd name="T16" fmla="*/ 0 60000 65536"/>
                <a:gd name="T17" fmla="*/ 0 60000 65536"/>
                <a:gd name="T18" fmla="*/ 0 60000 65536"/>
                <a:gd name="T19" fmla="*/ 0 60000 65536"/>
                <a:gd name="T20" fmla="*/ 0 60000 65536"/>
                <a:gd name="T21" fmla="*/ 0 60000 65536"/>
                <a:gd name="T22" fmla="*/ 0 60000 65536"/>
                <a:gd name="T23" fmla="*/ 0 60000 65536"/>
                <a:gd name="T24" fmla="*/ 0 w 504"/>
                <a:gd name="T25" fmla="*/ 0 h 595"/>
                <a:gd name="T26" fmla="*/ 504 w 504"/>
                <a:gd name="T27" fmla="*/ 595 h 5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4" h="595">
                  <a:moveTo>
                    <a:pt x="349" y="480"/>
                  </a:moveTo>
                  <a:lnTo>
                    <a:pt x="366" y="465"/>
                  </a:lnTo>
                  <a:lnTo>
                    <a:pt x="0" y="30"/>
                  </a:lnTo>
                  <a:lnTo>
                    <a:pt x="37" y="0"/>
                  </a:lnTo>
                  <a:lnTo>
                    <a:pt x="401" y="435"/>
                  </a:lnTo>
                  <a:lnTo>
                    <a:pt x="418" y="421"/>
                  </a:lnTo>
                  <a:lnTo>
                    <a:pt x="504" y="595"/>
                  </a:lnTo>
                  <a:lnTo>
                    <a:pt x="349" y="480"/>
                  </a:lnTo>
                  <a:close/>
                </a:path>
              </a:pathLst>
            </a:custGeom>
            <a:solidFill>
              <a:srgbClr val="FFFFFF"/>
            </a:solidFill>
            <a:ln w="15875">
              <a:solidFill>
                <a:srgbClr val="000000"/>
              </a:solidFill>
              <a:round/>
              <a:headEnd/>
              <a:tailEnd/>
            </a:ln>
          </p:spPr>
          <p:txBody>
            <a:bodyPr/>
            <a:lstStyle/>
            <a:p>
              <a:endParaRPr lang="ja-JP" altLang="en-US" dirty="0"/>
            </a:p>
          </p:txBody>
        </p:sp>
        <p:grpSp>
          <p:nvGrpSpPr>
            <p:cNvPr id="7" name="Group 54"/>
            <p:cNvGrpSpPr>
              <a:grpSpLocks/>
            </p:cNvGrpSpPr>
            <p:nvPr/>
          </p:nvGrpSpPr>
          <p:grpSpPr bwMode="auto">
            <a:xfrm>
              <a:off x="2720975" y="3497263"/>
              <a:ext cx="2076450" cy="744537"/>
              <a:chOff x="1714" y="2203"/>
              <a:chExt cx="1308" cy="469"/>
            </a:xfrm>
          </p:grpSpPr>
          <p:sp>
            <p:nvSpPr>
              <p:cNvPr id="6382" name="Freeform 40"/>
              <p:cNvSpPr>
                <a:spLocks/>
              </p:cNvSpPr>
              <p:nvPr/>
            </p:nvSpPr>
            <p:spPr bwMode="auto">
              <a:xfrm>
                <a:off x="2963" y="2203"/>
                <a:ext cx="59" cy="34"/>
              </a:xfrm>
              <a:custGeom>
                <a:avLst/>
                <a:gdLst>
                  <a:gd name="T0" fmla="*/ 59 w 59"/>
                  <a:gd name="T1" fmla="*/ 15 h 34"/>
                  <a:gd name="T2" fmla="*/ 57 w 59"/>
                  <a:gd name="T3" fmla="*/ 0 h 34"/>
                  <a:gd name="T4" fmla="*/ 0 w 59"/>
                  <a:gd name="T5" fmla="*/ 20 h 34"/>
                  <a:gd name="T6" fmla="*/ 3 w 59"/>
                  <a:gd name="T7" fmla="*/ 34 h 34"/>
                  <a:gd name="T8" fmla="*/ 59 w 59"/>
                  <a:gd name="T9" fmla="*/ 15 h 34"/>
                  <a:gd name="T10" fmla="*/ 0 60000 65536"/>
                  <a:gd name="T11" fmla="*/ 0 60000 65536"/>
                  <a:gd name="T12" fmla="*/ 0 60000 65536"/>
                  <a:gd name="T13" fmla="*/ 0 60000 65536"/>
                  <a:gd name="T14" fmla="*/ 0 60000 65536"/>
                  <a:gd name="T15" fmla="*/ 0 w 59"/>
                  <a:gd name="T16" fmla="*/ 0 h 34"/>
                  <a:gd name="T17" fmla="*/ 59 w 59"/>
                  <a:gd name="T18" fmla="*/ 34 h 34"/>
                </a:gdLst>
                <a:ahLst/>
                <a:cxnLst>
                  <a:cxn ang="T10">
                    <a:pos x="T0" y="T1"/>
                  </a:cxn>
                  <a:cxn ang="T11">
                    <a:pos x="T2" y="T3"/>
                  </a:cxn>
                  <a:cxn ang="T12">
                    <a:pos x="T4" y="T5"/>
                  </a:cxn>
                  <a:cxn ang="T13">
                    <a:pos x="T6" y="T7"/>
                  </a:cxn>
                  <a:cxn ang="T14">
                    <a:pos x="T8" y="T9"/>
                  </a:cxn>
                </a:cxnLst>
                <a:rect l="T15" t="T16" r="T17" b="T18"/>
                <a:pathLst>
                  <a:path w="59" h="34">
                    <a:moveTo>
                      <a:pt x="59" y="15"/>
                    </a:moveTo>
                    <a:lnTo>
                      <a:pt x="57" y="0"/>
                    </a:lnTo>
                    <a:lnTo>
                      <a:pt x="0" y="20"/>
                    </a:lnTo>
                    <a:lnTo>
                      <a:pt x="3" y="34"/>
                    </a:lnTo>
                    <a:lnTo>
                      <a:pt x="59" y="15"/>
                    </a:lnTo>
                    <a:close/>
                  </a:path>
                </a:pathLst>
              </a:custGeom>
              <a:solidFill>
                <a:srgbClr val="000000"/>
              </a:solidFill>
              <a:ln w="9525">
                <a:noFill/>
                <a:round/>
                <a:headEnd/>
                <a:tailEnd/>
              </a:ln>
            </p:spPr>
            <p:txBody>
              <a:bodyPr/>
              <a:lstStyle/>
              <a:p>
                <a:endParaRPr lang="ja-JP" altLang="en-US" dirty="0"/>
              </a:p>
            </p:txBody>
          </p:sp>
          <p:sp>
            <p:nvSpPr>
              <p:cNvPr id="6383" name="Freeform 41"/>
              <p:cNvSpPr>
                <a:spLocks/>
              </p:cNvSpPr>
              <p:nvPr/>
            </p:nvSpPr>
            <p:spPr bwMode="auto">
              <a:xfrm>
                <a:off x="2865" y="2235"/>
                <a:ext cx="59" cy="34"/>
              </a:xfrm>
              <a:custGeom>
                <a:avLst/>
                <a:gdLst>
                  <a:gd name="T0" fmla="*/ 59 w 59"/>
                  <a:gd name="T1" fmla="*/ 15 h 34"/>
                  <a:gd name="T2" fmla="*/ 57 w 59"/>
                  <a:gd name="T3" fmla="*/ 0 h 34"/>
                  <a:gd name="T4" fmla="*/ 0 w 59"/>
                  <a:gd name="T5" fmla="*/ 20 h 34"/>
                  <a:gd name="T6" fmla="*/ 2 w 59"/>
                  <a:gd name="T7" fmla="*/ 34 h 34"/>
                  <a:gd name="T8" fmla="*/ 59 w 59"/>
                  <a:gd name="T9" fmla="*/ 15 h 34"/>
                  <a:gd name="T10" fmla="*/ 0 60000 65536"/>
                  <a:gd name="T11" fmla="*/ 0 60000 65536"/>
                  <a:gd name="T12" fmla="*/ 0 60000 65536"/>
                  <a:gd name="T13" fmla="*/ 0 60000 65536"/>
                  <a:gd name="T14" fmla="*/ 0 60000 65536"/>
                  <a:gd name="T15" fmla="*/ 0 w 59"/>
                  <a:gd name="T16" fmla="*/ 0 h 34"/>
                  <a:gd name="T17" fmla="*/ 59 w 59"/>
                  <a:gd name="T18" fmla="*/ 34 h 34"/>
                </a:gdLst>
                <a:ahLst/>
                <a:cxnLst>
                  <a:cxn ang="T10">
                    <a:pos x="T0" y="T1"/>
                  </a:cxn>
                  <a:cxn ang="T11">
                    <a:pos x="T2" y="T3"/>
                  </a:cxn>
                  <a:cxn ang="T12">
                    <a:pos x="T4" y="T5"/>
                  </a:cxn>
                  <a:cxn ang="T13">
                    <a:pos x="T6" y="T7"/>
                  </a:cxn>
                  <a:cxn ang="T14">
                    <a:pos x="T8" y="T9"/>
                  </a:cxn>
                </a:cxnLst>
                <a:rect l="T15" t="T16" r="T17" b="T18"/>
                <a:pathLst>
                  <a:path w="59" h="34">
                    <a:moveTo>
                      <a:pt x="59" y="15"/>
                    </a:moveTo>
                    <a:lnTo>
                      <a:pt x="57" y="0"/>
                    </a:lnTo>
                    <a:lnTo>
                      <a:pt x="0" y="20"/>
                    </a:lnTo>
                    <a:lnTo>
                      <a:pt x="2" y="34"/>
                    </a:lnTo>
                    <a:lnTo>
                      <a:pt x="59" y="15"/>
                    </a:lnTo>
                    <a:close/>
                  </a:path>
                </a:pathLst>
              </a:custGeom>
              <a:solidFill>
                <a:srgbClr val="000000"/>
              </a:solidFill>
              <a:ln w="9525">
                <a:noFill/>
                <a:round/>
                <a:headEnd/>
                <a:tailEnd/>
              </a:ln>
            </p:spPr>
            <p:txBody>
              <a:bodyPr/>
              <a:lstStyle/>
              <a:p>
                <a:endParaRPr lang="ja-JP" altLang="en-US" dirty="0"/>
              </a:p>
            </p:txBody>
          </p:sp>
          <p:sp>
            <p:nvSpPr>
              <p:cNvPr id="6384" name="Freeform 42"/>
              <p:cNvSpPr>
                <a:spLocks/>
              </p:cNvSpPr>
              <p:nvPr/>
            </p:nvSpPr>
            <p:spPr bwMode="auto">
              <a:xfrm>
                <a:off x="2767" y="2269"/>
                <a:ext cx="59" cy="35"/>
              </a:xfrm>
              <a:custGeom>
                <a:avLst/>
                <a:gdLst>
                  <a:gd name="T0" fmla="*/ 59 w 59"/>
                  <a:gd name="T1" fmla="*/ 15 h 35"/>
                  <a:gd name="T2" fmla="*/ 56 w 59"/>
                  <a:gd name="T3" fmla="*/ 0 h 35"/>
                  <a:gd name="T4" fmla="*/ 0 w 59"/>
                  <a:gd name="T5" fmla="*/ 20 h 35"/>
                  <a:gd name="T6" fmla="*/ 2 w 59"/>
                  <a:gd name="T7" fmla="*/ 35 h 35"/>
                  <a:gd name="T8" fmla="*/ 59 w 59"/>
                  <a:gd name="T9" fmla="*/ 15 h 35"/>
                  <a:gd name="T10" fmla="*/ 0 60000 65536"/>
                  <a:gd name="T11" fmla="*/ 0 60000 65536"/>
                  <a:gd name="T12" fmla="*/ 0 60000 65536"/>
                  <a:gd name="T13" fmla="*/ 0 60000 65536"/>
                  <a:gd name="T14" fmla="*/ 0 60000 65536"/>
                  <a:gd name="T15" fmla="*/ 0 w 59"/>
                  <a:gd name="T16" fmla="*/ 0 h 35"/>
                  <a:gd name="T17" fmla="*/ 59 w 59"/>
                  <a:gd name="T18" fmla="*/ 35 h 35"/>
                </a:gdLst>
                <a:ahLst/>
                <a:cxnLst>
                  <a:cxn ang="T10">
                    <a:pos x="T0" y="T1"/>
                  </a:cxn>
                  <a:cxn ang="T11">
                    <a:pos x="T2" y="T3"/>
                  </a:cxn>
                  <a:cxn ang="T12">
                    <a:pos x="T4" y="T5"/>
                  </a:cxn>
                  <a:cxn ang="T13">
                    <a:pos x="T6" y="T7"/>
                  </a:cxn>
                  <a:cxn ang="T14">
                    <a:pos x="T8" y="T9"/>
                  </a:cxn>
                </a:cxnLst>
                <a:rect l="T15" t="T16" r="T17" b="T18"/>
                <a:pathLst>
                  <a:path w="59" h="35">
                    <a:moveTo>
                      <a:pt x="59" y="15"/>
                    </a:moveTo>
                    <a:lnTo>
                      <a:pt x="56" y="0"/>
                    </a:lnTo>
                    <a:lnTo>
                      <a:pt x="0" y="20"/>
                    </a:lnTo>
                    <a:lnTo>
                      <a:pt x="2" y="35"/>
                    </a:lnTo>
                    <a:lnTo>
                      <a:pt x="59" y="15"/>
                    </a:lnTo>
                    <a:close/>
                  </a:path>
                </a:pathLst>
              </a:custGeom>
              <a:solidFill>
                <a:srgbClr val="000000"/>
              </a:solidFill>
              <a:ln w="9525">
                <a:noFill/>
                <a:round/>
                <a:headEnd/>
                <a:tailEnd/>
              </a:ln>
            </p:spPr>
            <p:txBody>
              <a:bodyPr/>
              <a:lstStyle/>
              <a:p>
                <a:endParaRPr lang="ja-JP" altLang="en-US" dirty="0"/>
              </a:p>
            </p:txBody>
          </p:sp>
          <p:sp>
            <p:nvSpPr>
              <p:cNvPr id="6385" name="Freeform 43"/>
              <p:cNvSpPr>
                <a:spLocks/>
              </p:cNvSpPr>
              <p:nvPr/>
            </p:nvSpPr>
            <p:spPr bwMode="auto">
              <a:xfrm>
                <a:off x="2668" y="2301"/>
                <a:ext cx="59" cy="35"/>
              </a:xfrm>
              <a:custGeom>
                <a:avLst/>
                <a:gdLst>
                  <a:gd name="T0" fmla="*/ 59 w 59"/>
                  <a:gd name="T1" fmla="*/ 15 h 35"/>
                  <a:gd name="T2" fmla="*/ 57 w 59"/>
                  <a:gd name="T3" fmla="*/ 0 h 35"/>
                  <a:gd name="T4" fmla="*/ 0 w 59"/>
                  <a:gd name="T5" fmla="*/ 20 h 35"/>
                  <a:gd name="T6" fmla="*/ 3 w 59"/>
                  <a:gd name="T7" fmla="*/ 35 h 35"/>
                  <a:gd name="T8" fmla="*/ 59 w 59"/>
                  <a:gd name="T9" fmla="*/ 15 h 35"/>
                  <a:gd name="T10" fmla="*/ 0 60000 65536"/>
                  <a:gd name="T11" fmla="*/ 0 60000 65536"/>
                  <a:gd name="T12" fmla="*/ 0 60000 65536"/>
                  <a:gd name="T13" fmla="*/ 0 60000 65536"/>
                  <a:gd name="T14" fmla="*/ 0 60000 65536"/>
                  <a:gd name="T15" fmla="*/ 0 w 59"/>
                  <a:gd name="T16" fmla="*/ 0 h 35"/>
                  <a:gd name="T17" fmla="*/ 59 w 59"/>
                  <a:gd name="T18" fmla="*/ 35 h 35"/>
                </a:gdLst>
                <a:ahLst/>
                <a:cxnLst>
                  <a:cxn ang="T10">
                    <a:pos x="T0" y="T1"/>
                  </a:cxn>
                  <a:cxn ang="T11">
                    <a:pos x="T2" y="T3"/>
                  </a:cxn>
                  <a:cxn ang="T12">
                    <a:pos x="T4" y="T5"/>
                  </a:cxn>
                  <a:cxn ang="T13">
                    <a:pos x="T6" y="T7"/>
                  </a:cxn>
                  <a:cxn ang="T14">
                    <a:pos x="T8" y="T9"/>
                  </a:cxn>
                </a:cxnLst>
                <a:rect l="T15" t="T16" r="T17" b="T18"/>
                <a:pathLst>
                  <a:path w="59" h="35">
                    <a:moveTo>
                      <a:pt x="59" y="15"/>
                    </a:moveTo>
                    <a:lnTo>
                      <a:pt x="57" y="0"/>
                    </a:lnTo>
                    <a:lnTo>
                      <a:pt x="0" y="20"/>
                    </a:lnTo>
                    <a:lnTo>
                      <a:pt x="3" y="35"/>
                    </a:lnTo>
                    <a:lnTo>
                      <a:pt x="59" y="15"/>
                    </a:lnTo>
                    <a:close/>
                  </a:path>
                </a:pathLst>
              </a:custGeom>
              <a:solidFill>
                <a:srgbClr val="000000"/>
              </a:solidFill>
              <a:ln w="9525">
                <a:noFill/>
                <a:round/>
                <a:headEnd/>
                <a:tailEnd/>
              </a:ln>
            </p:spPr>
            <p:txBody>
              <a:bodyPr/>
              <a:lstStyle/>
              <a:p>
                <a:endParaRPr lang="ja-JP" altLang="en-US" dirty="0"/>
              </a:p>
            </p:txBody>
          </p:sp>
          <p:sp>
            <p:nvSpPr>
              <p:cNvPr id="6386" name="Freeform 44"/>
              <p:cNvSpPr>
                <a:spLocks/>
              </p:cNvSpPr>
              <p:nvPr/>
            </p:nvSpPr>
            <p:spPr bwMode="auto">
              <a:xfrm>
                <a:off x="2572" y="2336"/>
                <a:ext cx="57" cy="32"/>
              </a:xfrm>
              <a:custGeom>
                <a:avLst/>
                <a:gdLst>
                  <a:gd name="T0" fmla="*/ 57 w 57"/>
                  <a:gd name="T1" fmla="*/ 14 h 32"/>
                  <a:gd name="T2" fmla="*/ 54 w 57"/>
                  <a:gd name="T3" fmla="*/ 0 h 32"/>
                  <a:gd name="T4" fmla="*/ 0 w 57"/>
                  <a:gd name="T5" fmla="*/ 17 h 32"/>
                  <a:gd name="T6" fmla="*/ 3 w 57"/>
                  <a:gd name="T7" fmla="*/ 32 h 32"/>
                  <a:gd name="T8" fmla="*/ 57 w 57"/>
                  <a:gd name="T9" fmla="*/ 14 h 32"/>
                  <a:gd name="T10" fmla="*/ 0 60000 65536"/>
                  <a:gd name="T11" fmla="*/ 0 60000 65536"/>
                  <a:gd name="T12" fmla="*/ 0 60000 65536"/>
                  <a:gd name="T13" fmla="*/ 0 60000 65536"/>
                  <a:gd name="T14" fmla="*/ 0 60000 65536"/>
                  <a:gd name="T15" fmla="*/ 0 w 57"/>
                  <a:gd name="T16" fmla="*/ 0 h 32"/>
                  <a:gd name="T17" fmla="*/ 57 w 57"/>
                  <a:gd name="T18" fmla="*/ 32 h 32"/>
                </a:gdLst>
                <a:ahLst/>
                <a:cxnLst>
                  <a:cxn ang="T10">
                    <a:pos x="T0" y="T1"/>
                  </a:cxn>
                  <a:cxn ang="T11">
                    <a:pos x="T2" y="T3"/>
                  </a:cxn>
                  <a:cxn ang="T12">
                    <a:pos x="T4" y="T5"/>
                  </a:cxn>
                  <a:cxn ang="T13">
                    <a:pos x="T6" y="T7"/>
                  </a:cxn>
                  <a:cxn ang="T14">
                    <a:pos x="T8" y="T9"/>
                  </a:cxn>
                </a:cxnLst>
                <a:rect l="T15" t="T16" r="T17" b="T18"/>
                <a:pathLst>
                  <a:path w="57" h="32">
                    <a:moveTo>
                      <a:pt x="57" y="14"/>
                    </a:moveTo>
                    <a:lnTo>
                      <a:pt x="54" y="0"/>
                    </a:lnTo>
                    <a:lnTo>
                      <a:pt x="0" y="17"/>
                    </a:lnTo>
                    <a:lnTo>
                      <a:pt x="3" y="32"/>
                    </a:lnTo>
                    <a:lnTo>
                      <a:pt x="57" y="14"/>
                    </a:lnTo>
                    <a:close/>
                  </a:path>
                </a:pathLst>
              </a:custGeom>
              <a:solidFill>
                <a:srgbClr val="000000"/>
              </a:solidFill>
              <a:ln w="9525">
                <a:noFill/>
                <a:round/>
                <a:headEnd/>
                <a:tailEnd/>
              </a:ln>
            </p:spPr>
            <p:txBody>
              <a:bodyPr/>
              <a:lstStyle/>
              <a:p>
                <a:endParaRPr lang="ja-JP" altLang="en-US" dirty="0"/>
              </a:p>
            </p:txBody>
          </p:sp>
          <p:sp>
            <p:nvSpPr>
              <p:cNvPr id="6387" name="Freeform 45"/>
              <p:cNvSpPr>
                <a:spLocks/>
              </p:cNvSpPr>
              <p:nvPr/>
            </p:nvSpPr>
            <p:spPr bwMode="auto">
              <a:xfrm>
                <a:off x="2474" y="2368"/>
                <a:ext cx="59" cy="34"/>
              </a:xfrm>
              <a:custGeom>
                <a:avLst/>
                <a:gdLst>
                  <a:gd name="T0" fmla="*/ 59 w 59"/>
                  <a:gd name="T1" fmla="*/ 14 h 34"/>
                  <a:gd name="T2" fmla="*/ 57 w 59"/>
                  <a:gd name="T3" fmla="*/ 0 h 34"/>
                  <a:gd name="T4" fmla="*/ 0 w 59"/>
                  <a:gd name="T5" fmla="*/ 19 h 34"/>
                  <a:gd name="T6" fmla="*/ 2 w 59"/>
                  <a:gd name="T7" fmla="*/ 34 h 34"/>
                  <a:gd name="T8" fmla="*/ 59 w 59"/>
                  <a:gd name="T9" fmla="*/ 14 h 34"/>
                  <a:gd name="T10" fmla="*/ 0 60000 65536"/>
                  <a:gd name="T11" fmla="*/ 0 60000 65536"/>
                  <a:gd name="T12" fmla="*/ 0 60000 65536"/>
                  <a:gd name="T13" fmla="*/ 0 60000 65536"/>
                  <a:gd name="T14" fmla="*/ 0 60000 65536"/>
                  <a:gd name="T15" fmla="*/ 0 w 59"/>
                  <a:gd name="T16" fmla="*/ 0 h 34"/>
                  <a:gd name="T17" fmla="*/ 59 w 59"/>
                  <a:gd name="T18" fmla="*/ 34 h 34"/>
                </a:gdLst>
                <a:ahLst/>
                <a:cxnLst>
                  <a:cxn ang="T10">
                    <a:pos x="T0" y="T1"/>
                  </a:cxn>
                  <a:cxn ang="T11">
                    <a:pos x="T2" y="T3"/>
                  </a:cxn>
                  <a:cxn ang="T12">
                    <a:pos x="T4" y="T5"/>
                  </a:cxn>
                  <a:cxn ang="T13">
                    <a:pos x="T6" y="T7"/>
                  </a:cxn>
                  <a:cxn ang="T14">
                    <a:pos x="T8" y="T9"/>
                  </a:cxn>
                </a:cxnLst>
                <a:rect l="T15" t="T16" r="T17" b="T18"/>
                <a:pathLst>
                  <a:path w="59" h="34">
                    <a:moveTo>
                      <a:pt x="59" y="14"/>
                    </a:moveTo>
                    <a:lnTo>
                      <a:pt x="57" y="0"/>
                    </a:lnTo>
                    <a:lnTo>
                      <a:pt x="0" y="19"/>
                    </a:lnTo>
                    <a:lnTo>
                      <a:pt x="2" y="34"/>
                    </a:lnTo>
                    <a:lnTo>
                      <a:pt x="59" y="14"/>
                    </a:lnTo>
                    <a:close/>
                  </a:path>
                </a:pathLst>
              </a:custGeom>
              <a:solidFill>
                <a:srgbClr val="000000"/>
              </a:solidFill>
              <a:ln w="9525">
                <a:noFill/>
                <a:round/>
                <a:headEnd/>
                <a:tailEnd/>
              </a:ln>
            </p:spPr>
            <p:txBody>
              <a:bodyPr/>
              <a:lstStyle/>
              <a:p>
                <a:endParaRPr lang="ja-JP" altLang="en-US" dirty="0"/>
              </a:p>
            </p:txBody>
          </p:sp>
          <p:sp>
            <p:nvSpPr>
              <p:cNvPr id="6388" name="Freeform 46"/>
              <p:cNvSpPr>
                <a:spLocks/>
              </p:cNvSpPr>
              <p:nvPr/>
            </p:nvSpPr>
            <p:spPr bwMode="auto">
              <a:xfrm>
                <a:off x="2376" y="2402"/>
                <a:ext cx="59" cy="32"/>
              </a:xfrm>
              <a:custGeom>
                <a:avLst/>
                <a:gdLst>
                  <a:gd name="T0" fmla="*/ 59 w 59"/>
                  <a:gd name="T1" fmla="*/ 15 h 32"/>
                  <a:gd name="T2" fmla="*/ 56 w 59"/>
                  <a:gd name="T3" fmla="*/ 0 h 32"/>
                  <a:gd name="T4" fmla="*/ 0 w 59"/>
                  <a:gd name="T5" fmla="*/ 17 h 32"/>
                  <a:gd name="T6" fmla="*/ 2 w 59"/>
                  <a:gd name="T7" fmla="*/ 32 h 32"/>
                  <a:gd name="T8" fmla="*/ 59 w 59"/>
                  <a:gd name="T9" fmla="*/ 15 h 32"/>
                  <a:gd name="T10" fmla="*/ 0 60000 65536"/>
                  <a:gd name="T11" fmla="*/ 0 60000 65536"/>
                  <a:gd name="T12" fmla="*/ 0 60000 65536"/>
                  <a:gd name="T13" fmla="*/ 0 60000 65536"/>
                  <a:gd name="T14" fmla="*/ 0 60000 65536"/>
                  <a:gd name="T15" fmla="*/ 0 w 59"/>
                  <a:gd name="T16" fmla="*/ 0 h 32"/>
                  <a:gd name="T17" fmla="*/ 59 w 59"/>
                  <a:gd name="T18" fmla="*/ 32 h 32"/>
                </a:gdLst>
                <a:ahLst/>
                <a:cxnLst>
                  <a:cxn ang="T10">
                    <a:pos x="T0" y="T1"/>
                  </a:cxn>
                  <a:cxn ang="T11">
                    <a:pos x="T2" y="T3"/>
                  </a:cxn>
                  <a:cxn ang="T12">
                    <a:pos x="T4" y="T5"/>
                  </a:cxn>
                  <a:cxn ang="T13">
                    <a:pos x="T6" y="T7"/>
                  </a:cxn>
                  <a:cxn ang="T14">
                    <a:pos x="T8" y="T9"/>
                  </a:cxn>
                </a:cxnLst>
                <a:rect l="T15" t="T16" r="T17" b="T18"/>
                <a:pathLst>
                  <a:path w="59" h="32">
                    <a:moveTo>
                      <a:pt x="59" y="15"/>
                    </a:moveTo>
                    <a:lnTo>
                      <a:pt x="56" y="0"/>
                    </a:lnTo>
                    <a:lnTo>
                      <a:pt x="0" y="17"/>
                    </a:lnTo>
                    <a:lnTo>
                      <a:pt x="2" y="32"/>
                    </a:lnTo>
                    <a:lnTo>
                      <a:pt x="59" y="15"/>
                    </a:lnTo>
                    <a:close/>
                  </a:path>
                </a:pathLst>
              </a:custGeom>
              <a:solidFill>
                <a:srgbClr val="000000"/>
              </a:solidFill>
              <a:ln w="9525">
                <a:noFill/>
                <a:round/>
                <a:headEnd/>
                <a:tailEnd/>
              </a:ln>
            </p:spPr>
            <p:txBody>
              <a:bodyPr/>
              <a:lstStyle/>
              <a:p>
                <a:endParaRPr lang="ja-JP" altLang="en-US" dirty="0"/>
              </a:p>
            </p:txBody>
          </p:sp>
          <p:sp>
            <p:nvSpPr>
              <p:cNvPr id="6389" name="Freeform 47"/>
              <p:cNvSpPr>
                <a:spLocks/>
              </p:cNvSpPr>
              <p:nvPr/>
            </p:nvSpPr>
            <p:spPr bwMode="auto">
              <a:xfrm>
                <a:off x="2277" y="2434"/>
                <a:ext cx="59" cy="34"/>
              </a:xfrm>
              <a:custGeom>
                <a:avLst/>
                <a:gdLst>
                  <a:gd name="T0" fmla="*/ 59 w 59"/>
                  <a:gd name="T1" fmla="*/ 15 h 34"/>
                  <a:gd name="T2" fmla="*/ 57 w 59"/>
                  <a:gd name="T3" fmla="*/ 0 h 34"/>
                  <a:gd name="T4" fmla="*/ 0 w 59"/>
                  <a:gd name="T5" fmla="*/ 20 h 34"/>
                  <a:gd name="T6" fmla="*/ 3 w 59"/>
                  <a:gd name="T7" fmla="*/ 34 h 34"/>
                  <a:gd name="T8" fmla="*/ 59 w 59"/>
                  <a:gd name="T9" fmla="*/ 15 h 34"/>
                  <a:gd name="T10" fmla="*/ 0 60000 65536"/>
                  <a:gd name="T11" fmla="*/ 0 60000 65536"/>
                  <a:gd name="T12" fmla="*/ 0 60000 65536"/>
                  <a:gd name="T13" fmla="*/ 0 60000 65536"/>
                  <a:gd name="T14" fmla="*/ 0 60000 65536"/>
                  <a:gd name="T15" fmla="*/ 0 w 59"/>
                  <a:gd name="T16" fmla="*/ 0 h 34"/>
                  <a:gd name="T17" fmla="*/ 59 w 59"/>
                  <a:gd name="T18" fmla="*/ 34 h 34"/>
                </a:gdLst>
                <a:ahLst/>
                <a:cxnLst>
                  <a:cxn ang="T10">
                    <a:pos x="T0" y="T1"/>
                  </a:cxn>
                  <a:cxn ang="T11">
                    <a:pos x="T2" y="T3"/>
                  </a:cxn>
                  <a:cxn ang="T12">
                    <a:pos x="T4" y="T5"/>
                  </a:cxn>
                  <a:cxn ang="T13">
                    <a:pos x="T6" y="T7"/>
                  </a:cxn>
                  <a:cxn ang="T14">
                    <a:pos x="T8" y="T9"/>
                  </a:cxn>
                </a:cxnLst>
                <a:rect l="T15" t="T16" r="T17" b="T18"/>
                <a:pathLst>
                  <a:path w="59" h="34">
                    <a:moveTo>
                      <a:pt x="59" y="15"/>
                    </a:moveTo>
                    <a:lnTo>
                      <a:pt x="57" y="0"/>
                    </a:lnTo>
                    <a:lnTo>
                      <a:pt x="0" y="20"/>
                    </a:lnTo>
                    <a:lnTo>
                      <a:pt x="3" y="34"/>
                    </a:lnTo>
                    <a:lnTo>
                      <a:pt x="59" y="15"/>
                    </a:lnTo>
                    <a:close/>
                  </a:path>
                </a:pathLst>
              </a:custGeom>
              <a:solidFill>
                <a:srgbClr val="000000"/>
              </a:solidFill>
              <a:ln w="9525">
                <a:noFill/>
                <a:round/>
                <a:headEnd/>
                <a:tailEnd/>
              </a:ln>
            </p:spPr>
            <p:txBody>
              <a:bodyPr/>
              <a:lstStyle/>
              <a:p>
                <a:endParaRPr lang="ja-JP" altLang="en-US" dirty="0"/>
              </a:p>
            </p:txBody>
          </p:sp>
          <p:sp>
            <p:nvSpPr>
              <p:cNvPr id="6390" name="Freeform 48"/>
              <p:cNvSpPr>
                <a:spLocks/>
              </p:cNvSpPr>
              <p:nvPr/>
            </p:nvSpPr>
            <p:spPr bwMode="auto">
              <a:xfrm>
                <a:off x="2179" y="2468"/>
                <a:ext cx="59" cy="32"/>
              </a:xfrm>
              <a:custGeom>
                <a:avLst/>
                <a:gdLst>
                  <a:gd name="T0" fmla="*/ 59 w 59"/>
                  <a:gd name="T1" fmla="*/ 15 h 32"/>
                  <a:gd name="T2" fmla="*/ 56 w 59"/>
                  <a:gd name="T3" fmla="*/ 0 h 32"/>
                  <a:gd name="T4" fmla="*/ 0 w 59"/>
                  <a:gd name="T5" fmla="*/ 18 h 32"/>
                  <a:gd name="T6" fmla="*/ 2 w 59"/>
                  <a:gd name="T7" fmla="*/ 32 h 32"/>
                  <a:gd name="T8" fmla="*/ 59 w 59"/>
                  <a:gd name="T9" fmla="*/ 15 h 32"/>
                  <a:gd name="T10" fmla="*/ 0 60000 65536"/>
                  <a:gd name="T11" fmla="*/ 0 60000 65536"/>
                  <a:gd name="T12" fmla="*/ 0 60000 65536"/>
                  <a:gd name="T13" fmla="*/ 0 60000 65536"/>
                  <a:gd name="T14" fmla="*/ 0 60000 65536"/>
                  <a:gd name="T15" fmla="*/ 0 w 59"/>
                  <a:gd name="T16" fmla="*/ 0 h 32"/>
                  <a:gd name="T17" fmla="*/ 59 w 59"/>
                  <a:gd name="T18" fmla="*/ 32 h 32"/>
                </a:gdLst>
                <a:ahLst/>
                <a:cxnLst>
                  <a:cxn ang="T10">
                    <a:pos x="T0" y="T1"/>
                  </a:cxn>
                  <a:cxn ang="T11">
                    <a:pos x="T2" y="T3"/>
                  </a:cxn>
                  <a:cxn ang="T12">
                    <a:pos x="T4" y="T5"/>
                  </a:cxn>
                  <a:cxn ang="T13">
                    <a:pos x="T6" y="T7"/>
                  </a:cxn>
                  <a:cxn ang="T14">
                    <a:pos x="T8" y="T9"/>
                  </a:cxn>
                </a:cxnLst>
                <a:rect l="T15" t="T16" r="T17" b="T18"/>
                <a:pathLst>
                  <a:path w="59" h="32">
                    <a:moveTo>
                      <a:pt x="59" y="15"/>
                    </a:moveTo>
                    <a:lnTo>
                      <a:pt x="56" y="0"/>
                    </a:lnTo>
                    <a:lnTo>
                      <a:pt x="0" y="18"/>
                    </a:lnTo>
                    <a:lnTo>
                      <a:pt x="2" y="32"/>
                    </a:lnTo>
                    <a:lnTo>
                      <a:pt x="59" y="15"/>
                    </a:lnTo>
                    <a:close/>
                  </a:path>
                </a:pathLst>
              </a:custGeom>
              <a:solidFill>
                <a:srgbClr val="000000"/>
              </a:solidFill>
              <a:ln w="9525">
                <a:noFill/>
                <a:round/>
                <a:headEnd/>
                <a:tailEnd/>
              </a:ln>
            </p:spPr>
            <p:txBody>
              <a:bodyPr/>
              <a:lstStyle/>
              <a:p>
                <a:endParaRPr lang="ja-JP" altLang="en-US" dirty="0"/>
              </a:p>
            </p:txBody>
          </p:sp>
          <p:sp>
            <p:nvSpPr>
              <p:cNvPr id="6391" name="Freeform 49"/>
              <p:cNvSpPr>
                <a:spLocks/>
              </p:cNvSpPr>
              <p:nvPr/>
            </p:nvSpPr>
            <p:spPr bwMode="auto">
              <a:xfrm>
                <a:off x="2083" y="2500"/>
                <a:ext cx="56" cy="35"/>
              </a:xfrm>
              <a:custGeom>
                <a:avLst/>
                <a:gdLst>
                  <a:gd name="T0" fmla="*/ 56 w 56"/>
                  <a:gd name="T1" fmla="*/ 15 h 35"/>
                  <a:gd name="T2" fmla="*/ 54 w 56"/>
                  <a:gd name="T3" fmla="*/ 0 h 35"/>
                  <a:gd name="T4" fmla="*/ 0 w 56"/>
                  <a:gd name="T5" fmla="*/ 20 h 35"/>
                  <a:gd name="T6" fmla="*/ 2 w 56"/>
                  <a:gd name="T7" fmla="*/ 35 h 35"/>
                  <a:gd name="T8" fmla="*/ 56 w 56"/>
                  <a:gd name="T9" fmla="*/ 15 h 35"/>
                  <a:gd name="T10" fmla="*/ 0 60000 65536"/>
                  <a:gd name="T11" fmla="*/ 0 60000 65536"/>
                  <a:gd name="T12" fmla="*/ 0 60000 65536"/>
                  <a:gd name="T13" fmla="*/ 0 60000 65536"/>
                  <a:gd name="T14" fmla="*/ 0 60000 65536"/>
                  <a:gd name="T15" fmla="*/ 0 w 56"/>
                  <a:gd name="T16" fmla="*/ 0 h 35"/>
                  <a:gd name="T17" fmla="*/ 56 w 56"/>
                  <a:gd name="T18" fmla="*/ 35 h 35"/>
                </a:gdLst>
                <a:ahLst/>
                <a:cxnLst>
                  <a:cxn ang="T10">
                    <a:pos x="T0" y="T1"/>
                  </a:cxn>
                  <a:cxn ang="T11">
                    <a:pos x="T2" y="T3"/>
                  </a:cxn>
                  <a:cxn ang="T12">
                    <a:pos x="T4" y="T5"/>
                  </a:cxn>
                  <a:cxn ang="T13">
                    <a:pos x="T6" y="T7"/>
                  </a:cxn>
                  <a:cxn ang="T14">
                    <a:pos x="T8" y="T9"/>
                  </a:cxn>
                </a:cxnLst>
                <a:rect l="T15" t="T16" r="T17" b="T18"/>
                <a:pathLst>
                  <a:path w="56" h="35">
                    <a:moveTo>
                      <a:pt x="56" y="15"/>
                    </a:moveTo>
                    <a:lnTo>
                      <a:pt x="54" y="0"/>
                    </a:lnTo>
                    <a:lnTo>
                      <a:pt x="0" y="20"/>
                    </a:lnTo>
                    <a:lnTo>
                      <a:pt x="2" y="35"/>
                    </a:lnTo>
                    <a:lnTo>
                      <a:pt x="56" y="15"/>
                    </a:lnTo>
                    <a:close/>
                  </a:path>
                </a:pathLst>
              </a:custGeom>
              <a:solidFill>
                <a:srgbClr val="000000"/>
              </a:solidFill>
              <a:ln w="9525">
                <a:noFill/>
                <a:round/>
                <a:headEnd/>
                <a:tailEnd/>
              </a:ln>
            </p:spPr>
            <p:txBody>
              <a:bodyPr/>
              <a:lstStyle/>
              <a:p>
                <a:endParaRPr lang="ja-JP" altLang="en-US" dirty="0"/>
              </a:p>
            </p:txBody>
          </p:sp>
          <p:sp>
            <p:nvSpPr>
              <p:cNvPr id="6392" name="Freeform 50"/>
              <p:cNvSpPr>
                <a:spLocks/>
              </p:cNvSpPr>
              <p:nvPr/>
            </p:nvSpPr>
            <p:spPr bwMode="auto">
              <a:xfrm>
                <a:off x="1985" y="2535"/>
                <a:ext cx="59" cy="32"/>
              </a:xfrm>
              <a:custGeom>
                <a:avLst/>
                <a:gdLst>
                  <a:gd name="T0" fmla="*/ 59 w 59"/>
                  <a:gd name="T1" fmla="*/ 15 h 32"/>
                  <a:gd name="T2" fmla="*/ 56 w 59"/>
                  <a:gd name="T3" fmla="*/ 0 h 32"/>
                  <a:gd name="T4" fmla="*/ 0 w 59"/>
                  <a:gd name="T5" fmla="*/ 17 h 32"/>
                  <a:gd name="T6" fmla="*/ 2 w 59"/>
                  <a:gd name="T7" fmla="*/ 32 h 32"/>
                  <a:gd name="T8" fmla="*/ 59 w 59"/>
                  <a:gd name="T9" fmla="*/ 15 h 32"/>
                  <a:gd name="T10" fmla="*/ 0 60000 65536"/>
                  <a:gd name="T11" fmla="*/ 0 60000 65536"/>
                  <a:gd name="T12" fmla="*/ 0 60000 65536"/>
                  <a:gd name="T13" fmla="*/ 0 60000 65536"/>
                  <a:gd name="T14" fmla="*/ 0 60000 65536"/>
                  <a:gd name="T15" fmla="*/ 0 w 59"/>
                  <a:gd name="T16" fmla="*/ 0 h 32"/>
                  <a:gd name="T17" fmla="*/ 59 w 59"/>
                  <a:gd name="T18" fmla="*/ 32 h 32"/>
                </a:gdLst>
                <a:ahLst/>
                <a:cxnLst>
                  <a:cxn ang="T10">
                    <a:pos x="T0" y="T1"/>
                  </a:cxn>
                  <a:cxn ang="T11">
                    <a:pos x="T2" y="T3"/>
                  </a:cxn>
                  <a:cxn ang="T12">
                    <a:pos x="T4" y="T5"/>
                  </a:cxn>
                  <a:cxn ang="T13">
                    <a:pos x="T6" y="T7"/>
                  </a:cxn>
                  <a:cxn ang="T14">
                    <a:pos x="T8" y="T9"/>
                  </a:cxn>
                </a:cxnLst>
                <a:rect l="T15" t="T16" r="T17" b="T18"/>
                <a:pathLst>
                  <a:path w="59" h="32">
                    <a:moveTo>
                      <a:pt x="59" y="15"/>
                    </a:moveTo>
                    <a:lnTo>
                      <a:pt x="56" y="0"/>
                    </a:lnTo>
                    <a:lnTo>
                      <a:pt x="0" y="17"/>
                    </a:lnTo>
                    <a:lnTo>
                      <a:pt x="2" y="32"/>
                    </a:lnTo>
                    <a:lnTo>
                      <a:pt x="59" y="15"/>
                    </a:lnTo>
                    <a:close/>
                  </a:path>
                </a:pathLst>
              </a:custGeom>
              <a:solidFill>
                <a:srgbClr val="000000"/>
              </a:solidFill>
              <a:ln w="9525">
                <a:noFill/>
                <a:round/>
                <a:headEnd/>
                <a:tailEnd/>
              </a:ln>
            </p:spPr>
            <p:txBody>
              <a:bodyPr/>
              <a:lstStyle/>
              <a:p>
                <a:endParaRPr lang="ja-JP" altLang="en-US" dirty="0"/>
              </a:p>
            </p:txBody>
          </p:sp>
          <p:sp>
            <p:nvSpPr>
              <p:cNvPr id="6393" name="Freeform 51"/>
              <p:cNvSpPr>
                <a:spLocks/>
              </p:cNvSpPr>
              <p:nvPr/>
            </p:nvSpPr>
            <p:spPr bwMode="auto">
              <a:xfrm>
                <a:off x="1886" y="2567"/>
                <a:ext cx="59" cy="34"/>
              </a:xfrm>
              <a:custGeom>
                <a:avLst/>
                <a:gdLst>
                  <a:gd name="T0" fmla="*/ 59 w 59"/>
                  <a:gd name="T1" fmla="*/ 15 h 34"/>
                  <a:gd name="T2" fmla="*/ 57 w 59"/>
                  <a:gd name="T3" fmla="*/ 0 h 34"/>
                  <a:gd name="T4" fmla="*/ 0 w 59"/>
                  <a:gd name="T5" fmla="*/ 19 h 34"/>
                  <a:gd name="T6" fmla="*/ 3 w 59"/>
                  <a:gd name="T7" fmla="*/ 34 h 34"/>
                  <a:gd name="T8" fmla="*/ 59 w 59"/>
                  <a:gd name="T9" fmla="*/ 15 h 34"/>
                  <a:gd name="T10" fmla="*/ 0 60000 65536"/>
                  <a:gd name="T11" fmla="*/ 0 60000 65536"/>
                  <a:gd name="T12" fmla="*/ 0 60000 65536"/>
                  <a:gd name="T13" fmla="*/ 0 60000 65536"/>
                  <a:gd name="T14" fmla="*/ 0 60000 65536"/>
                  <a:gd name="T15" fmla="*/ 0 w 59"/>
                  <a:gd name="T16" fmla="*/ 0 h 34"/>
                  <a:gd name="T17" fmla="*/ 59 w 59"/>
                  <a:gd name="T18" fmla="*/ 34 h 34"/>
                </a:gdLst>
                <a:ahLst/>
                <a:cxnLst>
                  <a:cxn ang="T10">
                    <a:pos x="T0" y="T1"/>
                  </a:cxn>
                  <a:cxn ang="T11">
                    <a:pos x="T2" y="T3"/>
                  </a:cxn>
                  <a:cxn ang="T12">
                    <a:pos x="T4" y="T5"/>
                  </a:cxn>
                  <a:cxn ang="T13">
                    <a:pos x="T6" y="T7"/>
                  </a:cxn>
                  <a:cxn ang="T14">
                    <a:pos x="T8" y="T9"/>
                  </a:cxn>
                </a:cxnLst>
                <a:rect l="T15" t="T16" r="T17" b="T18"/>
                <a:pathLst>
                  <a:path w="59" h="34">
                    <a:moveTo>
                      <a:pt x="59" y="15"/>
                    </a:moveTo>
                    <a:lnTo>
                      <a:pt x="57" y="0"/>
                    </a:lnTo>
                    <a:lnTo>
                      <a:pt x="0" y="19"/>
                    </a:lnTo>
                    <a:lnTo>
                      <a:pt x="3" y="34"/>
                    </a:lnTo>
                    <a:lnTo>
                      <a:pt x="59" y="15"/>
                    </a:lnTo>
                    <a:close/>
                  </a:path>
                </a:pathLst>
              </a:custGeom>
              <a:solidFill>
                <a:srgbClr val="000000"/>
              </a:solidFill>
              <a:ln w="9525">
                <a:noFill/>
                <a:round/>
                <a:headEnd/>
                <a:tailEnd/>
              </a:ln>
            </p:spPr>
            <p:txBody>
              <a:bodyPr/>
              <a:lstStyle/>
              <a:p>
                <a:endParaRPr lang="ja-JP" altLang="en-US" dirty="0"/>
              </a:p>
            </p:txBody>
          </p:sp>
          <p:sp>
            <p:nvSpPr>
              <p:cNvPr id="6394" name="Freeform 52"/>
              <p:cNvSpPr>
                <a:spLocks/>
              </p:cNvSpPr>
              <p:nvPr/>
            </p:nvSpPr>
            <p:spPr bwMode="auto">
              <a:xfrm>
                <a:off x="1812" y="2599"/>
                <a:ext cx="35" cy="27"/>
              </a:xfrm>
              <a:custGeom>
                <a:avLst/>
                <a:gdLst>
                  <a:gd name="T0" fmla="*/ 35 w 35"/>
                  <a:gd name="T1" fmla="*/ 14 h 27"/>
                  <a:gd name="T2" fmla="*/ 32 w 35"/>
                  <a:gd name="T3" fmla="*/ 0 h 27"/>
                  <a:gd name="T4" fmla="*/ 0 w 35"/>
                  <a:gd name="T5" fmla="*/ 12 h 27"/>
                  <a:gd name="T6" fmla="*/ 3 w 35"/>
                  <a:gd name="T7" fmla="*/ 27 h 27"/>
                  <a:gd name="T8" fmla="*/ 35 w 35"/>
                  <a:gd name="T9" fmla="*/ 14 h 27"/>
                  <a:gd name="T10" fmla="*/ 0 60000 65536"/>
                  <a:gd name="T11" fmla="*/ 0 60000 65536"/>
                  <a:gd name="T12" fmla="*/ 0 60000 65536"/>
                  <a:gd name="T13" fmla="*/ 0 60000 65536"/>
                  <a:gd name="T14" fmla="*/ 0 60000 65536"/>
                  <a:gd name="T15" fmla="*/ 0 w 35"/>
                  <a:gd name="T16" fmla="*/ 0 h 27"/>
                  <a:gd name="T17" fmla="*/ 35 w 35"/>
                  <a:gd name="T18" fmla="*/ 27 h 27"/>
                </a:gdLst>
                <a:ahLst/>
                <a:cxnLst>
                  <a:cxn ang="T10">
                    <a:pos x="T0" y="T1"/>
                  </a:cxn>
                  <a:cxn ang="T11">
                    <a:pos x="T2" y="T3"/>
                  </a:cxn>
                  <a:cxn ang="T12">
                    <a:pos x="T4" y="T5"/>
                  </a:cxn>
                  <a:cxn ang="T13">
                    <a:pos x="T6" y="T7"/>
                  </a:cxn>
                  <a:cxn ang="T14">
                    <a:pos x="T8" y="T9"/>
                  </a:cxn>
                </a:cxnLst>
                <a:rect l="T15" t="T16" r="T17" b="T18"/>
                <a:pathLst>
                  <a:path w="35" h="27">
                    <a:moveTo>
                      <a:pt x="35" y="14"/>
                    </a:moveTo>
                    <a:lnTo>
                      <a:pt x="32" y="0"/>
                    </a:lnTo>
                    <a:lnTo>
                      <a:pt x="0" y="12"/>
                    </a:lnTo>
                    <a:lnTo>
                      <a:pt x="3" y="27"/>
                    </a:lnTo>
                    <a:lnTo>
                      <a:pt x="35" y="14"/>
                    </a:lnTo>
                    <a:close/>
                  </a:path>
                </a:pathLst>
              </a:custGeom>
              <a:solidFill>
                <a:srgbClr val="000000"/>
              </a:solidFill>
              <a:ln w="9525">
                <a:noFill/>
                <a:round/>
                <a:headEnd/>
                <a:tailEnd/>
              </a:ln>
            </p:spPr>
            <p:txBody>
              <a:bodyPr/>
              <a:lstStyle/>
              <a:p>
                <a:endParaRPr lang="ja-JP" altLang="en-US" dirty="0"/>
              </a:p>
            </p:txBody>
          </p:sp>
          <p:sp>
            <p:nvSpPr>
              <p:cNvPr id="6395" name="Freeform 53"/>
              <p:cNvSpPr>
                <a:spLocks/>
              </p:cNvSpPr>
              <p:nvPr/>
            </p:nvSpPr>
            <p:spPr bwMode="auto">
              <a:xfrm>
                <a:off x="1714" y="2567"/>
                <a:ext cx="123" cy="105"/>
              </a:xfrm>
              <a:custGeom>
                <a:avLst/>
                <a:gdLst>
                  <a:gd name="T0" fmla="*/ 89 w 123"/>
                  <a:gd name="T1" fmla="*/ 0 h 105"/>
                  <a:gd name="T2" fmla="*/ 0 w 123"/>
                  <a:gd name="T3" fmla="*/ 88 h 105"/>
                  <a:gd name="T4" fmla="*/ 123 w 123"/>
                  <a:gd name="T5" fmla="*/ 105 h 105"/>
                  <a:gd name="T6" fmla="*/ 89 w 123"/>
                  <a:gd name="T7" fmla="*/ 0 h 105"/>
                  <a:gd name="T8" fmla="*/ 0 60000 65536"/>
                  <a:gd name="T9" fmla="*/ 0 60000 65536"/>
                  <a:gd name="T10" fmla="*/ 0 60000 65536"/>
                  <a:gd name="T11" fmla="*/ 0 60000 65536"/>
                  <a:gd name="T12" fmla="*/ 0 w 123"/>
                  <a:gd name="T13" fmla="*/ 0 h 105"/>
                  <a:gd name="T14" fmla="*/ 123 w 123"/>
                  <a:gd name="T15" fmla="*/ 105 h 105"/>
                </a:gdLst>
                <a:ahLst/>
                <a:cxnLst>
                  <a:cxn ang="T8">
                    <a:pos x="T0" y="T1"/>
                  </a:cxn>
                  <a:cxn ang="T9">
                    <a:pos x="T2" y="T3"/>
                  </a:cxn>
                  <a:cxn ang="T10">
                    <a:pos x="T4" y="T5"/>
                  </a:cxn>
                  <a:cxn ang="T11">
                    <a:pos x="T6" y="T7"/>
                  </a:cxn>
                </a:cxnLst>
                <a:rect l="T12" t="T13" r="T14" b="T15"/>
                <a:pathLst>
                  <a:path w="123" h="105">
                    <a:moveTo>
                      <a:pt x="89" y="0"/>
                    </a:moveTo>
                    <a:lnTo>
                      <a:pt x="0" y="88"/>
                    </a:lnTo>
                    <a:lnTo>
                      <a:pt x="123" y="105"/>
                    </a:lnTo>
                    <a:lnTo>
                      <a:pt x="89" y="0"/>
                    </a:lnTo>
                    <a:close/>
                  </a:path>
                </a:pathLst>
              </a:custGeom>
              <a:solidFill>
                <a:srgbClr val="000000"/>
              </a:solidFill>
              <a:ln w="9525">
                <a:noFill/>
                <a:round/>
                <a:headEnd/>
                <a:tailEnd/>
              </a:ln>
            </p:spPr>
            <p:txBody>
              <a:bodyPr/>
              <a:lstStyle/>
              <a:p>
                <a:endParaRPr lang="ja-JP" altLang="en-US" dirty="0"/>
              </a:p>
            </p:txBody>
          </p:sp>
        </p:grpSp>
        <p:grpSp>
          <p:nvGrpSpPr>
            <p:cNvPr id="8" name="Group 68"/>
            <p:cNvGrpSpPr>
              <a:grpSpLocks/>
            </p:cNvGrpSpPr>
            <p:nvPr/>
          </p:nvGrpSpPr>
          <p:grpSpPr bwMode="auto">
            <a:xfrm>
              <a:off x="2619375" y="2239963"/>
              <a:ext cx="1971675" cy="574675"/>
              <a:chOff x="1650" y="1411"/>
              <a:chExt cx="1242" cy="362"/>
            </a:xfrm>
          </p:grpSpPr>
          <p:sp>
            <p:nvSpPr>
              <p:cNvPr id="6369" name="Freeform 55"/>
              <p:cNvSpPr>
                <a:spLocks/>
              </p:cNvSpPr>
              <p:nvPr/>
            </p:nvSpPr>
            <p:spPr bwMode="auto">
              <a:xfrm>
                <a:off x="2831" y="1743"/>
                <a:ext cx="61" cy="30"/>
              </a:xfrm>
              <a:custGeom>
                <a:avLst/>
                <a:gdLst>
                  <a:gd name="T0" fmla="*/ 59 w 61"/>
                  <a:gd name="T1" fmla="*/ 30 h 30"/>
                  <a:gd name="T2" fmla="*/ 61 w 61"/>
                  <a:gd name="T3" fmla="*/ 15 h 30"/>
                  <a:gd name="T4" fmla="*/ 2 w 61"/>
                  <a:gd name="T5" fmla="*/ 0 h 30"/>
                  <a:gd name="T6" fmla="*/ 0 w 61"/>
                  <a:gd name="T7" fmla="*/ 15 h 30"/>
                  <a:gd name="T8" fmla="*/ 59 w 61"/>
                  <a:gd name="T9" fmla="*/ 30 h 30"/>
                  <a:gd name="T10" fmla="*/ 0 60000 65536"/>
                  <a:gd name="T11" fmla="*/ 0 60000 65536"/>
                  <a:gd name="T12" fmla="*/ 0 60000 65536"/>
                  <a:gd name="T13" fmla="*/ 0 60000 65536"/>
                  <a:gd name="T14" fmla="*/ 0 60000 65536"/>
                  <a:gd name="T15" fmla="*/ 0 w 61"/>
                  <a:gd name="T16" fmla="*/ 0 h 30"/>
                  <a:gd name="T17" fmla="*/ 61 w 61"/>
                  <a:gd name="T18" fmla="*/ 30 h 30"/>
                </a:gdLst>
                <a:ahLst/>
                <a:cxnLst>
                  <a:cxn ang="T10">
                    <a:pos x="T0" y="T1"/>
                  </a:cxn>
                  <a:cxn ang="T11">
                    <a:pos x="T2" y="T3"/>
                  </a:cxn>
                  <a:cxn ang="T12">
                    <a:pos x="T4" y="T5"/>
                  </a:cxn>
                  <a:cxn ang="T13">
                    <a:pos x="T6" y="T7"/>
                  </a:cxn>
                  <a:cxn ang="T14">
                    <a:pos x="T8" y="T9"/>
                  </a:cxn>
                </a:cxnLst>
                <a:rect l="T15" t="T16" r="T17" b="T18"/>
                <a:pathLst>
                  <a:path w="61" h="30">
                    <a:moveTo>
                      <a:pt x="59" y="30"/>
                    </a:moveTo>
                    <a:lnTo>
                      <a:pt x="61" y="15"/>
                    </a:lnTo>
                    <a:lnTo>
                      <a:pt x="2" y="0"/>
                    </a:lnTo>
                    <a:lnTo>
                      <a:pt x="0" y="15"/>
                    </a:lnTo>
                    <a:lnTo>
                      <a:pt x="59" y="30"/>
                    </a:lnTo>
                    <a:close/>
                  </a:path>
                </a:pathLst>
              </a:custGeom>
              <a:solidFill>
                <a:srgbClr val="000000"/>
              </a:solidFill>
              <a:ln w="9525">
                <a:noFill/>
                <a:round/>
                <a:headEnd/>
                <a:tailEnd/>
              </a:ln>
            </p:spPr>
            <p:txBody>
              <a:bodyPr/>
              <a:lstStyle/>
              <a:p>
                <a:endParaRPr lang="ja-JP" altLang="en-US" dirty="0"/>
              </a:p>
            </p:txBody>
          </p:sp>
          <p:sp>
            <p:nvSpPr>
              <p:cNvPr id="6370" name="Freeform 56"/>
              <p:cNvSpPr>
                <a:spLocks/>
              </p:cNvSpPr>
              <p:nvPr/>
            </p:nvSpPr>
            <p:spPr bwMode="auto">
              <a:xfrm>
                <a:off x="2732" y="1716"/>
                <a:ext cx="59" cy="30"/>
              </a:xfrm>
              <a:custGeom>
                <a:avLst/>
                <a:gdLst>
                  <a:gd name="T0" fmla="*/ 57 w 59"/>
                  <a:gd name="T1" fmla="*/ 30 h 30"/>
                  <a:gd name="T2" fmla="*/ 59 w 59"/>
                  <a:gd name="T3" fmla="*/ 15 h 30"/>
                  <a:gd name="T4" fmla="*/ 3 w 59"/>
                  <a:gd name="T5" fmla="*/ 0 h 30"/>
                  <a:gd name="T6" fmla="*/ 0 w 59"/>
                  <a:gd name="T7" fmla="*/ 15 h 30"/>
                  <a:gd name="T8" fmla="*/ 57 w 59"/>
                  <a:gd name="T9" fmla="*/ 30 h 30"/>
                  <a:gd name="T10" fmla="*/ 0 60000 65536"/>
                  <a:gd name="T11" fmla="*/ 0 60000 65536"/>
                  <a:gd name="T12" fmla="*/ 0 60000 65536"/>
                  <a:gd name="T13" fmla="*/ 0 60000 65536"/>
                  <a:gd name="T14" fmla="*/ 0 60000 65536"/>
                  <a:gd name="T15" fmla="*/ 0 w 59"/>
                  <a:gd name="T16" fmla="*/ 0 h 30"/>
                  <a:gd name="T17" fmla="*/ 59 w 59"/>
                  <a:gd name="T18" fmla="*/ 30 h 30"/>
                </a:gdLst>
                <a:ahLst/>
                <a:cxnLst>
                  <a:cxn ang="T10">
                    <a:pos x="T0" y="T1"/>
                  </a:cxn>
                  <a:cxn ang="T11">
                    <a:pos x="T2" y="T3"/>
                  </a:cxn>
                  <a:cxn ang="T12">
                    <a:pos x="T4" y="T5"/>
                  </a:cxn>
                  <a:cxn ang="T13">
                    <a:pos x="T6" y="T7"/>
                  </a:cxn>
                  <a:cxn ang="T14">
                    <a:pos x="T8" y="T9"/>
                  </a:cxn>
                </a:cxnLst>
                <a:rect l="T15" t="T16" r="T17" b="T18"/>
                <a:pathLst>
                  <a:path w="59" h="30">
                    <a:moveTo>
                      <a:pt x="57" y="30"/>
                    </a:moveTo>
                    <a:lnTo>
                      <a:pt x="59" y="15"/>
                    </a:lnTo>
                    <a:lnTo>
                      <a:pt x="3" y="0"/>
                    </a:lnTo>
                    <a:lnTo>
                      <a:pt x="0" y="15"/>
                    </a:lnTo>
                    <a:lnTo>
                      <a:pt x="57" y="30"/>
                    </a:lnTo>
                    <a:close/>
                  </a:path>
                </a:pathLst>
              </a:custGeom>
              <a:solidFill>
                <a:srgbClr val="000000"/>
              </a:solidFill>
              <a:ln w="9525">
                <a:noFill/>
                <a:round/>
                <a:headEnd/>
                <a:tailEnd/>
              </a:ln>
            </p:spPr>
            <p:txBody>
              <a:bodyPr/>
              <a:lstStyle/>
              <a:p>
                <a:endParaRPr lang="ja-JP" altLang="en-US" dirty="0"/>
              </a:p>
            </p:txBody>
          </p:sp>
          <p:sp>
            <p:nvSpPr>
              <p:cNvPr id="6371" name="Freeform 57"/>
              <p:cNvSpPr>
                <a:spLocks/>
              </p:cNvSpPr>
              <p:nvPr/>
            </p:nvSpPr>
            <p:spPr bwMode="auto">
              <a:xfrm>
                <a:off x="2631" y="1689"/>
                <a:ext cx="59" cy="30"/>
              </a:xfrm>
              <a:custGeom>
                <a:avLst/>
                <a:gdLst>
                  <a:gd name="T0" fmla="*/ 57 w 59"/>
                  <a:gd name="T1" fmla="*/ 30 h 30"/>
                  <a:gd name="T2" fmla="*/ 59 w 59"/>
                  <a:gd name="T3" fmla="*/ 15 h 30"/>
                  <a:gd name="T4" fmla="*/ 3 w 59"/>
                  <a:gd name="T5" fmla="*/ 0 h 30"/>
                  <a:gd name="T6" fmla="*/ 0 w 59"/>
                  <a:gd name="T7" fmla="*/ 15 h 30"/>
                  <a:gd name="T8" fmla="*/ 57 w 59"/>
                  <a:gd name="T9" fmla="*/ 30 h 30"/>
                  <a:gd name="T10" fmla="*/ 0 60000 65536"/>
                  <a:gd name="T11" fmla="*/ 0 60000 65536"/>
                  <a:gd name="T12" fmla="*/ 0 60000 65536"/>
                  <a:gd name="T13" fmla="*/ 0 60000 65536"/>
                  <a:gd name="T14" fmla="*/ 0 60000 65536"/>
                  <a:gd name="T15" fmla="*/ 0 w 59"/>
                  <a:gd name="T16" fmla="*/ 0 h 30"/>
                  <a:gd name="T17" fmla="*/ 59 w 59"/>
                  <a:gd name="T18" fmla="*/ 30 h 30"/>
                </a:gdLst>
                <a:ahLst/>
                <a:cxnLst>
                  <a:cxn ang="T10">
                    <a:pos x="T0" y="T1"/>
                  </a:cxn>
                  <a:cxn ang="T11">
                    <a:pos x="T2" y="T3"/>
                  </a:cxn>
                  <a:cxn ang="T12">
                    <a:pos x="T4" y="T5"/>
                  </a:cxn>
                  <a:cxn ang="T13">
                    <a:pos x="T6" y="T7"/>
                  </a:cxn>
                  <a:cxn ang="T14">
                    <a:pos x="T8" y="T9"/>
                  </a:cxn>
                </a:cxnLst>
                <a:rect l="T15" t="T16" r="T17" b="T18"/>
                <a:pathLst>
                  <a:path w="59" h="30">
                    <a:moveTo>
                      <a:pt x="57" y="30"/>
                    </a:moveTo>
                    <a:lnTo>
                      <a:pt x="59" y="15"/>
                    </a:lnTo>
                    <a:lnTo>
                      <a:pt x="3" y="0"/>
                    </a:lnTo>
                    <a:lnTo>
                      <a:pt x="0" y="15"/>
                    </a:lnTo>
                    <a:lnTo>
                      <a:pt x="57" y="30"/>
                    </a:lnTo>
                    <a:close/>
                  </a:path>
                </a:pathLst>
              </a:custGeom>
              <a:solidFill>
                <a:srgbClr val="000000"/>
              </a:solidFill>
              <a:ln w="9525">
                <a:noFill/>
                <a:round/>
                <a:headEnd/>
                <a:tailEnd/>
              </a:ln>
            </p:spPr>
            <p:txBody>
              <a:bodyPr/>
              <a:lstStyle/>
              <a:p>
                <a:endParaRPr lang="ja-JP" altLang="en-US" dirty="0"/>
              </a:p>
            </p:txBody>
          </p:sp>
          <p:sp>
            <p:nvSpPr>
              <p:cNvPr id="6372" name="Freeform 58"/>
              <p:cNvSpPr>
                <a:spLocks/>
              </p:cNvSpPr>
              <p:nvPr/>
            </p:nvSpPr>
            <p:spPr bwMode="auto">
              <a:xfrm>
                <a:off x="2533" y="1662"/>
                <a:ext cx="59" cy="32"/>
              </a:xfrm>
              <a:custGeom>
                <a:avLst/>
                <a:gdLst>
                  <a:gd name="T0" fmla="*/ 57 w 59"/>
                  <a:gd name="T1" fmla="*/ 32 h 32"/>
                  <a:gd name="T2" fmla="*/ 59 w 59"/>
                  <a:gd name="T3" fmla="*/ 17 h 32"/>
                  <a:gd name="T4" fmla="*/ 2 w 59"/>
                  <a:gd name="T5" fmla="*/ 0 h 32"/>
                  <a:gd name="T6" fmla="*/ 0 w 59"/>
                  <a:gd name="T7" fmla="*/ 15 h 32"/>
                  <a:gd name="T8" fmla="*/ 57 w 59"/>
                  <a:gd name="T9" fmla="*/ 32 h 32"/>
                  <a:gd name="T10" fmla="*/ 0 60000 65536"/>
                  <a:gd name="T11" fmla="*/ 0 60000 65536"/>
                  <a:gd name="T12" fmla="*/ 0 60000 65536"/>
                  <a:gd name="T13" fmla="*/ 0 60000 65536"/>
                  <a:gd name="T14" fmla="*/ 0 60000 65536"/>
                  <a:gd name="T15" fmla="*/ 0 w 59"/>
                  <a:gd name="T16" fmla="*/ 0 h 32"/>
                  <a:gd name="T17" fmla="*/ 59 w 59"/>
                  <a:gd name="T18" fmla="*/ 32 h 32"/>
                </a:gdLst>
                <a:ahLst/>
                <a:cxnLst>
                  <a:cxn ang="T10">
                    <a:pos x="T0" y="T1"/>
                  </a:cxn>
                  <a:cxn ang="T11">
                    <a:pos x="T2" y="T3"/>
                  </a:cxn>
                  <a:cxn ang="T12">
                    <a:pos x="T4" y="T5"/>
                  </a:cxn>
                  <a:cxn ang="T13">
                    <a:pos x="T6" y="T7"/>
                  </a:cxn>
                  <a:cxn ang="T14">
                    <a:pos x="T8" y="T9"/>
                  </a:cxn>
                </a:cxnLst>
                <a:rect l="T15" t="T16" r="T17" b="T18"/>
                <a:pathLst>
                  <a:path w="59" h="32">
                    <a:moveTo>
                      <a:pt x="57" y="32"/>
                    </a:moveTo>
                    <a:lnTo>
                      <a:pt x="59" y="17"/>
                    </a:lnTo>
                    <a:lnTo>
                      <a:pt x="2" y="0"/>
                    </a:lnTo>
                    <a:lnTo>
                      <a:pt x="0" y="15"/>
                    </a:lnTo>
                    <a:lnTo>
                      <a:pt x="57" y="32"/>
                    </a:lnTo>
                    <a:close/>
                  </a:path>
                </a:pathLst>
              </a:custGeom>
              <a:solidFill>
                <a:srgbClr val="000000"/>
              </a:solidFill>
              <a:ln w="9525">
                <a:noFill/>
                <a:round/>
                <a:headEnd/>
                <a:tailEnd/>
              </a:ln>
            </p:spPr>
            <p:txBody>
              <a:bodyPr/>
              <a:lstStyle/>
              <a:p>
                <a:endParaRPr lang="ja-JP" altLang="en-US" dirty="0"/>
              </a:p>
            </p:txBody>
          </p:sp>
          <p:sp>
            <p:nvSpPr>
              <p:cNvPr id="6373" name="Freeform 59"/>
              <p:cNvSpPr>
                <a:spLocks/>
              </p:cNvSpPr>
              <p:nvPr/>
            </p:nvSpPr>
            <p:spPr bwMode="auto">
              <a:xfrm>
                <a:off x="2432" y="1637"/>
                <a:ext cx="59" cy="30"/>
              </a:xfrm>
              <a:custGeom>
                <a:avLst/>
                <a:gdLst>
                  <a:gd name="T0" fmla="*/ 57 w 59"/>
                  <a:gd name="T1" fmla="*/ 30 h 30"/>
                  <a:gd name="T2" fmla="*/ 59 w 59"/>
                  <a:gd name="T3" fmla="*/ 15 h 30"/>
                  <a:gd name="T4" fmla="*/ 3 w 59"/>
                  <a:gd name="T5" fmla="*/ 0 h 30"/>
                  <a:gd name="T6" fmla="*/ 0 w 59"/>
                  <a:gd name="T7" fmla="*/ 15 h 30"/>
                  <a:gd name="T8" fmla="*/ 57 w 59"/>
                  <a:gd name="T9" fmla="*/ 30 h 30"/>
                  <a:gd name="T10" fmla="*/ 0 60000 65536"/>
                  <a:gd name="T11" fmla="*/ 0 60000 65536"/>
                  <a:gd name="T12" fmla="*/ 0 60000 65536"/>
                  <a:gd name="T13" fmla="*/ 0 60000 65536"/>
                  <a:gd name="T14" fmla="*/ 0 60000 65536"/>
                  <a:gd name="T15" fmla="*/ 0 w 59"/>
                  <a:gd name="T16" fmla="*/ 0 h 30"/>
                  <a:gd name="T17" fmla="*/ 59 w 59"/>
                  <a:gd name="T18" fmla="*/ 30 h 30"/>
                </a:gdLst>
                <a:ahLst/>
                <a:cxnLst>
                  <a:cxn ang="T10">
                    <a:pos x="T0" y="T1"/>
                  </a:cxn>
                  <a:cxn ang="T11">
                    <a:pos x="T2" y="T3"/>
                  </a:cxn>
                  <a:cxn ang="T12">
                    <a:pos x="T4" y="T5"/>
                  </a:cxn>
                  <a:cxn ang="T13">
                    <a:pos x="T6" y="T7"/>
                  </a:cxn>
                  <a:cxn ang="T14">
                    <a:pos x="T8" y="T9"/>
                  </a:cxn>
                </a:cxnLst>
                <a:rect l="T15" t="T16" r="T17" b="T18"/>
                <a:pathLst>
                  <a:path w="59" h="30">
                    <a:moveTo>
                      <a:pt x="57" y="30"/>
                    </a:moveTo>
                    <a:lnTo>
                      <a:pt x="59" y="15"/>
                    </a:lnTo>
                    <a:lnTo>
                      <a:pt x="3" y="0"/>
                    </a:lnTo>
                    <a:lnTo>
                      <a:pt x="0" y="15"/>
                    </a:lnTo>
                    <a:lnTo>
                      <a:pt x="57" y="30"/>
                    </a:lnTo>
                    <a:close/>
                  </a:path>
                </a:pathLst>
              </a:custGeom>
              <a:solidFill>
                <a:srgbClr val="000000"/>
              </a:solidFill>
              <a:ln w="9525">
                <a:noFill/>
                <a:round/>
                <a:headEnd/>
                <a:tailEnd/>
              </a:ln>
            </p:spPr>
            <p:txBody>
              <a:bodyPr/>
              <a:lstStyle/>
              <a:p>
                <a:endParaRPr lang="ja-JP" altLang="en-US" dirty="0"/>
              </a:p>
            </p:txBody>
          </p:sp>
          <p:sp>
            <p:nvSpPr>
              <p:cNvPr id="6374" name="Freeform 60"/>
              <p:cNvSpPr>
                <a:spLocks/>
              </p:cNvSpPr>
              <p:nvPr/>
            </p:nvSpPr>
            <p:spPr bwMode="auto">
              <a:xfrm>
                <a:off x="2331" y="1610"/>
                <a:ext cx="62" cy="30"/>
              </a:xfrm>
              <a:custGeom>
                <a:avLst/>
                <a:gdLst>
                  <a:gd name="T0" fmla="*/ 59 w 62"/>
                  <a:gd name="T1" fmla="*/ 30 h 30"/>
                  <a:gd name="T2" fmla="*/ 62 w 62"/>
                  <a:gd name="T3" fmla="*/ 15 h 30"/>
                  <a:gd name="T4" fmla="*/ 3 w 62"/>
                  <a:gd name="T5" fmla="*/ 0 h 30"/>
                  <a:gd name="T6" fmla="*/ 0 w 62"/>
                  <a:gd name="T7" fmla="*/ 15 h 30"/>
                  <a:gd name="T8" fmla="*/ 59 w 62"/>
                  <a:gd name="T9" fmla="*/ 30 h 30"/>
                  <a:gd name="T10" fmla="*/ 0 60000 65536"/>
                  <a:gd name="T11" fmla="*/ 0 60000 65536"/>
                  <a:gd name="T12" fmla="*/ 0 60000 65536"/>
                  <a:gd name="T13" fmla="*/ 0 60000 65536"/>
                  <a:gd name="T14" fmla="*/ 0 60000 65536"/>
                  <a:gd name="T15" fmla="*/ 0 w 62"/>
                  <a:gd name="T16" fmla="*/ 0 h 30"/>
                  <a:gd name="T17" fmla="*/ 62 w 62"/>
                  <a:gd name="T18" fmla="*/ 30 h 30"/>
                </a:gdLst>
                <a:ahLst/>
                <a:cxnLst>
                  <a:cxn ang="T10">
                    <a:pos x="T0" y="T1"/>
                  </a:cxn>
                  <a:cxn ang="T11">
                    <a:pos x="T2" y="T3"/>
                  </a:cxn>
                  <a:cxn ang="T12">
                    <a:pos x="T4" y="T5"/>
                  </a:cxn>
                  <a:cxn ang="T13">
                    <a:pos x="T6" y="T7"/>
                  </a:cxn>
                  <a:cxn ang="T14">
                    <a:pos x="T8" y="T9"/>
                  </a:cxn>
                </a:cxnLst>
                <a:rect l="T15" t="T16" r="T17" b="T18"/>
                <a:pathLst>
                  <a:path w="62" h="30">
                    <a:moveTo>
                      <a:pt x="59" y="30"/>
                    </a:moveTo>
                    <a:lnTo>
                      <a:pt x="62" y="15"/>
                    </a:lnTo>
                    <a:lnTo>
                      <a:pt x="3" y="0"/>
                    </a:lnTo>
                    <a:lnTo>
                      <a:pt x="0" y="15"/>
                    </a:lnTo>
                    <a:lnTo>
                      <a:pt x="59" y="30"/>
                    </a:lnTo>
                    <a:close/>
                  </a:path>
                </a:pathLst>
              </a:custGeom>
              <a:solidFill>
                <a:srgbClr val="000000"/>
              </a:solidFill>
              <a:ln w="9525">
                <a:noFill/>
                <a:round/>
                <a:headEnd/>
                <a:tailEnd/>
              </a:ln>
            </p:spPr>
            <p:txBody>
              <a:bodyPr/>
              <a:lstStyle/>
              <a:p>
                <a:endParaRPr lang="ja-JP" altLang="en-US" dirty="0"/>
              </a:p>
            </p:txBody>
          </p:sp>
          <p:sp>
            <p:nvSpPr>
              <p:cNvPr id="6375" name="Freeform 61"/>
              <p:cNvSpPr>
                <a:spLocks/>
              </p:cNvSpPr>
              <p:nvPr/>
            </p:nvSpPr>
            <p:spPr bwMode="auto">
              <a:xfrm>
                <a:off x="2233" y="1583"/>
                <a:ext cx="59" cy="30"/>
              </a:xfrm>
              <a:custGeom>
                <a:avLst/>
                <a:gdLst>
                  <a:gd name="T0" fmla="*/ 57 w 59"/>
                  <a:gd name="T1" fmla="*/ 30 h 30"/>
                  <a:gd name="T2" fmla="*/ 59 w 59"/>
                  <a:gd name="T3" fmla="*/ 15 h 30"/>
                  <a:gd name="T4" fmla="*/ 2 w 59"/>
                  <a:gd name="T5" fmla="*/ 0 h 30"/>
                  <a:gd name="T6" fmla="*/ 0 w 59"/>
                  <a:gd name="T7" fmla="*/ 15 h 30"/>
                  <a:gd name="T8" fmla="*/ 57 w 59"/>
                  <a:gd name="T9" fmla="*/ 30 h 30"/>
                  <a:gd name="T10" fmla="*/ 0 60000 65536"/>
                  <a:gd name="T11" fmla="*/ 0 60000 65536"/>
                  <a:gd name="T12" fmla="*/ 0 60000 65536"/>
                  <a:gd name="T13" fmla="*/ 0 60000 65536"/>
                  <a:gd name="T14" fmla="*/ 0 60000 65536"/>
                  <a:gd name="T15" fmla="*/ 0 w 59"/>
                  <a:gd name="T16" fmla="*/ 0 h 30"/>
                  <a:gd name="T17" fmla="*/ 59 w 59"/>
                  <a:gd name="T18" fmla="*/ 30 h 30"/>
                </a:gdLst>
                <a:ahLst/>
                <a:cxnLst>
                  <a:cxn ang="T10">
                    <a:pos x="T0" y="T1"/>
                  </a:cxn>
                  <a:cxn ang="T11">
                    <a:pos x="T2" y="T3"/>
                  </a:cxn>
                  <a:cxn ang="T12">
                    <a:pos x="T4" y="T5"/>
                  </a:cxn>
                  <a:cxn ang="T13">
                    <a:pos x="T6" y="T7"/>
                  </a:cxn>
                  <a:cxn ang="T14">
                    <a:pos x="T8" y="T9"/>
                  </a:cxn>
                </a:cxnLst>
                <a:rect l="T15" t="T16" r="T17" b="T18"/>
                <a:pathLst>
                  <a:path w="59" h="30">
                    <a:moveTo>
                      <a:pt x="57" y="30"/>
                    </a:moveTo>
                    <a:lnTo>
                      <a:pt x="59" y="15"/>
                    </a:lnTo>
                    <a:lnTo>
                      <a:pt x="2" y="0"/>
                    </a:lnTo>
                    <a:lnTo>
                      <a:pt x="0" y="15"/>
                    </a:lnTo>
                    <a:lnTo>
                      <a:pt x="57" y="30"/>
                    </a:lnTo>
                    <a:close/>
                  </a:path>
                </a:pathLst>
              </a:custGeom>
              <a:solidFill>
                <a:srgbClr val="000000"/>
              </a:solidFill>
              <a:ln w="9525">
                <a:noFill/>
                <a:round/>
                <a:headEnd/>
                <a:tailEnd/>
              </a:ln>
            </p:spPr>
            <p:txBody>
              <a:bodyPr/>
              <a:lstStyle/>
              <a:p>
                <a:endParaRPr lang="ja-JP" altLang="en-US" dirty="0"/>
              </a:p>
            </p:txBody>
          </p:sp>
          <p:sp>
            <p:nvSpPr>
              <p:cNvPr id="6376" name="Freeform 62"/>
              <p:cNvSpPr>
                <a:spLocks/>
              </p:cNvSpPr>
              <p:nvPr/>
            </p:nvSpPr>
            <p:spPr bwMode="auto">
              <a:xfrm>
                <a:off x="2132" y="1556"/>
                <a:ext cx="59" cy="32"/>
              </a:xfrm>
              <a:custGeom>
                <a:avLst/>
                <a:gdLst>
                  <a:gd name="T0" fmla="*/ 57 w 59"/>
                  <a:gd name="T1" fmla="*/ 32 h 32"/>
                  <a:gd name="T2" fmla="*/ 59 w 59"/>
                  <a:gd name="T3" fmla="*/ 17 h 32"/>
                  <a:gd name="T4" fmla="*/ 3 w 59"/>
                  <a:gd name="T5" fmla="*/ 0 h 32"/>
                  <a:gd name="T6" fmla="*/ 0 w 59"/>
                  <a:gd name="T7" fmla="*/ 15 h 32"/>
                  <a:gd name="T8" fmla="*/ 57 w 59"/>
                  <a:gd name="T9" fmla="*/ 32 h 32"/>
                  <a:gd name="T10" fmla="*/ 0 60000 65536"/>
                  <a:gd name="T11" fmla="*/ 0 60000 65536"/>
                  <a:gd name="T12" fmla="*/ 0 60000 65536"/>
                  <a:gd name="T13" fmla="*/ 0 60000 65536"/>
                  <a:gd name="T14" fmla="*/ 0 60000 65536"/>
                  <a:gd name="T15" fmla="*/ 0 w 59"/>
                  <a:gd name="T16" fmla="*/ 0 h 32"/>
                  <a:gd name="T17" fmla="*/ 59 w 59"/>
                  <a:gd name="T18" fmla="*/ 32 h 32"/>
                </a:gdLst>
                <a:ahLst/>
                <a:cxnLst>
                  <a:cxn ang="T10">
                    <a:pos x="T0" y="T1"/>
                  </a:cxn>
                  <a:cxn ang="T11">
                    <a:pos x="T2" y="T3"/>
                  </a:cxn>
                  <a:cxn ang="T12">
                    <a:pos x="T4" y="T5"/>
                  </a:cxn>
                  <a:cxn ang="T13">
                    <a:pos x="T6" y="T7"/>
                  </a:cxn>
                  <a:cxn ang="T14">
                    <a:pos x="T8" y="T9"/>
                  </a:cxn>
                </a:cxnLst>
                <a:rect l="T15" t="T16" r="T17" b="T18"/>
                <a:pathLst>
                  <a:path w="59" h="32">
                    <a:moveTo>
                      <a:pt x="57" y="32"/>
                    </a:moveTo>
                    <a:lnTo>
                      <a:pt x="59" y="17"/>
                    </a:lnTo>
                    <a:lnTo>
                      <a:pt x="3" y="0"/>
                    </a:lnTo>
                    <a:lnTo>
                      <a:pt x="0" y="15"/>
                    </a:lnTo>
                    <a:lnTo>
                      <a:pt x="57" y="32"/>
                    </a:lnTo>
                    <a:close/>
                  </a:path>
                </a:pathLst>
              </a:custGeom>
              <a:solidFill>
                <a:srgbClr val="000000"/>
              </a:solidFill>
              <a:ln w="9525">
                <a:noFill/>
                <a:round/>
                <a:headEnd/>
                <a:tailEnd/>
              </a:ln>
            </p:spPr>
            <p:txBody>
              <a:bodyPr/>
              <a:lstStyle/>
              <a:p>
                <a:endParaRPr lang="ja-JP" altLang="en-US" dirty="0"/>
              </a:p>
            </p:txBody>
          </p:sp>
          <p:sp>
            <p:nvSpPr>
              <p:cNvPr id="6377" name="Freeform 63"/>
              <p:cNvSpPr>
                <a:spLocks/>
              </p:cNvSpPr>
              <p:nvPr/>
            </p:nvSpPr>
            <p:spPr bwMode="auto">
              <a:xfrm>
                <a:off x="2034" y="1532"/>
                <a:ext cx="59" cy="29"/>
              </a:xfrm>
              <a:custGeom>
                <a:avLst/>
                <a:gdLst>
                  <a:gd name="T0" fmla="*/ 56 w 59"/>
                  <a:gd name="T1" fmla="*/ 29 h 29"/>
                  <a:gd name="T2" fmla="*/ 59 w 59"/>
                  <a:gd name="T3" fmla="*/ 14 h 29"/>
                  <a:gd name="T4" fmla="*/ 2 w 59"/>
                  <a:gd name="T5" fmla="*/ 0 h 29"/>
                  <a:gd name="T6" fmla="*/ 0 w 59"/>
                  <a:gd name="T7" fmla="*/ 14 h 29"/>
                  <a:gd name="T8" fmla="*/ 56 w 59"/>
                  <a:gd name="T9" fmla="*/ 29 h 29"/>
                  <a:gd name="T10" fmla="*/ 0 60000 65536"/>
                  <a:gd name="T11" fmla="*/ 0 60000 65536"/>
                  <a:gd name="T12" fmla="*/ 0 60000 65536"/>
                  <a:gd name="T13" fmla="*/ 0 60000 65536"/>
                  <a:gd name="T14" fmla="*/ 0 60000 65536"/>
                  <a:gd name="T15" fmla="*/ 0 w 59"/>
                  <a:gd name="T16" fmla="*/ 0 h 29"/>
                  <a:gd name="T17" fmla="*/ 59 w 59"/>
                  <a:gd name="T18" fmla="*/ 29 h 29"/>
                </a:gdLst>
                <a:ahLst/>
                <a:cxnLst>
                  <a:cxn ang="T10">
                    <a:pos x="T0" y="T1"/>
                  </a:cxn>
                  <a:cxn ang="T11">
                    <a:pos x="T2" y="T3"/>
                  </a:cxn>
                  <a:cxn ang="T12">
                    <a:pos x="T4" y="T5"/>
                  </a:cxn>
                  <a:cxn ang="T13">
                    <a:pos x="T6" y="T7"/>
                  </a:cxn>
                  <a:cxn ang="T14">
                    <a:pos x="T8" y="T9"/>
                  </a:cxn>
                </a:cxnLst>
                <a:rect l="T15" t="T16" r="T17" b="T18"/>
                <a:pathLst>
                  <a:path w="59" h="29">
                    <a:moveTo>
                      <a:pt x="56" y="29"/>
                    </a:moveTo>
                    <a:lnTo>
                      <a:pt x="59" y="14"/>
                    </a:lnTo>
                    <a:lnTo>
                      <a:pt x="2" y="0"/>
                    </a:lnTo>
                    <a:lnTo>
                      <a:pt x="0" y="14"/>
                    </a:lnTo>
                    <a:lnTo>
                      <a:pt x="56" y="29"/>
                    </a:lnTo>
                    <a:close/>
                  </a:path>
                </a:pathLst>
              </a:custGeom>
              <a:solidFill>
                <a:srgbClr val="000000"/>
              </a:solidFill>
              <a:ln w="9525">
                <a:noFill/>
                <a:round/>
                <a:headEnd/>
                <a:tailEnd/>
              </a:ln>
            </p:spPr>
            <p:txBody>
              <a:bodyPr/>
              <a:lstStyle/>
              <a:p>
                <a:endParaRPr lang="ja-JP" altLang="en-US" dirty="0"/>
              </a:p>
            </p:txBody>
          </p:sp>
          <p:sp>
            <p:nvSpPr>
              <p:cNvPr id="6378" name="Freeform 64"/>
              <p:cNvSpPr>
                <a:spLocks/>
              </p:cNvSpPr>
              <p:nvPr/>
            </p:nvSpPr>
            <p:spPr bwMode="auto">
              <a:xfrm>
                <a:off x="1933" y="1505"/>
                <a:ext cx="59" cy="29"/>
              </a:xfrm>
              <a:custGeom>
                <a:avLst/>
                <a:gdLst>
                  <a:gd name="T0" fmla="*/ 56 w 59"/>
                  <a:gd name="T1" fmla="*/ 29 h 29"/>
                  <a:gd name="T2" fmla="*/ 59 w 59"/>
                  <a:gd name="T3" fmla="*/ 14 h 29"/>
                  <a:gd name="T4" fmla="*/ 2 w 59"/>
                  <a:gd name="T5" fmla="*/ 0 h 29"/>
                  <a:gd name="T6" fmla="*/ 0 w 59"/>
                  <a:gd name="T7" fmla="*/ 14 h 29"/>
                  <a:gd name="T8" fmla="*/ 56 w 59"/>
                  <a:gd name="T9" fmla="*/ 29 h 29"/>
                  <a:gd name="T10" fmla="*/ 0 60000 65536"/>
                  <a:gd name="T11" fmla="*/ 0 60000 65536"/>
                  <a:gd name="T12" fmla="*/ 0 60000 65536"/>
                  <a:gd name="T13" fmla="*/ 0 60000 65536"/>
                  <a:gd name="T14" fmla="*/ 0 60000 65536"/>
                  <a:gd name="T15" fmla="*/ 0 w 59"/>
                  <a:gd name="T16" fmla="*/ 0 h 29"/>
                  <a:gd name="T17" fmla="*/ 59 w 59"/>
                  <a:gd name="T18" fmla="*/ 29 h 29"/>
                </a:gdLst>
                <a:ahLst/>
                <a:cxnLst>
                  <a:cxn ang="T10">
                    <a:pos x="T0" y="T1"/>
                  </a:cxn>
                  <a:cxn ang="T11">
                    <a:pos x="T2" y="T3"/>
                  </a:cxn>
                  <a:cxn ang="T12">
                    <a:pos x="T4" y="T5"/>
                  </a:cxn>
                  <a:cxn ang="T13">
                    <a:pos x="T6" y="T7"/>
                  </a:cxn>
                  <a:cxn ang="T14">
                    <a:pos x="T8" y="T9"/>
                  </a:cxn>
                </a:cxnLst>
                <a:rect l="T15" t="T16" r="T17" b="T18"/>
                <a:pathLst>
                  <a:path w="59" h="29">
                    <a:moveTo>
                      <a:pt x="56" y="29"/>
                    </a:moveTo>
                    <a:lnTo>
                      <a:pt x="59" y="14"/>
                    </a:lnTo>
                    <a:lnTo>
                      <a:pt x="2" y="0"/>
                    </a:lnTo>
                    <a:lnTo>
                      <a:pt x="0" y="14"/>
                    </a:lnTo>
                    <a:lnTo>
                      <a:pt x="56" y="29"/>
                    </a:lnTo>
                    <a:close/>
                  </a:path>
                </a:pathLst>
              </a:custGeom>
              <a:solidFill>
                <a:srgbClr val="000000"/>
              </a:solidFill>
              <a:ln w="9525">
                <a:noFill/>
                <a:round/>
                <a:headEnd/>
                <a:tailEnd/>
              </a:ln>
            </p:spPr>
            <p:txBody>
              <a:bodyPr/>
              <a:lstStyle/>
              <a:p>
                <a:endParaRPr lang="ja-JP" altLang="en-US" dirty="0"/>
              </a:p>
            </p:txBody>
          </p:sp>
          <p:sp>
            <p:nvSpPr>
              <p:cNvPr id="6379" name="Freeform 65"/>
              <p:cNvSpPr>
                <a:spLocks/>
              </p:cNvSpPr>
              <p:nvPr/>
            </p:nvSpPr>
            <p:spPr bwMode="auto">
              <a:xfrm>
                <a:off x="1832" y="1478"/>
                <a:ext cx="62" cy="29"/>
              </a:xfrm>
              <a:custGeom>
                <a:avLst/>
                <a:gdLst>
                  <a:gd name="T0" fmla="*/ 59 w 62"/>
                  <a:gd name="T1" fmla="*/ 29 h 29"/>
                  <a:gd name="T2" fmla="*/ 62 w 62"/>
                  <a:gd name="T3" fmla="*/ 14 h 29"/>
                  <a:gd name="T4" fmla="*/ 2 w 62"/>
                  <a:gd name="T5" fmla="*/ 0 h 29"/>
                  <a:gd name="T6" fmla="*/ 0 w 62"/>
                  <a:gd name="T7" fmla="*/ 14 h 29"/>
                  <a:gd name="T8" fmla="*/ 59 w 62"/>
                  <a:gd name="T9" fmla="*/ 29 h 29"/>
                  <a:gd name="T10" fmla="*/ 0 60000 65536"/>
                  <a:gd name="T11" fmla="*/ 0 60000 65536"/>
                  <a:gd name="T12" fmla="*/ 0 60000 65536"/>
                  <a:gd name="T13" fmla="*/ 0 60000 65536"/>
                  <a:gd name="T14" fmla="*/ 0 60000 65536"/>
                  <a:gd name="T15" fmla="*/ 0 w 62"/>
                  <a:gd name="T16" fmla="*/ 0 h 29"/>
                  <a:gd name="T17" fmla="*/ 62 w 62"/>
                  <a:gd name="T18" fmla="*/ 29 h 29"/>
                </a:gdLst>
                <a:ahLst/>
                <a:cxnLst>
                  <a:cxn ang="T10">
                    <a:pos x="T0" y="T1"/>
                  </a:cxn>
                  <a:cxn ang="T11">
                    <a:pos x="T2" y="T3"/>
                  </a:cxn>
                  <a:cxn ang="T12">
                    <a:pos x="T4" y="T5"/>
                  </a:cxn>
                  <a:cxn ang="T13">
                    <a:pos x="T6" y="T7"/>
                  </a:cxn>
                  <a:cxn ang="T14">
                    <a:pos x="T8" y="T9"/>
                  </a:cxn>
                </a:cxnLst>
                <a:rect l="T15" t="T16" r="T17" b="T18"/>
                <a:pathLst>
                  <a:path w="62" h="29">
                    <a:moveTo>
                      <a:pt x="59" y="29"/>
                    </a:moveTo>
                    <a:lnTo>
                      <a:pt x="62" y="14"/>
                    </a:lnTo>
                    <a:lnTo>
                      <a:pt x="2" y="0"/>
                    </a:lnTo>
                    <a:lnTo>
                      <a:pt x="0" y="14"/>
                    </a:lnTo>
                    <a:lnTo>
                      <a:pt x="59" y="29"/>
                    </a:lnTo>
                    <a:close/>
                  </a:path>
                </a:pathLst>
              </a:custGeom>
              <a:solidFill>
                <a:srgbClr val="000000"/>
              </a:solidFill>
              <a:ln w="9525">
                <a:noFill/>
                <a:round/>
                <a:headEnd/>
                <a:tailEnd/>
              </a:ln>
            </p:spPr>
            <p:txBody>
              <a:bodyPr/>
              <a:lstStyle/>
              <a:p>
                <a:endParaRPr lang="ja-JP" altLang="en-US" dirty="0"/>
              </a:p>
            </p:txBody>
          </p:sp>
          <p:sp>
            <p:nvSpPr>
              <p:cNvPr id="6380" name="Freeform 66"/>
              <p:cNvSpPr>
                <a:spLocks/>
              </p:cNvSpPr>
              <p:nvPr/>
            </p:nvSpPr>
            <p:spPr bwMode="auto">
              <a:xfrm>
                <a:off x="1751" y="1455"/>
                <a:ext cx="42" cy="25"/>
              </a:xfrm>
              <a:custGeom>
                <a:avLst/>
                <a:gdLst>
                  <a:gd name="T0" fmla="*/ 39 w 42"/>
                  <a:gd name="T1" fmla="*/ 25 h 25"/>
                  <a:gd name="T2" fmla="*/ 42 w 42"/>
                  <a:gd name="T3" fmla="*/ 10 h 25"/>
                  <a:gd name="T4" fmla="*/ 2 w 42"/>
                  <a:gd name="T5" fmla="*/ 0 h 25"/>
                  <a:gd name="T6" fmla="*/ 0 w 42"/>
                  <a:gd name="T7" fmla="*/ 15 h 25"/>
                  <a:gd name="T8" fmla="*/ 39 w 42"/>
                  <a:gd name="T9" fmla="*/ 25 h 25"/>
                  <a:gd name="T10" fmla="*/ 0 60000 65536"/>
                  <a:gd name="T11" fmla="*/ 0 60000 65536"/>
                  <a:gd name="T12" fmla="*/ 0 60000 65536"/>
                  <a:gd name="T13" fmla="*/ 0 60000 65536"/>
                  <a:gd name="T14" fmla="*/ 0 60000 65536"/>
                  <a:gd name="T15" fmla="*/ 0 w 42"/>
                  <a:gd name="T16" fmla="*/ 0 h 25"/>
                  <a:gd name="T17" fmla="*/ 42 w 42"/>
                  <a:gd name="T18" fmla="*/ 25 h 25"/>
                </a:gdLst>
                <a:ahLst/>
                <a:cxnLst>
                  <a:cxn ang="T10">
                    <a:pos x="T0" y="T1"/>
                  </a:cxn>
                  <a:cxn ang="T11">
                    <a:pos x="T2" y="T3"/>
                  </a:cxn>
                  <a:cxn ang="T12">
                    <a:pos x="T4" y="T5"/>
                  </a:cxn>
                  <a:cxn ang="T13">
                    <a:pos x="T6" y="T7"/>
                  </a:cxn>
                  <a:cxn ang="T14">
                    <a:pos x="T8" y="T9"/>
                  </a:cxn>
                </a:cxnLst>
                <a:rect l="T15" t="T16" r="T17" b="T18"/>
                <a:pathLst>
                  <a:path w="42" h="25">
                    <a:moveTo>
                      <a:pt x="39" y="25"/>
                    </a:moveTo>
                    <a:lnTo>
                      <a:pt x="42" y="10"/>
                    </a:lnTo>
                    <a:lnTo>
                      <a:pt x="2" y="0"/>
                    </a:lnTo>
                    <a:lnTo>
                      <a:pt x="0" y="15"/>
                    </a:lnTo>
                    <a:lnTo>
                      <a:pt x="39" y="25"/>
                    </a:lnTo>
                    <a:close/>
                  </a:path>
                </a:pathLst>
              </a:custGeom>
              <a:solidFill>
                <a:srgbClr val="000000"/>
              </a:solidFill>
              <a:ln w="9525">
                <a:noFill/>
                <a:round/>
                <a:headEnd/>
                <a:tailEnd/>
              </a:ln>
            </p:spPr>
            <p:txBody>
              <a:bodyPr/>
              <a:lstStyle/>
              <a:p>
                <a:endParaRPr lang="ja-JP" altLang="en-US" dirty="0"/>
              </a:p>
            </p:txBody>
          </p:sp>
          <p:sp>
            <p:nvSpPr>
              <p:cNvPr id="6381" name="Freeform 67"/>
              <p:cNvSpPr>
                <a:spLocks/>
              </p:cNvSpPr>
              <p:nvPr/>
            </p:nvSpPr>
            <p:spPr bwMode="auto">
              <a:xfrm>
                <a:off x="1650" y="1411"/>
                <a:ext cx="125" cy="108"/>
              </a:xfrm>
              <a:custGeom>
                <a:avLst/>
                <a:gdLst>
                  <a:gd name="T0" fmla="*/ 125 w 125"/>
                  <a:gd name="T1" fmla="*/ 0 h 108"/>
                  <a:gd name="T2" fmla="*/ 0 w 125"/>
                  <a:gd name="T3" fmla="*/ 25 h 108"/>
                  <a:gd name="T4" fmla="*/ 93 w 125"/>
                  <a:gd name="T5" fmla="*/ 108 h 108"/>
                  <a:gd name="T6" fmla="*/ 125 w 125"/>
                  <a:gd name="T7" fmla="*/ 0 h 108"/>
                  <a:gd name="T8" fmla="*/ 0 60000 65536"/>
                  <a:gd name="T9" fmla="*/ 0 60000 65536"/>
                  <a:gd name="T10" fmla="*/ 0 60000 65536"/>
                  <a:gd name="T11" fmla="*/ 0 60000 65536"/>
                  <a:gd name="T12" fmla="*/ 0 w 125"/>
                  <a:gd name="T13" fmla="*/ 0 h 108"/>
                  <a:gd name="T14" fmla="*/ 125 w 125"/>
                  <a:gd name="T15" fmla="*/ 108 h 108"/>
                </a:gdLst>
                <a:ahLst/>
                <a:cxnLst>
                  <a:cxn ang="T8">
                    <a:pos x="T0" y="T1"/>
                  </a:cxn>
                  <a:cxn ang="T9">
                    <a:pos x="T2" y="T3"/>
                  </a:cxn>
                  <a:cxn ang="T10">
                    <a:pos x="T4" y="T5"/>
                  </a:cxn>
                  <a:cxn ang="T11">
                    <a:pos x="T6" y="T7"/>
                  </a:cxn>
                </a:cxnLst>
                <a:rect l="T12" t="T13" r="T14" b="T15"/>
                <a:pathLst>
                  <a:path w="125" h="108">
                    <a:moveTo>
                      <a:pt x="125" y="0"/>
                    </a:moveTo>
                    <a:lnTo>
                      <a:pt x="0" y="25"/>
                    </a:lnTo>
                    <a:lnTo>
                      <a:pt x="93" y="108"/>
                    </a:lnTo>
                    <a:lnTo>
                      <a:pt x="125" y="0"/>
                    </a:lnTo>
                    <a:close/>
                  </a:path>
                </a:pathLst>
              </a:custGeom>
              <a:solidFill>
                <a:srgbClr val="000000"/>
              </a:solidFill>
              <a:ln w="9525">
                <a:noFill/>
                <a:round/>
                <a:headEnd/>
                <a:tailEnd/>
              </a:ln>
            </p:spPr>
            <p:txBody>
              <a:bodyPr/>
              <a:lstStyle/>
              <a:p>
                <a:endParaRPr lang="ja-JP" altLang="en-US" dirty="0"/>
              </a:p>
            </p:txBody>
          </p:sp>
        </p:grpSp>
        <p:sp>
          <p:nvSpPr>
            <p:cNvPr id="6176" name="Rectangle 69"/>
            <p:cNvSpPr>
              <a:spLocks noChangeArrowheads="1"/>
            </p:cNvSpPr>
            <p:nvPr/>
          </p:nvSpPr>
          <p:spPr bwMode="auto">
            <a:xfrm>
              <a:off x="3338513" y="2630488"/>
              <a:ext cx="441325" cy="355600"/>
            </a:xfrm>
            <a:prstGeom prst="rect">
              <a:avLst/>
            </a:prstGeom>
            <a:noFill/>
            <a:ln w="9525">
              <a:noFill/>
              <a:miter lim="800000"/>
              <a:headEnd/>
              <a:tailEnd/>
            </a:ln>
          </p:spPr>
          <p:txBody>
            <a:bodyPr/>
            <a:lstStyle/>
            <a:p>
              <a:endParaRPr lang="ja-JP" altLang="en-US" dirty="0"/>
            </a:p>
          </p:txBody>
        </p:sp>
        <p:sp>
          <p:nvSpPr>
            <p:cNvPr id="6177" name="Rectangle 70"/>
            <p:cNvSpPr>
              <a:spLocks noChangeArrowheads="1"/>
            </p:cNvSpPr>
            <p:nvPr/>
          </p:nvSpPr>
          <p:spPr bwMode="auto">
            <a:xfrm>
              <a:off x="3571875" y="2635250"/>
              <a:ext cx="190500" cy="228600"/>
            </a:xfrm>
            <a:prstGeom prst="rect">
              <a:avLst/>
            </a:prstGeom>
            <a:noFill/>
            <a:ln w="9525">
              <a:noFill/>
              <a:miter lim="800000"/>
              <a:headEnd/>
              <a:tailEnd/>
            </a:ln>
          </p:spPr>
          <p:txBody>
            <a:bodyPr wrap="none" lIns="0" tIns="0" rIns="0" bIns="0">
              <a:spAutoFit/>
            </a:bodyPr>
            <a:lstStyle/>
            <a:p>
              <a:r>
                <a:rPr lang="en-US" altLang="ja-JP" sz="1500" dirty="0">
                  <a:latin typeface="ＭＳ ゴシック" pitchFamily="49" charset="-128"/>
                  <a:ea typeface="ＭＳ ゴシック" pitchFamily="49" charset="-128"/>
                </a:rPr>
                <a:t>⑨</a:t>
              </a:r>
              <a:endParaRPr lang="en-US" altLang="ja-JP" dirty="0"/>
            </a:p>
          </p:txBody>
        </p:sp>
        <p:sp>
          <p:nvSpPr>
            <p:cNvPr id="6178" name="Rectangle 71"/>
            <p:cNvSpPr>
              <a:spLocks noChangeArrowheads="1"/>
            </p:cNvSpPr>
            <p:nvPr/>
          </p:nvSpPr>
          <p:spPr bwMode="auto">
            <a:xfrm>
              <a:off x="3775075" y="2611438"/>
              <a:ext cx="52388" cy="228600"/>
            </a:xfrm>
            <a:prstGeom prst="rect">
              <a:avLst/>
            </a:prstGeom>
            <a:noFill/>
            <a:ln w="9525">
              <a:noFill/>
              <a:miter lim="800000"/>
              <a:headEnd/>
              <a:tailEnd/>
            </a:ln>
          </p:spPr>
          <p:txBody>
            <a:bodyPr wrap="none" lIns="0" tIns="0" rIns="0" bIns="0">
              <a:spAutoFit/>
            </a:bodyPr>
            <a:lstStyle/>
            <a:p>
              <a:r>
                <a:rPr lang="en-US" altLang="ja-JP" sz="1500" dirty="0">
                  <a:latin typeface="Century" pitchFamily="18" charset="0"/>
                </a:rPr>
                <a:t> </a:t>
              </a:r>
              <a:endParaRPr lang="en-US" altLang="ja-JP" dirty="0"/>
            </a:p>
          </p:txBody>
        </p:sp>
        <p:sp>
          <p:nvSpPr>
            <p:cNvPr id="6179" name="Rectangle 72"/>
            <p:cNvSpPr>
              <a:spLocks noChangeArrowheads="1"/>
            </p:cNvSpPr>
            <p:nvPr/>
          </p:nvSpPr>
          <p:spPr bwMode="auto">
            <a:xfrm>
              <a:off x="3338513" y="3633788"/>
              <a:ext cx="441325" cy="355600"/>
            </a:xfrm>
            <a:prstGeom prst="rect">
              <a:avLst/>
            </a:prstGeom>
            <a:noFill/>
            <a:ln w="9525">
              <a:noFill/>
              <a:miter lim="800000"/>
              <a:headEnd/>
              <a:tailEnd/>
            </a:ln>
          </p:spPr>
          <p:txBody>
            <a:bodyPr/>
            <a:lstStyle/>
            <a:p>
              <a:endParaRPr lang="ja-JP" altLang="en-US" dirty="0"/>
            </a:p>
          </p:txBody>
        </p:sp>
        <p:sp>
          <p:nvSpPr>
            <p:cNvPr id="6180" name="Rectangle 73"/>
            <p:cNvSpPr>
              <a:spLocks noChangeArrowheads="1"/>
            </p:cNvSpPr>
            <p:nvPr/>
          </p:nvSpPr>
          <p:spPr bwMode="auto">
            <a:xfrm>
              <a:off x="3571875" y="3636963"/>
              <a:ext cx="190500" cy="228600"/>
            </a:xfrm>
            <a:prstGeom prst="rect">
              <a:avLst/>
            </a:prstGeom>
            <a:noFill/>
            <a:ln w="9525">
              <a:noFill/>
              <a:miter lim="800000"/>
              <a:headEnd/>
              <a:tailEnd/>
            </a:ln>
          </p:spPr>
          <p:txBody>
            <a:bodyPr wrap="none" lIns="0" tIns="0" rIns="0" bIns="0">
              <a:spAutoFit/>
            </a:bodyPr>
            <a:lstStyle/>
            <a:p>
              <a:r>
                <a:rPr lang="en-US" altLang="ja-JP" sz="1500" dirty="0">
                  <a:latin typeface="ＭＳ ゴシック" pitchFamily="49" charset="-128"/>
                  <a:ea typeface="ＭＳ ゴシック" pitchFamily="49" charset="-128"/>
                </a:rPr>
                <a:t>⑩</a:t>
              </a:r>
              <a:endParaRPr lang="en-US" altLang="ja-JP" dirty="0"/>
            </a:p>
          </p:txBody>
        </p:sp>
        <p:sp>
          <p:nvSpPr>
            <p:cNvPr id="6181" name="Rectangle 74"/>
            <p:cNvSpPr>
              <a:spLocks noChangeArrowheads="1"/>
            </p:cNvSpPr>
            <p:nvPr/>
          </p:nvSpPr>
          <p:spPr bwMode="auto">
            <a:xfrm>
              <a:off x="3775075" y="3614738"/>
              <a:ext cx="52388" cy="228600"/>
            </a:xfrm>
            <a:prstGeom prst="rect">
              <a:avLst/>
            </a:prstGeom>
            <a:noFill/>
            <a:ln w="9525">
              <a:noFill/>
              <a:miter lim="800000"/>
              <a:headEnd/>
              <a:tailEnd/>
            </a:ln>
          </p:spPr>
          <p:txBody>
            <a:bodyPr wrap="none" lIns="0" tIns="0" rIns="0" bIns="0">
              <a:spAutoFit/>
            </a:bodyPr>
            <a:lstStyle/>
            <a:p>
              <a:r>
                <a:rPr lang="en-US" altLang="ja-JP" sz="1500" dirty="0">
                  <a:latin typeface="Century" pitchFamily="18" charset="0"/>
                </a:rPr>
                <a:t> </a:t>
              </a:r>
              <a:endParaRPr lang="en-US" altLang="ja-JP" dirty="0"/>
            </a:p>
          </p:txBody>
        </p:sp>
        <p:sp>
          <p:nvSpPr>
            <p:cNvPr id="6182" name="Rectangle 75"/>
            <p:cNvSpPr>
              <a:spLocks noChangeArrowheads="1"/>
            </p:cNvSpPr>
            <p:nvPr/>
          </p:nvSpPr>
          <p:spPr bwMode="auto">
            <a:xfrm>
              <a:off x="3338513" y="1835150"/>
              <a:ext cx="2205037" cy="244475"/>
            </a:xfrm>
            <a:prstGeom prst="rect">
              <a:avLst/>
            </a:prstGeom>
            <a:noFill/>
            <a:ln w="9525">
              <a:noFill/>
              <a:miter lim="800000"/>
              <a:headEnd/>
              <a:tailEnd/>
            </a:ln>
          </p:spPr>
          <p:txBody>
            <a:bodyPr/>
            <a:lstStyle/>
            <a:p>
              <a:endParaRPr lang="ja-JP" altLang="en-US" dirty="0"/>
            </a:p>
          </p:txBody>
        </p:sp>
        <p:sp>
          <p:nvSpPr>
            <p:cNvPr id="6183" name="Rectangle 76"/>
            <p:cNvSpPr>
              <a:spLocks noChangeArrowheads="1"/>
            </p:cNvSpPr>
            <p:nvPr/>
          </p:nvSpPr>
          <p:spPr bwMode="auto">
            <a:xfrm>
              <a:off x="3338513" y="1835150"/>
              <a:ext cx="1905000" cy="228600"/>
            </a:xfrm>
            <a:prstGeom prst="rect">
              <a:avLst/>
            </a:prstGeom>
            <a:noFill/>
            <a:ln w="9525">
              <a:noFill/>
              <a:miter lim="800000"/>
              <a:headEnd/>
              <a:tailEnd/>
            </a:ln>
          </p:spPr>
          <p:txBody>
            <a:bodyPr wrap="none" lIns="0" tIns="0" rIns="0" bIns="0">
              <a:spAutoFit/>
            </a:bodyPr>
            <a:lstStyle/>
            <a:p>
              <a:r>
                <a:rPr lang="en-US" altLang="ja-JP" sz="1500" dirty="0">
                  <a:latin typeface="ＭＳ ゴシック" pitchFamily="49" charset="-128"/>
                  <a:ea typeface="ＭＳ ゴシック" pitchFamily="49" charset="-128"/>
                </a:rPr>
                <a:t>⑦</a:t>
              </a:r>
              <a:r>
                <a:rPr lang="ja-JP" altLang="en-US" sz="1500" dirty="0">
                  <a:latin typeface="ＭＳ ゴシック" pitchFamily="49" charset="-128"/>
                  <a:ea typeface="ＭＳ ゴシック" pitchFamily="49" charset="-128"/>
                </a:rPr>
                <a:t>乾燥収縮メカニズム</a:t>
              </a:r>
              <a:endParaRPr lang="ja-JP" altLang="en-US" dirty="0"/>
            </a:p>
          </p:txBody>
        </p:sp>
        <p:sp>
          <p:nvSpPr>
            <p:cNvPr id="6184" name="Rectangle 77"/>
            <p:cNvSpPr>
              <a:spLocks noChangeArrowheads="1"/>
            </p:cNvSpPr>
            <p:nvPr/>
          </p:nvSpPr>
          <p:spPr bwMode="auto">
            <a:xfrm>
              <a:off x="5368925" y="1811338"/>
              <a:ext cx="52388" cy="228600"/>
            </a:xfrm>
            <a:prstGeom prst="rect">
              <a:avLst/>
            </a:prstGeom>
            <a:noFill/>
            <a:ln w="9525">
              <a:noFill/>
              <a:miter lim="800000"/>
              <a:headEnd/>
              <a:tailEnd/>
            </a:ln>
          </p:spPr>
          <p:txBody>
            <a:bodyPr wrap="none" lIns="0" tIns="0" rIns="0" bIns="0">
              <a:spAutoFit/>
            </a:bodyPr>
            <a:lstStyle/>
            <a:p>
              <a:r>
                <a:rPr lang="en-US" altLang="ja-JP" sz="1500" dirty="0">
                  <a:latin typeface="Century" pitchFamily="18" charset="0"/>
                </a:rPr>
                <a:t> </a:t>
              </a:r>
              <a:endParaRPr lang="en-US" altLang="ja-JP" dirty="0"/>
            </a:p>
          </p:txBody>
        </p:sp>
        <p:sp>
          <p:nvSpPr>
            <p:cNvPr id="6185" name="Rectangle 78"/>
            <p:cNvSpPr>
              <a:spLocks noChangeArrowheads="1"/>
            </p:cNvSpPr>
            <p:nvPr/>
          </p:nvSpPr>
          <p:spPr bwMode="auto">
            <a:xfrm>
              <a:off x="3411538" y="4321175"/>
              <a:ext cx="2206625" cy="246063"/>
            </a:xfrm>
            <a:prstGeom prst="rect">
              <a:avLst/>
            </a:prstGeom>
            <a:noFill/>
            <a:ln w="9525">
              <a:noFill/>
              <a:miter lim="800000"/>
              <a:headEnd/>
              <a:tailEnd/>
            </a:ln>
          </p:spPr>
          <p:txBody>
            <a:bodyPr/>
            <a:lstStyle/>
            <a:p>
              <a:endParaRPr lang="ja-JP" altLang="en-US" dirty="0"/>
            </a:p>
          </p:txBody>
        </p:sp>
        <p:sp>
          <p:nvSpPr>
            <p:cNvPr id="6186" name="Rectangle 79"/>
            <p:cNvSpPr>
              <a:spLocks noChangeArrowheads="1"/>
            </p:cNvSpPr>
            <p:nvPr/>
          </p:nvSpPr>
          <p:spPr bwMode="auto">
            <a:xfrm>
              <a:off x="3411538" y="4321175"/>
              <a:ext cx="2095500" cy="228600"/>
            </a:xfrm>
            <a:prstGeom prst="rect">
              <a:avLst/>
            </a:prstGeom>
            <a:noFill/>
            <a:ln w="9525">
              <a:noFill/>
              <a:miter lim="800000"/>
              <a:headEnd/>
              <a:tailEnd/>
            </a:ln>
          </p:spPr>
          <p:txBody>
            <a:bodyPr wrap="none" lIns="0" tIns="0" rIns="0" bIns="0">
              <a:spAutoFit/>
            </a:bodyPr>
            <a:lstStyle/>
            <a:p>
              <a:r>
                <a:rPr lang="en-US" altLang="ja-JP" sz="1500" dirty="0">
                  <a:latin typeface="ＭＳ ゴシック" pitchFamily="49" charset="-128"/>
                  <a:ea typeface="ＭＳ ゴシック" pitchFamily="49" charset="-128"/>
                </a:rPr>
                <a:t>⑧</a:t>
              </a:r>
              <a:r>
                <a:rPr lang="ja-JP" altLang="en-US" sz="1500" dirty="0">
                  <a:latin typeface="ＭＳ ゴシック" pitchFamily="49" charset="-128"/>
                  <a:ea typeface="ＭＳ ゴシック" pitchFamily="49" charset="-128"/>
                </a:rPr>
                <a:t>膨張・収縮メカニズム</a:t>
              </a:r>
              <a:endParaRPr lang="ja-JP" altLang="en-US" dirty="0"/>
            </a:p>
          </p:txBody>
        </p:sp>
        <p:sp>
          <p:nvSpPr>
            <p:cNvPr id="6187" name="Rectangle 80"/>
            <p:cNvSpPr>
              <a:spLocks noChangeArrowheads="1"/>
            </p:cNvSpPr>
            <p:nvPr/>
          </p:nvSpPr>
          <p:spPr bwMode="auto">
            <a:xfrm>
              <a:off x="5613400" y="4297363"/>
              <a:ext cx="52388" cy="228600"/>
            </a:xfrm>
            <a:prstGeom prst="rect">
              <a:avLst/>
            </a:prstGeom>
            <a:noFill/>
            <a:ln w="9525">
              <a:noFill/>
              <a:miter lim="800000"/>
              <a:headEnd/>
              <a:tailEnd/>
            </a:ln>
          </p:spPr>
          <p:txBody>
            <a:bodyPr wrap="none" lIns="0" tIns="0" rIns="0" bIns="0">
              <a:spAutoFit/>
            </a:bodyPr>
            <a:lstStyle/>
            <a:p>
              <a:r>
                <a:rPr lang="en-US" altLang="ja-JP" sz="1500" dirty="0">
                  <a:latin typeface="Century" pitchFamily="18" charset="0"/>
                </a:rPr>
                <a:t> </a:t>
              </a:r>
              <a:endParaRPr lang="en-US" altLang="ja-JP" dirty="0"/>
            </a:p>
          </p:txBody>
        </p:sp>
        <p:sp>
          <p:nvSpPr>
            <p:cNvPr id="6188" name="Freeform 81"/>
            <p:cNvSpPr>
              <a:spLocks/>
            </p:cNvSpPr>
            <p:nvPr/>
          </p:nvSpPr>
          <p:spPr bwMode="auto">
            <a:xfrm>
              <a:off x="6980238" y="3013075"/>
              <a:ext cx="347662" cy="296863"/>
            </a:xfrm>
            <a:custGeom>
              <a:avLst/>
              <a:gdLst>
                <a:gd name="T0" fmla="*/ 165 w 219"/>
                <a:gd name="T1" fmla="*/ 0 h 187"/>
                <a:gd name="T2" fmla="*/ 165 w 219"/>
                <a:gd name="T3" fmla="*/ 47 h 187"/>
                <a:gd name="T4" fmla="*/ 0 w 219"/>
                <a:gd name="T5" fmla="*/ 47 h 187"/>
                <a:gd name="T6" fmla="*/ 0 w 219"/>
                <a:gd name="T7" fmla="*/ 140 h 187"/>
                <a:gd name="T8" fmla="*/ 165 w 219"/>
                <a:gd name="T9" fmla="*/ 140 h 187"/>
                <a:gd name="T10" fmla="*/ 165 w 219"/>
                <a:gd name="T11" fmla="*/ 187 h 187"/>
                <a:gd name="T12" fmla="*/ 219 w 219"/>
                <a:gd name="T13" fmla="*/ 93 h 187"/>
                <a:gd name="T14" fmla="*/ 165 w 219"/>
                <a:gd name="T15" fmla="*/ 0 h 187"/>
                <a:gd name="T16" fmla="*/ 0 60000 65536"/>
                <a:gd name="T17" fmla="*/ 0 60000 65536"/>
                <a:gd name="T18" fmla="*/ 0 60000 65536"/>
                <a:gd name="T19" fmla="*/ 0 60000 65536"/>
                <a:gd name="T20" fmla="*/ 0 60000 65536"/>
                <a:gd name="T21" fmla="*/ 0 60000 65536"/>
                <a:gd name="T22" fmla="*/ 0 60000 65536"/>
                <a:gd name="T23" fmla="*/ 0 60000 65536"/>
                <a:gd name="T24" fmla="*/ 0 w 219"/>
                <a:gd name="T25" fmla="*/ 0 h 187"/>
                <a:gd name="T26" fmla="*/ 219 w 219"/>
                <a:gd name="T27" fmla="*/ 187 h 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9" h="187">
                  <a:moveTo>
                    <a:pt x="165" y="0"/>
                  </a:moveTo>
                  <a:lnTo>
                    <a:pt x="165" y="47"/>
                  </a:lnTo>
                  <a:lnTo>
                    <a:pt x="0" y="47"/>
                  </a:lnTo>
                  <a:lnTo>
                    <a:pt x="0" y="140"/>
                  </a:lnTo>
                  <a:lnTo>
                    <a:pt x="165" y="140"/>
                  </a:lnTo>
                  <a:lnTo>
                    <a:pt x="165" y="187"/>
                  </a:lnTo>
                  <a:lnTo>
                    <a:pt x="219" y="93"/>
                  </a:lnTo>
                  <a:lnTo>
                    <a:pt x="165" y="0"/>
                  </a:lnTo>
                  <a:close/>
                </a:path>
              </a:pathLst>
            </a:custGeom>
            <a:solidFill>
              <a:srgbClr val="FFFFFF"/>
            </a:solidFill>
            <a:ln w="15875">
              <a:solidFill>
                <a:srgbClr val="000000"/>
              </a:solidFill>
              <a:round/>
              <a:headEnd/>
              <a:tailEnd/>
            </a:ln>
          </p:spPr>
          <p:txBody>
            <a:bodyPr/>
            <a:lstStyle/>
            <a:p>
              <a:endParaRPr lang="ja-JP" altLang="en-US" dirty="0"/>
            </a:p>
          </p:txBody>
        </p:sp>
        <p:sp>
          <p:nvSpPr>
            <p:cNvPr id="6189" name="Freeform 82"/>
            <p:cNvSpPr>
              <a:spLocks/>
            </p:cNvSpPr>
            <p:nvPr/>
          </p:nvSpPr>
          <p:spPr bwMode="auto">
            <a:xfrm>
              <a:off x="7397750" y="2903538"/>
              <a:ext cx="781050" cy="554037"/>
            </a:xfrm>
            <a:custGeom>
              <a:avLst/>
              <a:gdLst>
                <a:gd name="T0" fmla="*/ 59 w 492"/>
                <a:gd name="T1" fmla="*/ 0 h 349"/>
                <a:gd name="T2" fmla="*/ 47 w 492"/>
                <a:gd name="T3" fmla="*/ 3 h 349"/>
                <a:gd name="T4" fmla="*/ 37 w 492"/>
                <a:gd name="T5" fmla="*/ 5 h 349"/>
                <a:gd name="T6" fmla="*/ 18 w 492"/>
                <a:gd name="T7" fmla="*/ 17 h 349"/>
                <a:gd name="T8" fmla="*/ 5 w 492"/>
                <a:gd name="T9" fmla="*/ 37 h 349"/>
                <a:gd name="T10" fmla="*/ 3 w 492"/>
                <a:gd name="T11" fmla="*/ 47 h 349"/>
                <a:gd name="T12" fmla="*/ 0 w 492"/>
                <a:gd name="T13" fmla="*/ 59 h 349"/>
                <a:gd name="T14" fmla="*/ 0 w 492"/>
                <a:gd name="T15" fmla="*/ 293 h 349"/>
                <a:gd name="T16" fmla="*/ 3 w 492"/>
                <a:gd name="T17" fmla="*/ 305 h 349"/>
                <a:gd name="T18" fmla="*/ 5 w 492"/>
                <a:gd name="T19" fmla="*/ 315 h 349"/>
                <a:gd name="T20" fmla="*/ 18 w 492"/>
                <a:gd name="T21" fmla="*/ 332 h 349"/>
                <a:gd name="T22" fmla="*/ 37 w 492"/>
                <a:gd name="T23" fmla="*/ 344 h 349"/>
                <a:gd name="T24" fmla="*/ 59 w 492"/>
                <a:gd name="T25" fmla="*/ 349 h 349"/>
                <a:gd name="T26" fmla="*/ 433 w 492"/>
                <a:gd name="T27" fmla="*/ 349 h 349"/>
                <a:gd name="T28" fmla="*/ 455 w 492"/>
                <a:gd name="T29" fmla="*/ 344 h 349"/>
                <a:gd name="T30" fmla="*/ 475 w 492"/>
                <a:gd name="T31" fmla="*/ 332 h 349"/>
                <a:gd name="T32" fmla="*/ 487 w 492"/>
                <a:gd name="T33" fmla="*/ 315 h 349"/>
                <a:gd name="T34" fmla="*/ 492 w 492"/>
                <a:gd name="T35" fmla="*/ 305 h 349"/>
                <a:gd name="T36" fmla="*/ 492 w 492"/>
                <a:gd name="T37" fmla="*/ 293 h 349"/>
                <a:gd name="T38" fmla="*/ 492 w 492"/>
                <a:gd name="T39" fmla="*/ 59 h 349"/>
                <a:gd name="T40" fmla="*/ 492 w 492"/>
                <a:gd name="T41" fmla="*/ 47 h 349"/>
                <a:gd name="T42" fmla="*/ 487 w 492"/>
                <a:gd name="T43" fmla="*/ 37 h 349"/>
                <a:gd name="T44" fmla="*/ 475 w 492"/>
                <a:gd name="T45" fmla="*/ 17 h 349"/>
                <a:gd name="T46" fmla="*/ 455 w 492"/>
                <a:gd name="T47" fmla="*/ 5 h 349"/>
                <a:gd name="T48" fmla="*/ 446 w 492"/>
                <a:gd name="T49" fmla="*/ 3 h 349"/>
                <a:gd name="T50" fmla="*/ 433 w 492"/>
                <a:gd name="T51" fmla="*/ 0 h 349"/>
                <a:gd name="T52" fmla="*/ 59 w 492"/>
                <a:gd name="T53" fmla="*/ 0 h 34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92"/>
                <a:gd name="T82" fmla="*/ 0 h 349"/>
                <a:gd name="T83" fmla="*/ 492 w 492"/>
                <a:gd name="T84" fmla="*/ 349 h 34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92" h="349">
                  <a:moveTo>
                    <a:pt x="59" y="0"/>
                  </a:moveTo>
                  <a:lnTo>
                    <a:pt x="47" y="3"/>
                  </a:lnTo>
                  <a:lnTo>
                    <a:pt x="37" y="5"/>
                  </a:lnTo>
                  <a:lnTo>
                    <a:pt x="18" y="17"/>
                  </a:lnTo>
                  <a:lnTo>
                    <a:pt x="5" y="37"/>
                  </a:lnTo>
                  <a:lnTo>
                    <a:pt x="3" y="47"/>
                  </a:lnTo>
                  <a:lnTo>
                    <a:pt x="0" y="59"/>
                  </a:lnTo>
                  <a:lnTo>
                    <a:pt x="0" y="293"/>
                  </a:lnTo>
                  <a:lnTo>
                    <a:pt x="3" y="305"/>
                  </a:lnTo>
                  <a:lnTo>
                    <a:pt x="5" y="315"/>
                  </a:lnTo>
                  <a:lnTo>
                    <a:pt x="18" y="332"/>
                  </a:lnTo>
                  <a:lnTo>
                    <a:pt x="37" y="344"/>
                  </a:lnTo>
                  <a:lnTo>
                    <a:pt x="59" y="349"/>
                  </a:lnTo>
                  <a:lnTo>
                    <a:pt x="433" y="349"/>
                  </a:lnTo>
                  <a:lnTo>
                    <a:pt x="455" y="344"/>
                  </a:lnTo>
                  <a:lnTo>
                    <a:pt x="475" y="332"/>
                  </a:lnTo>
                  <a:lnTo>
                    <a:pt x="487" y="315"/>
                  </a:lnTo>
                  <a:lnTo>
                    <a:pt x="492" y="305"/>
                  </a:lnTo>
                  <a:lnTo>
                    <a:pt x="492" y="293"/>
                  </a:lnTo>
                  <a:lnTo>
                    <a:pt x="492" y="59"/>
                  </a:lnTo>
                  <a:lnTo>
                    <a:pt x="492" y="47"/>
                  </a:lnTo>
                  <a:lnTo>
                    <a:pt x="487" y="37"/>
                  </a:lnTo>
                  <a:lnTo>
                    <a:pt x="475" y="17"/>
                  </a:lnTo>
                  <a:lnTo>
                    <a:pt x="455" y="5"/>
                  </a:lnTo>
                  <a:lnTo>
                    <a:pt x="446" y="3"/>
                  </a:lnTo>
                  <a:lnTo>
                    <a:pt x="433" y="0"/>
                  </a:lnTo>
                  <a:lnTo>
                    <a:pt x="59" y="0"/>
                  </a:lnTo>
                  <a:close/>
                </a:path>
              </a:pathLst>
            </a:custGeom>
            <a:solidFill>
              <a:schemeClr val="folHlink"/>
            </a:solidFill>
            <a:ln w="15875">
              <a:solidFill>
                <a:srgbClr val="000000"/>
              </a:solidFill>
              <a:round/>
              <a:headEnd/>
              <a:tailEnd/>
            </a:ln>
          </p:spPr>
          <p:txBody>
            <a:bodyPr/>
            <a:lstStyle/>
            <a:p>
              <a:endParaRPr lang="ja-JP" altLang="en-US" dirty="0"/>
            </a:p>
          </p:txBody>
        </p:sp>
        <p:sp>
          <p:nvSpPr>
            <p:cNvPr id="6190" name="Rectangle 83"/>
            <p:cNvSpPr>
              <a:spLocks noChangeArrowheads="1"/>
            </p:cNvSpPr>
            <p:nvPr/>
          </p:nvSpPr>
          <p:spPr bwMode="auto">
            <a:xfrm>
              <a:off x="7562850" y="3071813"/>
              <a:ext cx="406400" cy="244475"/>
            </a:xfrm>
            <a:prstGeom prst="rect">
              <a:avLst/>
            </a:prstGeom>
            <a:noFill/>
            <a:ln w="9525">
              <a:noFill/>
              <a:miter lim="800000"/>
              <a:headEnd/>
              <a:tailEnd/>
            </a:ln>
          </p:spPr>
          <p:txBody>
            <a:bodyPr wrap="none" lIns="0" tIns="0" rIns="0" bIns="0">
              <a:spAutoFit/>
            </a:bodyPr>
            <a:lstStyle/>
            <a:p>
              <a:r>
                <a:rPr lang="ja-JP" altLang="en-US" sz="1600" dirty="0">
                  <a:latin typeface="ＭＳ 明朝" pitchFamily="17" charset="-128"/>
                  <a:ea typeface="ＭＳ 明朝" pitchFamily="17" charset="-128"/>
                </a:rPr>
                <a:t>劣化</a:t>
              </a:r>
              <a:endParaRPr lang="ja-JP" altLang="en-US" dirty="0"/>
            </a:p>
          </p:txBody>
        </p:sp>
        <p:sp>
          <p:nvSpPr>
            <p:cNvPr id="6191" name="Rectangle 84"/>
            <p:cNvSpPr>
              <a:spLocks noChangeArrowheads="1"/>
            </p:cNvSpPr>
            <p:nvPr/>
          </p:nvSpPr>
          <p:spPr bwMode="auto">
            <a:xfrm>
              <a:off x="7999413" y="3044825"/>
              <a:ext cx="57150" cy="244475"/>
            </a:xfrm>
            <a:prstGeom prst="rect">
              <a:avLst/>
            </a:prstGeom>
            <a:noFill/>
            <a:ln w="9525">
              <a:noFill/>
              <a:miter lim="800000"/>
              <a:headEnd/>
              <a:tailEnd/>
            </a:ln>
          </p:spPr>
          <p:txBody>
            <a:bodyPr wrap="none" lIns="0" tIns="0" rIns="0" bIns="0">
              <a:spAutoFit/>
            </a:bodyPr>
            <a:lstStyle/>
            <a:p>
              <a:r>
                <a:rPr lang="en-US" altLang="ja-JP" sz="1600" dirty="0">
                  <a:latin typeface="Century" pitchFamily="18" charset="0"/>
                </a:rPr>
                <a:t> </a:t>
              </a:r>
              <a:endParaRPr lang="en-US" altLang="ja-JP" dirty="0"/>
            </a:p>
          </p:txBody>
        </p:sp>
        <p:sp>
          <p:nvSpPr>
            <p:cNvPr id="6192" name="Rectangle 85"/>
            <p:cNvSpPr>
              <a:spLocks noChangeArrowheads="1"/>
            </p:cNvSpPr>
            <p:nvPr/>
          </p:nvSpPr>
          <p:spPr bwMode="auto">
            <a:xfrm>
              <a:off x="7593013" y="3540125"/>
              <a:ext cx="941387" cy="246063"/>
            </a:xfrm>
            <a:prstGeom prst="rect">
              <a:avLst/>
            </a:prstGeom>
            <a:noFill/>
            <a:ln w="9525">
              <a:noFill/>
              <a:miter lim="800000"/>
              <a:headEnd/>
              <a:tailEnd/>
            </a:ln>
          </p:spPr>
          <p:txBody>
            <a:bodyPr/>
            <a:lstStyle/>
            <a:p>
              <a:endParaRPr lang="ja-JP" altLang="en-US" dirty="0"/>
            </a:p>
          </p:txBody>
        </p:sp>
        <p:sp>
          <p:nvSpPr>
            <p:cNvPr id="6193" name="Rectangle 86"/>
            <p:cNvSpPr>
              <a:spLocks noChangeArrowheads="1"/>
            </p:cNvSpPr>
            <p:nvPr/>
          </p:nvSpPr>
          <p:spPr bwMode="auto">
            <a:xfrm>
              <a:off x="7593013" y="3540125"/>
              <a:ext cx="762000" cy="228600"/>
            </a:xfrm>
            <a:prstGeom prst="rect">
              <a:avLst/>
            </a:prstGeom>
            <a:noFill/>
            <a:ln w="9525">
              <a:noFill/>
              <a:miter lim="800000"/>
              <a:headEnd/>
              <a:tailEnd/>
            </a:ln>
          </p:spPr>
          <p:txBody>
            <a:bodyPr wrap="none" lIns="0" tIns="0" rIns="0" bIns="0">
              <a:spAutoFit/>
            </a:bodyPr>
            <a:lstStyle/>
            <a:p>
              <a:r>
                <a:rPr lang="ja-JP" altLang="en-US" sz="1500" dirty="0">
                  <a:latin typeface="ＭＳ ゴシック" pitchFamily="49" charset="-128"/>
                  <a:ea typeface="ＭＳ ゴシック" pitchFamily="49" charset="-128"/>
                </a:rPr>
                <a:t>ひびわれ</a:t>
              </a:r>
              <a:endParaRPr lang="ja-JP" altLang="en-US" dirty="0"/>
            </a:p>
          </p:txBody>
        </p:sp>
        <p:sp>
          <p:nvSpPr>
            <p:cNvPr id="6194" name="Rectangle 87"/>
            <p:cNvSpPr>
              <a:spLocks noChangeArrowheads="1"/>
            </p:cNvSpPr>
            <p:nvPr/>
          </p:nvSpPr>
          <p:spPr bwMode="auto">
            <a:xfrm>
              <a:off x="8405813" y="3516313"/>
              <a:ext cx="52387" cy="228600"/>
            </a:xfrm>
            <a:prstGeom prst="rect">
              <a:avLst/>
            </a:prstGeom>
            <a:noFill/>
            <a:ln w="9525">
              <a:noFill/>
              <a:miter lim="800000"/>
              <a:headEnd/>
              <a:tailEnd/>
            </a:ln>
          </p:spPr>
          <p:txBody>
            <a:bodyPr wrap="none" lIns="0" tIns="0" rIns="0" bIns="0">
              <a:spAutoFit/>
            </a:bodyPr>
            <a:lstStyle/>
            <a:p>
              <a:r>
                <a:rPr lang="en-US" altLang="ja-JP" sz="1500" dirty="0">
                  <a:latin typeface="Century" pitchFamily="18" charset="0"/>
                </a:rPr>
                <a:t> </a:t>
              </a:r>
              <a:endParaRPr lang="en-US" altLang="ja-JP" dirty="0"/>
            </a:p>
          </p:txBody>
        </p:sp>
        <p:grpSp>
          <p:nvGrpSpPr>
            <p:cNvPr id="9" name="Group 101"/>
            <p:cNvGrpSpPr>
              <a:grpSpLocks/>
            </p:cNvGrpSpPr>
            <p:nvPr/>
          </p:nvGrpSpPr>
          <p:grpSpPr bwMode="auto">
            <a:xfrm>
              <a:off x="7734300" y="1581150"/>
              <a:ext cx="15875" cy="1327150"/>
              <a:chOff x="4872" y="996"/>
              <a:chExt cx="10" cy="836"/>
            </a:xfrm>
          </p:grpSpPr>
          <p:sp>
            <p:nvSpPr>
              <p:cNvPr id="6356" name="Freeform 88"/>
              <p:cNvSpPr>
                <a:spLocks/>
              </p:cNvSpPr>
              <p:nvPr/>
            </p:nvSpPr>
            <p:spPr bwMode="auto">
              <a:xfrm>
                <a:off x="4872" y="1743"/>
                <a:ext cx="10" cy="89"/>
              </a:xfrm>
              <a:custGeom>
                <a:avLst/>
                <a:gdLst>
                  <a:gd name="T0" fmla="*/ 0 w 10"/>
                  <a:gd name="T1" fmla="*/ 86 h 89"/>
                  <a:gd name="T2" fmla="*/ 2 w 10"/>
                  <a:gd name="T3" fmla="*/ 86 h 89"/>
                  <a:gd name="T4" fmla="*/ 5 w 10"/>
                  <a:gd name="T5" fmla="*/ 89 h 89"/>
                  <a:gd name="T6" fmla="*/ 5 w 10"/>
                  <a:gd name="T7" fmla="*/ 89 h 89"/>
                  <a:gd name="T8" fmla="*/ 7 w 10"/>
                  <a:gd name="T9" fmla="*/ 86 h 89"/>
                  <a:gd name="T10" fmla="*/ 10 w 10"/>
                  <a:gd name="T11" fmla="*/ 84 h 89"/>
                  <a:gd name="T12" fmla="*/ 10 w 10"/>
                  <a:gd name="T13" fmla="*/ 84 h 89"/>
                  <a:gd name="T14" fmla="*/ 10 w 10"/>
                  <a:gd name="T15" fmla="*/ 5 h 89"/>
                  <a:gd name="T16" fmla="*/ 7 w 10"/>
                  <a:gd name="T17" fmla="*/ 3 h 89"/>
                  <a:gd name="T18" fmla="*/ 5 w 10"/>
                  <a:gd name="T19" fmla="*/ 0 h 89"/>
                  <a:gd name="T20" fmla="*/ 5 w 10"/>
                  <a:gd name="T21" fmla="*/ 0 h 89"/>
                  <a:gd name="T22" fmla="*/ 2 w 10"/>
                  <a:gd name="T23" fmla="*/ 3 h 89"/>
                  <a:gd name="T24" fmla="*/ 0 w 10"/>
                  <a:gd name="T25" fmla="*/ 5 h 89"/>
                  <a:gd name="T26" fmla="*/ 0 w 10"/>
                  <a:gd name="T27" fmla="*/ 8 h 89"/>
                  <a:gd name="T28" fmla="*/ 0 w 10"/>
                  <a:gd name="T29" fmla="*/ 86 h 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89"/>
                  <a:gd name="T47" fmla="*/ 10 w 10"/>
                  <a:gd name="T48" fmla="*/ 89 h 8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89">
                    <a:moveTo>
                      <a:pt x="0" y="86"/>
                    </a:moveTo>
                    <a:lnTo>
                      <a:pt x="2" y="86"/>
                    </a:lnTo>
                    <a:lnTo>
                      <a:pt x="5" y="89"/>
                    </a:lnTo>
                    <a:lnTo>
                      <a:pt x="7" y="86"/>
                    </a:lnTo>
                    <a:lnTo>
                      <a:pt x="10" y="84"/>
                    </a:lnTo>
                    <a:lnTo>
                      <a:pt x="10" y="5"/>
                    </a:lnTo>
                    <a:lnTo>
                      <a:pt x="7" y="3"/>
                    </a:lnTo>
                    <a:lnTo>
                      <a:pt x="5" y="0"/>
                    </a:lnTo>
                    <a:lnTo>
                      <a:pt x="2" y="3"/>
                    </a:lnTo>
                    <a:lnTo>
                      <a:pt x="0" y="5"/>
                    </a:lnTo>
                    <a:lnTo>
                      <a:pt x="0" y="8"/>
                    </a:lnTo>
                    <a:lnTo>
                      <a:pt x="0" y="86"/>
                    </a:lnTo>
                    <a:close/>
                  </a:path>
                </a:pathLst>
              </a:custGeom>
              <a:solidFill>
                <a:srgbClr val="000000"/>
              </a:solidFill>
              <a:ln w="9525">
                <a:noFill/>
                <a:round/>
                <a:headEnd/>
                <a:tailEnd/>
              </a:ln>
            </p:spPr>
            <p:txBody>
              <a:bodyPr/>
              <a:lstStyle/>
              <a:p>
                <a:endParaRPr lang="ja-JP" altLang="en-US" dirty="0"/>
              </a:p>
            </p:txBody>
          </p:sp>
          <p:sp>
            <p:nvSpPr>
              <p:cNvPr id="6357" name="Freeform 89"/>
              <p:cNvSpPr>
                <a:spLocks/>
              </p:cNvSpPr>
              <p:nvPr/>
            </p:nvSpPr>
            <p:spPr bwMode="auto">
              <a:xfrm>
                <a:off x="4872" y="1704"/>
                <a:ext cx="10" cy="19"/>
              </a:xfrm>
              <a:custGeom>
                <a:avLst/>
                <a:gdLst>
                  <a:gd name="T0" fmla="*/ 0 w 10"/>
                  <a:gd name="T1" fmla="*/ 17 h 19"/>
                  <a:gd name="T2" fmla="*/ 2 w 10"/>
                  <a:gd name="T3" fmla="*/ 17 h 19"/>
                  <a:gd name="T4" fmla="*/ 5 w 10"/>
                  <a:gd name="T5" fmla="*/ 19 h 19"/>
                  <a:gd name="T6" fmla="*/ 5 w 10"/>
                  <a:gd name="T7" fmla="*/ 19 h 19"/>
                  <a:gd name="T8" fmla="*/ 7 w 10"/>
                  <a:gd name="T9" fmla="*/ 17 h 19"/>
                  <a:gd name="T10" fmla="*/ 10 w 10"/>
                  <a:gd name="T11" fmla="*/ 15 h 19"/>
                  <a:gd name="T12" fmla="*/ 10 w 10"/>
                  <a:gd name="T13" fmla="*/ 15 h 19"/>
                  <a:gd name="T14" fmla="*/ 10 w 10"/>
                  <a:gd name="T15" fmla="*/ 5 h 19"/>
                  <a:gd name="T16" fmla="*/ 7 w 10"/>
                  <a:gd name="T17" fmla="*/ 2 h 19"/>
                  <a:gd name="T18" fmla="*/ 5 w 10"/>
                  <a:gd name="T19" fmla="*/ 0 h 19"/>
                  <a:gd name="T20" fmla="*/ 5 w 10"/>
                  <a:gd name="T21" fmla="*/ 0 h 19"/>
                  <a:gd name="T22" fmla="*/ 2 w 10"/>
                  <a:gd name="T23" fmla="*/ 2 h 19"/>
                  <a:gd name="T24" fmla="*/ 0 w 10"/>
                  <a:gd name="T25" fmla="*/ 5 h 19"/>
                  <a:gd name="T26" fmla="*/ 0 w 10"/>
                  <a:gd name="T27" fmla="*/ 7 h 19"/>
                  <a:gd name="T28" fmla="*/ 0 w 10"/>
                  <a:gd name="T29" fmla="*/ 17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19"/>
                  <a:gd name="T47" fmla="*/ 10 w 10"/>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19">
                    <a:moveTo>
                      <a:pt x="0" y="17"/>
                    </a:moveTo>
                    <a:lnTo>
                      <a:pt x="2" y="17"/>
                    </a:lnTo>
                    <a:lnTo>
                      <a:pt x="5" y="19"/>
                    </a:lnTo>
                    <a:lnTo>
                      <a:pt x="7" y="17"/>
                    </a:lnTo>
                    <a:lnTo>
                      <a:pt x="10" y="15"/>
                    </a:lnTo>
                    <a:lnTo>
                      <a:pt x="10" y="5"/>
                    </a:lnTo>
                    <a:lnTo>
                      <a:pt x="7" y="2"/>
                    </a:lnTo>
                    <a:lnTo>
                      <a:pt x="5" y="0"/>
                    </a:lnTo>
                    <a:lnTo>
                      <a:pt x="2" y="2"/>
                    </a:lnTo>
                    <a:lnTo>
                      <a:pt x="0" y="5"/>
                    </a:lnTo>
                    <a:lnTo>
                      <a:pt x="0" y="7"/>
                    </a:lnTo>
                    <a:lnTo>
                      <a:pt x="0" y="17"/>
                    </a:lnTo>
                    <a:close/>
                  </a:path>
                </a:pathLst>
              </a:custGeom>
              <a:solidFill>
                <a:srgbClr val="000000"/>
              </a:solidFill>
              <a:ln w="9525">
                <a:noFill/>
                <a:round/>
                <a:headEnd/>
                <a:tailEnd/>
              </a:ln>
            </p:spPr>
            <p:txBody>
              <a:bodyPr/>
              <a:lstStyle/>
              <a:p>
                <a:endParaRPr lang="ja-JP" altLang="en-US" dirty="0"/>
              </a:p>
            </p:txBody>
          </p:sp>
          <p:sp>
            <p:nvSpPr>
              <p:cNvPr id="6358" name="Freeform 90"/>
              <p:cNvSpPr>
                <a:spLocks/>
              </p:cNvSpPr>
              <p:nvPr/>
            </p:nvSpPr>
            <p:spPr bwMode="auto">
              <a:xfrm>
                <a:off x="4872" y="1664"/>
                <a:ext cx="10" cy="20"/>
              </a:xfrm>
              <a:custGeom>
                <a:avLst/>
                <a:gdLst>
                  <a:gd name="T0" fmla="*/ 0 w 10"/>
                  <a:gd name="T1" fmla="*/ 18 h 20"/>
                  <a:gd name="T2" fmla="*/ 2 w 10"/>
                  <a:gd name="T3" fmla="*/ 18 h 20"/>
                  <a:gd name="T4" fmla="*/ 5 w 10"/>
                  <a:gd name="T5" fmla="*/ 20 h 20"/>
                  <a:gd name="T6" fmla="*/ 5 w 10"/>
                  <a:gd name="T7" fmla="*/ 20 h 20"/>
                  <a:gd name="T8" fmla="*/ 7 w 10"/>
                  <a:gd name="T9" fmla="*/ 18 h 20"/>
                  <a:gd name="T10" fmla="*/ 10 w 10"/>
                  <a:gd name="T11" fmla="*/ 15 h 20"/>
                  <a:gd name="T12" fmla="*/ 10 w 10"/>
                  <a:gd name="T13" fmla="*/ 15 h 20"/>
                  <a:gd name="T14" fmla="*/ 10 w 10"/>
                  <a:gd name="T15" fmla="*/ 5 h 20"/>
                  <a:gd name="T16" fmla="*/ 7 w 10"/>
                  <a:gd name="T17" fmla="*/ 3 h 20"/>
                  <a:gd name="T18" fmla="*/ 5 w 10"/>
                  <a:gd name="T19" fmla="*/ 0 h 20"/>
                  <a:gd name="T20" fmla="*/ 5 w 10"/>
                  <a:gd name="T21" fmla="*/ 0 h 20"/>
                  <a:gd name="T22" fmla="*/ 2 w 10"/>
                  <a:gd name="T23" fmla="*/ 3 h 20"/>
                  <a:gd name="T24" fmla="*/ 0 w 10"/>
                  <a:gd name="T25" fmla="*/ 5 h 20"/>
                  <a:gd name="T26" fmla="*/ 0 w 10"/>
                  <a:gd name="T27" fmla="*/ 8 h 20"/>
                  <a:gd name="T28" fmla="*/ 0 w 10"/>
                  <a:gd name="T29" fmla="*/ 18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20"/>
                  <a:gd name="T47" fmla="*/ 10 w 10"/>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20">
                    <a:moveTo>
                      <a:pt x="0" y="18"/>
                    </a:moveTo>
                    <a:lnTo>
                      <a:pt x="2" y="18"/>
                    </a:lnTo>
                    <a:lnTo>
                      <a:pt x="5" y="20"/>
                    </a:lnTo>
                    <a:lnTo>
                      <a:pt x="7" y="18"/>
                    </a:lnTo>
                    <a:lnTo>
                      <a:pt x="10" y="15"/>
                    </a:lnTo>
                    <a:lnTo>
                      <a:pt x="10" y="5"/>
                    </a:lnTo>
                    <a:lnTo>
                      <a:pt x="7" y="3"/>
                    </a:lnTo>
                    <a:lnTo>
                      <a:pt x="5" y="0"/>
                    </a:lnTo>
                    <a:lnTo>
                      <a:pt x="2" y="3"/>
                    </a:lnTo>
                    <a:lnTo>
                      <a:pt x="0" y="5"/>
                    </a:lnTo>
                    <a:lnTo>
                      <a:pt x="0" y="8"/>
                    </a:lnTo>
                    <a:lnTo>
                      <a:pt x="0" y="18"/>
                    </a:lnTo>
                    <a:close/>
                  </a:path>
                </a:pathLst>
              </a:custGeom>
              <a:solidFill>
                <a:srgbClr val="000000"/>
              </a:solidFill>
              <a:ln w="9525">
                <a:noFill/>
                <a:round/>
                <a:headEnd/>
                <a:tailEnd/>
              </a:ln>
            </p:spPr>
            <p:txBody>
              <a:bodyPr/>
              <a:lstStyle/>
              <a:p>
                <a:endParaRPr lang="ja-JP" altLang="en-US" dirty="0"/>
              </a:p>
            </p:txBody>
          </p:sp>
          <p:sp>
            <p:nvSpPr>
              <p:cNvPr id="6359" name="Freeform 91"/>
              <p:cNvSpPr>
                <a:spLocks/>
              </p:cNvSpPr>
              <p:nvPr/>
            </p:nvSpPr>
            <p:spPr bwMode="auto">
              <a:xfrm>
                <a:off x="4872" y="1556"/>
                <a:ext cx="10" cy="89"/>
              </a:xfrm>
              <a:custGeom>
                <a:avLst/>
                <a:gdLst>
                  <a:gd name="T0" fmla="*/ 0 w 10"/>
                  <a:gd name="T1" fmla="*/ 86 h 89"/>
                  <a:gd name="T2" fmla="*/ 2 w 10"/>
                  <a:gd name="T3" fmla="*/ 86 h 89"/>
                  <a:gd name="T4" fmla="*/ 5 w 10"/>
                  <a:gd name="T5" fmla="*/ 89 h 89"/>
                  <a:gd name="T6" fmla="*/ 5 w 10"/>
                  <a:gd name="T7" fmla="*/ 89 h 89"/>
                  <a:gd name="T8" fmla="*/ 7 w 10"/>
                  <a:gd name="T9" fmla="*/ 86 h 89"/>
                  <a:gd name="T10" fmla="*/ 10 w 10"/>
                  <a:gd name="T11" fmla="*/ 84 h 89"/>
                  <a:gd name="T12" fmla="*/ 10 w 10"/>
                  <a:gd name="T13" fmla="*/ 84 h 89"/>
                  <a:gd name="T14" fmla="*/ 10 w 10"/>
                  <a:gd name="T15" fmla="*/ 5 h 89"/>
                  <a:gd name="T16" fmla="*/ 7 w 10"/>
                  <a:gd name="T17" fmla="*/ 3 h 89"/>
                  <a:gd name="T18" fmla="*/ 5 w 10"/>
                  <a:gd name="T19" fmla="*/ 0 h 89"/>
                  <a:gd name="T20" fmla="*/ 5 w 10"/>
                  <a:gd name="T21" fmla="*/ 0 h 89"/>
                  <a:gd name="T22" fmla="*/ 2 w 10"/>
                  <a:gd name="T23" fmla="*/ 3 h 89"/>
                  <a:gd name="T24" fmla="*/ 0 w 10"/>
                  <a:gd name="T25" fmla="*/ 5 h 89"/>
                  <a:gd name="T26" fmla="*/ 0 w 10"/>
                  <a:gd name="T27" fmla="*/ 8 h 89"/>
                  <a:gd name="T28" fmla="*/ 0 w 10"/>
                  <a:gd name="T29" fmla="*/ 86 h 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89"/>
                  <a:gd name="T47" fmla="*/ 10 w 10"/>
                  <a:gd name="T48" fmla="*/ 89 h 8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89">
                    <a:moveTo>
                      <a:pt x="0" y="86"/>
                    </a:moveTo>
                    <a:lnTo>
                      <a:pt x="2" y="86"/>
                    </a:lnTo>
                    <a:lnTo>
                      <a:pt x="5" y="89"/>
                    </a:lnTo>
                    <a:lnTo>
                      <a:pt x="7" y="86"/>
                    </a:lnTo>
                    <a:lnTo>
                      <a:pt x="10" y="84"/>
                    </a:lnTo>
                    <a:lnTo>
                      <a:pt x="10" y="5"/>
                    </a:lnTo>
                    <a:lnTo>
                      <a:pt x="7" y="3"/>
                    </a:lnTo>
                    <a:lnTo>
                      <a:pt x="5" y="0"/>
                    </a:lnTo>
                    <a:lnTo>
                      <a:pt x="2" y="3"/>
                    </a:lnTo>
                    <a:lnTo>
                      <a:pt x="0" y="5"/>
                    </a:lnTo>
                    <a:lnTo>
                      <a:pt x="0" y="8"/>
                    </a:lnTo>
                    <a:lnTo>
                      <a:pt x="0" y="86"/>
                    </a:lnTo>
                    <a:close/>
                  </a:path>
                </a:pathLst>
              </a:custGeom>
              <a:solidFill>
                <a:srgbClr val="000000"/>
              </a:solidFill>
              <a:ln w="9525">
                <a:noFill/>
                <a:round/>
                <a:headEnd/>
                <a:tailEnd/>
              </a:ln>
            </p:spPr>
            <p:txBody>
              <a:bodyPr/>
              <a:lstStyle/>
              <a:p>
                <a:endParaRPr lang="ja-JP" altLang="en-US" dirty="0"/>
              </a:p>
            </p:txBody>
          </p:sp>
          <p:sp>
            <p:nvSpPr>
              <p:cNvPr id="6360" name="Freeform 92"/>
              <p:cNvSpPr>
                <a:spLocks/>
              </p:cNvSpPr>
              <p:nvPr/>
            </p:nvSpPr>
            <p:spPr bwMode="auto">
              <a:xfrm>
                <a:off x="4872" y="1517"/>
                <a:ext cx="10" cy="20"/>
              </a:xfrm>
              <a:custGeom>
                <a:avLst/>
                <a:gdLst>
                  <a:gd name="T0" fmla="*/ 0 w 10"/>
                  <a:gd name="T1" fmla="*/ 17 h 20"/>
                  <a:gd name="T2" fmla="*/ 2 w 10"/>
                  <a:gd name="T3" fmla="*/ 17 h 20"/>
                  <a:gd name="T4" fmla="*/ 5 w 10"/>
                  <a:gd name="T5" fmla="*/ 20 h 20"/>
                  <a:gd name="T6" fmla="*/ 5 w 10"/>
                  <a:gd name="T7" fmla="*/ 20 h 20"/>
                  <a:gd name="T8" fmla="*/ 7 w 10"/>
                  <a:gd name="T9" fmla="*/ 17 h 20"/>
                  <a:gd name="T10" fmla="*/ 10 w 10"/>
                  <a:gd name="T11" fmla="*/ 15 h 20"/>
                  <a:gd name="T12" fmla="*/ 10 w 10"/>
                  <a:gd name="T13" fmla="*/ 15 h 20"/>
                  <a:gd name="T14" fmla="*/ 10 w 10"/>
                  <a:gd name="T15" fmla="*/ 5 h 20"/>
                  <a:gd name="T16" fmla="*/ 7 w 10"/>
                  <a:gd name="T17" fmla="*/ 2 h 20"/>
                  <a:gd name="T18" fmla="*/ 5 w 10"/>
                  <a:gd name="T19" fmla="*/ 0 h 20"/>
                  <a:gd name="T20" fmla="*/ 5 w 10"/>
                  <a:gd name="T21" fmla="*/ 0 h 20"/>
                  <a:gd name="T22" fmla="*/ 2 w 10"/>
                  <a:gd name="T23" fmla="*/ 2 h 20"/>
                  <a:gd name="T24" fmla="*/ 0 w 10"/>
                  <a:gd name="T25" fmla="*/ 5 h 20"/>
                  <a:gd name="T26" fmla="*/ 0 w 10"/>
                  <a:gd name="T27" fmla="*/ 7 h 20"/>
                  <a:gd name="T28" fmla="*/ 0 w 10"/>
                  <a:gd name="T29" fmla="*/ 17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20"/>
                  <a:gd name="T47" fmla="*/ 10 w 10"/>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20">
                    <a:moveTo>
                      <a:pt x="0" y="17"/>
                    </a:moveTo>
                    <a:lnTo>
                      <a:pt x="2" y="17"/>
                    </a:lnTo>
                    <a:lnTo>
                      <a:pt x="5" y="20"/>
                    </a:lnTo>
                    <a:lnTo>
                      <a:pt x="7" y="17"/>
                    </a:lnTo>
                    <a:lnTo>
                      <a:pt x="10" y="15"/>
                    </a:lnTo>
                    <a:lnTo>
                      <a:pt x="10" y="5"/>
                    </a:lnTo>
                    <a:lnTo>
                      <a:pt x="7" y="2"/>
                    </a:lnTo>
                    <a:lnTo>
                      <a:pt x="5" y="0"/>
                    </a:lnTo>
                    <a:lnTo>
                      <a:pt x="2" y="2"/>
                    </a:lnTo>
                    <a:lnTo>
                      <a:pt x="0" y="5"/>
                    </a:lnTo>
                    <a:lnTo>
                      <a:pt x="0" y="7"/>
                    </a:lnTo>
                    <a:lnTo>
                      <a:pt x="0" y="17"/>
                    </a:lnTo>
                    <a:close/>
                  </a:path>
                </a:pathLst>
              </a:custGeom>
              <a:solidFill>
                <a:srgbClr val="000000"/>
              </a:solidFill>
              <a:ln w="9525">
                <a:noFill/>
                <a:round/>
                <a:headEnd/>
                <a:tailEnd/>
              </a:ln>
            </p:spPr>
            <p:txBody>
              <a:bodyPr/>
              <a:lstStyle/>
              <a:p>
                <a:endParaRPr lang="ja-JP" altLang="en-US" dirty="0"/>
              </a:p>
            </p:txBody>
          </p:sp>
          <p:sp>
            <p:nvSpPr>
              <p:cNvPr id="6361" name="Freeform 93"/>
              <p:cNvSpPr>
                <a:spLocks/>
              </p:cNvSpPr>
              <p:nvPr/>
            </p:nvSpPr>
            <p:spPr bwMode="auto">
              <a:xfrm>
                <a:off x="4872" y="1478"/>
                <a:ext cx="10" cy="19"/>
              </a:xfrm>
              <a:custGeom>
                <a:avLst/>
                <a:gdLst>
                  <a:gd name="T0" fmla="*/ 0 w 10"/>
                  <a:gd name="T1" fmla="*/ 17 h 19"/>
                  <a:gd name="T2" fmla="*/ 2 w 10"/>
                  <a:gd name="T3" fmla="*/ 17 h 19"/>
                  <a:gd name="T4" fmla="*/ 5 w 10"/>
                  <a:gd name="T5" fmla="*/ 19 h 19"/>
                  <a:gd name="T6" fmla="*/ 5 w 10"/>
                  <a:gd name="T7" fmla="*/ 19 h 19"/>
                  <a:gd name="T8" fmla="*/ 7 w 10"/>
                  <a:gd name="T9" fmla="*/ 17 h 19"/>
                  <a:gd name="T10" fmla="*/ 10 w 10"/>
                  <a:gd name="T11" fmla="*/ 14 h 19"/>
                  <a:gd name="T12" fmla="*/ 10 w 10"/>
                  <a:gd name="T13" fmla="*/ 14 h 19"/>
                  <a:gd name="T14" fmla="*/ 10 w 10"/>
                  <a:gd name="T15" fmla="*/ 5 h 19"/>
                  <a:gd name="T16" fmla="*/ 7 w 10"/>
                  <a:gd name="T17" fmla="*/ 2 h 19"/>
                  <a:gd name="T18" fmla="*/ 5 w 10"/>
                  <a:gd name="T19" fmla="*/ 0 h 19"/>
                  <a:gd name="T20" fmla="*/ 5 w 10"/>
                  <a:gd name="T21" fmla="*/ 0 h 19"/>
                  <a:gd name="T22" fmla="*/ 2 w 10"/>
                  <a:gd name="T23" fmla="*/ 2 h 19"/>
                  <a:gd name="T24" fmla="*/ 0 w 10"/>
                  <a:gd name="T25" fmla="*/ 5 h 19"/>
                  <a:gd name="T26" fmla="*/ 0 w 10"/>
                  <a:gd name="T27" fmla="*/ 7 h 19"/>
                  <a:gd name="T28" fmla="*/ 0 w 10"/>
                  <a:gd name="T29" fmla="*/ 17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19"/>
                  <a:gd name="T47" fmla="*/ 10 w 10"/>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19">
                    <a:moveTo>
                      <a:pt x="0" y="17"/>
                    </a:moveTo>
                    <a:lnTo>
                      <a:pt x="2" y="17"/>
                    </a:lnTo>
                    <a:lnTo>
                      <a:pt x="5" y="19"/>
                    </a:lnTo>
                    <a:lnTo>
                      <a:pt x="7" y="17"/>
                    </a:lnTo>
                    <a:lnTo>
                      <a:pt x="10" y="14"/>
                    </a:lnTo>
                    <a:lnTo>
                      <a:pt x="10" y="5"/>
                    </a:lnTo>
                    <a:lnTo>
                      <a:pt x="7" y="2"/>
                    </a:lnTo>
                    <a:lnTo>
                      <a:pt x="5" y="0"/>
                    </a:lnTo>
                    <a:lnTo>
                      <a:pt x="2" y="2"/>
                    </a:lnTo>
                    <a:lnTo>
                      <a:pt x="0" y="5"/>
                    </a:lnTo>
                    <a:lnTo>
                      <a:pt x="0" y="7"/>
                    </a:lnTo>
                    <a:lnTo>
                      <a:pt x="0" y="17"/>
                    </a:lnTo>
                    <a:close/>
                  </a:path>
                </a:pathLst>
              </a:custGeom>
              <a:solidFill>
                <a:srgbClr val="000000"/>
              </a:solidFill>
              <a:ln w="9525">
                <a:noFill/>
                <a:round/>
                <a:headEnd/>
                <a:tailEnd/>
              </a:ln>
            </p:spPr>
            <p:txBody>
              <a:bodyPr/>
              <a:lstStyle/>
              <a:p>
                <a:endParaRPr lang="ja-JP" altLang="en-US" dirty="0"/>
              </a:p>
            </p:txBody>
          </p:sp>
          <p:sp>
            <p:nvSpPr>
              <p:cNvPr id="6362" name="Freeform 94"/>
              <p:cNvSpPr>
                <a:spLocks/>
              </p:cNvSpPr>
              <p:nvPr/>
            </p:nvSpPr>
            <p:spPr bwMode="auto">
              <a:xfrm>
                <a:off x="4872" y="1369"/>
                <a:ext cx="10" cy="89"/>
              </a:xfrm>
              <a:custGeom>
                <a:avLst/>
                <a:gdLst>
                  <a:gd name="T0" fmla="*/ 0 w 10"/>
                  <a:gd name="T1" fmla="*/ 86 h 89"/>
                  <a:gd name="T2" fmla="*/ 2 w 10"/>
                  <a:gd name="T3" fmla="*/ 86 h 89"/>
                  <a:gd name="T4" fmla="*/ 5 w 10"/>
                  <a:gd name="T5" fmla="*/ 89 h 89"/>
                  <a:gd name="T6" fmla="*/ 5 w 10"/>
                  <a:gd name="T7" fmla="*/ 89 h 89"/>
                  <a:gd name="T8" fmla="*/ 7 w 10"/>
                  <a:gd name="T9" fmla="*/ 86 h 89"/>
                  <a:gd name="T10" fmla="*/ 10 w 10"/>
                  <a:gd name="T11" fmla="*/ 84 h 89"/>
                  <a:gd name="T12" fmla="*/ 10 w 10"/>
                  <a:gd name="T13" fmla="*/ 84 h 89"/>
                  <a:gd name="T14" fmla="*/ 10 w 10"/>
                  <a:gd name="T15" fmla="*/ 5 h 89"/>
                  <a:gd name="T16" fmla="*/ 7 w 10"/>
                  <a:gd name="T17" fmla="*/ 3 h 89"/>
                  <a:gd name="T18" fmla="*/ 5 w 10"/>
                  <a:gd name="T19" fmla="*/ 0 h 89"/>
                  <a:gd name="T20" fmla="*/ 5 w 10"/>
                  <a:gd name="T21" fmla="*/ 0 h 89"/>
                  <a:gd name="T22" fmla="*/ 2 w 10"/>
                  <a:gd name="T23" fmla="*/ 3 h 89"/>
                  <a:gd name="T24" fmla="*/ 0 w 10"/>
                  <a:gd name="T25" fmla="*/ 5 h 89"/>
                  <a:gd name="T26" fmla="*/ 0 w 10"/>
                  <a:gd name="T27" fmla="*/ 8 h 89"/>
                  <a:gd name="T28" fmla="*/ 0 w 10"/>
                  <a:gd name="T29" fmla="*/ 86 h 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89"/>
                  <a:gd name="T47" fmla="*/ 10 w 10"/>
                  <a:gd name="T48" fmla="*/ 89 h 8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89">
                    <a:moveTo>
                      <a:pt x="0" y="86"/>
                    </a:moveTo>
                    <a:lnTo>
                      <a:pt x="2" y="86"/>
                    </a:lnTo>
                    <a:lnTo>
                      <a:pt x="5" y="89"/>
                    </a:lnTo>
                    <a:lnTo>
                      <a:pt x="7" y="86"/>
                    </a:lnTo>
                    <a:lnTo>
                      <a:pt x="10" y="84"/>
                    </a:lnTo>
                    <a:lnTo>
                      <a:pt x="10" y="5"/>
                    </a:lnTo>
                    <a:lnTo>
                      <a:pt x="7" y="3"/>
                    </a:lnTo>
                    <a:lnTo>
                      <a:pt x="5" y="0"/>
                    </a:lnTo>
                    <a:lnTo>
                      <a:pt x="2" y="3"/>
                    </a:lnTo>
                    <a:lnTo>
                      <a:pt x="0" y="5"/>
                    </a:lnTo>
                    <a:lnTo>
                      <a:pt x="0" y="8"/>
                    </a:lnTo>
                    <a:lnTo>
                      <a:pt x="0" y="86"/>
                    </a:lnTo>
                    <a:close/>
                  </a:path>
                </a:pathLst>
              </a:custGeom>
              <a:solidFill>
                <a:srgbClr val="000000"/>
              </a:solidFill>
              <a:ln w="9525">
                <a:noFill/>
                <a:round/>
                <a:headEnd/>
                <a:tailEnd/>
              </a:ln>
            </p:spPr>
            <p:txBody>
              <a:bodyPr/>
              <a:lstStyle/>
              <a:p>
                <a:endParaRPr lang="ja-JP" altLang="en-US" dirty="0"/>
              </a:p>
            </p:txBody>
          </p:sp>
          <p:sp>
            <p:nvSpPr>
              <p:cNvPr id="6363" name="Freeform 95"/>
              <p:cNvSpPr>
                <a:spLocks/>
              </p:cNvSpPr>
              <p:nvPr/>
            </p:nvSpPr>
            <p:spPr bwMode="auto">
              <a:xfrm>
                <a:off x="4872" y="1330"/>
                <a:ext cx="10" cy="20"/>
              </a:xfrm>
              <a:custGeom>
                <a:avLst/>
                <a:gdLst>
                  <a:gd name="T0" fmla="*/ 0 w 10"/>
                  <a:gd name="T1" fmla="*/ 17 h 20"/>
                  <a:gd name="T2" fmla="*/ 2 w 10"/>
                  <a:gd name="T3" fmla="*/ 17 h 20"/>
                  <a:gd name="T4" fmla="*/ 5 w 10"/>
                  <a:gd name="T5" fmla="*/ 20 h 20"/>
                  <a:gd name="T6" fmla="*/ 5 w 10"/>
                  <a:gd name="T7" fmla="*/ 20 h 20"/>
                  <a:gd name="T8" fmla="*/ 7 w 10"/>
                  <a:gd name="T9" fmla="*/ 17 h 20"/>
                  <a:gd name="T10" fmla="*/ 10 w 10"/>
                  <a:gd name="T11" fmla="*/ 15 h 20"/>
                  <a:gd name="T12" fmla="*/ 10 w 10"/>
                  <a:gd name="T13" fmla="*/ 15 h 20"/>
                  <a:gd name="T14" fmla="*/ 10 w 10"/>
                  <a:gd name="T15" fmla="*/ 5 h 20"/>
                  <a:gd name="T16" fmla="*/ 7 w 10"/>
                  <a:gd name="T17" fmla="*/ 3 h 20"/>
                  <a:gd name="T18" fmla="*/ 5 w 10"/>
                  <a:gd name="T19" fmla="*/ 0 h 20"/>
                  <a:gd name="T20" fmla="*/ 5 w 10"/>
                  <a:gd name="T21" fmla="*/ 0 h 20"/>
                  <a:gd name="T22" fmla="*/ 2 w 10"/>
                  <a:gd name="T23" fmla="*/ 3 h 20"/>
                  <a:gd name="T24" fmla="*/ 0 w 10"/>
                  <a:gd name="T25" fmla="*/ 5 h 20"/>
                  <a:gd name="T26" fmla="*/ 0 w 10"/>
                  <a:gd name="T27" fmla="*/ 7 h 20"/>
                  <a:gd name="T28" fmla="*/ 0 w 10"/>
                  <a:gd name="T29" fmla="*/ 17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20"/>
                  <a:gd name="T47" fmla="*/ 10 w 10"/>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20">
                    <a:moveTo>
                      <a:pt x="0" y="17"/>
                    </a:moveTo>
                    <a:lnTo>
                      <a:pt x="2" y="17"/>
                    </a:lnTo>
                    <a:lnTo>
                      <a:pt x="5" y="20"/>
                    </a:lnTo>
                    <a:lnTo>
                      <a:pt x="7" y="17"/>
                    </a:lnTo>
                    <a:lnTo>
                      <a:pt x="10" y="15"/>
                    </a:lnTo>
                    <a:lnTo>
                      <a:pt x="10" y="5"/>
                    </a:lnTo>
                    <a:lnTo>
                      <a:pt x="7" y="3"/>
                    </a:lnTo>
                    <a:lnTo>
                      <a:pt x="5" y="0"/>
                    </a:lnTo>
                    <a:lnTo>
                      <a:pt x="2" y="3"/>
                    </a:lnTo>
                    <a:lnTo>
                      <a:pt x="0" y="5"/>
                    </a:lnTo>
                    <a:lnTo>
                      <a:pt x="0" y="7"/>
                    </a:lnTo>
                    <a:lnTo>
                      <a:pt x="0" y="17"/>
                    </a:lnTo>
                    <a:close/>
                  </a:path>
                </a:pathLst>
              </a:custGeom>
              <a:solidFill>
                <a:srgbClr val="000000"/>
              </a:solidFill>
              <a:ln w="9525">
                <a:noFill/>
                <a:round/>
                <a:headEnd/>
                <a:tailEnd/>
              </a:ln>
            </p:spPr>
            <p:txBody>
              <a:bodyPr/>
              <a:lstStyle/>
              <a:p>
                <a:endParaRPr lang="ja-JP" altLang="en-US" dirty="0"/>
              </a:p>
            </p:txBody>
          </p:sp>
          <p:sp>
            <p:nvSpPr>
              <p:cNvPr id="6364" name="Freeform 96"/>
              <p:cNvSpPr>
                <a:spLocks/>
              </p:cNvSpPr>
              <p:nvPr/>
            </p:nvSpPr>
            <p:spPr bwMode="auto">
              <a:xfrm>
                <a:off x="4872" y="1291"/>
                <a:ext cx="10" cy="19"/>
              </a:xfrm>
              <a:custGeom>
                <a:avLst/>
                <a:gdLst>
                  <a:gd name="T0" fmla="*/ 0 w 10"/>
                  <a:gd name="T1" fmla="*/ 17 h 19"/>
                  <a:gd name="T2" fmla="*/ 2 w 10"/>
                  <a:gd name="T3" fmla="*/ 17 h 19"/>
                  <a:gd name="T4" fmla="*/ 5 w 10"/>
                  <a:gd name="T5" fmla="*/ 19 h 19"/>
                  <a:gd name="T6" fmla="*/ 5 w 10"/>
                  <a:gd name="T7" fmla="*/ 19 h 19"/>
                  <a:gd name="T8" fmla="*/ 7 w 10"/>
                  <a:gd name="T9" fmla="*/ 17 h 19"/>
                  <a:gd name="T10" fmla="*/ 10 w 10"/>
                  <a:gd name="T11" fmla="*/ 15 h 19"/>
                  <a:gd name="T12" fmla="*/ 10 w 10"/>
                  <a:gd name="T13" fmla="*/ 15 h 19"/>
                  <a:gd name="T14" fmla="*/ 10 w 10"/>
                  <a:gd name="T15" fmla="*/ 5 h 19"/>
                  <a:gd name="T16" fmla="*/ 7 w 10"/>
                  <a:gd name="T17" fmla="*/ 2 h 19"/>
                  <a:gd name="T18" fmla="*/ 5 w 10"/>
                  <a:gd name="T19" fmla="*/ 0 h 19"/>
                  <a:gd name="T20" fmla="*/ 5 w 10"/>
                  <a:gd name="T21" fmla="*/ 0 h 19"/>
                  <a:gd name="T22" fmla="*/ 2 w 10"/>
                  <a:gd name="T23" fmla="*/ 2 h 19"/>
                  <a:gd name="T24" fmla="*/ 0 w 10"/>
                  <a:gd name="T25" fmla="*/ 5 h 19"/>
                  <a:gd name="T26" fmla="*/ 0 w 10"/>
                  <a:gd name="T27" fmla="*/ 7 h 19"/>
                  <a:gd name="T28" fmla="*/ 0 w 10"/>
                  <a:gd name="T29" fmla="*/ 17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19"/>
                  <a:gd name="T47" fmla="*/ 10 w 10"/>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19">
                    <a:moveTo>
                      <a:pt x="0" y="17"/>
                    </a:moveTo>
                    <a:lnTo>
                      <a:pt x="2" y="17"/>
                    </a:lnTo>
                    <a:lnTo>
                      <a:pt x="5" y="19"/>
                    </a:lnTo>
                    <a:lnTo>
                      <a:pt x="7" y="17"/>
                    </a:lnTo>
                    <a:lnTo>
                      <a:pt x="10" y="15"/>
                    </a:lnTo>
                    <a:lnTo>
                      <a:pt x="10" y="5"/>
                    </a:lnTo>
                    <a:lnTo>
                      <a:pt x="7" y="2"/>
                    </a:lnTo>
                    <a:lnTo>
                      <a:pt x="5" y="0"/>
                    </a:lnTo>
                    <a:lnTo>
                      <a:pt x="2" y="2"/>
                    </a:lnTo>
                    <a:lnTo>
                      <a:pt x="0" y="5"/>
                    </a:lnTo>
                    <a:lnTo>
                      <a:pt x="0" y="7"/>
                    </a:lnTo>
                    <a:lnTo>
                      <a:pt x="0" y="17"/>
                    </a:lnTo>
                    <a:close/>
                  </a:path>
                </a:pathLst>
              </a:custGeom>
              <a:solidFill>
                <a:srgbClr val="000000"/>
              </a:solidFill>
              <a:ln w="9525">
                <a:noFill/>
                <a:round/>
                <a:headEnd/>
                <a:tailEnd/>
              </a:ln>
            </p:spPr>
            <p:txBody>
              <a:bodyPr/>
              <a:lstStyle/>
              <a:p>
                <a:endParaRPr lang="ja-JP" altLang="en-US" dirty="0"/>
              </a:p>
            </p:txBody>
          </p:sp>
          <p:sp>
            <p:nvSpPr>
              <p:cNvPr id="6365" name="Freeform 97"/>
              <p:cNvSpPr>
                <a:spLocks/>
              </p:cNvSpPr>
              <p:nvPr/>
            </p:nvSpPr>
            <p:spPr bwMode="auto">
              <a:xfrm>
                <a:off x="4872" y="1183"/>
                <a:ext cx="10" cy="88"/>
              </a:xfrm>
              <a:custGeom>
                <a:avLst/>
                <a:gdLst>
                  <a:gd name="T0" fmla="*/ 0 w 10"/>
                  <a:gd name="T1" fmla="*/ 86 h 88"/>
                  <a:gd name="T2" fmla="*/ 2 w 10"/>
                  <a:gd name="T3" fmla="*/ 86 h 88"/>
                  <a:gd name="T4" fmla="*/ 5 w 10"/>
                  <a:gd name="T5" fmla="*/ 88 h 88"/>
                  <a:gd name="T6" fmla="*/ 5 w 10"/>
                  <a:gd name="T7" fmla="*/ 88 h 88"/>
                  <a:gd name="T8" fmla="*/ 7 w 10"/>
                  <a:gd name="T9" fmla="*/ 86 h 88"/>
                  <a:gd name="T10" fmla="*/ 10 w 10"/>
                  <a:gd name="T11" fmla="*/ 83 h 88"/>
                  <a:gd name="T12" fmla="*/ 10 w 10"/>
                  <a:gd name="T13" fmla="*/ 83 h 88"/>
                  <a:gd name="T14" fmla="*/ 10 w 10"/>
                  <a:gd name="T15" fmla="*/ 5 h 88"/>
                  <a:gd name="T16" fmla="*/ 7 w 10"/>
                  <a:gd name="T17" fmla="*/ 2 h 88"/>
                  <a:gd name="T18" fmla="*/ 5 w 10"/>
                  <a:gd name="T19" fmla="*/ 0 h 88"/>
                  <a:gd name="T20" fmla="*/ 5 w 10"/>
                  <a:gd name="T21" fmla="*/ 0 h 88"/>
                  <a:gd name="T22" fmla="*/ 2 w 10"/>
                  <a:gd name="T23" fmla="*/ 2 h 88"/>
                  <a:gd name="T24" fmla="*/ 0 w 10"/>
                  <a:gd name="T25" fmla="*/ 5 h 88"/>
                  <a:gd name="T26" fmla="*/ 0 w 10"/>
                  <a:gd name="T27" fmla="*/ 7 h 88"/>
                  <a:gd name="T28" fmla="*/ 0 w 10"/>
                  <a:gd name="T29" fmla="*/ 86 h 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88"/>
                  <a:gd name="T47" fmla="*/ 10 w 10"/>
                  <a:gd name="T48" fmla="*/ 88 h 8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88">
                    <a:moveTo>
                      <a:pt x="0" y="86"/>
                    </a:moveTo>
                    <a:lnTo>
                      <a:pt x="2" y="86"/>
                    </a:lnTo>
                    <a:lnTo>
                      <a:pt x="5" y="88"/>
                    </a:lnTo>
                    <a:lnTo>
                      <a:pt x="7" y="86"/>
                    </a:lnTo>
                    <a:lnTo>
                      <a:pt x="10" y="83"/>
                    </a:lnTo>
                    <a:lnTo>
                      <a:pt x="10" y="5"/>
                    </a:lnTo>
                    <a:lnTo>
                      <a:pt x="7" y="2"/>
                    </a:lnTo>
                    <a:lnTo>
                      <a:pt x="5" y="0"/>
                    </a:lnTo>
                    <a:lnTo>
                      <a:pt x="2" y="2"/>
                    </a:lnTo>
                    <a:lnTo>
                      <a:pt x="0" y="5"/>
                    </a:lnTo>
                    <a:lnTo>
                      <a:pt x="0" y="7"/>
                    </a:lnTo>
                    <a:lnTo>
                      <a:pt x="0" y="86"/>
                    </a:lnTo>
                    <a:close/>
                  </a:path>
                </a:pathLst>
              </a:custGeom>
              <a:solidFill>
                <a:srgbClr val="000000"/>
              </a:solidFill>
              <a:ln w="9525">
                <a:noFill/>
                <a:round/>
                <a:headEnd/>
                <a:tailEnd/>
              </a:ln>
            </p:spPr>
            <p:txBody>
              <a:bodyPr/>
              <a:lstStyle/>
              <a:p>
                <a:endParaRPr lang="ja-JP" altLang="en-US" dirty="0"/>
              </a:p>
            </p:txBody>
          </p:sp>
          <p:sp>
            <p:nvSpPr>
              <p:cNvPr id="6366" name="Freeform 98"/>
              <p:cNvSpPr>
                <a:spLocks/>
              </p:cNvSpPr>
              <p:nvPr/>
            </p:nvSpPr>
            <p:spPr bwMode="auto">
              <a:xfrm>
                <a:off x="4872" y="1143"/>
                <a:ext cx="10" cy="20"/>
              </a:xfrm>
              <a:custGeom>
                <a:avLst/>
                <a:gdLst>
                  <a:gd name="T0" fmla="*/ 0 w 10"/>
                  <a:gd name="T1" fmla="*/ 17 h 20"/>
                  <a:gd name="T2" fmla="*/ 2 w 10"/>
                  <a:gd name="T3" fmla="*/ 17 h 20"/>
                  <a:gd name="T4" fmla="*/ 5 w 10"/>
                  <a:gd name="T5" fmla="*/ 20 h 20"/>
                  <a:gd name="T6" fmla="*/ 5 w 10"/>
                  <a:gd name="T7" fmla="*/ 20 h 20"/>
                  <a:gd name="T8" fmla="*/ 7 w 10"/>
                  <a:gd name="T9" fmla="*/ 17 h 20"/>
                  <a:gd name="T10" fmla="*/ 10 w 10"/>
                  <a:gd name="T11" fmla="*/ 15 h 20"/>
                  <a:gd name="T12" fmla="*/ 10 w 10"/>
                  <a:gd name="T13" fmla="*/ 15 h 20"/>
                  <a:gd name="T14" fmla="*/ 10 w 10"/>
                  <a:gd name="T15" fmla="*/ 5 h 20"/>
                  <a:gd name="T16" fmla="*/ 7 w 10"/>
                  <a:gd name="T17" fmla="*/ 3 h 20"/>
                  <a:gd name="T18" fmla="*/ 5 w 10"/>
                  <a:gd name="T19" fmla="*/ 0 h 20"/>
                  <a:gd name="T20" fmla="*/ 5 w 10"/>
                  <a:gd name="T21" fmla="*/ 0 h 20"/>
                  <a:gd name="T22" fmla="*/ 2 w 10"/>
                  <a:gd name="T23" fmla="*/ 3 h 20"/>
                  <a:gd name="T24" fmla="*/ 0 w 10"/>
                  <a:gd name="T25" fmla="*/ 5 h 20"/>
                  <a:gd name="T26" fmla="*/ 0 w 10"/>
                  <a:gd name="T27" fmla="*/ 8 h 20"/>
                  <a:gd name="T28" fmla="*/ 0 w 10"/>
                  <a:gd name="T29" fmla="*/ 17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20"/>
                  <a:gd name="T47" fmla="*/ 10 w 10"/>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20">
                    <a:moveTo>
                      <a:pt x="0" y="17"/>
                    </a:moveTo>
                    <a:lnTo>
                      <a:pt x="2" y="17"/>
                    </a:lnTo>
                    <a:lnTo>
                      <a:pt x="5" y="20"/>
                    </a:lnTo>
                    <a:lnTo>
                      <a:pt x="7" y="17"/>
                    </a:lnTo>
                    <a:lnTo>
                      <a:pt x="10" y="15"/>
                    </a:lnTo>
                    <a:lnTo>
                      <a:pt x="10" y="5"/>
                    </a:lnTo>
                    <a:lnTo>
                      <a:pt x="7" y="3"/>
                    </a:lnTo>
                    <a:lnTo>
                      <a:pt x="5" y="0"/>
                    </a:lnTo>
                    <a:lnTo>
                      <a:pt x="2" y="3"/>
                    </a:lnTo>
                    <a:lnTo>
                      <a:pt x="0" y="5"/>
                    </a:lnTo>
                    <a:lnTo>
                      <a:pt x="0" y="8"/>
                    </a:lnTo>
                    <a:lnTo>
                      <a:pt x="0" y="17"/>
                    </a:lnTo>
                    <a:close/>
                  </a:path>
                </a:pathLst>
              </a:custGeom>
              <a:solidFill>
                <a:srgbClr val="000000"/>
              </a:solidFill>
              <a:ln w="9525">
                <a:noFill/>
                <a:round/>
                <a:headEnd/>
                <a:tailEnd/>
              </a:ln>
            </p:spPr>
            <p:txBody>
              <a:bodyPr/>
              <a:lstStyle/>
              <a:p>
                <a:endParaRPr lang="ja-JP" altLang="en-US" dirty="0"/>
              </a:p>
            </p:txBody>
          </p:sp>
          <p:sp>
            <p:nvSpPr>
              <p:cNvPr id="6367" name="Freeform 99"/>
              <p:cNvSpPr>
                <a:spLocks/>
              </p:cNvSpPr>
              <p:nvPr/>
            </p:nvSpPr>
            <p:spPr bwMode="auto">
              <a:xfrm>
                <a:off x="4872" y="1104"/>
                <a:ext cx="10" cy="20"/>
              </a:xfrm>
              <a:custGeom>
                <a:avLst/>
                <a:gdLst>
                  <a:gd name="T0" fmla="*/ 0 w 10"/>
                  <a:gd name="T1" fmla="*/ 17 h 20"/>
                  <a:gd name="T2" fmla="*/ 2 w 10"/>
                  <a:gd name="T3" fmla="*/ 17 h 20"/>
                  <a:gd name="T4" fmla="*/ 5 w 10"/>
                  <a:gd name="T5" fmla="*/ 20 h 20"/>
                  <a:gd name="T6" fmla="*/ 5 w 10"/>
                  <a:gd name="T7" fmla="*/ 20 h 20"/>
                  <a:gd name="T8" fmla="*/ 7 w 10"/>
                  <a:gd name="T9" fmla="*/ 17 h 20"/>
                  <a:gd name="T10" fmla="*/ 10 w 10"/>
                  <a:gd name="T11" fmla="*/ 15 h 20"/>
                  <a:gd name="T12" fmla="*/ 10 w 10"/>
                  <a:gd name="T13" fmla="*/ 15 h 20"/>
                  <a:gd name="T14" fmla="*/ 10 w 10"/>
                  <a:gd name="T15" fmla="*/ 5 h 20"/>
                  <a:gd name="T16" fmla="*/ 7 w 10"/>
                  <a:gd name="T17" fmla="*/ 2 h 20"/>
                  <a:gd name="T18" fmla="*/ 5 w 10"/>
                  <a:gd name="T19" fmla="*/ 0 h 20"/>
                  <a:gd name="T20" fmla="*/ 5 w 10"/>
                  <a:gd name="T21" fmla="*/ 0 h 20"/>
                  <a:gd name="T22" fmla="*/ 2 w 10"/>
                  <a:gd name="T23" fmla="*/ 2 h 20"/>
                  <a:gd name="T24" fmla="*/ 0 w 10"/>
                  <a:gd name="T25" fmla="*/ 5 h 20"/>
                  <a:gd name="T26" fmla="*/ 0 w 10"/>
                  <a:gd name="T27" fmla="*/ 7 h 20"/>
                  <a:gd name="T28" fmla="*/ 0 w 10"/>
                  <a:gd name="T29" fmla="*/ 17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20"/>
                  <a:gd name="T47" fmla="*/ 10 w 10"/>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20">
                    <a:moveTo>
                      <a:pt x="0" y="17"/>
                    </a:moveTo>
                    <a:lnTo>
                      <a:pt x="2" y="17"/>
                    </a:lnTo>
                    <a:lnTo>
                      <a:pt x="5" y="20"/>
                    </a:lnTo>
                    <a:lnTo>
                      <a:pt x="7" y="17"/>
                    </a:lnTo>
                    <a:lnTo>
                      <a:pt x="10" y="15"/>
                    </a:lnTo>
                    <a:lnTo>
                      <a:pt x="10" y="5"/>
                    </a:lnTo>
                    <a:lnTo>
                      <a:pt x="7" y="2"/>
                    </a:lnTo>
                    <a:lnTo>
                      <a:pt x="5" y="0"/>
                    </a:lnTo>
                    <a:lnTo>
                      <a:pt x="2" y="2"/>
                    </a:lnTo>
                    <a:lnTo>
                      <a:pt x="0" y="5"/>
                    </a:lnTo>
                    <a:lnTo>
                      <a:pt x="0" y="7"/>
                    </a:lnTo>
                    <a:lnTo>
                      <a:pt x="0" y="17"/>
                    </a:lnTo>
                    <a:close/>
                  </a:path>
                </a:pathLst>
              </a:custGeom>
              <a:solidFill>
                <a:srgbClr val="000000"/>
              </a:solidFill>
              <a:ln w="9525">
                <a:noFill/>
                <a:round/>
                <a:headEnd/>
                <a:tailEnd/>
              </a:ln>
            </p:spPr>
            <p:txBody>
              <a:bodyPr/>
              <a:lstStyle/>
              <a:p>
                <a:endParaRPr lang="ja-JP" altLang="en-US" dirty="0"/>
              </a:p>
            </p:txBody>
          </p:sp>
          <p:sp>
            <p:nvSpPr>
              <p:cNvPr id="6368" name="Freeform 100"/>
              <p:cNvSpPr>
                <a:spLocks/>
              </p:cNvSpPr>
              <p:nvPr/>
            </p:nvSpPr>
            <p:spPr bwMode="auto">
              <a:xfrm>
                <a:off x="4872" y="996"/>
                <a:ext cx="10" cy="88"/>
              </a:xfrm>
              <a:custGeom>
                <a:avLst/>
                <a:gdLst>
                  <a:gd name="T0" fmla="*/ 0 w 10"/>
                  <a:gd name="T1" fmla="*/ 86 h 88"/>
                  <a:gd name="T2" fmla="*/ 2 w 10"/>
                  <a:gd name="T3" fmla="*/ 86 h 88"/>
                  <a:gd name="T4" fmla="*/ 5 w 10"/>
                  <a:gd name="T5" fmla="*/ 88 h 88"/>
                  <a:gd name="T6" fmla="*/ 5 w 10"/>
                  <a:gd name="T7" fmla="*/ 88 h 88"/>
                  <a:gd name="T8" fmla="*/ 7 w 10"/>
                  <a:gd name="T9" fmla="*/ 86 h 88"/>
                  <a:gd name="T10" fmla="*/ 10 w 10"/>
                  <a:gd name="T11" fmla="*/ 83 h 88"/>
                  <a:gd name="T12" fmla="*/ 10 w 10"/>
                  <a:gd name="T13" fmla="*/ 83 h 88"/>
                  <a:gd name="T14" fmla="*/ 10 w 10"/>
                  <a:gd name="T15" fmla="*/ 5 h 88"/>
                  <a:gd name="T16" fmla="*/ 7 w 10"/>
                  <a:gd name="T17" fmla="*/ 2 h 88"/>
                  <a:gd name="T18" fmla="*/ 5 w 10"/>
                  <a:gd name="T19" fmla="*/ 0 h 88"/>
                  <a:gd name="T20" fmla="*/ 5 w 10"/>
                  <a:gd name="T21" fmla="*/ 0 h 88"/>
                  <a:gd name="T22" fmla="*/ 2 w 10"/>
                  <a:gd name="T23" fmla="*/ 2 h 88"/>
                  <a:gd name="T24" fmla="*/ 0 w 10"/>
                  <a:gd name="T25" fmla="*/ 5 h 88"/>
                  <a:gd name="T26" fmla="*/ 0 w 10"/>
                  <a:gd name="T27" fmla="*/ 7 h 88"/>
                  <a:gd name="T28" fmla="*/ 0 w 10"/>
                  <a:gd name="T29" fmla="*/ 86 h 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88"/>
                  <a:gd name="T47" fmla="*/ 10 w 10"/>
                  <a:gd name="T48" fmla="*/ 88 h 8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88">
                    <a:moveTo>
                      <a:pt x="0" y="86"/>
                    </a:moveTo>
                    <a:lnTo>
                      <a:pt x="2" y="86"/>
                    </a:lnTo>
                    <a:lnTo>
                      <a:pt x="5" y="88"/>
                    </a:lnTo>
                    <a:lnTo>
                      <a:pt x="7" y="86"/>
                    </a:lnTo>
                    <a:lnTo>
                      <a:pt x="10" y="83"/>
                    </a:lnTo>
                    <a:lnTo>
                      <a:pt x="10" y="5"/>
                    </a:lnTo>
                    <a:lnTo>
                      <a:pt x="7" y="2"/>
                    </a:lnTo>
                    <a:lnTo>
                      <a:pt x="5" y="0"/>
                    </a:lnTo>
                    <a:lnTo>
                      <a:pt x="2" y="2"/>
                    </a:lnTo>
                    <a:lnTo>
                      <a:pt x="0" y="5"/>
                    </a:lnTo>
                    <a:lnTo>
                      <a:pt x="0" y="7"/>
                    </a:lnTo>
                    <a:lnTo>
                      <a:pt x="0" y="86"/>
                    </a:lnTo>
                    <a:close/>
                  </a:path>
                </a:pathLst>
              </a:custGeom>
              <a:solidFill>
                <a:srgbClr val="000000"/>
              </a:solidFill>
              <a:ln w="9525">
                <a:noFill/>
                <a:round/>
                <a:headEnd/>
                <a:tailEnd/>
              </a:ln>
            </p:spPr>
            <p:txBody>
              <a:bodyPr/>
              <a:lstStyle/>
              <a:p>
                <a:endParaRPr lang="ja-JP" altLang="en-US" dirty="0"/>
              </a:p>
            </p:txBody>
          </p:sp>
        </p:grpSp>
        <p:grpSp>
          <p:nvGrpSpPr>
            <p:cNvPr id="10" name="Group 165"/>
            <p:cNvGrpSpPr>
              <a:grpSpLocks/>
            </p:cNvGrpSpPr>
            <p:nvPr/>
          </p:nvGrpSpPr>
          <p:grpSpPr bwMode="auto">
            <a:xfrm>
              <a:off x="1549400" y="1565275"/>
              <a:ext cx="6200775" cy="15875"/>
              <a:chOff x="976" y="986"/>
              <a:chExt cx="3906" cy="10"/>
            </a:xfrm>
          </p:grpSpPr>
          <p:sp>
            <p:nvSpPr>
              <p:cNvPr id="6293" name="Freeform 102"/>
              <p:cNvSpPr>
                <a:spLocks/>
              </p:cNvSpPr>
              <p:nvPr/>
            </p:nvSpPr>
            <p:spPr bwMode="auto">
              <a:xfrm>
                <a:off x="4793" y="986"/>
                <a:ext cx="89" cy="10"/>
              </a:xfrm>
              <a:custGeom>
                <a:avLst/>
                <a:gdLst>
                  <a:gd name="T0" fmla="*/ 86 w 89"/>
                  <a:gd name="T1" fmla="*/ 10 h 10"/>
                  <a:gd name="T2" fmla="*/ 86 w 89"/>
                  <a:gd name="T3" fmla="*/ 7 h 10"/>
                  <a:gd name="T4" fmla="*/ 89 w 89"/>
                  <a:gd name="T5" fmla="*/ 5 h 10"/>
                  <a:gd name="T6" fmla="*/ 89 w 89"/>
                  <a:gd name="T7" fmla="*/ 5 h 10"/>
                  <a:gd name="T8" fmla="*/ 86 w 89"/>
                  <a:gd name="T9" fmla="*/ 2 h 10"/>
                  <a:gd name="T10" fmla="*/ 84 w 89"/>
                  <a:gd name="T11" fmla="*/ 0 h 10"/>
                  <a:gd name="T12" fmla="*/ 84 w 89"/>
                  <a:gd name="T13" fmla="*/ 0 h 10"/>
                  <a:gd name="T14" fmla="*/ 5 w 89"/>
                  <a:gd name="T15" fmla="*/ 0 h 10"/>
                  <a:gd name="T16" fmla="*/ 3 w 89"/>
                  <a:gd name="T17" fmla="*/ 2 h 10"/>
                  <a:gd name="T18" fmla="*/ 0 w 89"/>
                  <a:gd name="T19" fmla="*/ 5 h 10"/>
                  <a:gd name="T20" fmla="*/ 0 w 89"/>
                  <a:gd name="T21" fmla="*/ 5 h 10"/>
                  <a:gd name="T22" fmla="*/ 3 w 89"/>
                  <a:gd name="T23" fmla="*/ 7 h 10"/>
                  <a:gd name="T24" fmla="*/ 5 w 89"/>
                  <a:gd name="T25" fmla="*/ 10 h 10"/>
                  <a:gd name="T26" fmla="*/ 8 w 89"/>
                  <a:gd name="T27" fmla="*/ 10 h 10"/>
                  <a:gd name="T28" fmla="*/ 86 w 89"/>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9"/>
                  <a:gd name="T46" fmla="*/ 0 h 10"/>
                  <a:gd name="T47" fmla="*/ 89 w 89"/>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9" h="10">
                    <a:moveTo>
                      <a:pt x="86" y="10"/>
                    </a:moveTo>
                    <a:lnTo>
                      <a:pt x="86" y="7"/>
                    </a:lnTo>
                    <a:lnTo>
                      <a:pt x="89" y="5"/>
                    </a:lnTo>
                    <a:lnTo>
                      <a:pt x="86" y="2"/>
                    </a:lnTo>
                    <a:lnTo>
                      <a:pt x="84" y="0"/>
                    </a:lnTo>
                    <a:lnTo>
                      <a:pt x="5" y="0"/>
                    </a:lnTo>
                    <a:lnTo>
                      <a:pt x="3" y="2"/>
                    </a:lnTo>
                    <a:lnTo>
                      <a:pt x="0" y="5"/>
                    </a:lnTo>
                    <a:lnTo>
                      <a:pt x="3" y="7"/>
                    </a:lnTo>
                    <a:lnTo>
                      <a:pt x="5" y="10"/>
                    </a:lnTo>
                    <a:lnTo>
                      <a:pt x="8" y="10"/>
                    </a:lnTo>
                    <a:lnTo>
                      <a:pt x="86" y="10"/>
                    </a:lnTo>
                    <a:close/>
                  </a:path>
                </a:pathLst>
              </a:custGeom>
              <a:solidFill>
                <a:srgbClr val="000000"/>
              </a:solidFill>
              <a:ln w="9525">
                <a:noFill/>
                <a:round/>
                <a:headEnd/>
                <a:tailEnd/>
              </a:ln>
            </p:spPr>
            <p:txBody>
              <a:bodyPr/>
              <a:lstStyle/>
              <a:p>
                <a:endParaRPr lang="ja-JP" altLang="en-US" dirty="0"/>
              </a:p>
            </p:txBody>
          </p:sp>
          <p:sp>
            <p:nvSpPr>
              <p:cNvPr id="6294" name="Freeform 103"/>
              <p:cNvSpPr>
                <a:spLocks/>
              </p:cNvSpPr>
              <p:nvPr/>
            </p:nvSpPr>
            <p:spPr bwMode="auto">
              <a:xfrm>
                <a:off x="4754" y="986"/>
                <a:ext cx="20" cy="10"/>
              </a:xfrm>
              <a:custGeom>
                <a:avLst/>
                <a:gdLst>
                  <a:gd name="T0" fmla="*/ 17 w 20"/>
                  <a:gd name="T1" fmla="*/ 10 h 10"/>
                  <a:gd name="T2" fmla="*/ 17 w 20"/>
                  <a:gd name="T3" fmla="*/ 7 h 10"/>
                  <a:gd name="T4" fmla="*/ 20 w 20"/>
                  <a:gd name="T5" fmla="*/ 5 h 10"/>
                  <a:gd name="T6" fmla="*/ 20 w 20"/>
                  <a:gd name="T7" fmla="*/ 5 h 10"/>
                  <a:gd name="T8" fmla="*/ 17 w 20"/>
                  <a:gd name="T9" fmla="*/ 2 h 10"/>
                  <a:gd name="T10" fmla="*/ 15 w 20"/>
                  <a:gd name="T11" fmla="*/ 0 h 10"/>
                  <a:gd name="T12" fmla="*/ 15 w 20"/>
                  <a:gd name="T13" fmla="*/ 0 h 10"/>
                  <a:gd name="T14" fmla="*/ 5 w 20"/>
                  <a:gd name="T15" fmla="*/ 0 h 10"/>
                  <a:gd name="T16" fmla="*/ 2 w 20"/>
                  <a:gd name="T17" fmla="*/ 2 h 10"/>
                  <a:gd name="T18" fmla="*/ 0 w 20"/>
                  <a:gd name="T19" fmla="*/ 5 h 10"/>
                  <a:gd name="T20" fmla="*/ 0 w 20"/>
                  <a:gd name="T21" fmla="*/ 5 h 10"/>
                  <a:gd name="T22" fmla="*/ 2 w 20"/>
                  <a:gd name="T23" fmla="*/ 7 h 10"/>
                  <a:gd name="T24" fmla="*/ 5 w 20"/>
                  <a:gd name="T25" fmla="*/ 10 h 10"/>
                  <a:gd name="T26" fmla="*/ 7 w 20"/>
                  <a:gd name="T27" fmla="*/ 10 h 10"/>
                  <a:gd name="T28" fmla="*/ 17 w 20"/>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0"/>
                  <a:gd name="T47" fmla="*/ 20 w 20"/>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0">
                    <a:moveTo>
                      <a:pt x="17" y="10"/>
                    </a:moveTo>
                    <a:lnTo>
                      <a:pt x="17" y="7"/>
                    </a:lnTo>
                    <a:lnTo>
                      <a:pt x="20" y="5"/>
                    </a:lnTo>
                    <a:lnTo>
                      <a:pt x="17" y="2"/>
                    </a:lnTo>
                    <a:lnTo>
                      <a:pt x="15" y="0"/>
                    </a:lnTo>
                    <a:lnTo>
                      <a:pt x="5" y="0"/>
                    </a:lnTo>
                    <a:lnTo>
                      <a:pt x="2" y="2"/>
                    </a:lnTo>
                    <a:lnTo>
                      <a:pt x="0" y="5"/>
                    </a:lnTo>
                    <a:lnTo>
                      <a:pt x="2" y="7"/>
                    </a:lnTo>
                    <a:lnTo>
                      <a:pt x="5" y="10"/>
                    </a:lnTo>
                    <a:lnTo>
                      <a:pt x="7" y="10"/>
                    </a:lnTo>
                    <a:lnTo>
                      <a:pt x="17" y="10"/>
                    </a:lnTo>
                    <a:close/>
                  </a:path>
                </a:pathLst>
              </a:custGeom>
              <a:solidFill>
                <a:srgbClr val="000000"/>
              </a:solidFill>
              <a:ln w="9525">
                <a:noFill/>
                <a:round/>
                <a:headEnd/>
                <a:tailEnd/>
              </a:ln>
            </p:spPr>
            <p:txBody>
              <a:bodyPr/>
              <a:lstStyle/>
              <a:p>
                <a:endParaRPr lang="ja-JP" altLang="en-US" dirty="0"/>
              </a:p>
            </p:txBody>
          </p:sp>
          <p:sp>
            <p:nvSpPr>
              <p:cNvPr id="6295" name="Freeform 104"/>
              <p:cNvSpPr>
                <a:spLocks/>
              </p:cNvSpPr>
              <p:nvPr/>
            </p:nvSpPr>
            <p:spPr bwMode="auto">
              <a:xfrm>
                <a:off x="4715" y="986"/>
                <a:ext cx="19" cy="10"/>
              </a:xfrm>
              <a:custGeom>
                <a:avLst/>
                <a:gdLst>
                  <a:gd name="T0" fmla="*/ 17 w 19"/>
                  <a:gd name="T1" fmla="*/ 10 h 10"/>
                  <a:gd name="T2" fmla="*/ 17 w 19"/>
                  <a:gd name="T3" fmla="*/ 7 h 10"/>
                  <a:gd name="T4" fmla="*/ 19 w 19"/>
                  <a:gd name="T5" fmla="*/ 5 h 10"/>
                  <a:gd name="T6" fmla="*/ 19 w 19"/>
                  <a:gd name="T7" fmla="*/ 5 h 10"/>
                  <a:gd name="T8" fmla="*/ 17 w 19"/>
                  <a:gd name="T9" fmla="*/ 2 h 10"/>
                  <a:gd name="T10" fmla="*/ 14 w 19"/>
                  <a:gd name="T11" fmla="*/ 0 h 10"/>
                  <a:gd name="T12" fmla="*/ 14 w 19"/>
                  <a:gd name="T13" fmla="*/ 0 h 10"/>
                  <a:gd name="T14" fmla="*/ 4 w 19"/>
                  <a:gd name="T15" fmla="*/ 0 h 10"/>
                  <a:gd name="T16" fmla="*/ 2 w 19"/>
                  <a:gd name="T17" fmla="*/ 2 h 10"/>
                  <a:gd name="T18" fmla="*/ 0 w 19"/>
                  <a:gd name="T19" fmla="*/ 5 h 10"/>
                  <a:gd name="T20" fmla="*/ 0 w 19"/>
                  <a:gd name="T21" fmla="*/ 5 h 10"/>
                  <a:gd name="T22" fmla="*/ 2 w 19"/>
                  <a:gd name="T23" fmla="*/ 7 h 10"/>
                  <a:gd name="T24" fmla="*/ 4 w 19"/>
                  <a:gd name="T25" fmla="*/ 10 h 10"/>
                  <a:gd name="T26" fmla="*/ 7 w 19"/>
                  <a:gd name="T27" fmla="*/ 10 h 10"/>
                  <a:gd name="T28" fmla="*/ 17 w 19"/>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10"/>
                  <a:gd name="T47" fmla="*/ 19 w 19"/>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10">
                    <a:moveTo>
                      <a:pt x="17" y="10"/>
                    </a:moveTo>
                    <a:lnTo>
                      <a:pt x="17" y="7"/>
                    </a:lnTo>
                    <a:lnTo>
                      <a:pt x="19" y="5"/>
                    </a:lnTo>
                    <a:lnTo>
                      <a:pt x="17" y="2"/>
                    </a:lnTo>
                    <a:lnTo>
                      <a:pt x="14" y="0"/>
                    </a:lnTo>
                    <a:lnTo>
                      <a:pt x="4" y="0"/>
                    </a:lnTo>
                    <a:lnTo>
                      <a:pt x="2" y="2"/>
                    </a:lnTo>
                    <a:lnTo>
                      <a:pt x="0" y="5"/>
                    </a:lnTo>
                    <a:lnTo>
                      <a:pt x="2" y="7"/>
                    </a:lnTo>
                    <a:lnTo>
                      <a:pt x="4" y="10"/>
                    </a:lnTo>
                    <a:lnTo>
                      <a:pt x="7" y="10"/>
                    </a:lnTo>
                    <a:lnTo>
                      <a:pt x="17" y="10"/>
                    </a:lnTo>
                    <a:close/>
                  </a:path>
                </a:pathLst>
              </a:custGeom>
              <a:solidFill>
                <a:srgbClr val="000000"/>
              </a:solidFill>
              <a:ln w="9525">
                <a:noFill/>
                <a:round/>
                <a:headEnd/>
                <a:tailEnd/>
              </a:ln>
            </p:spPr>
            <p:txBody>
              <a:bodyPr/>
              <a:lstStyle/>
              <a:p>
                <a:endParaRPr lang="ja-JP" altLang="en-US" dirty="0"/>
              </a:p>
            </p:txBody>
          </p:sp>
          <p:sp>
            <p:nvSpPr>
              <p:cNvPr id="6296" name="Freeform 105"/>
              <p:cNvSpPr>
                <a:spLocks/>
              </p:cNvSpPr>
              <p:nvPr/>
            </p:nvSpPr>
            <p:spPr bwMode="auto">
              <a:xfrm>
                <a:off x="4606" y="986"/>
                <a:ext cx="89" cy="10"/>
              </a:xfrm>
              <a:custGeom>
                <a:avLst/>
                <a:gdLst>
                  <a:gd name="T0" fmla="*/ 86 w 89"/>
                  <a:gd name="T1" fmla="*/ 10 h 10"/>
                  <a:gd name="T2" fmla="*/ 86 w 89"/>
                  <a:gd name="T3" fmla="*/ 7 h 10"/>
                  <a:gd name="T4" fmla="*/ 89 w 89"/>
                  <a:gd name="T5" fmla="*/ 5 h 10"/>
                  <a:gd name="T6" fmla="*/ 89 w 89"/>
                  <a:gd name="T7" fmla="*/ 5 h 10"/>
                  <a:gd name="T8" fmla="*/ 86 w 89"/>
                  <a:gd name="T9" fmla="*/ 2 h 10"/>
                  <a:gd name="T10" fmla="*/ 84 w 89"/>
                  <a:gd name="T11" fmla="*/ 0 h 10"/>
                  <a:gd name="T12" fmla="*/ 84 w 89"/>
                  <a:gd name="T13" fmla="*/ 0 h 10"/>
                  <a:gd name="T14" fmla="*/ 5 w 89"/>
                  <a:gd name="T15" fmla="*/ 0 h 10"/>
                  <a:gd name="T16" fmla="*/ 3 w 89"/>
                  <a:gd name="T17" fmla="*/ 2 h 10"/>
                  <a:gd name="T18" fmla="*/ 0 w 89"/>
                  <a:gd name="T19" fmla="*/ 5 h 10"/>
                  <a:gd name="T20" fmla="*/ 0 w 89"/>
                  <a:gd name="T21" fmla="*/ 5 h 10"/>
                  <a:gd name="T22" fmla="*/ 3 w 89"/>
                  <a:gd name="T23" fmla="*/ 7 h 10"/>
                  <a:gd name="T24" fmla="*/ 5 w 89"/>
                  <a:gd name="T25" fmla="*/ 10 h 10"/>
                  <a:gd name="T26" fmla="*/ 8 w 89"/>
                  <a:gd name="T27" fmla="*/ 10 h 10"/>
                  <a:gd name="T28" fmla="*/ 86 w 89"/>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9"/>
                  <a:gd name="T46" fmla="*/ 0 h 10"/>
                  <a:gd name="T47" fmla="*/ 89 w 89"/>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9" h="10">
                    <a:moveTo>
                      <a:pt x="86" y="10"/>
                    </a:moveTo>
                    <a:lnTo>
                      <a:pt x="86" y="7"/>
                    </a:lnTo>
                    <a:lnTo>
                      <a:pt x="89" y="5"/>
                    </a:lnTo>
                    <a:lnTo>
                      <a:pt x="86" y="2"/>
                    </a:lnTo>
                    <a:lnTo>
                      <a:pt x="84" y="0"/>
                    </a:lnTo>
                    <a:lnTo>
                      <a:pt x="5" y="0"/>
                    </a:lnTo>
                    <a:lnTo>
                      <a:pt x="3" y="2"/>
                    </a:lnTo>
                    <a:lnTo>
                      <a:pt x="0" y="5"/>
                    </a:lnTo>
                    <a:lnTo>
                      <a:pt x="3" y="7"/>
                    </a:lnTo>
                    <a:lnTo>
                      <a:pt x="5" y="10"/>
                    </a:lnTo>
                    <a:lnTo>
                      <a:pt x="8" y="10"/>
                    </a:lnTo>
                    <a:lnTo>
                      <a:pt x="86" y="10"/>
                    </a:lnTo>
                    <a:close/>
                  </a:path>
                </a:pathLst>
              </a:custGeom>
              <a:solidFill>
                <a:srgbClr val="000000"/>
              </a:solidFill>
              <a:ln w="9525">
                <a:noFill/>
                <a:round/>
                <a:headEnd/>
                <a:tailEnd/>
              </a:ln>
            </p:spPr>
            <p:txBody>
              <a:bodyPr/>
              <a:lstStyle/>
              <a:p>
                <a:endParaRPr lang="ja-JP" altLang="en-US" dirty="0"/>
              </a:p>
            </p:txBody>
          </p:sp>
          <p:sp>
            <p:nvSpPr>
              <p:cNvPr id="6297" name="Freeform 106"/>
              <p:cNvSpPr>
                <a:spLocks/>
              </p:cNvSpPr>
              <p:nvPr/>
            </p:nvSpPr>
            <p:spPr bwMode="auto">
              <a:xfrm>
                <a:off x="4567" y="986"/>
                <a:ext cx="20" cy="10"/>
              </a:xfrm>
              <a:custGeom>
                <a:avLst/>
                <a:gdLst>
                  <a:gd name="T0" fmla="*/ 17 w 20"/>
                  <a:gd name="T1" fmla="*/ 10 h 10"/>
                  <a:gd name="T2" fmla="*/ 17 w 20"/>
                  <a:gd name="T3" fmla="*/ 7 h 10"/>
                  <a:gd name="T4" fmla="*/ 20 w 20"/>
                  <a:gd name="T5" fmla="*/ 5 h 10"/>
                  <a:gd name="T6" fmla="*/ 20 w 20"/>
                  <a:gd name="T7" fmla="*/ 5 h 10"/>
                  <a:gd name="T8" fmla="*/ 17 w 20"/>
                  <a:gd name="T9" fmla="*/ 2 h 10"/>
                  <a:gd name="T10" fmla="*/ 15 w 20"/>
                  <a:gd name="T11" fmla="*/ 0 h 10"/>
                  <a:gd name="T12" fmla="*/ 15 w 20"/>
                  <a:gd name="T13" fmla="*/ 0 h 10"/>
                  <a:gd name="T14" fmla="*/ 5 w 20"/>
                  <a:gd name="T15" fmla="*/ 0 h 10"/>
                  <a:gd name="T16" fmla="*/ 2 w 20"/>
                  <a:gd name="T17" fmla="*/ 2 h 10"/>
                  <a:gd name="T18" fmla="*/ 0 w 20"/>
                  <a:gd name="T19" fmla="*/ 5 h 10"/>
                  <a:gd name="T20" fmla="*/ 0 w 20"/>
                  <a:gd name="T21" fmla="*/ 5 h 10"/>
                  <a:gd name="T22" fmla="*/ 2 w 20"/>
                  <a:gd name="T23" fmla="*/ 7 h 10"/>
                  <a:gd name="T24" fmla="*/ 5 w 20"/>
                  <a:gd name="T25" fmla="*/ 10 h 10"/>
                  <a:gd name="T26" fmla="*/ 7 w 20"/>
                  <a:gd name="T27" fmla="*/ 10 h 10"/>
                  <a:gd name="T28" fmla="*/ 17 w 20"/>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0"/>
                  <a:gd name="T47" fmla="*/ 20 w 20"/>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0">
                    <a:moveTo>
                      <a:pt x="17" y="10"/>
                    </a:moveTo>
                    <a:lnTo>
                      <a:pt x="17" y="7"/>
                    </a:lnTo>
                    <a:lnTo>
                      <a:pt x="20" y="5"/>
                    </a:lnTo>
                    <a:lnTo>
                      <a:pt x="17" y="2"/>
                    </a:lnTo>
                    <a:lnTo>
                      <a:pt x="15" y="0"/>
                    </a:lnTo>
                    <a:lnTo>
                      <a:pt x="5" y="0"/>
                    </a:lnTo>
                    <a:lnTo>
                      <a:pt x="2" y="2"/>
                    </a:lnTo>
                    <a:lnTo>
                      <a:pt x="0" y="5"/>
                    </a:lnTo>
                    <a:lnTo>
                      <a:pt x="2" y="7"/>
                    </a:lnTo>
                    <a:lnTo>
                      <a:pt x="5" y="10"/>
                    </a:lnTo>
                    <a:lnTo>
                      <a:pt x="7" y="10"/>
                    </a:lnTo>
                    <a:lnTo>
                      <a:pt x="17" y="10"/>
                    </a:lnTo>
                    <a:close/>
                  </a:path>
                </a:pathLst>
              </a:custGeom>
              <a:solidFill>
                <a:srgbClr val="000000"/>
              </a:solidFill>
              <a:ln w="9525">
                <a:noFill/>
                <a:round/>
                <a:headEnd/>
                <a:tailEnd/>
              </a:ln>
            </p:spPr>
            <p:txBody>
              <a:bodyPr/>
              <a:lstStyle/>
              <a:p>
                <a:endParaRPr lang="ja-JP" altLang="en-US" dirty="0"/>
              </a:p>
            </p:txBody>
          </p:sp>
          <p:sp>
            <p:nvSpPr>
              <p:cNvPr id="6298" name="Freeform 107"/>
              <p:cNvSpPr>
                <a:spLocks/>
              </p:cNvSpPr>
              <p:nvPr/>
            </p:nvSpPr>
            <p:spPr bwMode="auto">
              <a:xfrm>
                <a:off x="4528" y="986"/>
                <a:ext cx="19" cy="10"/>
              </a:xfrm>
              <a:custGeom>
                <a:avLst/>
                <a:gdLst>
                  <a:gd name="T0" fmla="*/ 17 w 19"/>
                  <a:gd name="T1" fmla="*/ 10 h 10"/>
                  <a:gd name="T2" fmla="*/ 17 w 19"/>
                  <a:gd name="T3" fmla="*/ 7 h 10"/>
                  <a:gd name="T4" fmla="*/ 19 w 19"/>
                  <a:gd name="T5" fmla="*/ 5 h 10"/>
                  <a:gd name="T6" fmla="*/ 19 w 19"/>
                  <a:gd name="T7" fmla="*/ 5 h 10"/>
                  <a:gd name="T8" fmla="*/ 17 w 19"/>
                  <a:gd name="T9" fmla="*/ 2 h 10"/>
                  <a:gd name="T10" fmla="*/ 14 w 19"/>
                  <a:gd name="T11" fmla="*/ 0 h 10"/>
                  <a:gd name="T12" fmla="*/ 14 w 19"/>
                  <a:gd name="T13" fmla="*/ 0 h 10"/>
                  <a:gd name="T14" fmla="*/ 5 w 19"/>
                  <a:gd name="T15" fmla="*/ 0 h 10"/>
                  <a:gd name="T16" fmla="*/ 2 w 19"/>
                  <a:gd name="T17" fmla="*/ 2 h 10"/>
                  <a:gd name="T18" fmla="*/ 0 w 19"/>
                  <a:gd name="T19" fmla="*/ 5 h 10"/>
                  <a:gd name="T20" fmla="*/ 0 w 19"/>
                  <a:gd name="T21" fmla="*/ 5 h 10"/>
                  <a:gd name="T22" fmla="*/ 2 w 19"/>
                  <a:gd name="T23" fmla="*/ 7 h 10"/>
                  <a:gd name="T24" fmla="*/ 5 w 19"/>
                  <a:gd name="T25" fmla="*/ 10 h 10"/>
                  <a:gd name="T26" fmla="*/ 7 w 19"/>
                  <a:gd name="T27" fmla="*/ 10 h 10"/>
                  <a:gd name="T28" fmla="*/ 17 w 19"/>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10"/>
                  <a:gd name="T47" fmla="*/ 19 w 19"/>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10">
                    <a:moveTo>
                      <a:pt x="17" y="10"/>
                    </a:moveTo>
                    <a:lnTo>
                      <a:pt x="17" y="7"/>
                    </a:lnTo>
                    <a:lnTo>
                      <a:pt x="19" y="5"/>
                    </a:lnTo>
                    <a:lnTo>
                      <a:pt x="17" y="2"/>
                    </a:lnTo>
                    <a:lnTo>
                      <a:pt x="14" y="0"/>
                    </a:lnTo>
                    <a:lnTo>
                      <a:pt x="5" y="0"/>
                    </a:lnTo>
                    <a:lnTo>
                      <a:pt x="2" y="2"/>
                    </a:lnTo>
                    <a:lnTo>
                      <a:pt x="0" y="5"/>
                    </a:lnTo>
                    <a:lnTo>
                      <a:pt x="2" y="7"/>
                    </a:lnTo>
                    <a:lnTo>
                      <a:pt x="5" y="10"/>
                    </a:lnTo>
                    <a:lnTo>
                      <a:pt x="7" y="10"/>
                    </a:lnTo>
                    <a:lnTo>
                      <a:pt x="17" y="10"/>
                    </a:lnTo>
                    <a:close/>
                  </a:path>
                </a:pathLst>
              </a:custGeom>
              <a:solidFill>
                <a:srgbClr val="000000"/>
              </a:solidFill>
              <a:ln w="9525">
                <a:noFill/>
                <a:round/>
                <a:headEnd/>
                <a:tailEnd/>
              </a:ln>
            </p:spPr>
            <p:txBody>
              <a:bodyPr/>
              <a:lstStyle/>
              <a:p>
                <a:endParaRPr lang="ja-JP" altLang="en-US" dirty="0"/>
              </a:p>
            </p:txBody>
          </p:sp>
          <p:sp>
            <p:nvSpPr>
              <p:cNvPr id="6299" name="Freeform 108"/>
              <p:cNvSpPr>
                <a:spLocks/>
              </p:cNvSpPr>
              <p:nvPr/>
            </p:nvSpPr>
            <p:spPr bwMode="auto">
              <a:xfrm>
                <a:off x="4419" y="986"/>
                <a:ext cx="89" cy="10"/>
              </a:xfrm>
              <a:custGeom>
                <a:avLst/>
                <a:gdLst>
                  <a:gd name="T0" fmla="*/ 87 w 89"/>
                  <a:gd name="T1" fmla="*/ 10 h 10"/>
                  <a:gd name="T2" fmla="*/ 87 w 89"/>
                  <a:gd name="T3" fmla="*/ 7 h 10"/>
                  <a:gd name="T4" fmla="*/ 89 w 89"/>
                  <a:gd name="T5" fmla="*/ 5 h 10"/>
                  <a:gd name="T6" fmla="*/ 89 w 89"/>
                  <a:gd name="T7" fmla="*/ 5 h 10"/>
                  <a:gd name="T8" fmla="*/ 87 w 89"/>
                  <a:gd name="T9" fmla="*/ 2 h 10"/>
                  <a:gd name="T10" fmla="*/ 84 w 89"/>
                  <a:gd name="T11" fmla="*/ 0 h 10"/>
                  <a:gd name="T12" fmla="*/ 84 w 89"/>
                  <a:gd name="T13" fmla="*/ 0 h 10"/>
                  <a:gd name="T14" fmla="*/ 5 w 89"/>
                  <a:gd name="T15" fmla="*/ 0 h 10"/>
                  <a:gd name="T16" fmla="*/ 3 w 89"/>
                  <a:gd name="T17" fmla="*/ 2 h 10"/>
                  <a:gd name="T18" fmla="*/ 0 w 89"/>
                  <a:gd name="T19" fmla="*/ 5 h 10"/>
                  <a:gd name="T20" fmla="*/ 0 w 89"/>
                  <a:gd name="T21" fmla="*/ 5 h 10"/>
                  <a:gd name="T22" fmla="*/ 3 w 89"/>
                  <a:gd name="T23" fmla="*/ 7 h 10"/>
                  <a:gd name="T24" fmla="*/ 5 w 89"/>
                  <a:gd name="T25" fmla="*/ 10 h 10"/>
                  <a:gd name="T26" fmla="*/ 8 w 89"/>
                  <a:gd name="T27" fmla="*/ 10 h 10"/>
                  <a:gd name="T28" fmla="*/ 87 w 89"/>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9"/>
                  <a:gd name="T46" fmla="*/ 0 h 10"/>
                  <a:gd name="T47" fmla="*/ 89 w 89"/>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9" h="10">
                    <a:moveTo>
                      <a:pt x="87" y="10"/>
                    </a:moveTo>
                    <a:lnTo>
                      <a:pt x="87" y="7"/>
                    </a:lnTo>
                    <a:lnTo>
                      <a:pt x="89" y="5"/>
                    </a:lnTo>
                    <a:lnTo>
                      <a:pt x="87" y="2"/>
                    </a:lnTo>
                    <a:lnTo>
                      <a:pt x="84" y="0"/>
                    </a:lnTo>
                    <a:lnTo>
                      <a:pt x="5" y="0"/>
                    </a:lnTo>
                    <a:lnTo>
                      <a:pt x="3" y="2"/>
                    </a:lnTo>
                    <a:lnTo>
                      <a:pt x="0" y="5"/>
                    </a:lnTo>
                    <a:lnTo>
                      <a:pt x="3" y="7"/>
                    </a:lnTo>
                    <a:lnTo>
                      <a:pt x="5" y="10"/>
                    </a:lnTo>
                    <a:lnTo>
                      <a:pt x="8" y="10"/>
                    </a:lnTo>
                    <a:lnTo>
                      <a:pt x="87" y="10"/>
                    </a:lnTo>
                    <a:close/>
                  </a:path>
                </a:pathLst>
              </a:custGeom>
              <a:solidFill>
                <a:srgbClr val="000000"/>
              </a:solidFill>
              <a:ln w="9525">
                <a:noFill/>
                <a:round/>
                <a:headEnd/>
                <a:tailEnd/>
              </a:ln>
            </p:spPr>
            <p:txBody>
              <a:bodyPr/>
              <a:lstStyle/>
              <a:p>
                <a:endParaRPr lang="ja-JP" altLang="en-US" dirty="0"/>
              </a:p>
            </p:txBody>
          </p:sp>
          <p:sp>
            <p:nvSpPr>
              <p:cNvPr id="6300" name="Freeform 109"/>
              <p:cNvSpPr>
                <a:spLocks/>
              </p:cNvSpPr>
              <p:nvPr/>
            </p:nvSpPr>
            <p:spPr bwMode="auto">
              <a:xfrm>
                <a:off x="4380" y="986"/>
                <a:ext cx="20" cy="10"/>
              </a:xfrm>
              <a:custGeom>
                <a:avLst/>
                <a:gdLst>
                  <a:gd name="T0" fmla="*/ 17 w 20"/>
                  <a:gd name="T1" fmla="*/ 10 h 10"/>
                  <a:gd name="T2" fmla="*/ 17 w 20"/>
                  <a:gd name="T3" fmla="*/ 7 h 10"/>
                  <a:gd name="T4" fmla="*/ 20 w 20"/>
                  <a:gd name="T5" fmla="*/ 5 h 10"/>
                  <a:gd name="T6" fmla="*/ 20 w 20"/>
                  <a:gd name="T7" fmla="*/ 5 h 10"/>
                  <a:gd name="T8" fmla="*/ 17 w 20"/>
                  <a:gd name="T9" fmla="*/ 2 h 10"/>
                  <a:gd name="T10" fmla="*/ 15 w 20"/>
                  <a:gd name="T11" fmla="*/ 0 h 10"/>
                  <a:gd name="T12" fmla="*/ 15 w 20"/>
                  <a:gd name="T13" fmla="*/ 0 h 10"/>
                  <a:gd name="T14" fmla="*/ 5 w 20"/>
                  <a:gd name="T15" fmla="*/ 0 h 10"/>
                  <a:gd name="T16" fmla="*/ 3 w 20"/>
                  <a:gd name="T17" fmla="*/ 2 h 10"/>
                  <a:gd name="T18" fmla="*/ 0 w 20"/>
                  <a:gd name="T19" fmla="*/ 5 h 10"/>
                  <a:gd name="T20" fmla="*/ 0 w 20"/>
                  <a:gd name="T21" fmla="*/ 5 h 10"/>
                  <a:gd name="T22" fmla="*/ 3 w 20"/>
                  <a:gd name="T23" fmla="*/ 7 h 10"/>
                  <a:gd name="T24" fmla="*/ 5 w 20"/>
                  <a:gd name="T25" fmla="*/ 10 h 10"/>
                  <a:gd name="T26" fmla="*/ 7 w 20"/>
                  <a:gd name="T27" fmla="*/ 10 h 10"/>
                  <a:gd name="T28" fmla="*/ 17 w 20"/>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0"/>
                  <a:gd name="T47" fmla="*/ 20 w 20"/>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0">
                    <a:moveTo>
                      <a:pt x="17" y="10"/>
                    </a:moveTo>
                    <a:lnTo>
                      <a:pt x="17" y="7"/>
                    </a:lnTo>
                    <a:lnTo>
                      <a:pt x="20" y="5"/>
                    </a:lnTo>
                    <a:lnTo>
                      <a:pt x="17" y="2"/>
                    </a:lnTo>
                    <a:lnTo>
                      <a:pt x="15" y="0"/>
                    </a:lnTo>
                    <a:lnTo>
                      <a:pt x="5" y="0"/>
                    </a:lnTo>
                    <a:lnTo>
                      <a:pt x="3" y="2"/>
                    </a:lnTo>
                    <a:lnTo>
                      <a:pt x="0" y="5"/>
                    </a:lnTo>
                    <a:lnTo>
                      <a:pt x="3" y="7"/>
                    </a:lnTo>
                    <a:lnTo>
                      <a:pt x="5" y="10"/>
                    </a:lnTo>
                    <a:lnTo>
                      <a:pt x="7" y="10"/>
                    </a:lnTo>
                    <a:lnTo>
                      <a:pt x="17" y="10"/>
                    </a:lnTo>
                    <a:close/>
                  </a:path>
                </a:pathLst>
              </a:custGeom>
              <a:solidFill>
                <a:srgbClr val="000000"/>
              </a:solidFill>
              <a:ln w="9525">
                <a:noFill/>
                <a:round/>
                <a:headEnd/>
                <a:tailEnd/>
              </a:ln>
            </p:spPr>
            <p:txBody>
              <a:bodyPr/>
              <a:lstStyle/>
              <a:p>
                <a:endParaRPr lang="ja-JP" altLang="en-US" dirty="0"/>
              </a:p>
            </p:txBody>
          </p:sp>
          <p:sp>
            <p:nvSpPr>
              <p:cNvPr id="6301" name="Freeform 110"/>
              <p:cNvSpPr>
                <a:spLocks/>
              </p:cNvSpPr>
              <p:nvPr/>
            </p:nvSpPr>
            <p:spPr bwMode="auto">
              <a:xfrm>
                <a:off x="4341" y="986"/>
                <a:ext cx="19" cy="10"/>
              </a:xfrm>
              <a:custGeom>
                <a:avLst/>
                <a:gdLst>
                  <a:gd name="T0" fmla="*/ 17 w 19"/>
                  <a:gd name="T1" fmla="*/ 10 h 10"/>
                  <a:gd name="T2" fmla="*/ 17 w 19"/>
                  <a:gd name="T3" fmla="*/ 7 h 10"/>
                  <a:gd name="T4" fmla="*/ 19 w 19"/>
                  <a:gd name="T5" fmla="*/ 5 h 10"/>
                  <a:gd name="T6" fmla="*/ 19 w 19"/>
                  <a:gd name="T7" fmla="*/ 5 h 10"/>
                  <a:gd name="T8" fmla="*/ 17 w 19"/>
                  <a:gd name="T9" fmla="*/ 2 h 10"/>
                  <a:gd name="T10" fmla="*/ 14 w 19"/>
                  <a:gd name="T11" fmla="*/ 0 h 10"/>
                  <a:gd name="T12" fmla="*/ 14 w 19"/>
                  <a:gd name="T13" fmla="*/ 0 h 10"/>
                  <a:gd name="T14" fmla="*/ 5 w 19"/>
                  <a:gd name="T15" fmla="*/ 0 h 10"/>
                  <a:gd name="T16" fmla="*/ 2 w 19"/>
                  <a:gd name="T17" fmla="*/ 2 h 10"/>
                  <a:gd name="T18" fmla="*/ 0 w 19"/>
                  <a:gd name="T19" fmla="*/ 5 h 10"/>
                  <a:gd name="T20" fmla="*/ 0 w 19"/>
                  <a:gd name="T21" fmla="*/ 5 h 10"/>
                  <a:gd name="T22" fmla="*/ 2 w 19"/>
                  <a:gd name="T23" fmla="*/ 7 h 10"/>
                  <a:gd name="T24" fmla="*/ 5 w 19"/>
                  <a:gd name="T25" fmla="*/ 10 h 10"/>
                  <a:gd name="T26" fmla="*/ 7 w 19"/>
                  <a:gd name="T27" fmla="*/ 10 h 10"/>
                  <a:gd name="T28" fmla="*/ 17 w 19"/>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10"/>
                  <a:gd name="T47" fmla="*/ 19 w 19"/>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10">
                    <a:moveTo>
                      <a:pt x="17" y="10"/>
                    </a:moveTo>
                    <a:lnTo>
                      <a:pt x="17" y="7"/>
                    </a:lnTo>
                    <a:lnTo>
                      <a:pt x="19" y="5"/>
                    </a:lnTo>
                    <a:lnTo>
                      <a:pt x="17" y="2"/>
                    </a:lnTo>
                    <a:lnTo>
                      <a:pt x="14" y="0"/>
                    </a:lnTo>
                    <a:lnTo>
                      <a:pt x="5" y="0"/>
                    </a:lnTo>
                    <a:lnTo>
                      <a:pt x="2" y="2"/>
                    </a:lnTo>
                    <a:lnTo>
                      <a:pt x="0" y="5"/>
                    </a:lnTo>
                    <a:lnTo>
                      <a:pt x="2" y="7"/>
                    </a:lnTo>
                    <a:lnTo>
                      <a:pt x="5" y="10"/>
                    </a:lnTo>
                    <a:lnTo>
                      <a:pt x="7" y="10"/>
                    </a:lnTo>
                    <a:lnTo>
                      <a:pt x="17" y="10"/>
                    </a:lnTo>
                    <a:close/>
                  </a:path>
                </a:pathLst>
              </a:custGeom>
              <a:solidFill>
                <a:srgbClr val="000000"/>
              </a:solidFill>
              <a:ln w="9525">
                <a:noFill/>
                <a:round/>
                <a:headEnd/>
                <a:tailEnd/>
              </a:ln>
            </p:spPr>
            <p:txBody>
              <a:bodyPr/>
              <a:lstStyle/>
              <a:p>
                <a:endParaRPr lang="ja-JP" altLang="en-US" dirty="0"/>
              </a:p>
            </p:txBody>
          </p:sp>
          <p:sp>
            <p:nvSpPr>
              <p:cNvPr id="6302" name="Freeform 111"/>
              <p:cNvSpPr>
                <a:spLocks/>
              </p:cNvSpPr>
              <p:nvPr/>
            </p:nvSpPr>
            <p:spPr bwMode="auto">
              <a:xfrm>
                <a:off x="4233" y="986"/>
                <a:ext cx="88" cy="10"/>
              </a:xfrm>
              <a:custGeom>
                <a:avLst/>
                <a:gdLst>
                  <a:gd name="T0" fmla="*/ 86 w 88"/>
                  <a:gd name="T1" fmla="*/ 10 h 10"/>
                  <a:gd name="T2" fmla="*/ 86 w 88"/>
                  <a:gd name="T3" fmla="*/ 7 h 10"/>
                  <a:gd name="T4" fmla="*/ 88 w 88"/>
                  <a:gd name="T5" fmla="*/ 5 h 10"/>
                  <a:gd name="T6" fmla="*/ 88 w 88"/>
                  <a:gd name="T7" fmla="*/ 5 h 10"/>
                  <a:gd name="T8" fmla="*/ 86 w 88"/>
                  <a:gd name="T9" fmla="*/ 2 h 10"/>
                  <a:gd name="T10" fmla="*/ 83 w 88"/>
                  <a:gd name="T11" fmla="*/ 0 h 10"/>
                  <a:gd name="T12" fmla="*/ 83 w 88"/>
                  <a:gd name="T13" fmla="*/ 0 h 10"/>
                  <a:gd name="T14" fmla="*/ 4 w 88"/>
                  <a:gd name="T15" fmla="*/ 0 h 10"/>
                  <a:gd name="T16" fmla="*/ 2 w 88"/>
                  <a:gd name="T17" fmla="*/ 2 h 10"/>
                  <a:gd name="T18" fmla="*/ 0 w 88"/>
                  <a:gd name="T19" fmla="*/ 5 h 10"/>
                  <a:gd name="T20" fmla="*/ 0 w 88"/>
                  <a:gd name="T21" fmla="*/ 5 h 10"/>
                  <a:gd name="T22" fmla="*/ 2 w 88"/>
                  <a:gd name="T23" fmla="*/ 7 h 10"/>
                  <a:gd name="T24" fmla="*/ 4 w 88"/>
                  <a:gd name="T25" fmla="*/ 10 h 10"/>
                  <a:gd name="T26" fmla="*/ 7 w 88"/>
                  <a:gd name="T27" fmla="*/ 10 h 10"/>
                  <a:gd name="T28" fmla="*/ 86 w 88"/>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
                  <a:gd name="T46" fmla="*/ 0 h 10"/>
                  <a:gd name="T47" fmla="*/ 88 w 88"/>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 h="10">
                    <a:moveTo>
                      <a:pt x="86" y="10"/>
                    </a:moveTo>
                    <a:lnTo>
                      <a:pt x="86" y="7"/>
                    </a:lnTo>
                    <a:lnTo>
                      <a:pt x="88" y="5"/>
                    </a:lnTo>
                    <a:lnTo>
                      <a:pt x="86" y="2"/>
                    </a:lnTo>
                    <a:lnTo>
                      <a:pt x="83" y="0"/>
                    </a:lnTo>
                    <a:lnTo>
                      <a:pt x="4" y="0"/>
                    </a:lnTo>
                    <a:lnTo>
                      <a:pt x="2" y="2"/>
                    </a:lnTo>
                    <a:lnTo>
                      <a:pt x="0" y="5"/>
                    </a:lnTo>
                    <a:lnTo>
                      <a:pt x="2" y="7"/>
                    </a:lnTo>
                    <a:lnTo>
                      <a:pt x="4" y="10"/>
                    </a:lnTo>
                    <a:lnTo>
                      <a:pt x="7" y="10"/>
                    </a:lnTo>
                    <a:lnTo>
                      <a:pt x="86" y="10"/>
                    </a:lnTo>
                    <a:close/>
                  </a:path>
                </a:pathLst>
              </a:custGeom>
              <a:solidFill>
                <a:srgbClr val="000000"/>
              </a:solidFill>
              <a:ln w="9525">
                <a:noFill/>
                <a:round/>
                <a:headEnd/>
                <a:tailEnd/>
              </a:ln>
            </p:spPr>
            <p:txBody>
              <a:bodyPr/>
              <a:lstStyle/>
              <a:p>
                <a:endParaRPr lang="ja-JP" altLang="en-US" dirty="0"/>
              </a:p>
            </p:txBody>
          </p:sp>
          <p:sp>
            <p:nvSpPr>
              <p:cNvPr id="6303" name="Freeform 112"/>
              <p:cNvSpPr>
                <a:spLocks/>
              </p:cNvSpPr>
              <p:nvPr/>
            </p:nvSpPr>
            <p:spPr bwMode="auto">
              <a:xfrm>
                <a:off x="4193" y="986"/>
                <a:ext cx="20" cy="10"/>
              </a:xfrm>
              <a:custGeom>
                <a:avLst/>
                <a:gdLst>
                  <a:gd name="T0" fmla="*/ 17 w 20"/>
                  <a:gd name="T1" fmla="*/ 10 h 10"/>
                  <a:gd name="T2" fmla="*/ 17 w 20"/>
                  <a:gd name="T3" fmla="*/ 7 h 10"/>
                  <a:gd name="T4" fmla="*/ 20 w 20"/>
                  <a:gd name="T5" fmla="*/ 5 h 10"/>
                  <a:gd name="T6" fmla="*/ 20 w 20"/>
                  <a:gd name="T7" fmla="*/ 5 h 10"/>
                  <a:gd name="T8" fmla="*/ 17 w 20"/>
                  <a:gd name="T9" fmla="*/ 2 h 10"/>
                  <a:gd name="T10" fmla="*/ 15 w 20"/>
                  <a:gd name="T11" fmla="*/ 0 h 10"/>
                  <a:gd name="T12" fmla="*/ 15 w 20"/>
                  <a:gd name="T13" fmla="*/ 0 h 10"/>
                  <a:gd name="T14" fmla="*/ 5 w 20"/>
                  <a:gd name="T15" fmla="*/ 0 h 10"/>
                  <a:gd name="T16" fmla="*/ 3 w 20"/>
                  <a:gd name="T17" fmla="*/ 2 h 10"/>
                  <a:gd name="T18" fmla="*/ 0 w 20"/>
                  <a:gd name="T19" fmla="*/ 5 h 10"/>
                  <a:gd name="T20" fmla="*/ 0 w 20"/>
                  <a:gd name="T21" fmla="*/ 5 h 10"/>
                  <a:gd name="T22" fmla="*/ 3 w 20"/>
                  <a:gd name="T23" fmla="*/ 7 h 10"/>
                  <a:gd name="T24" fmla="*/ 5 w 20"/>
                  <a:gd name="T25" fmla="*/ 10 h 10"/>
                  <a:gd name="T26" fmla="*/ 8 w 20"/>
                  <a:gd name="T27" fmla="*/ 10 h 10"/>
                  <a:gd name="T28" fmla="*/ 17 w 20"/>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0"/>
                  <a:gd name="T47" fmla="*/ 20 w 20"/>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0">
                    <a:moveTo>
                      <a:pt x="17" y="10"/>
                    </a:moveTo>
                    <a:lnTo>
                      <a:pt x="17" y="7"/>
                    </a:lnTo>
                    <a:lnTo>
                      <a:pt x="20" y="5"/>
                    </a:lnTo>
                    <a:lnTo>
                      <a:pt x="17" y="2"/>
                    </a:lnTo>
                    <a:lnTo>
                      <a:pt x="15" y="0"/>
                    </a:lnTo>
                    <a:lnTo>
                      <a:pt x="5" y="0"/>
                    </a:lnTo>
                    <a:lnTo>
                      <a:pt x="3" y="2"/>
                    </a:lnTo>
                    <a:lnTo>
                      <a:pt x="0" y="5"/>
                    </a:lnTo>
                    <a:lnTo>
                      <a:pt x="3" y="7"/>
                    </a:lnTo>
                    <a:lnTo>
                      <a:pt x="5" y="10"/>
                    </a:lnTo>
                    <a:lnTo>
                      <a:pt x="8" y="10"/>
                    </a:lnTo>
                    <a:lnTo>
                      <a:pt x="17" y="10"/>
                    </a:lnTo>
                    <a:close/>
                  </a:path>
                </a:pathLst>
              </a:custGeom>
              <a:solidFill>
                <a:srgbClr val="000000"/>
              </a:solidFill>
              <a:ln w="9525">
                <a:noFill/>
                <a:round/>
                <a:headEnd/>
                <a:tailEnd/>
              </a:ln>
            </p:spPr>
            <p:txBody>
              <a:bodyPr/>
              <a:lstStyle/>
              <a:p>
                <a:endParaRPr lang="ja-JP" altLang="en-US" dirty="0"/>
              </a:p>
            </p:txBody>
          </p:sp>
          <p:sp>
            <p:nvSpPr>
              <p:cNvPr id="6304" name="Freeform 113"/>
              <p:cNvSpPr>
                <a:spLocks/>
              </p:cNvSpPr>
              <p:nvPr/>
            </p:nvSpPr>
            <p:spPr bwMode="auto">
              <a:xfrm>
                <a:off x="4154" y="986"/>
                <a:ext cx="19" cy="10"/>
              </a:xfrm>
              <a:custGeom>
                <a:avLst/>
                <a:gdLst>
                  <a:gd name="T0" fmla="*/ 17 w 19"/>
                  <a:gd name="T1" fmla="*/ 10 h 10"/>
                  <a:gd name="T2" fmla="*/ 17 w 19"/>
                  <a:gd name="T3" fmla="*/ 7 h 10"/>
                  <a:gd name="T4" fmla="*/ 19 w 19"/>
                  <a:gd name="T5" fmla="*/ 5 h 10"/>
                  <a:gd name="T6" fmla="*/ 19 w 19"/>
                  <a:gd name="T7" fmla="*/ 5 h 10"/>
                  <a:gd name="T8" fmla="*/ 17 w 19"/>
                  <a:gd name="T9" fmla="*/ 2 h 10"/>
                  <a:gd name="T10" fmla="*/ 15 w 19"/>
                  <a:gd name="T11" fmla="*/ 0 h 10"/>
                  <a:gd name="T12" fmla="*/ 15 w 19"/>
                  <a:gd name="T13" fmla="*/ 0 h 10"/>
                  <a:gd name="T14" fmla="*/ 5 w 19"/>
                  <a:gd name="T15" fmla="*/ 0 h 10"/>
                  <a:gd name="T16" fmla="*/ 2 w 19"/>
                  <a:gd name="T17" fmla="*/ 2 h 10"/>
                  <a:gd name="T18" fmla="*/ 0 w 19"/>
                  <a:gd name="T19" fmla="*/ 5 h 10"/>
                  <a:gd name="T20" fmla="*/ 0 w 19"/>
                  <a:gd name="T21" fmla="*/ 5 h 10"/>
                  <a:gd name="T22" fmla="*/ 2 w 19"/>
                  <a:gd name="T23" fmla="*/ 7 h 10"/>
                  <a:gd name="T24" fmla="*/ 5 w 19"/>
                  <a:gd name="T25" fmla="*/ 10 h 10"/>
                  <a:gd name="T26" fmla="*/ 7 w 19"/>
                  <a:gd name="T27" fmla="*/ 10 h 10"/>
                  <a:gd name="T28" fmla="*/ 17 w 19"/>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10"/>
                  <a:gd name="T47" fmla="*/ 19 w 19"/>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10">
                    <a:moveTo>
                      <a:pt x="17" y="10"/>
                    </a:moveTo>
                    <a:lnTo>
                      <a:pt x="17" y="7"/>
                    </a:lnTo>
                    <a:lnTo>
                      <a:pt x="19" y="5"/>
                    </a:lnTo>
                    <a:lnTo>
                      <a:pt x="17" y="2"/>
                    </a:lnTo>
                    <a:lnTo>
                      <a:pt x="15" y="0"/>
                    </a:lnTo>
                    <a:lnTo>
                      <a:pt x="5" y="0"/>
                    </a:lnTo>
                    <a:lnTo>
                      <a:pt x="2" y="2"/>
                    </a:lnTo>
                    <a:lnTo>
                      <a:pt x="0" y="5"/>
                    </a:lnTo>
                    <a:lnTo>
                      <a:pt x="2" y="7"/>
                    </a:lnTo>
                    <a:lnTo>
                      <a:pt x="5" y="10"/>
                    </a:lnTo>
                    <a:lnTo>
                      <a:pt x="7" y="10"/>
                    </a:lnTo>
                    <a:lnTo>
                      <a:pt x="17" y="10"/>
                    </a:lnTo>
                    <a:close/>
                  </a:path>
                </a:pathLst>
              </a:custGeom>
              <a:solidFill>
                <a:srgbClr val="000000"/>
              </a:solidFill>
              <a:ln w="9525">
                <a:noFill/>
                <a:round/>
                <a:headEnd/>
                <a:tailEnd/>
              </a:ln>
            </p:spPr>
            <p:txBody>
              <a:bodyPr/>
              <a:lstStyle/>
              <a:p>
                <a:endParaRPr lang="ja-JP" altLang="en-US" dirty="0"/>
              </a:p>
            </p:txBody>
          </p:sp>
          <p:sp>
            <p:nvSpPr>
              <p:cNvPr id="6305" name="Freeform 114"/>
              <p:cNvSpPr>
                <a:spLocks/>
              </p:cNvSpPr>
              <p:nvPr/>
            </p:nvSpPr>
            <p:spPr bwMode="auto">
              <a:xfrm>
                <a:off x="4046" y="986"/>
                <a:ext cx="88" cy="10"/>
              </a:xfrm>
              <a:custGeom>
                <a:avLst/>
                <a:gdLst>
                  <a:gd name="T0" fmla="*/ 86 w 88"/>
                  <a:gd name="T1" fmla="*/ 10 h 10"/>
                  <a:gd name="T2" fmla="*/ 86 w 88"/>
                  <a:gd name="T3" fmla="*/ 7 h 10"/>
                  <a:gd name="T4" fmla="*/ 88 w 88"/>
                  <a:gd name="T5" fmla="*/ 5 h 10"/>
                  <a:gd name="T6" fmla="*/ 88 w 88"/>
                  <a:gd name="T7" fmla="*/ 5 h 10"/>
                  <a:gd name="T8" fmla="*/ 86 w 88"/>
                  <a:gd name="T9" fmla="*/ 2 h 10"/>
                  <a:gd name="T10" fmla="*/ 83 w 88"/>
                  <a:gd name="T11" fmla="*/ 0 h 10"/>
                  <a:gd name="T12" fmla="*/ 83 w 88"/>
                  <a:gd name="T13" fmla="*/ 0 h 10"/>
                  <a:gd name="T14" fmla="*/ 5 w 88"/>
                  <a:gd name="T15" fmla="*/ 0 h 10"/>
                  <a:gd name="T16" fmla="*/ 2 w 88"/>
                  <a:gd name="T17" fmla="*/ 2 h 10"/>
                  <a:gd name="T18" fmla="*/ 0 w 88"/>
                  <a:gd name="T19" fmla="*/ 5 h 10"/>
                  <a:gd name="T20" fmla="*/ 0 w 88"/>
                  <a:gd name="T21" fmla="*/ 5 h 10"/>
                  <a:gd name="T22" fmla="*/ 2 w 88"/>
                  <a:gd name="T23" fmla="*/ 7 h 10"/>
                  <a:gd name="T24" fmla="*/ 5 w 88"/>
                  <a:gd name="T25" fmla="*/ 10 h 10"/>
                  <a:gd name="T26" fmla="*/ 7 w 88"/>
                  <a:gd name="T27" fmla="*/ 10 h 10"/>
                  <a:gd name="T28" fmla="*/ 86 w 88"/>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
                  <a:gd name="T46" fmla="*/ 0 h 10"/>
                  <a:gd name="T47" fmla="*/ 88 w 88"/>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 h="10">
                    <a:moveTo>
                      <a:pt x="86" y="10"/>
                    </a:moveTo>
                    <a:lnTo>
                      <a:pt x="86" y="7"/>
                    </a:lnTo>
                    <a:lnTo>
                      <a:pt x="88" y="5"/>
                    </a:lnTo>
                    <a:lnTo>
                      <a:pt x="86" y="2"/>
                    </a:lnTo>
                    <a:lnTo>
                      <a:pt x="83" y="0"/>
                    </a:lnTo>
                    <a:lnTo>
                      <a:pt x="5" y="0"/>
                    </a:lnTo>
                    <a:lnTo>
                      <a:pt x="2" y="2"/>
                    </a:lnTo>
                    <a:lnTo>
                      <a:pt x="0" y="5"/>
                    </a:lnTo>
                    <a:lnTo>
                      <a:pt x="2" y="7"/>
                    </a:lnTo>
                    <a:lnTo>
                      <a:pt x="5" y="10"/>
                    </a:lnTo>
                    <a:lnTo>
                      <a:pt x="7" y="10"/>
                    </a:lnTo>
                    <a:lnTo>
                      <a:pt x="86" y="10"/>
                    </a:lnTo>
                    <a:close/>
                  </a:path>
                </a:pathLst>
              </a:custGeom>
              <a:solidFill>
                <a:srgbClr val="000000"/>
              </a:solidFill>
              <a:ln w="9525">
                <a:noFill/>
                <a:round/>
                <a:headEnd/>
                <a:tailEnd/>
              </a:ln>
            </p:spPr>
            <p:txBody>
              <a:bodyPr/>
              <a:lstStyle/>
              <a:p>
                <a:endParaRPr lang="ja-JP" altLang="en-US" dirty="0"/>
              </a:p>
            </p:txBody>
          </p:sp>
          <p:sp>
            <p:nvSpPr>
              <p:cNvPr id="6306" name="Freeform 115"/>
              <p:cNvSpPr>
                <a:spLocks/>
              </p:cNvSpPr>
              <p:nvPr/>
            </p:nvSpPr>
            <p:spPr bwMode="auto">
              <a:xfrm>
                <a:off x="4006" y="986"/>
                <a:ext cx="20" cy="10"/>
              </a:xfrm>
              <a:custGeom>
                <a:avLst/>
                <a:gdLst>
                  <a:gd name="T0" fmla="*/ 17 w 20"/>
                  <a:gd name="T1" fmla="*/ 10 h 10"/>
                  <a:gd name="T2" fmla="*/ 17 w 20"/>
                  <a:gd name="T3" fmla="*/ 7 h 10"/>
                  <a:gd name="T4" fmla="*/ 20 w 20"/>
                  <a:gd name="T5" fmla="*/ 5 h 10"/>
                  <a:gd name="T6" fmla="*/ 20 w 20"/>
                  <a:gd name="T7" fmla="*/ 5 h 10"/>
                  <a:gd name="T8" fmla="*/ 17 w 20"/>
                  <a:gd name="T9" fmla="*/ 2 h 10"/>
                  <a:gd name="T10" fmla="*/ 15 w 20"/>
                  <a:gd name="T11" fmla="*/ 0 h 10"/>
                  <a:gd name="T12" fmla="*/ 15 w 20"/>
                  <a:gd name="T13" fmla="*/ 0 h 10"/>
                  <a:gd name="T14" fmla="*/ 5 w 20"/>
                  <a:gd name="T15" fmla="*/ 0 h 10"/>
                  <a:gd name="T16" fmla="*/ 3 w 20"/>
                  <a:gd name="T17" fmla="*/ 2 h 10"/>
                  <a:gd name="T18" fmla="*/ 0 w 20"/>
                  <a:gd name="T19" fmla="*/ 5 h 10"/>
                  <a:gd name="T20" fmla="*/ 0 w 20"/>
                  <a:gd name="T21" fmla="*/ 5 h 10"/>
                  <a:gd name="T22" fmla="*/ 3 w 20"/>
                  <a:gd name="T23" fmla="*/ 7 h 10"/>
                  <a:gd name="T24" fmla="*/ 5 w 20"/>
                  <a:gd name="T25" fmla="*/ 10 h 10"/>
                  <a:gd name="T26" fmla="*/ 8 w 20"/>
                  <a:gd name="T27" fmla="*/ 10 h 10"/>
                  <a:gd name="T28" fmla="*/ 17 w 20"/>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0"/>
                  <a:gd name="T47" fmla="*/ 20 w 20"/>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0">
                    <a:moveTo>
                      <a:pt x="17" y="10"/>
                    </a:moveTo>
                    <a:lnTo>
                      <a:pt x="17" y="7"/>
                    </a:lnTo>
                    <a:lnTo>
                      <a:pt x="20" y="5"/>
                    </a:lnTo>
                    <a:lnTo>
                      <a:pt x="17" y="2"/>
                    </a:lnTo>
                    <a:lnTo>
                      <a:pt x="15" y="0"/>
                    </a:lnTo>
                    <a:lnTo>
                      <a:pt x="5" y="0"/>
                    </a:lnTo>
                    <a:lnTo>
                      <a:pt x="3" y="2"/>
                    </a:lnTo>
                    <a:lnTo>
                      <a:pt x="0" y="5"/>
                    </a:lnTo>
                    <a:lnTo>
                      <a:pt x="3" y="7"/>
                    </a:lnTo>
                    <a:lnTo>
                      <a:pt x="5" y="10"/>
                    </a:lnTo>
                    <a:lnTo>
                      <a:pt x="8" y="10"/>
                    </a:lnTo>
                    <a:lnTo>
                      <a:pt x="17" y="10"/>
                    </a:lnTo>
                    <a:close/>
                  </a:path>
                </a:pathLst>
              </a:custGeom>
              <a:solidFill>
                <a:srgbClr val="000000"/>
              </a:solidFill>
              <a:ln w="9525">
                <a:noFill/>
                <a:round/>
                <a:headEnd/>
                <a:tailEnd/>
              </a:ln>
            </p:spPr>
            <p:txBody>
              <a:bodyPr/>
              <a:lstStyle/>
              <a:p>
                <a:endParaRPr lang="ja-JP" altLang="en-US" dirty="0"/>
              </a:p>
            </p:txBody>
          </p:sp>
          <p:sp>
            <p:nvSpPr>
              <p:cNvPr id="6307" name="Freeform 116"/>
              <p:cNvSpPr>
                <a:spLocks/>
              </p:cNvSpPr>
              <p:nvPr/>
            </p:nvSpPr>
            <p:spPr bwMode="auto">
              <a:xfrm>
                <a:off x="3967" y="986"/>
                <a:ext cx="20" cy="10"/>
              </a:xfrm>
              <a:custGeom>
                <a:avLst/>
                <a:gdLst>
                  <a:gd name="T0" fmla="*/ 17 w 20"/>
                  <a:gd name="T1" fmla="*/ 10 h 10"/>
                  <a:gd name="T2" fmla="*/ 17 w 20"/>
                  <a:gd name="T3" fmla="*/ 7 h 10"/>
                  <a:gd name="T4" fmla="*/ 20 w 20"/>
                  <a:gd name="T5" fmla="*/ 5 h 10"/>
                  <a:gd name="T6" fmla="*/ 20 w 20"/>
                  <a:gd name="T7" fmla="*/ 5 h 10"/>
                  <a:gd name="T8" fmla="*/ 17 w 20"/>
                  <a:gd name="T9" fmla="*/ 2 h 10"/>
                  <a:gd name="T10" fmla="*/ 15 w 20"/>
                  <a:gd name="T11" fmla="*/ 0 h 10"/>
                  <a:gd name="T12" fmla="*/ 15 w 20"/>
                  <a:gd name="T13" fmla="*/ 0 h 10"/>
                  <a:gd name="T14" fmla="*/ 5 w 20"/>
                  <a:gd name="T15" fmla="*/ 0 h 10"/>
                  <a:gd name="T16" fmla="*/ 2 w 20"/>
                  <a:gd name="T17" fmla="*/ 2 h 10"/>
                  <a:gd name="T18" fmla="*/ 0 w 20"/>
                  <a:gd name="T19" fmla="*/ 5 h 10"/>
                  <a:gd name="T20" fmla="*/ 0 w 20"/>
                  <a:gd name="T21" fmla="*/ 5 h 10"/>
                  <a:gd name="T22" fmla="*/ 2 w 20"/>
                  <a:gd name="T23" fmla="*/ 7 h 10"/>
                  <a:gd name="T24" fmla="*/ 5 w 20"/>
                  <a:gd name="T25" fmla="*/ 10 h 10"/>
                  <a:gd name="T26" fmla="*/ 7 w 20"/>
                  <a:gd name="T27" fmla="*/ 10 h 10"/>
                  <a:gd name="T28" fmla="*/ 17 w 20"/>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0"/>
                  <a:gd name="T47" fmla="*/ 20 w 20"/>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0">
                    <a:moveTo>
                      <a:pt x="17" y="10"/>
                    </a:moveTo>
                    <a:lnTo>
                      <a:pt x="17" y="7"/>
                    </a:lnTo>
                    <a:lnTo>
                      <a:pt x="20" y="5"/>
                    </a:lnTo>
                    <a:lnTo>
                      <a:pt x="17" y="2"/>
                    </a:lnTo>
                    <a:lnTo>
                      <a:pt x="15" y="0"/>
                    </a:lnTo>
                    <a:lnTo>
                      <a:pt x="5" y="0"/>
                    </a:lnTo>
                    <a:lnTo>
                      <a:pt x="2" y="2"/>
                    </a:lnTo>
                    <a:lnTo>
                      <a:pt x="0" y="5"/>
                    </a:lnTo>
                    <a:lnTo>
                      <a:pt x="2" y="7"/>
                    </a:lnTo>
                    <a:lnTo>
                      <a:pt x="5" y="10"/>
                    </a:lnTo>
                    <a:lnTo>
                      <a:pt x="7" y="10"/>
                    </a:lnTo>
                    <a:lnTo>
                      <a:pt x="17" y="10"/>
                    </a:lnTo>
                    <a:close/>
                  </a:path>
                </a:pathLst>
              </a:custGeom>
              <a:solidFill>
                <a:srgbClr val="000000"/>
              </a:solidFill>
              <a:ln w="9525">
                <a:noFill/>
                <a:round/>
                <a:headEnd/>
                <a:tailEnd/>
              </a:ln>
            </p:spPr>
            <p:txBody>
              <a:bodyPr/>
              <a:lstStyle/>
              <a:p>
                <a:endParaRPr lang="ja-JP" altLang="en-US" dirty="0"/>
              </a:p>
            </p:txBody>
          </p:sp>
          <p:sp>
            <p:nvSpPr>
              <p:cNvPr id="6308" name="Freeform 117"/>
              <p:cNvSpPr>
                <a:spLocks/>
              </p:cNvSpPr>
              <p:nvPr/>
            </p:nvSpPr>
            <p:spPr bwMode="auto">
              <a:xfrm>
                <a:off x="3859" y="986"/>
                <a:ext cx="88" cy="10"/>
              </a:xfrm>
              <a:custGeom>
                <a:avLst/>
                <a:gdLst>
                  <a:gd name="T0" fmla="*/ 86 w 88"/>
                  <a:gd name="T1" fmla="*/ 10 h 10"/>
                  <a:gd name="T2" fmla="*/ 86 w 88"/>
                  <a:gd name="T3" fmla="*/ 7 h 10"/>
                  <a:gd name="T4" fmla="*/ 88 w 88"/>
                  <a:gd name="T5" fmla="*/ 5 h 10"/>
                  <a:gd name="T6" fmla="*/ 88 w 88"/>
                  <a:gd name="T7" fmla="*/ 5 h 10"/>
                  <a:gd name="T8" fmla="*/ 86 w 88"/>
                  <a:gd name="T9" fmla="*/ 2 h 10"/>
                  <a:gd name="T10" fmla="*/ 83 w 88"/>
                  <a:gd name="T11" fmla="*/ 0 h 10"/>
                  <a:gd name="T12" fmla="*/ 83 w 88"/>
                  <a:gd name="T13" fmla="*/ 0 h 10"/>
                  <a:gd name="T14" fmla="*/ 5 w 88"/>
                  <a:gd name="T15" fmla="*/ 0 h 10"/>
                  <a:gd name="T16" fmla="*/ 2 w 88"/>
                  <a:gd name="T17" fmla="*/ 2 h 10"/>
                  <a:gd name="T18" fmla="*/ 0 w 88"/>
                  <a:gd name="T19" fmla="*/ 5 h 10"/>
                  <a:gd name="T20" fmla="*/ 0 w 88"/>
                  <a:gd name="T21" fmla="*/ 5 h 10"/>
                  <a:gd name="T22" fmla="*/ 2 w 88"/>
                  <a:gd name="T23" fmla="*/ 7 h 10"/>
                  <a:gd name="T24" fmla="*/ 5 w 88"/>
                  <a:gd name="T25" fmla="*/ 10 h 10"/>
                  <a:gd name="T26" fmla="*/ 7 w 88"/>
                  <a:gd name="T27" fmla="*/ 10 h 10"/>
                  <a:gd name="T28" fmla="*/ 86 w 88"/>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
                  <a:gd name="T46" fmla="*/ 0 h 10"/>
                  <a:gd name="T47" fmla="*/ 88 w 88"/>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 h="10">
                    <a:moveTo>
                      <a:pt x="86" y="10"/>
                    </a:moveTo>
                    <a:lnTo>
                      <a:pt x="86" y="7"/>
                    </a:lnTo>
                    <a:lnTo>
                      <a:pt x="88" y="5"/>
                    </a:lnTo>
                    <a:lnTo>
                      <a:pt x="86" y="2"/>
                    </a:lnTo>
                    <a:lnTo>
                      <a:pt x="83" y="0"/>
                    </a:lnTo>
                    <a:lnTo>
                      <a:pt x="5" y="0"/>
                    </a:lnTo>
                    <a:lnTo>
                      <a:pt x="2" y="2"/>
                    </a:lnTo>
                    <a:lnTo>
                      <a:pt x="0" y="5"/>
                    </a:lnTo>
                    <a:lnTo>
                      <a:pt x="2" y="7"/>
                    </a:lnTo>
                    <a:lnTo>
                      <a:pt x="5" y="10"/>
                    </a:lnTo>
                    <a:lnTo>
                      <a:pt x="7" y="10"/>
                    </a:lnTo>
                    <a:lnTo>
                      <a:pt x="86" y="10"/>
                    </a:lnTo>
                    <a:close/>
                  </a:path>
                </a:pathLst>
              </a:custGeom>
              <a:solidFill>
                <a:srgbClr val="000000"/>
              </a:solidFill>
              <a:ln w="9525">
                <a:noFill/>
                <a:round/>
                <a:headEnd/>
                <a:tailEnd/>
              </a:ln>
            </p:spPr>
            <p:txBody>
              <a:bodyPr/>
              <a:lstStyle/>
              <a:p>
                <a:endParaRPr lang="ja-JP" altLang="en-US" dirty="0"/>
              </a:p>
            </p:txBody>
          </p:sp>
          <p:sp>
            <p:nvSpPr>
              <p:cNvPr id="6309" name="Freeform 118"/>
              <p:cNvSpPr>
                <a:spLocks/>
              </p:cNvSpPr>
              <p:nvPr/>
            </p:nvSpPr>
            <p:spPr bwMode="auto">
              <a:xfrm>
                <a:off x="3819" y="986"/>
                <a:ext cx="20" cy="10"/>
              </a:xfrm>
              <a:custGeom>
                <a:avLst/>
                <a:gdLst>
                  <a:gd name="T0" fmla="*/ 18 w 20"/>
                  <a:gd name="T1" fmla="*/ 10 h 10"/>
                  <a:gd name="T2" fmla="*/ 18 w 20"/>
                  <a:gd name="T3" fmla="*/ 7 h 10"/>
                  <a:gd name="T4" fmla="*/ 20 w 20"/>
                  <a:gd name="T5" fmla="*/ 5 h 10"/>
                  <a:gd name="T6" fmla="*/ 20 w 20"/>
                  <a:gd name="T7" fmla="*/ 5 h 10"/>
                  <a:gd name="T8" fmla="*/ 18 w 20"/>
                  <a:gd name="T9" fmla="*/ 2 h 10"/>
                  <a:gd name="T10" fmla="*/ 15 w 20"/>
                  <a:gd name="T11" fmla="*/ 0 h 10"/>
                  <a:gd name="T12" fmla="*/ 15 w 20"/>
                  <a:gd name="T13" fmla="*/ 0 h 10"/>
                  <a:gd name="T14" fmla="*/ 5 w 20"/>
                  <a:gd name="T15" fmla="*/ 0 h 10"/>
                  <a:gd name="T16" fmla="*/ 3 w 20"/>
                  <a:gd name="T17" fmla="*/ 2 h 10"/>
                  <a:gd name="T18" fmla="*/ 0 w 20"/>
                  <a:gd name="T19" fmla="*/ 5 h 10"/>
                  <a:gd name="T20" fmla="*/ 0 w 20"/>
                  <a:gd name="T21" fmla="*/ 5 h 10"/>
                  <a:gd name="T22" fmla="*/ 3 w 20"/>
                  <a:gd name="T23" fmla="*/ 7 h 10"/>
                  <a:gd name="T24" fmla="*/ 5 w 20"/>
                  <a:gd name="T25" fmla="*/ 10 h 10"/>
                  <a:gd name="T26" fmla="*/ 8 w 20"/>
                  <a:gd name="T27" fmla="*/ 10 h 10"/>
                  <a:gd name="T28" fmla="*/ 18 w 20"/>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0"/>
                  <a:gd name="T47" fmla="*/ 20 w 20"/>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0">
                    <a:moveTo>
                      <a:pt x="18" y="10"/>
                    </a:moveTo>
                    <a:lnTo>
                      <a:pt x="18" y="7"/>
                    </a:lnTo>
                    <a:lnTo>
                      <a:pt x="20" y="5"/>
                    </a:lnTo>
                    <a:lnTo>
                      <a:pt x="18" y="2"/>
                    </a:lnTo>
                    <a:lnTo>
                      <a:pt x="15" y="0"/>
                    </a:lnTo>
                    <a:lnTo>
                      <a:pt x="5" y="0"/>
                    </a:lnTo>
                    <a:lnTo>
                      <a:pt x="3" y="2"/>
                    </a:lnTo>
                    <a:lnTo>
                      <a:pt x="0" y="5"/>
                    </a:lnTo>
                    <a:lnTo>
                      <a:pt x="3" y="7"/>
                    </a:lnTo>
                    <a:lnTo>
                      <a:pt x="5" y="10"/>
                    </a:lnTo>
                    <a:lnTo>
                      <a:pt x="8" y="10"/>
                    </a:lnTo>
                    <a:lnTo>
                      <a:pt x="18" y="10"/>
                    </a:lnTo>
                    <a:close/>
                  </a:path>
                </a:pathLst>
              </a:custGeom>
              <a:solidFill>
                <a:srgbClr val="000000"/>
              </a:solidFill>
              <a:ln w="9525">
                <a:noFill/>
                <a:round/>
                <a:headEnd/>
                <a:tailEnd/>
              </a:ln>
            </p:spPr>
            <p:txBody>
              <a:bodyPr/>
              <a:lstStyle/>
              <a:p>
                <a:endParaRPr lang="ja-JP" altLang="en-US" dirty="0"/>
              </a:p>
            </p:txBody>
          </p:sp>
          <p:sp>
            <p:nvSpPr>
              <p:cNvPr id="6310" name="Freeform 119"/>
              <p:cNvSpPr>
                <a:spLocks/>
              </p:cNvSpPr>
              <p:nvPr/>
            </p:nvSpPr>
            <p:spPr bwMode="auto">
              <a:xfrm>
                <a:off x="3780" y="986"/>
                <a:ext cx="20" cy="10"/>
              </a:xfrm>
              <a:custGeom>
                <a:avLst/>
                <a:gdLst>
                  <a:gd name="T0" fmla="*/ 17 w 20"/>
                  <a:gd name="T1" fmla="*/ 10 h 10"/>
                  <a:gd name="T2" fmla="*/ 17 w 20"/>
                  <a:gd name="T3" fmla="*/ 7 h 10"/>
                  <a:gd name="T4" fmla="*/ 20 w 20"/>
                  <a:gd name="T5" fmla="*/ 5 h 10"/>
                  <a:gd name="T6" fmla="*/ 20 w 20"/>
                  <a:gd name="T7" fmla="*/ 5 h 10"/>
                  <a:gd name="T8" fmla="*/ 17 w 20"/>
                  <a:gd name="T9" fmla="*/ 2 h 10"/>
                  <a:gd name="T10" fmla="*/ 15 w 20"/>
                  <a:gd name="T11" fmla="*/ 0 h 10"/>
                  <a:gd name="T12" fmla="*/ 15 w 20"/>
                  <a:gd name="T13" fmla="*/ 0 h 10"/>
                  <a:gd name="T14" fmla="*/ 5 w 20"/>
                  <a:gd name="T15" fmla="*/ 0 h 10"/>
                  <a:gd name="T16" fmla="*/ 2 w 20"/>
                  <a:gd name="T17" fmla="*/ 2 h 10"/>
                  <a:gd name="T18" fmla="*/ 0 w 20"/>
                  <a:gd name="T19" fmla="*/ 5 h 10"/>
                  <a:gd name="T20" fmla="*/ 0 w 20"/>
                  <a:gd name="T21" fmla="*/ 5 h 10"/>
                  <a:gd name="T22" fmla="*/ 2 w 20"/>
                  <a:gd name="T23" fmla="*/ 7 h 10"/>
                  <a:gd name="T24" fmla="*/ 5 w 20"/>
                  <a:gd name="T25" fmla="*/ 10 h 10"/>
                  <a:gd name="T26" fmla="*/ 7 w 20"/>
                  <a:gd name="T27" fmla="*/ 10 h 10"/>
                  <a:gd name="T28" fmla="*/ 17 w 20"/>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0"/>
                  <a:gd name="T47" fmla="*/ 20 w 20"/>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0">
                    <a:moveTo>
                      <a:pt x="17" y="10"/>
                    </a:moveTo>
                    <a:lnTo>
                      <a:pt x="17" y="7"/>
                    </a:lnTo>
                    <a:lnTo>
                      <a:pt x="20" y="5"/>
                    </a:lnTo>
                    <a:lnTo>
                      <a:pt x="17" y="2"/>
                    </a:lnTo>
                    <a:lnTo>
                      <a:pt x="15" y="0"/>
                    </a:lnTo>
                    <a:lnTo>
                      <a:pt x="5" y="0"/>
                    </a:lnTo>
                    <a:lnTo>
                      <a:pt x="2" y="2"/>
                    </a:lnTo>
                    <a:lnTo>
                      <a:pt x="0" y="5"/>
                    </a:lnTo>
                    <a:lnTo>
                      <a:pt x="2" y="7"/>
                    </a:lnTo>
                    <a:lnTo>
                      <a:pt x="5" y="10"/>
                    </a:lnTo>
                    <a:lnTo>
                      <a:pt x="7" y="10"/>
                    </a:lnTo>
                    <a:lnTo>
                      <a:pt x="17" y="10"/>
                    </a:lnTo>
                    <a:close/>
                  </a:path>
                </a:pathLst>
              </a:custGeom>
              <a:solidFill>
                <a:srgbClr val="000000"/>
              </a:solidFill>
              <a:ln w="9525">
                <a:noFill/>
                <a:round/>
                <a:headEnd/>
                <a:tailEnd/>
              </a:ln>
            </p:spPr>
            <p:txBody>
              <a:bodyPr/>
              <a:lstStyle/>
              <a:p>
                <a:endParaRPr lang="ja-JP" altLang="en-US" dirty="0"/>
              </a:p>
            </p:txBody>
          </p:sp>
          <p:sp>
            <p:nvSpPr>
              <p:cNvPr id="6311" name="Freeform 120"/>
              <p:cNvSpPr>
                <a:spLocks/>
              </p:cNvSpPr>
              <p:nvPr/>
            </p:nvSpPr>
            <p:spPr bwMode="auto">
              <a:xfrm>
                <a:off x="3672" y="986"/>
                <a:ext cx="88" cy="10"/>
              </a:xfrm>
              <a:custGeom>
                <a:avLst/>
                <a:gdLst>
                  <a:gd name="T0" fmla="*/ 86 w 88"/>
                  <a:gd name="T1" fmla="*/ 10 h 10"/>
                  <a:gd name="T2" fmla="*/ 86 w 88"/>
                  <a:gd name="T3" fmla="*/ 7 h 10"/>
                  <a:gd name="T4" fmla="*/ 88 w 88"/>
                  <a:gd name="T5" fmla="*/ 5 h 10"/>
                  <a:gd name="T6" fmla="*/ 88 w 88"/>
                  <a:gd name="T7" fmla="*/ 5 h 10"/>
                  <a:gd name="T8" fmla="*/ 86 w 88"/>
                  <a:gd name="T9" fmla="*/ 2 h 10"/>
                  <a:gd name="T10" fmla="*/ 83 w 88"/>
                  <a:gd name="T11" fmla="*/ 0 h 10"/>
                  <a:gd name="T12" fmla="*/ 83 w 88"/>
                  <a:gd name="T13" fmla="*/ 0 h 10"/>
                  <a:gd name="T14" fmla="*/ 5 w 88"/>
                  <a:gd name="T15" fmla="*/ 0 h 10"/>
                  <a:gd name="T16" fmla="*/ 2 w 88"/>
                  <a:gd name="T17" fmla="*/ 2 h 10"/>
                  <a:gd name="T18" fmla="*/ 0 w 88"/>
                  <a:gd name="T19" fmla="*/ 5 h 10"/>
                  <a:gd name="T20" fmla="*/ 0 w 88"/>
                  <a:gd name="T21" fmla="*/ 5 h 10"/>
                  <a:gd name="T22" fmla="*/ 2 w 88"/>
                  <a:gd name="T23" fmla="*/ 7 h 10"/>
                  <a:gd name="T24" fmla="*/ 5 w 88"/>
                  <a:gd name="T25" fmla="*/ 10 h 10"/>
                  <a:gd name="T26" fmla="*/ 7 w 88"/>
                  <a:gd name="T27" fmla="*/ 10 h 10"/>
                  <a:gd name="T28" fmla="*/ 86 w 88"/>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
                  <a:gd name="T46" fmla="*/ 0 h 10"/>
                  <a:gd name="T47" fmla="*/ 88 w 88"/>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 h="10">
                    <a:moveTo>
                      <a:pt x="86" y="10"/>
                    </a:moveTo>
                    <a:lnTo>
                      <a:pt x="86" y="7"/>
                    </a:lnTo>
                    <a:lnTo>
                      <a:pt x="88" y="5"/>
                    </a:lnTo>
                    <a:lnTo>
                      <a:pt x="86" y="2"/>
                    </a:lnTo>
                    <a:lnTo>
                      <a:pt x="83" y="0"/>
                    </a:lnTo>
                    <a:lnTo>
                      <a:pt x="5" y="0"/>
                    </a:lnTo>
                    <a:lnTo>
                      <a:pt x="2" y="2"/>
                    </a:lnTo>
                    <a:lnTo>
                      <a:pt x="0" y="5"/>
                    </a:lnTo>
                    <a:lnTo>
                      <a:pt x="2" y="7"/>
                    </a:lnTo>
                    <a:lnTo>
                      <a:pt x="5" y="10"/>
                    </a:lnTo>
                    <a:lnTo>
                      <a:pt x="7" y="10"/>
                    </a:lnTo>
                    <a:lnTo>
                      <a:pt x="86" y="10"/>
                    </a:lnTo>
                    <a:close/>
                  </a:path>
                </a:pathLst>
              </a:custGeom>
              <a:solidFill>
                <a:srgbClr val="000000"/>
              </a:solidFill>
              <a:ln w="9525">
                <a:noFill/>
                <a:round/>
                <a:headEnd/>
                <a:tailEnd/>
              </a:ln>
            </p:spPr>
            <p:txBody>
              <a:bodyPr/>
              <a:lstStyle/>
              <a:p>
                <a:endParaRPr lang="ja-JP" altLang="en-US" dirty="0"/>
              </a:p>
            </p:txBody>
          </p:sp>
          <p:sp>
            <p:nvSpPr>
              <p:cNvPr id="6312" name="Freeform 121"/>
              <p:cNvSpPr>
                <a:spLocks/>
              </p:cNvSpPr>
              <p:nvPr/>
            </p:nvSpPr>
            <p:spPr bwMode="auto">
              <a:xfrm>
                <a:off x="3632" y="986"/>
                <a:ext cx="20" cy="10"/>
              </a:xfrm>
              <a:custGeom>
                <a:avLst/>
                <a:gdLst>
                  <a:gd name="T0" fmla="*/ 18 w 20"/>
                  <a:gd name="T1" fmla="*/ 10 h 10"/>
                  <a:gd name="T2" fmla="*/ 18 w 20"/>
                  <a:gd name="T3" fmla="*/ 7 h 10"/>
                  <a:gd name="T4" fmla="*/ 20 w 20"/>
                  <a:gd name="T5" fmla="*/ 5 h 10"/>
                  <a:gd name="T6" fmla="*/ 20 w 20"/>
                  <a:gd name="T7" fmla="*/ 5 h 10"/>
                  <a:gd name="T8" fmla="*/ 18 w 20"/>
                  <a:gd name="T9" fmla="*/ 2 h 10"/>
                  <a:gd name="T10" fmla="*/ 15 w 20"/>
                  <a:gd name="T11" fmla="*/ 0 h 10"/>
                  <a:gd name="T12" fmla="*/ 15 w 20"/>
                  <a:gd name="T13" fmla="*/ 0 h 10"/>
                  <a:gd name="T14" fmla="*/ 5 w 20"/>
                  <a:gd name="T15" fmla="*/ 0 h 10"/>
                  <a:gd name="T16" fmla="*/ 3 w 20"/>
                  <a:gd name="T17" fmla="*/ 2 h 10"/>
                  <a:gd name="T18" fmla="*/ 0 w 20"/>
                  <a:gd name="T19" fmla="*/ 5 h 10"/>
                  <a:gd name="T20" fmla="*/ 0 w 20"/>
                  <a:gd name="T21" fmla="*/ 5 h 10"/>
                  <a:gd name="T22" fmla="*/ 3 w 20"/>
                  <a:gd name="T23" fmla="*/ 7 h 10"/>
                  <a:gd name="T24" fmla="*/ 5 w 20"/>
                  <a:gd name="T25" fmla="*/ 10 h 10"/>
                  <a:gd name="T26" fmla="*/ 8 w 20"/>
                  <a:gd name="T27" fmla="*/ 10 h 10"/>
                  <a:gd name="T28" fmla="*/ 18 w 20"/>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0"/>
                  <a:gd name="T47" fmla="*/ 20 w 20"/>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0">
                    <a:moveTo>
                      <a:pt x="18" y="10"/>
                    </a:moveTo>
                    <a:lnTo>
                      <a:pt x="18" y="7"/>
                    </a:lnTo>
                    <a:lnTo>
                      <a:pt x="20" y="5"/>
                    </a:lnTo>
                    <a:lnTo>
                      <a:pt x="18" y="2"/>
                    </a:lnTo>
                    <a:lnTo>
                      <a:pt x="15" y="0"/>
                    </a:lnTo>
                    <a:lnTo>
                      <a:pt x="5" y="0"/>
                    </a:lnTo>
                    <a:lnTo>
                      <a:pt x="3" y="2"/>
                    </a:lnTo>
                    <a:lnTo>
                      <a:pt x="0" y="5"/>
                    </a:lnTo>
                    <a:lnTo>
                      <a:pt x="3" y="7"/>
                    </a:lnTo>
                    <a:lnTo>
                      <a:pt x="5" y="10"/>
                    </a:lnTo>
                    <a:lnTo>
                      <a:pt x="8" y="10"/>
                    </a:lnTo>
                    <a:lnTo>
                      <a:pt x="18" y="10"/>
                    </a:lnTo>
                    <a:close/>
                  </a:path>
                </a:pathLst>
              </a:custGeom>
              <a:solidFill>
                <a:srgbClr val="000000"/>
              </a:solidFill>
              <a:ln w="9525">
                <a:noFill/>
                <a:round/>
                <a:headEnd/>
                <a:tailEnd/>
              </a:ln>
            </p:spPr>
            <p:txBody>
              <a:bodyPr/>
              <a:lstStyle/>
              <a:p>
                <a:endParaRPr lang="ja-JP" altLang="en-US" dirty="0"/>
              </a:p>
            </p:txBody>
          </p:sp>
          <p:sp>
            <p:nvSpPr>
              <p:cNvPr id="6313" name="Freeform 122"/>
              <p:cNvSpPr>
                <a:spLocks/>
              </p:cNvSpPr>
              <p:nvPr/>
            </p:nvSpPr>
            <p:spPr bwMode="auto">
              <a:xfrm>
                <a:off x="3593" y="986"/>
                <a:ext cx="20" cy="10"/>
              </a:xfrm>
              <a:custGeom>
                <a:avLst/>
                <a:gdLst>
                  <a:gd name="T0" fmla="*/ 17 w 20"/>
                  <a:gd name="T1" fmla="*/ 10 h 10"/>
                  <a:gd name="T2" fmla="*/ 17 w 20"/>
                  <a:gd name="T3" fmla="*/ 7 h 10"/>
                  <a:gd name="T4" fmla="*/ 20 w 20"/>
                  <a:gd name="T5" fmla="*/ 5 h 10"/>
                  <a:gd name="T6" fmla="*/ 20 w 20"/>
                  <a:gd name="T7" fmla="*/ 5 h 10"/>
                  <a:gd name="T8" fmla="*/ 17 w 20"/>
                  <a:gd name="T9" fmla="*/ 2 h 10"/>
                  <a:gd name="T10" fmla="*/ 15 w 20"/>
                  <a:gd name="T11" fmla="*/ 0 h 10"/>
                  <a:gd name="T12" fmla="*/ 15 w 20"/>
                  <a:gd name="T13" fmla="*/ 0 h 10"/>
                  <a:gd name="T14" fmla="*/ 5 w 20"/>
                  <a:gd name="T15" fmla="*/ 0 h 10"/>
                  <a:gd name="T16" fmla="*/ 2 w 20"/>
                  <a:gd name="T17" fmla="*/ 2 h 10"/>
                  <a:gd name="T18" fmla="*/ 0 w 20"/>
                  <a:gd name="T19" fmla="*/ 5 h 10"/>
                  <a:gd name="T20" fmla="*/ 0 w 20"/>
                  <a:gd name="T21" fmla="*/ 5 h 10"/>
                  <a:gd name="T22" fmla="*/ 2 w 20"/>
                  <a:gd name="T23" fmla="*/ 7 h 10"/>
                  <a:gd name="T24" fmla="*/ 5 w 20"/>
                  <a:gd name="T25" fmla="*/ 10 h 10"/>
                  <a:gd name="T26" fmla="*/ 7 w 20"/>
                  <a:gd name="T27" fmla="*/ 10 h 10"/>
                  <a:gd name="T28" fmla="*/ 17 w 20"/>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0"/>
                  <a:gd name="T47" fmla="*/ 20 w 20"/>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0">
                    <a:moveTo>
                      <a:pt x="17" y="10"/>
                    </a:moveTo>
                    <a:lnTo>
                      <a:pt x="17" y="7"/>
                    </a:lnTo>
                    <a:lnTo>
                      <a:pt x="20" y="5"/>
                    </a:lnTo>
                    <a:lnTo>
                      <a:pt x="17" y="2"/>
                    </a:lnTo>
                    <a:lnTo>
                      <a:pt x="15" y="0"/>
                    </a:lnTo>
                    <a:lnTo>
                      <a:pt x="5" y="0"/>
                    </a:lnTo>
                    <a:lnTo>
                      <a:pt x="2" y="2"/>
                    </a:lnTo>
                    <a:lnTo>
                      <a:pt x="0" y="5"/>
                    </a:lnTo>
                    <a:lnTo>
                      <a:pt x="2" y="7"/>
                    </a:lnTo>
                    <a:lnTo>
                      <a:pt x="5" y="10"/>
                    </a:lnTo>
                    <a:lnTo>
                      <a:pt x="7" y="10"/>
                    </a:lnTo>
                    <a:lnTo>
                      <a:pt x="17" y="10"/>
                    </a:lnTo>
                    <a:close/>
                  </a:path>
                </a:pathLst>
              </a:custGeom>
              <a:solidFill>
                <a:srgbClr val="000000"/>
              </a:solidFill>
              <a:ln w="9525">
                <a:noFill/>
                <a:round/>
                <a:headEnd/>
                <a:tailEnd/>
              </a:ln>
            </p:spPr>
            <p:txBody>
              <a:bodyPr/>
              <a:lstStyle/>
              <a:p>
                <a:endParaRPr lang="ja-JP" altLang="en-US" dirty="0"/>
              </a:p>
            </p:txBody>
          </p:sp>
          <p:sp>
            <p:nvSpPr>
              <p:cNvPr id="6314" name="Freeform 123"/>
              <p:cNvSpPr>
                <a:spLocks/>
              </p:cNvSpPr>
              <p:nvPr/>
            </p:nvSpPr>
            <p:spPr bwMode="auto">
              <a:xfrm>
                <a:off x="3485" y="986"/>
                <a:ext cx="88" cy="10"/>
              </a:xfrm>
              <a:custGeom>
                <a:avLst/>
                <a:gdLst>
                  <a:gd name="T0" fmla="*/ 86 w 88"/>
                  <a:gd name="T1" fmla="*/ 10 h 10"/>
                  <a:gd name="T2" fmla="*/ 86 w 88"/>
                  <a:gd name="T3" fmla="*/ 7 h 10"/>
                  <a:gd name="T4" fmla="*/ 88 w 88"/>
                  <a:gd name="T5" fmla="*/ 5 h 10"/>
                  <a:gd name="T6" fmla="*/ 88 w 88"/>
                  <a:gd name="T7" fmla="*/ 5 h 10"/>
                  <a:gd name="T8" fmla="*/ 86 w 88"/>
                  <a:gd name="T9" fmla="*/ 2 h 10"/>
                  <a:gd name="T10" fmla="*/ 83 w 88"/>
                  <a:gd name="T11" fmla="*/ 0 h 10"/>
                  <a:gd name="T12" fmla="*/ 83 w 88"/>
                  <a:gd name="T13" fmla="*/ 0 h 10"/>
                  <a:gd name="T14" fmla="*/ 5 w 88"/>
                  <a:gd name="T15" fmla="*/ 0 h 10"/>
                  <a:gd name="T16" fmla="*/ 2 w 88"/>
                  <a:gd name="T17" fmla="*/ 2 h 10"/>
                  <a:gd name="T18" fmla="*/ 0 w 88"/>
                  <a:gd name="T19" fmla="*/ 5 h 10"/>
                  <a:gd name="T20" fmla="*/ 0 w 88"/>
                  <a:gd name="T21" fmla="*/ 5 h 10"/>
                  <a:gd name="T22" fmla="*/ 2 w 88"/>
                  <a:gd name="T23" fmla="*/ 7 h 10"/>
                  <a:gd name="T24" fmla="*/ 5 w 88"/>
                  <a:gd name="T25" fmla="*/ 10 h 10"/>
                  <a:gd name="T26" fmla="*/ 7 w 88"/>
                  <a:gd name="T27" fmla="*/ 10 h 10"/>
                  <a:gd name="T28" fmla="*/ 86 w 88"/>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
                  <a:gd name="T46" fmla="*/ 0 h 10"/>
                  <a:gd name="T47" fmla="*/ 88 w 88"/>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 h="10">
                    <a:moveTo>
                      <a:pt x="86" y="10"/>
                    </a:moveTo>
                    <a:lnTo>
                      <a:pt x="86" y="7"/>
                    </a:lnTo>
                    <a:lnTo>
                      <a:pt x="88" y="5"/>
                    </a:lnTo>
                    <a:lnTo>
                      <a:pt x="86" y="2"/>
                    </a:lnTo>
                    <a:lnTo>
                      <a:pt x="83" y="0"/>
                    </a:lnTo>
                    <a:lnTo>
                      <a:pt x="5" y="0"/>
                    </a:lnTo>
                    <a:lnTo>
                      <a:pt x="2" y="2"/>
                    </a:lnTo>
                    <a:lnTo>
                      <a:pt x="0" y="5"/>
                    </a:lnTo>
                    <a:lnTo>
                      <a:pt x="2" y="7"/>
                    </a:lnTo>
                    <a:lnTo>
                      <a:pt x="5" y="10"/>
                    </a:lnTo>
                    <a:lnTo>
                      <a:pt x="7" y="10"/>
                    </a:lnTo>
                    <a:lnTo>
                      <a:pt x="86" y="10"/>
                    </a:lnTo>
                    <a:close/>
                  </a:path>
                </a:pathLst>
              </a:custGeom>
              <a:solidFill>
                <a:srgbClr val="000000"/>
              </a:solidFill>
              <a:ln w="9525">
                <a:noFill/>
                <a:round/>
                <a:headEnd/>
                <a:tailEnd/>
              </a:ln>
            </p:spPr>
            <p:txBody>
              <a:bodyPr/>
              <a:lstStyle/>
              <a:p>
                <a:endParaRPr lang="ja-JP" altLang="en-US" dirty="0"/>
              </a:p>
            </p:txBody>
          </p:sp>
          <p:sp>
            <p:nvSpPr>
              <p:cNvPr id="6315" name="Freeform 124"/>
              <p:cNvSpPr>
                <a:spLocks/>
              </p:cNvSpPr>
              <p:nvPr/>
            </p:nvSpPr>
            <p:spPr bwMode="auto">
              <a:xfrm>
                <a:off x="3445" y="986"/>
                <a:ext cx="20" cy="10"/>
              </a:xfrm>
              <a:custGeom>
                <a:avLst/>
                <a:gdLst>
                  <a:gd name="T0" fmla="*/ 18 w 20"/>
                  <a:gd name="T1" fmla="*/ 10 h 10"/>
                  <a:gd name="T2" fmla="*/ 18 w 20"/>
                  <a:gd name="T3" fmla="*/ 7 h 10"/>
                  <a:gd name="T4" fmla="*/ 20 w 20"/>
                  <a:gd name="T5" fmla="*/ 5 h 10"/>
                  <a:gd name="T6" fmla="*/ 20 w 20"/>
                  <a:gd name="T7" fmla="*/ 5 h 10"/>
                  <a:gd name="T8" fmla="*/ 18 w 20"/>
                  <a:gd name="T9" fmla="*/ 2 h 10"/>
                  <a:gd name="T10" fmla="*/ 15 w 20"/>
                  <a:gd name="T11" fmla="*/ 0 h 10"/>
                  <a:gd name="T12" fmla="*/ 15 w 20"/>
                  <a:gd name="T13" fmla="*/ 0 h 10"/>
                  <a:gd name="T14" fmla="*/ 5 w 20"/>
                  <a:gd name="T15" fmla="*/ 0 h 10"/>
                  <a:gd name="T16" fmla="*/ 3 w 20"/>
                  <a:gd name="T17" fmla="*/ 2 h 10"/>
                  <a:gd name="T18" fmla="*/ 0 w 20"/>
                  <a:gd name="T19" fmla="*/ 5 h 10"/>
                  <a:gd name="T20" fmla="*/ 0 w 20"/>
                  <a:gd name="T21" fmla="*/ 5 h 10"/>
                  <a:gd name="T22" fmla="*/ 3 w 20"/>
                  <a:gd name="T23" fmla="*/ 7 h 10"/>
                  <a:gd name="T24" fmla="*/ 5 w 20"/>
                  <a:gd name="T25" fmla="*/ 10 h 10"/>
                  <a:gd name="T26" fmla="*/ 8 w 20"/>
                  <a:gd name="T27" fmla="*/ 10 h 10"/>
                  <a:gd name="T28" fmla="*/ 18 w 20"/>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0"/>
                  <a:gd name="T47" fmla="*/ 20 w 20"/>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0">
                    <a:moveTo>
                      <a:pt x="18" y="10"/>
                    </a:moveTo>
                    <a:lnTo>
                      <a:pt x="18" y="7"/>
                    </a:lnTo>
                    <a:lnTo>
                      <a:pt x="20" y="5"/>
                    </a:lnTo>
                    <a:lnTo>
                      <a:pt x="18" y="2"/>
                    </a:lnTo>
                    <a:lnTo>
                      <a:pt x="15" y="0"/>
                    </a:lnTo>
                    <a:lnTo>
                      <a:pt x="5" y="0"/>
                    </a:lnTo>
                    <a:lnTo>
                      <a:pt x="3" y="2"/>
                    </a:lnTo>
                    <a:lnTo>
                      <a:pt x="0" y="5"/>
                    </a:lnTo>
                    <a:lnTo>
                      <a:pt x="3" y="7"/>
                    </a:lnTo>
                    <a:lnTo>
                      <a:pt x="5" y="10"/>
                    </a:lnTo>
                    <a:lnTo>
                      <a:pt x="8" y="10"/>
                    </a:lnTo>
                    <a:lnTo>
                      <a:pt x="18" y="10"/>
                    </a:lnTo>
                    <a:close/>
                  </a:path>
                </a:pathLst>
              </a:custGeom>
              <a:solidFill>
                <a:srgbClr val="000000"/>
              </a:solidFill>
              <a:ln w="9525">
                <a:noFill/>
                <a:round/>
                <a:headEnd/>
                <a:tailEnd/>
              </a:ln>
            </p:spPr>
            <p:txBody>
              <a:bodyPr/>
              <a:lstStyle/>
              <a:p>
                <a:endParaRPr lang="ja-JP" altLang="en-US" dirty="0"/>
              </a:p>
            </p:txBody>
          </p:sp>
          <p:sp>
            <p:nvSpPr>
              <p:cNvPr id="6316" name="Freeform 125"/>
              <p:cNvSpPr>
                <a:spLocks/>
              </p:cNvSpPr>
              <p:nvPr/>
            </p:nvSpPr>
            <p:spPr bwMode="auto">
              <a:xfrm>
                <a:off x="3406" y="986"/>
                <a:ext cx="20" cy="10"/>
              </a:xfrm>
              <a:custGeom>
                <a:avLst/>
                <a:gdLst>
                  <a:gd name="T0" fmla="*/ 17 w 20"/>
                  <a:gd name="T1" fmla="*/ 10 h 10"/>
                  <a:gd name="T2" fmla="*/ 17 w 20"/>
                  <a:gd name="T3" fmla="*/ 7 h 10"/>
                  <a:gd name="T4" fmla="*/ 20 w 20"/>
                  <a:gd name="T5" fmla="*/ 5 h 10"/>
                  <a:gd name="T6" fmla="*/ 20 w 20"/>
                  <a:gd name="T7" fmla="*/ 5 h 10"/>
                  <a:gd name="T8" fmla="*/ 17 w 20"/>
                  <a:gd name="T9" fmla="*/ 2 h 10"/>
                  <a:gd name="T10" fmla="*/ 15 w 20"/>
                  <a:gd name="T11" fmla="*/ 0 h 10"/>
                  <a:gd name="T12" fmla="*/ 15 w 20"/>
                  <a:gd name="T13" fmla="*/ 0 h 10"/>
                  <a:gd name="T14" fmla="*/ 5 w 20"/>
                  <a:gd name="T15" fmla="*/ 0 h 10"/>
                  <a:gd name="T16" fmla="*/ 3 w 20"/>
                  <a:gd name="T17" fmla="*/ 2 h 10"/>
                  <a:gd name="T18" fmla="*/ 0 w 20"/>
                  <a:gd name="T19" fmla="*/ 5 h 10"/>
                  <a:gd name="T20" fmla="*/ 0 w 20"/>
                  <a:gd name="T21" fmla="*/ 5 h 10"/>
                  <a:gd name="T22" fmla="*/ 3 w 20"/>
                  <a:gd name="T23" fmla="*/ 7 h 10"/>
                  <a:gd name="T24" fmla="*/ 5 w 20"/>
                  <a:gd name="T25" fmla="*/ 10 h 10"/>
                  <a:gd name="T26" fmla="*/ 7 w 20"/>
                  <a:gd name="T27" fmla="*/ 10 h 10"/>
                  <a:gd name="T28" fmla="*/ 17 w 20"/>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0"/>
                  <a:gd name="T47" fmla="*/ 20 w 20"/>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0">
                    <a:moveTo>
                      <a:pt x="17" y="10"/>
                    </a:moveTo>
                    <a:lnTo>
                      <a:pt x="17" y="7"/>
                    </a:lnTo>
                    <a:lnTo>
                      <a:pt x="20" y="5"/>
                    </a:lnTo>
                    <a:lnTo>
                      <a:pt x="17" y="2"/>
                    </a:lnTo>
                    <a:lnTo>
                      <a:pt x="15" y="0"/>
                    </a:lnTo>
                    <a:lnTo>
                      <a:pt x="5" y="0"/>
                    </a:lnTo>
                    <a:lnTo>
                      <a:pt x="3" y="2"/>
                    </a:lnTo>
                    <a:lnTo>
                      <a:pt x="0" y="5"/>
                    </a:lnTo>
                    <a:lnTo>
                      <a:pt x="3" y="7"/>
                    </a:lnTo>
                    <a:lnTo>
                      <a:pt x="5" y="10"/>
                    </a:lnTo>
                    <a:lnTo>
                      <a:pt x="7" y="10"/>
                    </a:lnTo>
                    <a:lnTo>
                      <a:pt x="17" y="10"/>
                    </a:lnTo>
                    <a:close/>
                  </a:path>
                </a:pathLst>
              </a:custGeom>
              <a:solidFill>
                <a:srgbClr val="000000"/>
              </a:solidFill>
              <a:ln w="9525">
                <a:noFill/>
                <a:round/>
                <a:headEnd/>
                <a:tailEnd/>
              </a:ln>
            </p:spPr>
            <p:txBody>
              <a:bodyPr/>
              <a:lstStyle/>
              <a:p>
                <a:endParaRPr lang="ja-JP" altLang="en-US" dirty="0"/>
              </a:p>
            </p:txBody>
          </p:sp>
          <p:sp>
            <p:nvSpPr>
              <p:cNvPr id="6317" name="Freeform 126"/>
              <p:cNvSpPr>
                <a:spLocks/>
              </p:cNvSpPr>
              <p:nvPr/>
            </p:nvSpPr>
            <p:spPr bwMode="auto">
              <a:xfrm>
                <a:off x="3298" y="986"/>
                <a:ext cx="88" cy="10"/>
              </a:xfrm>
              <a:custGeom>
                <a:avLst/>
                <a:gdLst>
                  <a:gd name="T0" fmla="*/ 86 w 88"/>
                  <a:gd name="T1" fmla="*/ 10 h 10"/>
                  <a:gd name="T2" fmla="*/ 86 w 88"/>
                  <a:gd name="T3" fmla="*/ 7 h 10"/>
                  <a:gd name="T4" fmla="*/ 88 w 88"/>
                  <a:gd name="T5" fmla="*/ 5 h 10"/>
                  <a:gd name="T6" fmla="*/ 88 w 88"/>
                  <a:gd name="T7" fmla="*/ 5 h 10"/>
                  <a:gd name="T8" fmla="*/ 86 w 88"/>
                  <a:gd name="T9" fmla="*/ 2 h 10"/>
                  <a:gd name="T10" fmla="*/ 84 w 88"/>
                  <a:gd name="T11" fmla="*/ 0 h 10"/>
                  <a:gd name="T12" fmla="*/ 84 w 88"/>
                  <a:gd name="T13" fmla="*/ 0 h 10"/>
                  <a:gd name="T14" fmla="*/ 5 w 88"/>
                  <a:gd name="T15" fmla="*/ 0 h 10"/>
                  <a:gd name="T16" fmla="*/ 2 w 88"/>
                  <a:gd name="T17" fmla="*/ 2 h 10"/>
                  <a:gd name="T18" fmla="*/ 0 w 88"/>
                  <a:gd name="T19" fmla="*/ 5 h 10"/>
                  <a:gd name="T20" fmla="*/ 0 w 88"/>
                  <a:gd name="T21" fmla="*/ 5 h 10"/>
                  <a:gd name="T22" fmla="*/ 2 w 88"/>
                  <a:gd name="T23" fmla="*/ 7 h 10"/>
                  <a:gd name="T24" fmla="*/ 5 w 88"/>
                  <a:gd name="T25" fmla="*/ 10 h 10"/>
                  <a:gd name="T26" fmla="*/ 7 w 88"/>
                  <a:gd name="T27" fmla="*/ 10 h 10"/>
                  <a:gd name="T28" fmla="*/ 86 w 88"/>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
                  <a:gd name="T46" fmla="*/ 0 h 10"/>
                  <a:gd name="T47" fmla="*/ 88 w 88"/>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 h="10">
                    <a:moveTo>
                      <a:pt x="86" y="10"/>
                    </a:moveTo>
                    <a:lnTo>
                      <a:pt x="86" y="7"/>
                    </a:lnTo>
                    <a:lnTo>
                      <a:pt x="88" y="5"/>
                    </a:lnTo>
                    <a:lnTo>
                      <a:pt x="86" y="2"/>
                    </a:lnTo>
                    <a:lnTo>
                      <a:pt x="84" y="0"/>
                    </a:lnTo>
                    <a:lnTo>
                      <a:pt x="5" y="0"/>
                    </a:lnTo>
                    <a:lnTo>
                      <a:pt x="2" y="2"/>
                    </a:lnTo>
                    <a:lnTo>
                      <a:pt x="0" y="5"/>
                    </a:lnTo>
                    <a:lnTo>
                      <a:pt x="2" y="7"/>
                    </a:lnTo>
                    <a:lnTo>
                      <a:pt x="5" y="10"/>
                    </a:lnTo>
                    <a:lnTo>
                      <a:pt x="7" y="10"/>
                    </a:lnTo>
                    <a:lnTo>
                      <a:pt x="86" y="10"/>
                    </a:lnTo>
                    <a:close/>
                  </a:path>
                </a:pathLst>
              </a:custGeom>
              <a:solidFill>
                <a:srgbClr val="000000"/>
              </a:solidFill>
              <a:ln w="9525">
                <a:noFill/>
                <a:round/>
                <a:headEnd/>
                <a:tailEnd/>
              </a:ln>
            </p:spPr>
            <p:txBody>
              <a:bodyPr/>
              <a:lstStyle/>
              <a:p>
                <a:endParaRPr lang="ja-JP" altLang="en-US" dirty="0"/>
              </a:p>
            </p:txBody>
          </p:sp>
          <p:sp>
            <p:nvSpPr>
              <p:cNvPr id="6318" name="Freeform 127"/>
              <p:cNvSpPr>
                <a:spLocks/>
              </p:cNvSpPr>
              <p:nvPr/>
            </p:nvSpPr>
            <p:spPr bwMode="auto">
              <a:xfrm>
                <a:off x="3259" y="986"/>
                <a:ext cx="19" cy="10"/>
              </a:xfrm>
              <a:custGeom>
                <a:avLst/>
                <a:gdLst>
                  <a:gd name="T0" fmla="*/ 17 w 19"/>
                  <a:gd name="T1" fmla="*/ 10 h 10"/>
                  <a:gd name="T2" fmla="*/ 17 w 19"/>
                  <a:gd name="T3" fmla="*/ 7 h 10"/>
                  <a:gd name="T4" fmla="*/ 19 w 19"/>
                  <a:gd name="T5" fmla="*/ 5 h 10"/>
                  <a:gd name="T6" fmla="*/ 19 w 19"/>
                  <a:gd name="T7" fmla="*/ 5 h 10"/>
                  <a:gd name="T8" fmla="*/ 17 w 19"/>
                  <a:gd name="T9" fmla="*/ 2 h 10"/>
                  <a:gd name="T10" fmla="*/ 14 w 19"/>
                  <a:gd name="T11" fmla="*/ 0 h 10"/>
                  <a:gd name="T12" fmla="*/ 14 w 19"/>
                  <a:gd name="T13" fmla="*/ 0 h 10"/>
                  <a:gd name="T14" fmla="*/ 4 w 19"/>
                  <a:gd name="T15" fmla="*/ 0 h 10"/>
                  <a:gd name="T16" fmla="*/ 2 w 19"/>
                  <a:gd name="T17" fmla="*/ 2 h 10"/>
                  <a:gd name="T18" fmla="*/ 0 w 19"/>
                  <a:gd name="T19" fmla="*/ 5 h 10"/>
                  <a:gd name="T20" fmla="*/ 0 w 19"/>
                  <a:gd name="T21" fmla="*/ 5 h 10"/>
                  <a:gd name="T22" fmla="*/ 2 w 19"/>
                  <a:gd name="T23" fmla="*/ 7 h 10"/>
                  <a:gd name="T24" fmla="*/ 4 w 19"/>
                  <a:gd name="T25" fmla="*/ 10 h 10"/>
                  <a:gd name="T26" fmla="*/ 7 w 19"/>
                  <a:gd name="T27" fmla="*/ 10 h 10"/>
                  <a:gd name="T28" fmla="*/ 17 w 19"/>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10"/>
                  <a:gd name="T47" fmla="*/ 19 w 19"/>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10">
                    <a:moveTo>
                      <a:pt x="17" y="10"/>
                    </a:moveTo>
                    <a:lnTo>
                      <a:pt x="17" y="7"/>
                    </a:lnTo>
                    <a:lnTo>
                      <a:pt x="19" y="5"/>
                    </a:lnTo>
                    <a:lnTo>
                      <a:pt x="17" y="2"/>
                    </a:lnTo>
                    <a:lnTo>
                      <a:pt x="14" y="0"/>
                    </a:lnTo>
                    <a:lnTo>
                      <a:pt x="4" y="0"/>
                    </a:lnTo>
                    <a:lnTo>
                      <a:pt x="2" y="2"/>
                    </a:lnTo>
                    <a:lnTo>
                      <a:pt x="0" y="5"/>
                    </a:lnTo>
                    <a:lnTo>
                      <a:pt x="2" y="7"/>
                    </a:lnTo>
                    <a:lnTo>
                      <a:pt x="4" y="10"/>
                    </a:lnTo>
                    <a:lnTo>
                      <a:pt x="7" y="10"/>
                    </a:lnTo>
                    <a:lnTo>
                      <a:pt x="17" y="10"/>
                    </a:lnTo>
                    <a:close/>
                  </a:path>
                </a:pathLst>
              </a:custGeom>
              <a:solidFill>
                <a:srgbClr val="000000"/>
              </a:solidFill>
              <a:ln w="9525">
                <a:noFill/>
                <a:round/>
                <a:headEnd/>
                <a:tailEnd/>
              </a:ln>
            </p:spPr>
            <p:txBody>
              <a:bodyPr/>
              <a:lstStyle/>
              <a:p>
                <a:endParaRPr lang="ja-JP" altLang="en-US" dirty="0"/>
              </a:p>
            </p:txBody>
          </p:sp>
          <p:sp>
            <p:nvSpPr>
              <p:cNvPr id="6319" name="Freeform 128"/>
              <p:cNvSpPr>
                <a:spLocks/>
              </p:cNvSpPr>
              <p:nvPr/>
            </p:nvSpPr>
            <p:spPr bwMode="auto">
              <a:xfrm>
                <a:off x="3219" y="986"/>
                <a:ext cx="20" cy="10"/>
              </a:xfrm>
              <a:custGeom>
                <a:avLst/>
                <a:gdLst>
                  <a:gd name="T0" fmla="*/ 17 w 20"/>
                  <a:gd name="T1" fmla="*/ 10 h 10"/>
                  <a:gd name="T2" fmla="*/ 17 w 20"/>
                  <a:gd name="T3" fmla="*/ 7 h 10"/>
                  <a:gd name="T4" fmla="*/ 20 w 20"/>
                  <a:gd name="T5" fmla="*/ 5 h 10"/>
                  <a:gd name="T6" fmla="*/ 20 w 20"/>
                  <a:gd name="T7" fmla="*/ 5 h 10"/>
                  <a:gd name="T8" fmla="*/ 17 w 20"/>
                  <a:gd name="T9" fmla="*/ 2 h 10"/>
                  <a:gd name="T10" fmla="*/ 15 w 20"/>
                  <a:gd name="T11" fmla="*/ 0 h 10"/>
                  <a:gd name="T12" fmla="*/ 15 w 20"/>
                  <a:gd name="T13" fmla="*/ 0 h 10"/>
                  <a:gd name="T14" fmla="*/ 5 w 20"/>
                  <a:gd name="T15" fmla="*/ 0 h 10"/>
                  <a:gd name="T16" fmla="*/ 3 w 20"/>
                  <a:gd name="T17" fmla="*/ 2 h 10"/>
                  <a:gd name="T18" fmla="*/ 0 w 20"/>
                  <a:gd name="T19" fmla="*/ 5 h 10"/>
                  <a:gd name="T20" fmla="*/ 0 w 20"/>
                  <a:gd name="T21" fmla="*/ 5 h 10"/>
                  <a:gd name="T22" fmla="*/ 3 w 20"/>
                  <a:gd name="T23" fmla="*/ 7 h 10"/>
                  <a:gd name="T24" fmla="*/ 5 w 20"/>
                  <a:gd name="T25" fmla="*/ 10 h 10"/>
                  <a:gd name="T26" fmla="*/ 8 w 20"/>
                  <a:gd name="T27" fmla="*/ 10 h 10"/>
                  <a:gd name="T28" fmla="*/ 17 w 20"/>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0"/>
                  <a:gd name="T47" fmla="*/ 20 w 20"/>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0">
                    <a:moveTo>
                      <a:pt x="17" y="10"/>
                    </a:moveTo>
                    <a:lnTo>
                      <a:pt x="17" y="7"/>
                    </a:lnTo>
                    <a:lnTo>
                      <a:pt x="20" y="5"/>
                    </a:lnTo>
                    <a:lnTo>
                      <a:pt x="17" y="2"/>
                    </a:lnTo>
                    <a:lnTo>
                      <a:pt x="15" y="0"/>
                    </a:lnTo>
                    <a:lnTo>
                      <a:pt x="5" y="0"/>
                    </a:lnTo>
                    <a:lnTo>
                      <a:pt x="3" y="2"/>
                    </a:lnTo>
                    <a:lnTo>
                      <a:pt x="0" y="5"/>
                    </a:lnTo>
                    <a:lnTo>
                      <a:pt x="3" y="7"/>
                    </a:lnTo>
                    <a:lnTo>
                      <a:pt x="5" y="10"/>
                    </a:lnTo>
                    <a:lnTo>
                      <a:pt x="8" y="10"/>
                    </a:lnTo>
                    <a:lnTo>
                      <a:pt x="17" y="10"/>
                    </a:lnTo>
                    <a:close/>
                  </a:path>
                </a:pathLst>
              </a:custGeom>
              <a:solidFill>
                <a:srgbClr val="000000"/>
              </a:solidFill>
              <a:ln w="9525">
                <a:noFill/>
                <a:round/>
                <a:headEnd/>
                <a:tailEnd/>
              </a:ln>
            </p:spPr>
            <p:txBody>
              <a:bodyPr/>
              <a:lstStyle/>
              <a:p>
                <a:endParaRPr lang="ja-JP" altLang="en-US" dirty="0"/>
              </a:p>
            </p:txBody>
          </p:sp>
          <p:sp>
            <p:nvSpPr>
              <p:cNvPr id="6320" name="Freeform 129"/>
              <p:cNvSpPr>
                <a:spLocks/>
              </p:cNvSpPr>
              <p:nvPr/>
            </p:nvSpPr>
            <p:spPr bwMode="auto">
              <a:xfrm>
                <a:off x="3111" y="986"/>
                <a:ext cx="89" cy="10"/>
              </a:xfrm>
              <a:custGeom>
                <a:avLst/>
                <a:gdLst>
                  <a:gd name="T0" fmla="*/ 86 w 89"/>
                  <a:gd name="T1" fmla="*/ 10 h 10"/>
                  <a:gd name="T2" fmla="*/ 86 w 89"/>
                  <a:gd name="T3" fmla="*/ 7 h 10"/>
                  <a:gd name="T4" fmla="*/ 89 w 89"/>
                  <a:gd name="T5" fmla="*/ 5 h 10"/>
                  <a:gd name="T6" fmla="*/ 89 w 89"/>
                  <a:gd name="T7" fmla="*/ 5 h 10"/>
                  <a:gd name="T8" fmla="*/ 86 w 89"/>
                  <a:gd name="T9" fmla="*/ 2 h 10"/>
                  <a:gd name="T10" fmla="*/ 84 w 89"/>
                  <a:gd name="T11" fmla="*/ 0 h 10"/>
                  <a:gd name="T12" fmla="*/ 84 w 89"/>
                  <a:gd name="T13" fmla="*/ 0 h 10"/>
                  <a:gd name="T14" fmla="*/ 5 w 89"/>
                  <a:gd name="T15" fmla="*/ 0 h 10"/>
                  <a:gd name="T16" fmla="*/ 2 w 89"/>
                  <a:gd name="T17" fmla="*/ 2 h 10"/>
                  <a:gd name="T18" fmla="*/ 0 w 89"/>
                  <a:gd name="T19" fmla="*/ 5 h 10"/>
                  <a:gd name="T20" fmla="*/ 0 w 89"/>
                  <a:gd name="T21" fmla="*/ 5 h 10"/>
                  <a:gd name="T22" fmla="*/ 2 w 89"/>
                  <a:gd name="T23" fmla="*/ 7 h 10"/>
                  <a:gd name="T24" fmla="*/ 5 w 89"/>
                  <a:gd name="T25" fmla="*/ 10 h 10"/>
                  <a:gd name="T26" fmla="*/ 7 w 89"/>
                  <a:gd name="T27" fmla="*/ 10 h 10"/>
                  <a:gd name="T28" fmla="*/ 86 w 89"/>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9"/>
                  <a:gd name="T46" fmla="*/ 0 h 10"/>
                  <a:gd name="T47" fmla="*/ 89 w 89"/>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9" h="10">
                    <a:moveTo>
                      <a:pt x="86" y="10"/>
                    </a:moveTo>
                    <a:lnTo>
                      <a:pt x="86" y="7"/>
                    </a:lnTo>
                    <a:lnTo>
                      <a:pt x="89" y="5"/>
                    </a:lnTo>
                    <a:lnTo>
                      <a:pt x="86" y="2"/>
                    </a:lnTo>
                    <a:lnTo>
                      <a:pt x="84" y="0"/>
                    </a:lnTo>
                    <a:lnTo>
                      <a:pt x="5" y="0"/>
                    </a:lnTo>
                    <a:lnTo>
                      <a:pt x="2" y="2"/>
                    </a:lnTo>
                    <a:lnTo>
                      <a:pt x="0" y="5"/>
                    </a:lnTo>
                    <a:lnTo>
                      <a:pt x="2" y="7"/>
                    </a:lnTo>
                    <a:lnTo>
                      <a:pt x="5" y="10"/>
                    </a:lnTo>
                    <a:lnTo>
                      <a:pt x="7" y="10"/>
                    </a:lnTo>
                    <a:lnTo>
                      <a:pt x="86" y="10"/>
                    </a:lnTo>
                    <a:close/>
                  </a:path>
                </a:pathLst>
              </a:custGeom>
              <a:solidFill>
                <a:srgbClr val="000000"/>
              </a:solidFill>
              <a:ln w="9525">
                <a:noFill/>
                <a:round/>
                <a:headEnd/>
                <a:tailEnd/>
              </a:ln>
            </p:spPr>
            <p:txBody>
              <a:bodyPr/>
              <a:lstStyle/>
              <a:p>
                <a:endParaRPr lang="ja-JP" altLang="en-US" dirty="0"/>
              </a:p>
            </p:txBody>
          </p:sp>
          <p:sp>
            <p:nvSpPr>
              <p:cNvPr id="6321" name="Freeform 130"/>
              <p:cNvSpPr>
                <a:spLocks/>
              </p:cNvSpPr>
              <p:nvPr/>
            </p:nvSpPr>
            <p:spPr bwMode="auto">
              <a:xfrm>
                <a:off x="3072" y="986"/>
                <a:ext cx="19" cy="10"/>
              </a:xfrm>
              <a:custGeom>
                <a:avLst/>
                <a:gdLst>
                  <a:gd name="T0" fmla="*/ 17 w 19"/>
                  <a:gd name="T1" fmla="*/ 10 h 10"/>
                  <a:gd name="T2" fmla="*/ 17 w 19"/>
                  <a:gd name="T3" fmla="*/ 7 h 10"/>
                  <a:gd name="T4" fmla="*/ 19 w 19"/>
                  <a:gd name="T5" fmla="*/ 5 h 10"/>
                  <a:gd name="T6" fmla="*/ 19 w 19"/>
                  <a:gd name="T7" fmla="*/ 5 h 10"/>
                  <a:gd name="T8" fmla="*/ 17 w 19"/>
                  <a:gd name="T9" fmla="*/ 2 h 10"/>
                  <a:gd name="T10" fmla="*/ 14 w 19"/>
                  <a:gd name="T11" fmla="*/ 0 h 10"/>
                  <a:gd name="T12" fmla="*/ 14 w 19"/>
                  <a:gd name="T13" fmla="*/ 0 h 10"/>
                  <a:gd name="T14" fmla="*/ 5 w 19"/>
                  <a:gd name="T15" fmla="*/ 0 h 10"/>
                  <a:gd name="T16" fmla="*/ 2 w 19"/>
                  <a:gd name="T17" fmla="*/ 2 h 10"/>
                  <a:gd name="T18" fmla="*/ 0 w 19"/>
                  <a:gd name="T19" fmla="*/ 5 h 10"/>
                  <a:gd name="T20" fmla="*/ 0 w 19"/>
                  <a:gd name="T21" fmla="*/ 5 h 10"/>
                  <a:gd name="T22" fmla="*/ 2 w 19"/>
                  <a:gd name="T23" fmla="*/ 7 h 10"/>
                  <a:gd name="T24" fmla="*/ 5 w 19"/>
                  <a:gd name="T25" fmla="*/ 10 h 10"/>
                  <a:gd name="T26" fmla="*/ 7 w 19"/>
                  <a:gd name="T27" fmla="*/ 10 h 10"/>
                  <a:gd name="T28" fmla="*/ 17 w 19"/>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10"/>
                  <a:gd name="T47" fmla="*/ 19 w 19"/>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10">
                    <a:moveTo>
                      <a:pt x="17" y="10"/>
                    </a:moveTo>
                    <a:lnTo>
                      <a:pt x="17" y="7"/>
                    </a:lnTo>
                    <a:lnTo>
                      <a:pt x="19" y="5"/>
                    </a:lnTo>
                    <a:lnTo>
                      <a:pt x="17" y="2"/>
                    </a:lnTo>
                    <a:lnTo>
                      <a:pt x="14" y="0"/>
                    </a:lnTo>
                    <a:lnTo>
                      <a:pt x="5" y="0"/>
                    </a:lnTo>
                    <a:lnTo>
                      <a:pt x="2" y="2"/>
                    </a:lnTo>
                    <a:lnTo>
                      <a:pt x="0" y="5"/>
                    </a:lnTo>
                    <a:lnTo>
                      <a:pt x="2" y="7"/>
                    </a:lnTo>
                    <a:lnTo>
                      <a:pt x="5" y="10"/>
                    </a:lnTo>
                    <a:lnTo>
                      <a:pt x="7" y="10"/>
                    </a:lnTo>
                    <a:lnTo>
                      <a:pt x="17" y="10"/>
                    </a:lnTo>
                    <a:close/>
                  </a:path>
                </a:pathLst>
              </a:custGeom>
              <a:solidFill>
                <a:srgbClr val="000000"/>
              </a:solidFill>
              <a:ln w="9525">
                <a:noFill/>
                <a:round/>
                <a:headEnd/>
                <a:tailEnd/>
              </a:ln>
            </p:spPr>
            <p:txBody>
              <a:bodyPr/>
              <a:lstStyle/>
              <a:p>
                <a:endParaRPr lang="ja-JP" altLang="en-US" dirty="0"/>
              </a:p>
            </p:txBody>
          </p:sp>
          <p:sp>
            <p:nvSpPr>
              <p:cNvPr id="6322" name="Freeform 131"/>
              <p:cNvSpPr>
                <a:spLocks/>
              </p:cNvSpPr>
              <p:nvPr/>
            </p:nvSpPr>
            <p:spPr bwMode="auto">
              <a:xfrm>
                <a:off x="3032" y="986"/>
                <a:ext cx="20" cy="10"/>
              </a:xfrm>
              <a:custGeom>
                <a:avLst/>
                <a:gdLst>
                  <a:gd name="T0" fmla="*/ 17 w 20"/>
                  <a:gd name="T1" fmla="*/ 10 h 10"/>
                  <a:gd name="T2" fmla="*/ 17 w 20"/>
                  <a:gd name="T3" fmla="*/ 7 h 10"/>
                  <a:gd name="T4" fmla="*/ 20 w 20"/>
                  <a:gd name="T5" fmla="*/ 5 h 10"/>
                  <a:gd name="T6" fmla="*/ 20 w 20"/>
                  <a:gd name="T7" fmla="*/ 5 h 10"/>
                  <a:gd name="T8" fmla="*/ 17 w 20"/>
                  <a:gd name="T9" fmla="*/ 2 h 10"/>
                  <a:gd name="T10" fmla="*/ 15 w 20"/>
                  <a:gd name="T11" fmla="*/ 0 h 10"/>
                  <a:gd name="T12" fmla="*/ 15 w 20"/>
                  <a:gd name="T13" fmla="*/ 0 h 10"/>
                  <a:gd name="T14" fmla="*/ 5 w 20"/>
                  <a:gd name="T15" fmla="*/ 0 h 10"/>
                  <a:gd name="T16" fmla="*/ 3 w 20"/>
                  <a:gd name="T17" fmla="*/ 2 h 10"/>
                  <a:gd name="T18" fmla="*/ 0 w 20"/>
                  <a:gd name="T19" fmla="*/ 5 h 10"/>
                  <a:gd name="T20" fmla="*/ 0 w 20"/>
                  <a:gd name="T21" fmla="*/ 5 h 10"/>
                  <a:gd name="T22" fmla="*/ 3 w 20"/>
                  <a:gd name="T23" fmla="*/ 7 h 10"/>
                  <a:gd name="T24" fmla="*/ 5 w 20"/>
                  <a:gd name="T25" fmla="*/ 10 h 10"/>
                  <a:gd name="T26" fmla="*/ 8 w 20"/>
                  <a:gd name="T27" fmla="*/ 10 h 10"/>
                  <a:gd name="T28" fmla="*/ 17 w 20"/>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0"/>
                  <a:gd name="T47" fmla="*/ 20 w 20"/>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0">
                    <a:moveTo>
                      <a:pt x="17" y="10"/>
                    </a:moveTo>
                    <a:lnTo>
                      <a:pt x="17" y="7"/>
                    </a:lnTo>
                    <a:lnTo>
                      <a:pt x="20" y="5"/>
                    </a:lnTo>
                    <a:lnTo>
                      <a:pt x="17" y="2"/>
                    </a:lnTo>
                    <a:lnTo>
                      <a:pt x="15" y="0"/>
                    </a:lnTo>
                    <a:lnTo>
                      <a:pt x="5" y="0"/>
                    </a:lnTo>
                    <a:lnTo>
                      <a:pt x="3" y="2"/>
                    </a:lnTo>
                    <a:lnTo>
                      <a:pt x="0" y="5"/>
                    </a:lnTo>
                    <a:lnTo>
                      <a:pt x="3" y="7"/>
                    </a:lnTo>
                    <a:lnTo>
                      <a:pt x="5" y="10"/>
                    </a:lnTo>
                    <a:lnTo>
                      <a:pt x="8" y="10"/>
                    </a:lnTo>
                    <a:lnTo>
                      <a:pt x="17" y="10"/>
                    </a:lnTo>
                    <a:close/>
                  </a:path>
                </a:pathLst>
              </a:custGeom>
              <a:solidFill>
                <a:srgbClr val="000000"/>
              </a:solidFill>
              <a:ln w="9525">
                <a:noFill/>
                <a:round/>
                <a:headEnd/>
                <a:tailEnd/>
              </a:ln>
            </p:spPr>
            <p:txBody>
              <a:bodyPr/>
              <a:lstStyle/>
              <a:p>
                <a:endParaRPr lang="ja-JP" altLang="en-US" dirty="0"/>
              </a:p>
            </p:txBody>
          </p:sp>
          <p:sp>
            <p:nvSpPr>
              <p:cNvPr id="6323" name="Freeform 132"/>
              <p:cNvSpPr>
                <a:spLocks/>
              </p:cNvSpPr>
              <p:nvPr/>
            </p:nvSpPr>
            <p:spPr bwMode="auto">
              <a:xfrm>
                <a:off x="2924" y="986"/>
                <a:ext cx="89" cy="10"/>
              </a:xfrm>
              <a:custGeom>
                <a:avLst/>
                <a:gdLst>
                  <a:gd name="T0" fmla="*/ 86 w 89"/>
                  <a:gd name="T1" fmla="*/ 10 h 10"/>
                  <a:gd name="T2" fmla="*/ 86 w 89"/>
                  <a:gd name="T3" fmla="*/ 7 h 10"/>
                  <a:gd name="T4" fmla="*/ 89 w 89"/>
                  <a:gd name="T5" fmla="*/ 5 h 10"/>
                  <a:gd name="T6" fmla="*/ 89 w 89"/>
                  <a:gd name="T7" fmla="*/ 5 h 10"/>
                  <a:gd name="T8" fmla="*/ 86 w 89"/>
                  <a:gd name="T9" fmla="*/ 2 h 10"/>
                  <a:gd name="T10" fmla="*/ 84 w 89"/>
                  <a:gd name="T11" fmla="*/ 0 h 10"/>
                  <a:gd name="T12" fmla="*/ 84 w 89"/>
                  <a:gd name="T13" fmla="*/ 0 h 10"/>
                  <a:gd name="T14" fmla="*/ 5 w 89"/>
                  <a:gd name="T15" fmla="*/ 0 h 10"/>
                  <a:gd name="T16" fmla="*/ 3 w 89"/>
                  <a:gd name="T17" fmla="*/ 2 h 10"/>
                  <a:gd name="T18" fmla="*/ 0 w 89"/>
                  <a:gd name="T19" fmla="*/ 5 h 10"/>
                  <a:gd name="T20" fmla="*/ 0 w 89"/>
                  <a:gd name="T21" fmla="*/ 5 h 10"/>
                  <a:gd name="T22" fmla="*/ 3 w 89"/>
                  <a:gd name="T23" fmla="*/ 7 h 10"/>
                  <a:gd name="T24" fmla="*/ 5 w 89"/>
                  <a:gd name="T25" fmla="*/ 10 h 10"/>
                  <a:gd name="T26" fmla="*/ 7 w 89"/>
                  <a:gd name="T27" fmla="*/ 10 h 10"/>
                  <a:gd name="T28" fmla="*/ 86 w 89"/>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9"/>
                  <a:gd name="T46" fmla="*/ 0 h 10"/>
                  <a:gd name="T47" fmla="*/ 89 w 89"/>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9" h="10">
                    <a:moveTo>
                      <a:pt x="86" y="10"/>
                    </a:moveTo>
                    <a:lnTo>
                      <a:pt x="86" y="7"/>
                    </a:lnTo>
                    <a:lnTo>
                      <a:pt x="89" y="5"/>
                    </a:lnTo>
                    <a:lnTo>
                      <a:pt x="86" y="2"/>
                    </a:lnTo>
                    <a:lnTo>
                      <a:pt x="84" y="0"/>
                    </a:lnTo>
                    <a:lnTo>
                      <a:pt x="5" y="0"/>
                    </a:lnTo>
                    <a:lnTo>
                      <a:pt x="3" y="2"/>
                    </a:lnTo>
                    <a:lnTo>
                      <a:pt x="0" y="5"/>
                    </a:lnTo>
                    <a:lnTo>
                      <a:pt x="3" y="7"/>
                    </a:lnTo>
                    <a:lnTo>
                      <a:pt x="5" y="10"/>
                    </a:lnTo>
                    <a:lnTo>
                      <a:pt x="7" y="10"/>
                    </a:lnTo>
                    <a:lnTo>
                      <a:pt x="86" y="10"/>
                    </a:lnTo>
                    <a:close/>
                  </a:path>
                </a:pathLst>
              </a:custGeom>
              <a:solidFill>
                <a:srgbClr val="000000"/>
              </a:solidFill>
              <a:ln w="9525">
                <a:noFill/>
                <a:round/>
                <a:headEnd/>
                <a:tailEnd/>
              </a:ln>
            </p:spPr>
            <p:txBody>
              <a:bodyPr/>
              <a:lstStyle/>
              <a:p>
                <a:endParaRPr lang="ja-JP" altLang="en-US" dirty="0"/>
              </a:p>
            </p:txBody>
          </p:sp>
          <p:sp>
            <p:nvSpPr>
              <p:cNvPr id="6324" name="Freeform 133"/>
              <p:cNvSpPr>
                <a:spLocks/>
              </p:cNvSpPr>
              <p:nvPr/>
            </p:nvSpPr>
            <p:spPr bwMode="auto">
              <a:xfrm>
                <a:off x="2885" y="986"/>
                <a:ext cx="19" cy="10"/>
              </a:xfrm>
              <a:custGeom>
                <a:avLst/>
                <a:gdLst>
                  <a:gd name="T0" fmla="*/ 17 w 19"/>
                  <a:gd name="T1" fmla="*/ 10 h 10"/>
                  <a:gd name="T2" fmla="*/ 17 w 19"/>
                  <a:gd name="T3" fmla="*/ 7 h 10"/>
                  <a:gd name="T4" fmla="*/ 19 w 19"/>
                  <a:gd name="T5" fmla="*/ 5 h 10"/>
                  <a:gd name="T6" fmla="*/ 19 w 19"/>
                  <a:gd name="T7" fmla="*/ 5 h 10"/>
                  <a:gd name="T8" fmla="*/ 17 w 19"/>
                  <a:gd name="T9" fmla="*/ 2 h 10"/>
                  <a:gd name="T10" fmla="*/ 14 w 19"/>
                  <a:gd name="T11" fmla="*/ 0 h 10"/>
                  <a:gd name="T12" fmla="*/ 14 w 19"/>
                  <a:gd name="T13" fmla="*/ 0 h 10"/>
                  <a:gd name="T14" fmla="*/ 5 w 19"/>
                  <a:gd name="T15" fmla="*/ 0 h 10"/>
                  <a:gd name="T16" fmla="*/ 2 w 19"/>
                  <a:gd name="T17" fmla="*/ 2 h 10"/>
                  <a:gd name="T18" fmla="*/ 0 w 19"/>
                  <a:gd name="T19" fmla="*/ 5 h 10"/>
                  <a:gd name="T20" fmla="*/ 0 w 19"/>
                  <a:gd name="T21" fmla="*/ 5 h 10"/>
                  <a:gd name="T22" fmla="*/ 2 w 19"/>
                  <a:gd name="T23" fmla="*/ 7 h 10"/>
                  <a:gd name="T24" fmla="*/ 5 w 19"/>
                  <a:gd name="T25" fmla="*/ 10 h 10"/>
                  <a:gd name="T26" fmla="*/ 7 w 19"/>
                  <a:gd name="T27" fmla="*/ 10 h 10"/>
                  <a:gd name="T28" fmla="*/ 17 w 19"/>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10"/>
                  <a:gd name="T47" fmla="*/ 19 w 19"/>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10">
                    <a:moveTo>
                      <a:pt x="17" y="10"/>
                    </a:moveTo>
                    <a:lnTo>
                      <a:pt x="17" y="7"/>
                    </a:lnTo>
                    <a:lnTo>
                      <a:pt x="19" y="5"/>
                    </a:lnTo>
                    <a:lnTo>
                      <a:pt x="17" y="2"/>
                    </a:lnTo>
                    <a:lnTo>
                      <a:pt x="14" y="0"/>
                    </a:lnTo>
                    <a:lnTo>
                      <a:pt x="5" y="0"/>
                    </a:lnTo>
                    <a:lnTo>
                      <a:pt x="2" y="2"/>
                    </a:lnTo>
                    <a:lnTo>
                      <a:pt x="0" y="5"/>
                    </a:lnTo>
                    <a:lnTo>
                      <a:pt x="2" y="7"/>
                    </a:lnTo>
                    <a:lnTo>
                      <a:pt x="5" y="10"/>
                    </a:lnTo>
                    <a:lnTo>
                      <a:pt x="7" y="10"/>
                    </a:lnTo>
                    <a:lnTo>
                      <a:pt x="17" y="10"/>
                    </a:lnTo>
                    <a:close/>
                  </a:path>
                </a:pathLst>
              </a:custGeom>
              <a:solidFill>
                <a:srgbClr val="000000"/>
              </a:solidFill>
              <a:ln w="9525">
                <a:noFill/>
                <a:round/>
                <a:headEnd/>
                <a:tailEnd/>
              </a:ln>
            </p:spPr>
            <p:txBody>
              <a:bodyPr/>
              <a:lstStyle/>
              <a:p>
                <a:endParaRPr lang="ja-JP" altLang="en-US" dirty="0"/>
              </a:p>
            </p:txBody>
          </p:sp>
          <p:sp>
            <p:nvSpPr>
              <p:cNvPr id="6325" name="Freeform 134"/>
              <p:cNvSpPr>
                <a:spLocks/>
              </p:cNvSpPr>
              <p:nvPr/>
            </p:nvSpPr>
            <p:spPr bwMode="auto">
              <a:xfrm>
                <a:off x="2845" y="986"/>
                <a:ext cx="20" cy="10"/>
              </a:xfrm>
              <a:custGeom>
                <a:avLst/>
                <a:gdLst>
                  <a:gd name="T0" fmla="*/ 18 w 20"/>
                  <a:gd name="T1" fmla="*/ 10 h 10"/>
                  <a:gd name="T2" fmla="*/ 18 w 20"/>
                  <a:gd name="T3" fmla="*/ 7 h 10"/>
                  <a:gd name="T4" fmla="*/ 20 w 20"/>
                  <a:gd name="T5" fmla="*/ 5 h 10"/>
                  <a:gd name="T6" fmla="*/ 20 w 20"/>
                  <a:gd name="T7" fmla="*/ 5 h 10"/>
                  <a:gd name="T8" fmla="*/ 18 w 20"/>
                  <a:gd name="T9" fmla="*/ 2 h 10"/>
                  <a:gd name="T10" fmla="*/ 15 w 20"/>
                  <a:gd name="T11" fmla="*/ 0 h 10"/>
                  <a:gd name="T12" fmla="*/ 15 w 20"/>
                  <a:gd name="T13" fmla="*/ 0 h 10"/>
                  <a:gd name="T14" fmla="*/ 5 w 20"/>
                  <a:gd name="T15" fmla="*/ 0 h 10"/>
                  <a:gd name="T16" fmla="*/ 3 w 20"/>
                  <a:gd name="T17" fmla="*/ 2 h 10"/>
                  <a:gd name="T18" fmla="*/ 0 w 20"/>
                  <a:gd name="T19" fmla="*/ 5 h 10"/>
                  <a:gd name="T20" fmla="*/ 0 w 20"/>
                  <a:gd name="T21" fmla="*/ 5 h 10"/>
                  <a:gd name="T22" fmla="*/ 3 w 20"/>
                  <a:gd name="T23" fmla="*/ 7 h 10"/>
                  <a:gd name="T24" fmla="*/ 5 w 20"/>
                  <a:gd name="T25" fmla="*/ 10 h 10"/>
                  <a:gd name="T26" fmla="*/ 8 w 20"/>
                  <a:gd name="T27" fmla="*/ 10 h 10"/>
                  <a:gd name="T28" fmla="*/ 18 w 20"/>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0"/>
                  <a:gd name="T47" fmla="*/ 20 w 20"/>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0">
                    <a:moveTo>
                      <a:pt x="18" y="10"/>
                    </a:moveTo>
                    <a:lnTo>
                      <a:pt x="18" y="7"/>
                    </a:lnTo>
                    <a:lnTo>
                      <a:pt x="20" y="5"/>
                    </a:lnTo>
                    <a:lnTo>
                      <a:pt x="18" y="2"/>
                    </a:lnTo>
                    <a:lnTo>
                      <a:pt x="15" y="0"/>
                    </a:lnTo>
                    <a:lnTo>
                      <a:pt x="5" y="0"/>
                    </a:lnTo>
                    <a:lnTo>
                      <a:pt x="3" y="2"/>
                    </a:lnTo>
                    <a:lnTo>
                      <a:pt x="0" y="5"/>
                    </a:lnTo>
                    <a:lnTo>
                      <a:pt x="3" y="7"/>
                    </a:lnTo>
                    <a:lnTo>
                      <a:pt x="5" y="10"/>
                    </a:lnTo>
                    <a:lnTo>
                      <a:pt x="8" y="10"/>
                    </a:lnTo>
                    <a:lnTo>
                      <a:pt x="18" y="10"/>
                    </a:lnTo>
                    <a:close/>
                  </a:path>
                </a:pathLst>
              </a:custGeom>
              <a:solidFill>
                <a:srgbClr val="000000"/>
              </a:solidFill>
              <a:ln w="9525">
                <a:noFill/>
                <a:round/>
                <a:headEnd/>
                <a:tailEnd/>
              </a:ln>
            </p:spPr>
            <p:txBody>
              <a:bodyPr/>
              <a:lstStyle/>
              <a:p>
                <a:endParaRPr lang="ja-JP" altLang="en-US" dirty="0"/>
              </a:p>
            </p:txBody>
          </p:sp>
          <p:sp>
            <p:nvSpPr>
              <p:cNvPr id="6326" name="Freeform 135"/>
              <p:cNvSpPr>
                <a:spLocks/>
              </p:cNvSpPr>
              <p:nvPr/>
            </p:nvSpPr>
            <p:spPr bwMode="auto">
              <a:xfrm>
                <a:off x="2737" y="986"/>
                <a:ext cx="89" cy="10"/>
              </a:xfrm>
              <a:custGeom>
                <a:avLst/>
                <a:gdLst>
                  <a:gd name="T0" fmla="*/ 86 w 89"/>
                  <a:gd name="T1" fmla="*/ 10 h 10"/>
                  <a:gd name="T2" fmla="*/ 86 w 89"/>
                  <a:gd name="T3" fmla="*/ 7 h 10"/>
                  <a:gd name="T4" fmla="*/ 89 w 89"/>
                  <a:gd name="T5" fmla="*/ 5 h 10"/>
                  <a:gd name="T6" fmla="*/ 89 w 89"/>
                  <a:gd name="T7" fmla="*/ 5 h 10"/>
                  <a:gd name="T8" fmla="*/ 86 w 89"/>
                  <a:gd name="T9" fmla="*/ 2 h 10"/>
                  <a:gd name="T10" fmla="*/ 84 w 89"/>
                  <a:gd name="T11" fmla="*/ 0 h 10"/>
                  <a:gd name="T12" fmla="*/ 84 w 89"/>
                  <a:gd name="T13" fmla="*/ 0 h 10"/>
                  <a:gd name="T14" fmla="*/ 5 w 89"/>
                  <a:gd name="T15" fmla="*/ 0 h 10"/>
                  <a:gd name="T16" fmla="*/ 3 w 89"/>
                  <a:gd name="T17" fmla="*/ 2 h 10"/>
                  <a:gd name="T18" fmla="*/ 0 w 89"/>
                  <a:gd name="T19" fmla="*/ 5 h 10"/>
                  <a:gd name="T20" fmla="*/ 0 w 89"/>
                  <a:gd name="T21" fmla="*/ 5 h 10"/>
                  <a:gd name="T22" fmla="*/ 3 w 89"/>
                  <a:gd name="T23" fmla="*/ 7 h 10"/>
                  <a:gd name="T24" fmla="*/ 5 w 89"/>
                  <a:gd name="T25" fmla="*/ 10 h 10"/>
                  <a:gd name="T26" fmla="*/ 8 w 89"/>
                  <a:gd name="T27" fmla="*/ 10 h 10"/>
                  <a:gd name="T28" fmla="*/ 86 w 89"/>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9"/>
                  <a:gd name="T46" fmla="*/ 0 h 10"/>
                  <a:gd name="T47" fmla="*/ 89 w 89"/>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9" h="10">
                    <a:moveTo>
                      <a:pt x="86" y="10"/>
                    </a:moveTo>
                    <a:lnTo>
                      <a:pt x="86" y="7"/>
                    </a:lnTo>
                    <a:lnTo>
                      <a:pt x="89" y="5"/>
                    </a:lnTo>
                    <a:lnTo>
                      <a:pt x="86" y="2"/>
                    </a:lnTo>
                    <a:lnTo>
                      <a:pt x="84" y="0"/>
                    </a:lnTo>
                    <a:lnTo>
                      <a:pt x="5" y="0"/>
                    </a:lnTo>
                    <a:lnTo>
                      <a:pt x="3" y="2"/>
                    </a:lnTo>
                    <a:lnTo>
                      <a:pt x="0" y="5"/>
                    </a:lnTo>
                    <a:lnTo>
                      <a:pt x="3" y="7"/>
                    </a:lnTo>
                    <a:lnTo>
                      <a:pt x="5" y="10"/>
                    </a:lnTo>
                    <a:lnTo>
                      <a:pt x="8" y="10"/>
                    </a:lnTo>
                    <a:lnTo>
                      <a:pt x="86" y="10"/>
                    </a:lnTo>
                    <a:close/>
                  </a:path>
                </a:pathLst>
              </a:custGeom>
              <a:solidFill>
                <a:srgbClr val="000000"/>
              </a:solidFill>
              <a:ln w="9525">
                <a:noFill/>
                <a:round/>
                <a:headEnd/>
                <a:tailEnd/>
              </a:ln>
            </p:spPr>
            <p:txBody>
              <a:bodyPr/>
              <a:lstStyle/>
              <a:p>
                <a:endParaRPr lang="ja-JP" altLang="en-US" dirty="0"/>
              </a:p>
            </p:txBody>
          </p:sp>
          <p:sp>
            <p:nvSpPr>
              <p:cNvPr id="6327" name="Freeform 136"/>
              <p:cNvSpPr>
                <a:spLocks/>
              </p:cNvSpPr>
              <p:nvPr/>
            </p:nvSpPr>
            <p:spPr bwMode="auto">
              <a:xfrm>
                <a:off x="2698" y="986"/>
                <a:ext cx="19" cy="10"/>
              </a:xfrm>
              <a:custGeom>
                <a:avLst/>
                <a:gdLst>
                  <a:gd name="T0" fmla="*/ 17 w 19"/>
                  <a:gd name="T1" fmla="*/ 10 h 10"/>
                  <a:gd name="T2" fmla="*/ 17 w 19"/>
                  <a:gd name="T3" fmla="*/ 7 h 10"/>
                  <a:gd name="T4" fmla="*/ 19 w 19"/>
                  <a:gd name="T5" fmla="*/ 5 h 10"/>
                  <a:gd name="T6" fmla="*/ 19 w 19"/>
                  <a:gd name="T7" fmla="*/ 5 h 10"/>
                  <a:gd name="T8" fmla="*/ 17 w 19"/>
                  <a:gd name="T9" fmla="*/ 2 h 10"/>
                  <a:gd name="T10" fmla="*/ 15 w 19"/>
                  <a:gd name="T11" fmla="*/ 0 h 10"/>
                  <a:gd name="T12" fmla="*/ 15 w 19"/>
                  <a:gd name="T13" fmla="*/ 0 h 10"/>
                  <a:gd name="T14" fmla="*/ 5 w 19"/>
                  <a:gd name="T15" fmla="*/ 0 h 10"/>
                  <a:gd name="T16" fmla="*/ 2 w 19"/>
                  <a:gd name="T17" fmla="*/ 2 h 10"/>
                  <a:gd name="T18" fmla="*/ 0 w 19"/>
                  <a:gd name="T19" fmla="*/ 5 h 10"/>
                  <a:gd name="T20" fmla="*/ 0 w 19"/>
                  <a:gd name="T21" fmla="*/ 5 h 10"/>
                  <a:gd name="T22" fmla="*/ 2 w 19"/>
                  <a:gd name="T23" fmla="*/ 7 h 10"/>
                  <a:gd name="T24" fmla="*/ 5 w 19"/>
                  <a:gd name="T25" fmla="*/ 10 h 10"/>
                  <a:gd name="T26" fmla="*/ 7 w 19"/>
                  <a:gd name="T27" fmla="*/ 10 h 10"/>
                  <a:gd name="T28" fmla="*/ 17 w 19"/>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10"/>
                  <a:gd name="T47" fmla="*/ 19 w 19"/>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10">
                    <a:moveTo>
                      <a:pt x="17" y="10"/>
                    </a:moveTo>
                    <a:lnTo>
                      <a:pt x="17" y="7"/>
                    </a:lnTo>
                    <a:lnTo>
                      <a:pt x="19" y="5"/>
                    </a:lnTo>
                    <a:lnTo>
                      <a:pt x="17" y="2"/>
                    </a:lnTo>
                    <a:lnTo>
                      <a:pt x="15" y="0"/>
                    </a:lnTo>
                    <a:lnTo>
                      <a:pt x="5" y="0"/>
                    </a:lnTo>
                    <a:lnTo>
                      <a:pt x="2" y="2"/>
                    </a:lnTo>
                    <a:lnTo>
                      <a:pt x="0" y="5"/>
                    </a:lnTo>
                    <a:lnTo>
                      <a:pt x="2" y="7"/>
                    </a:lnTo>
                    <a:lnTo>
                      <a:pt x="5" y="10"/>
                    </a:lnTo>
                    <a:lnTo>
                      <a:pt x="7" y="10"/>
                    </a:lnTo>
                    <a:lnTo>
                      <a:pt x="17" y="10"/>
                    </a:lnTo>
                    <a:close/>
                  </a:path>
                </a:pathLst>
              </a:custGeom>
              <a:solidFill>
                <a:srgbClr val="000000"/>
              </a:solidFill>
              <a:ln w="9525">
                <a:noFill/>
                <a:round/>
                <a:headEnd/>
                <a:tailEnd/>
              </a:ln>
            </p:spPr>
            <p:txBody>
              <a:bodyPr/>
              <a:lstStyle/>
              <a:p>
                <a:endParaRPr lang="ja-JP" altLang="en-US" dirty="0"/>
              </a:p>
            </p:txBody>
          </p:sp>
          <p:sp>
            <p:nvSpPr>
              <p:cNvPr id="6328" name="Freeform 137"/>
              <p:cNvSpPr>
                <a:spLocks/>
              </p:cNvSpPr>
              <p:nvPr/>
            </p:nvSpPr>
            <p:spPr bwMode="auto">
              <a:xfrm>
                <a:off x="2658" y="986"/>
                <a:ext cx="20" cy="10"/>
              </a:xfrm>
              <a:custGeom>
                <a:avLst/>
                <a:gdLst>
                  <a:gd name="T0" fmla="*/ 18 w 20"/>
                  <a:gd name="T1" fmla="*/ 10 h 10"/>
                  <a:gd name="T2" fmla="*/ 18 w 20"/>
                  <a:gd name="T3" fmla="*/ 7 h 10"/>
                  <a:gd name="T4" fmla="*/ 20 w 20"/>
                  <a:gd name="T5" fmla="*/ 5 h 10"/>
                  <a:gd name="T6" fmla="*/ 20 w 20"/>
                  <a:gd name="T7" fmla="*/ 5 h 10"/>
                  <a:gd name="T8" fmla="*/ 18 w 20"/>
                  <a:gd name="T9" fmla="*/ 2 h 10"/>
                  <a:gd name="T10" fmla="*/ 15 w 20"/>
                  <a:gd name="T11" fmla="*/ 0 h 10"/>
                  <a:gd name="T12" fmla="*/ 15 w 20"/>
                  <a:gd name="T13" fmla="*/ 0 h 10"/>
                  <a:gd name="T14" fmla="*/ 5 w 20"/>
                  <a:gd name="T15" fmla="*/ 0 h 10"/>
                  <a:gd name="T16" fmla="*/ 3 w 20"/>
                  <a:gd name="T17" fmla="*/ 2 h 10"/>
                  <a:gd name="T18" fmla="*/ 0 w 20"/>
                  <a:gd name="T19" fmla="*/ 5 h 10"/>
                  <a:gd name="T20" fmla="*/ 0 w 20"/>
                  <a:gd name="T21" fmla="*/ 5 h 10"/>
                  <a:gd name="T22" fmla="*/ 3 w 20"/>
                  <a:gd name="T23" fmla="*/ 7 h 10"/>
                  <a:gd name="T24" fmla="*/ 5 w 20"/>
                  <a:gd name="T25" fmla="*/ 10 h 10"/>
                  <a:gd name="T26" fmla="*/ 8 w 20"/>
                  <a:gd name="T27" fmla="*/ 10 h 10"/>
                  <a:gd name="T28" fmla="*/ 18 w 20"/>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0"/>
                  <a:gd name="T47" fmla="*/ 20 w 20"/>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0">
                    <a:moveTo>
                      <a:pt x="18" y="10"/>
                    </a:moveTo>
                    <a:lnTo>
                      <a:pt x="18" y="7"/>
                    </a:lnTo>
                    <a:lnTo>
                      <a:pt x="20" y="5"/>
                    </a:lnTo>
                    <a:lnTo>
                      <a:pt x="18" y="2"/>
                    </a:lnTo>
                    <a:lnTo>
                      <a:pt x="15" y="0"/>
                    </a:lnTo>
                    <a:lnTo>
                      <a:pt x="5" y="0"/>
                    </a:lnTo>
                    <a:lnTo>
                      <a:pt x="3" y="2"/>
                    </a:lnTo>
                    <a:lnTo>
                      <a:pt x="0" y="5"/>
                    </a:lnTo>
                    <a:lnTo>
                      <a:pt x="3" y="7"/>
                    </a:lnTo>
                    <a:lnTo>
                      <a:pt x="5" y="10"/>
                    </a:lnTo>
                    <a:lnTo>
                      <a:pt x="8" y="10"/>
                    </a:lnTo>
                    <a:lnTo>
                      <a:pt x="18" y="10"/>
                    </a:lnTo>
                    <a:close/>
                  </a:path>
                </a:pathLst>
              </a:custGeom>
              <a:solidFill>
                <a:srgbClr val="000000"/>
              </a:solidFill>
              <a:ln w="9525">
                <a:noFill/>
                <a:round/>
                <a:headEnd/>
                <a:tailEnd/>
              </a:ln>
            </p:spPr>
            <p:txBody>
              <a:bodyPr/>
              <a:lstStyle/>
              <a:p>
                <a:endParaRPr lang="ja-JP" altLang="en-US" dirty="0"/>
              </a:p>
            </p:txBody>
          </p:sp>
          <p:sp>
            <p:nvSpPr>
              <p:cNvPr id="6329" name="Freeform 138"/>
              <p:cNvSpPr>
                <a:spLocks/>
              </p:cNvSpPr>
              <p:nvPr/>
            </p:nvSpPr>
            <p:spPr bwMode="auto">
              <a:xfrm>
                <a:off x="2550" y="986"/>
                <a:ext cx="89" cy="10"/>
              </a:xfrm>
              <a:custGeom>
                <a:avLst/>
                <a:gdLst>
                  <a:gd name="T0" fmla="*/ 86 w 89"/>
                  <a:gd name="T1" fmla="*/ 10 h 10"/>
                  <a:gd name="T2" fmla="*/ 86 w 89"/>
                  <a:gd name="T3" fmla="*/ 7 h 10"/>
                  <a:gd name="T4" fmla="*/ 89 w 89"/>
                  <a:gd name="T5" fmla="*/ 5 h 10"/>
                  <a:gd name="T6" fmla="*/ 89 w 89"/>
                  <a:gd name="T7" fmla="*/ 5 h 10"/>
                  <a:gd name="T8" fmla="*/ 86 w 89"/>
                  <a:gd name="T9" fmla="*/ 2 h 10"/>
                  <a:gd name="T10" fmla="*/ 84 w 89"/>
                  <a:gd name="T11" fmla="*/ 0 h 10"/>
                  <a:gd name="T12" fmla="*/ 84 w 89"/>
                  <a:gd name="T13" fmla="*/ 0 h 10"/>
                  <a:gd name="T14" fmla="*/ 5 w 89"/>
                  <a:gd name="T15" fmla="*/ 0 h 10"/>
                  <a:gd name="T16" fmla="*/ 3 w 89"/>
                  <a:gd name="T17" fmla="*/ 2 h 10"/>
                  <a:gd name="T18" fmla="*/ 0 w 89"/>
                  <a:gd name="T19" fmla="*/ 5 h 10"/>
                  <a:gd name="T20" fmla="*/ 0 w 89"/>
                  <a:gd name="T21" fmla="*/ 5 h 10"/>
                  <a:gd name="T22" fmla="*/ 3 w 89"/>
                  <a:gd name="T23" fmla="*/ 7 h 10"/>
                  <a:gd name="T24" fmla="*/ 5 w 89"/>
                  <a:gd name="T25" fmla="*/ 10 h 10"/>
                  <a:gd name="T26" fmla="*/ 8 w 89"/>
                  <a:gd name="T27" fmla="*/ 10 h 10"/>
                  <a:gd name="T28" fmla="*/ 86 w 89"/>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9"/>
                  <a:gd name="T46" fmla="*/ 0 h 10"/>
                  <a:gd name="T47" fmla="*/ 89 w 89"/>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9" h="10">
                    <a:moveTo>
                      <a:pt x="86" y="10"/>
                    </a:moveTo>
                    <a:lnTo>
                      <a:pt x="86" y="7"/>
                    </a:lnTo>
                    <a:lnTo>
                      <a:pt x="89" y="5"/>
                    </a:lnTo>
                    <a:lnTo>
                      <a:pt x="86" y="2"/>
                    </a:lnTo>
                    <a:lnTo>
                      <a:pt x="84" y="0"/>
                    </a:lnTo>
                    <a:lnTo>
                      <a:pt x="5" y="0"/>
                    </a:lnTo>
                    <a:lnTo>
                      <a:pt x="3" y="2"/>
                    </a:lnTo>
                    <a:lnTo>
                      <a:pt x="0" y="5"/>
                    </a:lnTo>
                    <a:lnTo>
                      <a:pt x="3" y="7"/>
                    </a:lnTo>
                    <a:lnTo>
                      <a:pt x="5" y="10"/>
                    </a:lnTo>
                    <a:lnTo>
                      <a:pt x="8" y="10"/>
                    </a:lnTo>
                    <a:lnTo>
                      <a:pt x="86" y="10"/>
                    </a:lnTo>
                    <a:close/>
                  </a:path>
                </a:pathLst>
              </a:custGeom>
              <a:solidFill>
                <a:srgbClr val="000000"/>
              </a:solidFill>
              <a:ln w="9525">
                <a:noFill/>
                <a:round/>
                <a:headEnd/>
                <a:tailEnd/>
              </a:ln>
            </p:spPr>
            <p:txBody>
              <a:bodyPr/>
              <a:lstStyle/>
              <a:p>
                <a:endParaRPr lang="ja-JP" altLang="en-US" dirty="0"/>
              </a:p>
            </p:txBody>
          </p:sp>
          <p:sp>
            <p:nvSpPr>
              <p:cNvPr id="6330" name="Freeform 139"/>
              <p:cNvSpPr>
                <a:spLocks/>
              </p:cNvSpPr>
              <p:nvPr/>
            </p:nvSpPr>
            <p:spPr bwMode="auto">
              <a:xfrm>
                <a:off x="2511" y="986"/>
                <a:ext cx="20" cy="10"/>
              </a:xfrm>
              <a:custGeom>
                <a:avLst/>
                <a:gdLst>
                  <a:gd name="T0" fmla="*/ 17 w 20"/>
                  <a:gd name="T1" fmla="*/ 10 h 10"/>
                  <a:gd name="T2" fmla="*/ 17 w 20"/>
                  <a:gd name="T3" fmla="*/ 7 h 10"/>
                  <a:gd name="T4" fmla="*/ 20 w 20"/>
                  <a:gd name="T5" fmla="*/ 5 h 10"/>
                  <a:gd name="T6" fmla="*/ 20 w 20"/>
                  <a:gd name="T7" fmla="*/ 5 h 10"/>
                  <a:gd name="T8" fmla="*/ 17 w 20"/>
                  <a:gd name="T9" fmla="*/ 2 h 10"/>
                  <a:gd name="T10" fmla="*/ 15 w 20"/>
                  <a:gd name="T11" fmla="*/ 0 h 10"/>
                  <a:gd name="T12" fmla="*/ 15 w 20"/>
                  <a:gd name="T13" fmla="*/ 0 h 10"/>
                  <a:gd name="T14" fmla="*/ 5 w 20"/>
                  <a:gd name="T15" fmla="*/ 0 h 10"/>
                  <a:gd name="T16" fmla="*/ 2 w 20"/>
                  <a:gd name="T17" fmla="*/ 2 h 10"/>
                  <a:gd name="T18" fmla="*/ 0 w 20"/>
                  <a:gd name="T19" fmla="*/ 5 h 10"/>
                  <a:gd name="T20" fmla="*/ 0 w 20"/>
                  <a:gd name="T21" fmla="*/ 5 h 10"/>
                  <a:gd name="T22" fmla="*/ 2 w 20"/>
                  <a:gd name="T23" fmla="*/ 7 h 10"/>
                  <a:gd name="T24" fmla="*/ 5 w 20"/>
                  <a:gd name="T25" fmla="*/ 10 h 10"/>
                  <a:gd name="T26" fmla="*/ 7 w 20"/>
                  <a:gd name="T27" fmla="*/ 10 h 10"/>
                  <a:gd name="T28" fmla="*/ 17 w 20"/>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0"/>
                  <a:gd name="T47" fmla="*/ 20 w 20"/>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0">
                    <a:moveTo>
                      <a:pt x="17" y="10"/>
                    </a:moveTo>
                    <a:lnTo>
                      <a:pt x="17" y="7"/>
                    </a:lnTo>
                    <a:lnTo>
                      <a:pt x="20" y="5"/>
                    </a:lnTo>
                    <a:lnTo>
                      <a:pt x="17" y="2"/>
                    </a:lnTo>
                    <a:lnTo>
                      <a:pt x="15" y="0"/>
                    </a:lnTo>
                    <a:lnTo>
                      <a:pt x="5" y="0"/>
                    </a:lnTo>
                    <a:lnTo>
                      <a:pt x="2" y="2"/>
                    </a:lnTo>
                    <a:lnTo>
                      <a:pt x="0" y="5"/>
                    </a:lnTo>
                    <a:lnTo>
                      <a:pt x="2" y="7"/>
                    </a:lnTo>
                    <a:lnTo>
                      <a:pt x="5" y="10"/>
                    </a:lnTo>
                    <a:lnTo>
                      <a:pt x="7" y="10"/>
                    </a:lnTo>
                    <a:lnTo>
                      <a:pt x="17" y="10"/>
                    </a:lnTo>
                    <a:close/>
                  </a:path>
                </a:pathLst>
              </a:custGeom>
              <a:solidFill>
                <a:srgbClr val="000000"/>
              </a:solidFill>
              <a:ln w="9525">
                <a:noFill/>
                <a:round/>
                <a:headEnd/>
                <a:tailEnd/>
              </a:ln>
            </p:spPr>
            <p:txBody>
              <a:bodyPr/>
              <a:lstStyle/>
              <a:p>
                <a:endParaRPr lang="ja-JP" altLang="en-US" dirty="0"/>
              </a:p>
            </p:txBody>
          </p:sp>
          <p:sp>
            <p:nvSpPr>
              <p:cNvPr id="6331" name="Freeform 140"/>
              <p:cNvSpPr>
                <a:spLocks/>
              </p:cNvSpPr>
              <p:nvPr/>
            </p:nvSpPr>
            <p:spPr bwMode="auto">
              <a:xfrm>
                <a:off x="2472" y="986"/>
                <a:ext cx="19" cy="10"/>
              </a:xfrm>
              <a:custGeom>
                <a:avLst/>
                <a:gdLst>
                  <a:gd name="T0" fmla="*/ 17 w 19"/>
                  <a:gd name="T1" fmla="*/ 10 h 10"/>
                  <a:gd name="T2" fmla="*/ 17 w 19"/>
                  <a:gd name="T3" fmla="*/ 7 h 10"/>
                  <a:gd name="T4" fmla="*/ 19 w 19"/>
                  <a:gd name="T5" fmla="*/ 5 h 10"/>
                  <a:gd name="T6" fmla="*/ 19 w 19"/>
                  <a:gd name="T7" fmla="*/ 5 h 10"/>
                  <a:gd name="T8" fmla="*/ 17 w 19"/>
                  <a:gd name="T9" fmla="*/ 2 h 10"/>
                  <a:gd name="T10" fmla="*/ 14 w 19"/>
                  <a:gd name="T11" fmla="*/ 0 h 10"/>
                  <a:gd name="T12" fmla="*/ 14 w 19"/>
                  <a:gd name="T13" fmla="*/ 0 h 10"/>
                  <a:gd name="T14" fmla="*/ 4 w 19"/>
                  <a:gd name="T15" fmla="*/ 0 h 10"/>
                  <a:gd name="T16" fmla="*/ 2 w 19"/>
                  <a:gd name="T17" fmla="*/ 2 h 10"/>
                  <a:gd name="T18" fmla="*/ 0 w 19"/>
                  <a:gd name="T19" fmla="*/ 5 h 10"/>
                  <a:gd name="T20" fmla="*/ 0 w 19"/>
                  <a:gd name="T21" fmla="*/ 5 h 10"/>
                  <a:gd name="T22" fmla="*/ 2 w 19"/>
                  <a:gd name="T23" fmla="*/ 7 h 10"/>
                  <a:gd name="T24" fmla="*/ 4 w 19"/>
                  <a:gd name="T25" fmla="*/ 10 h 10"/>
                  <a:gd name="T26" fmla="*/ 7 w 19"/>
                  <a:gd name="T27" fmla="*/ 10 h 10"/>
                  <a:gd name="T28" fmla="*/ 17 w 19"/>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10"/>
                  <a:gd name="T47" fmla="*/ 19 w 19"/>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10">
                    <a:moveTo>
                      <a:pt x="17" y="10"/>
                    </a:moveTo>
                    <a:lnTo>
                      <a:pt x="17" y="7"/>
                    </a:lnTo>
                    <a:lnTo>
                      <a:pt x="19" y="5"/>
                    </a:lnTo>
                    <a:lnTo>
                      <a:pt x="17" y="2"/>
                    </a:lnTo>
                    <a:lnTo>
                      <a:pt x="14" y="0"/>
                    </a:lnTo>
                    <a:lnTo>
                      <a:pt x="4" y="0"/>
                    </a:lnTo>
                    <a:lnTo>
                      <a:pt x="2" y="2"/>
                    </a:lnTo>
                    <a:lnTo>
                      <a:pt x="0" y="5"/>
                    </a:lnTo>
                    <a:lnTo>
                      <a:pt x="2" y="7"/>
                    </a:lnTo>
                    <a:lnTo>
                      <a:pt x="4" y="10"/>
                    </a:lnTo>
                    <a:lnTo>
                      <a:pt x="7" y="10"/>
                    </a:lnTo>
                    <a:lnTo>
                      <a:pt x="17" y="10"/>
                    </a:lnTo>
                    <a:close/>
                  </a:path>
                </a:pathLst>
              </a:custGeom>
              <a:solidFill>
                <a:srgbClr val="000000"/>
              </a:solidFill>
              <a:ln w="9525">
                <a:noFill/>
                <a:round/>
                <a:headEnd/>
                <a:tailEnd/>
              </a:ln>
            </p:spPr>
            <p:txBody>
              <a:bodyPr/>
              <a:lstStyle/>
              <a:p>
                <a:endParaRPr lang="ja-JP" altLang="en-US" dirty="0"/>
              </a:p>
            </p:txBody>
          </p:sp>
          <p:sp>
            <p:nvSpPr>
              <p:cNvPr id="6332" name="Freeform 141"/>
              <p:cNvSpPr>
                <a:spLocks/>
              </p:cNvSpPr>
              <p:nvPr/>
            </p:nvSpPr>
            <p:spPr bwMode="auto">
              <a:xfrm>
                <a:off x="2363" y="986"/>
                <a:ext cx="89" cy="10"/>
              </a:xfrm>
              <a:custGeom>
                <a:avLst/>
                <a:gdLst>
                  <a:gd name="T0" fmla="*/ 86 w 89"/>
                  <a:gd name="T1" fmla="*/ 10 h 10"/>
                  <a:gd name="T2" fmla="*/ 86 w 89"/>
                  <a:gd name="T3" fmla="*/ 7 h 10"/>
                  <a:gd name="T4" fmla="*/ 89 w 89"/>
                  <a:gd name="T5" fmla="*/ 5 h 10"/>
                  <a:gd name="T6" fmla="*/ 89 w 89"/>
                  <a:gd name="T7" fmla="*/ 5 h 10"/>
                  <a:gd name="T8" fmla="*/ 86 w 89"/>
                  <a:gd name="T9" fmla="*/ 2 h 10"/>
                  <a:gd name="T10" fmla="*/ 84 w 89"/>
                  <a:gd name="T11" fmla="*/ 0 h 10"/>
                  <a:gd name="T12" fmla="*/ 84 w 89"/>
                  <a:gd name="T13" fmla="*/ 0 h 10"/>
                  <a:gd name="T14" fmla="*/ 5 w 89"/>
                  <a:gd name="T15" fmla="*/ 0 h 10"/>
                  <a:gd name="T16" fmla="*/ 3 w 89"/>
                  <a:gd name="T17" fmla="*/ 2 h 10"/>
                  <a:gd name="T18" fmla="*/ 0 w 89"/>
                  <a:gd name="T19" fmla="*/ 5 h 10"/>
                  <a:gd name="T20" fmla="*/ 0 w 89"/>
                  <a:gd name="T21" fmla="*/ 5 h 10"/>
                  <a:gd name="T22" fmla="*/ 3 w 89"/>
                  <a:gd name="T23" fmla="*/ 7 h 10"/>
                  <a:gd name="T24" fmla="*/ 5 w 89"/>
                  <a:gd name="T25" fmla="*/ 10 h 10"/>
                  <a:gd name="T26" fmla="*/ 8 w 89"/>
                  <a:gd name="T27" fmla="*/ 10 h 10"/>
                  <a:gd name="T28" fmla="*/ 86 w 89"/>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9"/>
                  <a:gd name="T46" fmla="*/ 0 h 10"/>
                  <a:gd name="T47" fmla="*/ 89 w 89"/>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9" h="10">
                    <a:moveTo>
                      <a:pt x="86" y="10"/>
                    </a:moveTo>
                    <a:lnTo>
                      <a:pt x="86" y="7"/>
                    </a:lnTo>
                    <a:lnTo>
                      <a:pt x="89" y="5"/>
                    </a:lnTo>
                    <a:lnTo>
                      <a:pt x="86" y="2"/>
                    </a:lnTo>
                    <a:lnTo>
                      <a:pt x="84" y="0"/>
                    </a:lnTo>
                    <a:lnTo>
                      <a:pt x="5" y="0"/>
                    </a:lnTo>
                    <a:lnTo>
                      <a:pt x="3" y="2"/>
                    </a:lnTo>
                    <a:lnTo>
                      <a:pt x="0" y="5"/>
                    </a:lnTo>
                    <a:lnTo>
                      <a:pt x="3" y="7"/>
                    </a:lnTo>
                    <a:lnTo>
                      <a:pt x="5" y="10"/>
                    </a:lnTo>
                    <a:lnTo>
                      <a:pt x="8" y="10"/>
                    </a:lnTo>
                    <a:lnTo>
                      <a:pt x="86" y="10"/>
                    </a:lnTo>
                    <a:close/>
                  </a:path>
                </a:pathLst>
              </a:custGeom>
              <a:solidFill>
                <a:srgbClr val="000000"/>
              </a:solidFill>
              <a:ln w="9525">
                <a:noFill/>
                <a:round/>
                <a:headEnd/>
                <a:tailEnd/>
              </a:ln>
            </p:spPr>
            <p:txBody>
              <a:bodyPr/>
              <a:lstStyle/>
              <a:p>
                <a:endParaRPr lang="ja-JP" altLang="en-US" dirty="0"/>
              </a:p>
            </p:txBody>
          </p:sp>
          <p:sp>
            <p:nvSpPr>
              <p:cNvPr id="6333" name="Freeform 142"/>
              <p:cNvSpPr>
                <a:spLocks/>
              </p:cNvSpPr>
              <p:nvPr/>
            </p:nvSpPr>
            <p:spPr bwMode="auto">
              <a:xfrm>
                <a:off x="2324" y="986"/>
                <a:ext cx="20" cy="10"/>
              </a:xfrm>
              <a:custGeom>
                <a:avLst/>
                <a:gdLst>
                  <a:gd name="T0" fmla="*/ 17 w 20"/>
                  <a:gd name="T1" fmla="*/ 10 h 10"/>
                  <a:gd name="T2" fmla="*/ 17 w 20"/>
                  <a:gd name="T3" fmla="*/ 7 h 10"/>
                  <a:gd name="T4" fmla="*/ 20 w 20"/>
                  <a:gd name="T5" fmla="*/ 5 h 10"/>
                  <a:gd name="T6" fmla="*/ 20 w 20"/>
                  <a:gd name="T7" fmla="*/ 5 h 10"/>
                  <a:gd name="T8" fmla="*/ 17 w 20"/>
                  <a:gd name="T9" fmla="*/ 2 h 10"/>
                  <a:gd name="T10" fmla="*/ 15 w 20"/>
                  <a:gd name="T11" fmla="*/ 0 h 10"/>
                  <a:gd name="T12" fmla="*/ 15 w 20"/>
                  <a:gd name="T13" fmla="*/ 0 h 10"/>
                  <a:gd name="T14" fmla="*/ 5 w 20"/>
                  <a:gd name="T15" fmla="*/ 0 h 10"/>
                  <a:gd name="T16" fmla="*/ 2 w 20"/>
                  <a:gd name="T17" fmla="*/ 2 h 10"/>
                  <a:gd name="T18" fmla="*/ 0 w 20"/>
                  <a:gd name="T19" fmla="*/ 5 h 10"/>
                  <a:gd name="T20" fmla="*/ 0 w 20"/>
                  <a:gd name="T21" fmla="*/ 5 h 10"/>
                  <a:gd name="T22" fmla="*/ 2 w 20"/>
                  <a:gd name="T23" fmla="*/ 7 h 10"/>
                  <a:gd name="T24" fmla="*/ 5 w 20"/>
                  <a:gd name="T25" fmla="*/ 10 h 10"/>
                  <a:gd name="T26" fmla="*/ 7 w 20"/>
                  <a:gd name="T27" fmla="*/ 10 h 10"/>
                  <a:gd name="T28" fmla="*/ 17 w 20"/>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0"/>
                  <a:gd name="T47" fmla="*/ 20 w 20"/>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0">
                    <a:moveTo>
                      <a:pt x="17" y="10"/>
                    </a:moveTo>
                    <a:lnTo>
                      <a:pt x="17" y="7"/>
                    </a:lnTo>
                    <a:lnTo>
                      <a:pt x="20" y="5"/>
                    </a:lnTo>
                    <a:lnTo>
                      <a:pt x="17" y="2"/>
                    </a:lnTo>
                    <a:lnTo>
                      <a:pt x="15" y="0"/>
                    </a:lnTo>
                    <a:lnTo>
                      <a:pt x="5" y="0"/>
                    </a:lnTo>
                    <a:lnTo>
                      <a:pt x="2" y="2"/>
                    </a:lnTo>
                    <a:lnTo>
                      <a:pt x="0" y="5"/>
                    </a:lnTo>
                    <a:lnTo>
                      <a:pt x="2" y="7"/>
                    </a:lnTo>
                    <a:lnTo>
                      <a:pt x="5" y="10"/>
                    </a:lnTo>
                    <a:lnTo>
                      <a:pt x="7" y="10"/>
                    </a:lnTo>
                    <a:lnTo>
                      <a:pt x="17" y="10"/>
                    </a:lnTo>
                    <a:close/>
                  </a:path>
                </a:pathLst>
              </a:custGeom>
              <a:solidFill>
                <a:srgbClr val="000000"/>
              </a:solidFill>
              <a:ln w="9525">
                <a:noFill/>
                <a:round/>
                <a:headEnd/>
                <a:tailEnd/>
              </a:ln>
            </p:spPr>
            <p:txBody>
              <a:bodyPr/>
              <a:lstStyle/>
              <a:p>
                <a:endParaRPr lang="ja-JP" altLang="en-US" dirty="0"/>
              </a:p>
            </p:txBody>
          </p:sp>
          <p:sp>
            <p:nvSpPr>
              <p:cNvPr id="6334" name="Freeform 143"/>
              <p:cNvSpPr>
                <a:spLocks/>
              </p:cNvSpPr>
              <p:nvPr/>
            </p:nvSpPr>
            <p:spPr bwMode="auto">
              <a:xfrm>
                <a:off x="2285" y="986"/>
                <a:ext cx="19" cy="10"/>
              </a:xfrm>
              <a:custGeom>
                <a:avLst/>
                <a:gdLst>
                  <a:gd name="T0" fmla="*/ 17 w 19"/>
                  <a:gd name="T1" fmla="*/ 10 h 10"/>
                  <a:gd name="T2" fmla="*/ 17 w 19"/>
                  <a:gd name="T3" fmla="*/ 7 h 10"/>
                  <a:gd name="T4" fmla="*/ 19 w 19"/>
                  <a:gd name="T5" fmla="*/ 5 h 10"/>
                  <a:gd name="T6" fmla="*/ 19 w 19"/>
                  <a:gd name="T7" fmla="*/ 5 h 10"/>
                  <a:gd name="T8" fmla="*/ 17 w 19"/>
                  <a:gd name="T9" fmla="*/ 2 h 10"/>
                  <a:gd name="T10" fmla="*/ 14 w 19"/>
                  <a:gd name="T11" fmla="*/ 0 h 10"/>
                  <a:gd name="T12" fmla="*/ 14 w 19"/>
                  <a:gd name="T13" fmla="*/ 0 h 10"/>
                  <a:gd name="T14" fmla="*/ 5 w 19"/>
                  <a:gd name="T15" fmla="*/ 0 h 10"/>
                  <a:gd name="T16" fmla="*/ 2 w 19"/>
                  <a:gd name="T17" fmla="*/ 2 h 10"/>
                  <a:gd name="T18" fmla="*/ 0 w 19"/>
                  <a:gd name="T19" fmla="*/ 5 h 10"/>
                  <a:gd name="T20" fmla="*/ 0 w 19"/>
                  <a:gd name="T21" fmla="*/ 5 h 10"/>
                  <a:gd name="T22" fmla="*/ 2 w 19"/>
                  <a:gd name="T23" fmla="*/ 7 h 10"/>
                  <a:gd name="T24" fmla="*/ 5 w 19"/>
                  <a:gd name="T25" fmla="*/ 10 h 10"/>
                  <a:gd name="T26" fmla="*/ 7 w 19"/>
                  <a:gd name="T27" fmla="*/ 10 h 10"/>
                  <a:gd name="T28" fmla="*/ 17 w 19"/>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10"/>
                  <a:gd name="T47" fmla="*/ 19 w 19"/>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10">
                    <a:moveTo>
                      <a:pt x="17" y="10"/>
                    </a:moveTo>
                    <a:lnTo>
                      <a:pt x="17" y="7"/>
                    </a:lnTo>
                    <a:lnTo>
                      <a:pt x="19" y="5"/>
                    </a:lnTo>
                    <a:lnTo>
                      <a:pt x="17" y="2"/>
                    </a:lnTo>
                    <a:lnTo>
                      <a:pt x="14" y="0"/>
                    </a:lnTo>
                    <a:lnTo>
                      <a:pt x="5" y="0"/>
                    </a:lnTo>
                    <a:lnTo>
                      <a:pt x="2" y="2"/>
                    </a:lnTo>
                    <a:lnTo>
                      <a:pt x="0" y="5"/>
                    </a:lnTo>
                    <a:lnTo>
                      <a:pt x="2" y="7"/>
                    </a:lnTo>
                    <a:lnTo>
                      <a:pt x="5" y="10"/>
                    </a:lnTo>
                    <a:lnTo>
                      <a:pt x="7" y="10"/>
                    </a:lnTo>
                    <a:lnTo>
                      <a:pt x="17" y="10"/>
                    </a:lnTo>
                    <a:close/>
                  </a:path>
                </a:pathLst>
              </a:custGeom>
              <a:solidFill>
                <a:srgbClr val="000000"/>
              </a:solidFill>
              <a:ln w="9525">
                <a:noFill/>
                <a:round/>
                <a:headEnd/>
                <a:tailEnd/>
              </a:ln>
            </p:spPr>
            <p:txBody>
              <a:bodyPr/>
              <a:lstStyle/>
              <a:p>
                <a:endParaRPr lang="ja-JP" altLang="en-US" dirty="0"/>
              </a:p>
            </p:txBody>
          </p:sp>
          <p:sp>
            <p:nvSpPr>
              <p:cNvPr id="6335" name="Freeform 144"/>
              <p:cNvSpPr>
                <a:spLocks/>
              </p:cNvSpPr>
              <p:nvPr/>
            </p:nvSpPr>
            <p:spPr bwMode="auto">
              <a:xfrm>
                <a:off x="2176" y="986"/>
                <a:ext cx="89" cy="10"/>
              </a:xfrm>
              <a:custGeom>
                <a:avLst/>
                <a:gdLst>
                  <a:gd name="T0" fmla="*/ 86 w 89"/>
                  <a:gd name="T1" fmla="*/ 10 h 10"/>
                  <a:gd name="T2" fmla="*/ 86 w 89"/>
                  <a:gd name="T3" fmla="*/ 7 h 10"/>
                  <a:gd name="T4" fmla="*/ 89 w 89"/>
                  <a:gd name="T5" fmla="*/ 5 h 10"/>
                  <a:gd name="T6" fmla="*/ 89 w 89"/>
                  <a:gd name="T7" fmla="*/ 5 h 10"/>
                  <a:gd name="T8" fmla="*/ 86 w 89"/>
                  <a:gd name="T9" fmla="*/ 2 h 10"/>
                  <a:gd name="T10" fmla="*/ 84 w 89"/>
                  <a:gd name="T11" fmla="*/ 0 h 10"/>
                  <a:gd name="T12" fmla="*/ 84 w 89"/>
                  <a:gd name="T13" fmla="*/ 0 h 10"/>
                  <a:gd name="T14" fmla="*/ 5 w 89"/>
                  <a:gd name="T15" fmla="*/ 0 h 10"/>
                  <a:gd name="T16" fmla="*/ 3 w 89"/>
                  <a:gd name="T17" fmla="*/ 2 h 10"/>
                  <a:gd name="T18" fmla="*/ 0 w 89"/>
                  <a:gd name="T19" fmla="*/ 5 h 10"/>
                  <a:gd name="T20" fmla="*/ 0 w 89"/>
                  <a:gd name="T21" fmla="*/ 5 h 10"/>
                  <a:gd name="T22" fmla="*/ 3 w 89"/>
                  <a:gd name="T23" fmla="*/ 7 h 10"/>
                  <a:gd name="T24" fmla="*/ 5 w 89"/>
                  <a:gd name="T25" fmla="*/ 10 h 10"/>
                  <a:gd name="T26" fmla="*/ 8 w 89"/>
                  <a:gd name="T27" fmla="*/ 10 h 10"/>
                  <a:gd name="T28" fmla="*/ 86 w 89"/>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9"/>
                  <a:gd name="T46" fmla="*/ 0 h 10"/>
                  <a:gd name="T47" fmla="*/ 89 w 89"/>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9" h="10">
                    <a:moveTo>
                      <a:pt x="86" y="10"/>
                    </a:moveTo>
                    <a:lnTo>
                      <a:pt x="86" y="7"/>
                    </a:lnTo>
                    <a:lnTo>
                      <a:pt x="89" y="5"/>
                    </a:lnTo>
                    <a:lnTo>
                      <a:pt x="86" y="2"/>
                    </a:lnTo>
                    <a:lnTo>
                      <a:pt x="84" y="0"/>
                    </a:lnTo>
                    <a:lnTo>
                      <a:pt x="5" y="0"/>
                    </a:lnTo>
                    <a:lnTo>
                      <a:pt x="3" y="2"/>
                    </a:lnTo>
                    <a:lnTo>
                      <a:pt x="0" y="5"/>
                    </a:lnTo>
                    <a:lnTo>
                      <a:pt x="3" y="7"/>
                    </a:lnTo>
                    <a:lnTo>
                      <a:pt x="5" y="10"/>
                    </a:lnTo>
                    <a:lnTo>
                      <a:pt x="8" y="10"/>
                    </a:lnTo>
                    <a:lnTo>
                      <a:pt x="86" y="10"/>
                    </a:lnTo>
                    <a:close/>
                  </a:path>
                </a:pathLst>
              </a:custGeom>
              <a:solidFill>
                <a:srgbClr val="000000"/>
              </a:solidFill>
              <a:ln w="9525">
                <a:noFill/>
                <a:round/>
                <a:headEnd/>
                <a:tailEnd/>
              </a:ln>
            </p:spPr>
            <p:txBody>
              <a:bodyPr/>
              <a:lstStyle/>
              <a:p>
                <a:endParaRPr lang="ja-JP" altLang="en-US" dirty="0"/>
              </a:p>
            </p:txBody>
          </p:sp>
          <p:sp>
            <p:nvSpPr>
              <p:cNvPr id="6336" name="Freeform 145"/>
              <p:cNvSpPr>
                <a:spLocks/>
              </p:cNvSpPr>
              <p:nvPr/>
            </p:nvSpPr>
            <p:spPr bwMode="auto">
              <a:xfrm>
                <a:off x="2137" y="986"/>
                <a:ext cx="20" cy="10"/>
              </a:xfrm>
              <a:custGeom>
                <a:avLst/>
                <a:gdLst>
                  <a:gd name="T0" fmla="*/ 17 w 20"/>
                  <a:gd name="T1" fmla="*/ 10 h 10"/>
                  <a:gd name="T2" fmla="*/ 17 w 20"/>
                  <a:gd name="T3" fmla="*/ 7 h 10"/>
                  <a:gd name="T4" fmla="*/ 20 w 20"/>
                  <a:gd name="T5" fmla="*/ 5 h 10"/>
                  <a:gd name="T6" fmla="*/ 20 w 20"/>
                  <a:gd name="T7" fmla="*/ 5 h 10"/>
                  <a:gd name="T8" fmla="*/ 17 w 20"/>
                  <a:gd name="T9" fmla="*/ 2 h 10"/>
                  <a:gd name="T10" fmla="*/ 15 w 20"/>
                  <a:gd name="T11" fmla="*/ 0 h 10"/>
                  <a:gd name="T12" fmla="*/ 15 w 20"/>
                  <a:gd name="T13" fmla="*/ 0 h 10"/>
                  <a:gd name="T14" fmla="*/ 5 w 20"/>
                  <a:gd name="T15" fmla="*/ 0 h 10"/>
                  <a:gd name="T16" fmla="*/ 2 w 20"/>
                  <a:gd name="T17" fmla="*/ 2 h 10"/>
                  <a:gd name="T18" fmla="*/ 0 w 20"/>
                  <a:gd name="T19" fmla="*/ 5 h 10"/>
                  <a:gd name="T20" fmla="*/ 0 w 20"/>
                  <a:gd name="T21" fmla="*/ 5 h 10"/>
                  <a:gd name="T22" fmla="*/ 2 w 20"/>
                  <a:gd name="T23" fmla="*/ 7 h 10"/>
                  <a:gd name="T24" fmla="*/ 5 w 20"/>
                  <a:gd name="T25" fmla="*/ 10 h 10"/>
                  <a:gd name="T26" fmla="*/ 7 w 20"/>
                  <a:gd name="T27" fmla="*/ 10 h 10"/>
                  <a:gd name="T28" fmla="*/ 17 w 20"/>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0"/>
                  <a:gd name="T47" fmla="*/ 20 w 20"/>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0">
                    <a:moveTo>
                      <a:pt x="17" y="10"/>
                    </a:moveTo>
                    <a:lnTo>
                      <a:pt x="17" y="7"/>
                    </a:lnTo>
                    <a:lnTo>
                      <a:pt x="20" y="5"/>
                    </a:lnTo>
                    <a:lnTo>
                      <a:pt x="17" y="2"/>
                    </a:lnTo>
                    <a:lnTo>
                      <a:pt x="15" y="0"/>
                    </a:lnTo>
                    <a:lnTo>
                      <a:pt x="5" y="0"/>
                    </a:lnTo>
                    <a:lnTo>
                      <a:pt x="2" y="2"/>
                    </a:lnTo>
                    <a:lnTo>
                      <a:pt x="0" y="5"/>
                    </a:lnTo>
                    <a:lnTo>
                      <a:pt x="2" y="7"/>
                    </a:lnTo>
                    <a:lnTo>
                      <a:pt x="5" y="10"/>
                    </a:lnTo>
                    <a:lnTo>
                      <a:pt x="7" y="10"/>
                    </a:lnTo>
                    <a:lnTo>
                      <a:pt x="17" y="10"/>
                    </a:lnTo>
                    <a:close/>
                  </a:path>
                </a:pathLst>
              </a:custGeom>
              <a:solidFill>
                <a:srgbClr val="000000"/>
              </a:solidFill>
              <a:ln w="9525">
                <a:noFill/>
                <a:round/>
                <a:headEnd/>
                <a:tailEnd/>
              </a:ln>
            </p:spPr>
            <p:txBody>
              <a:bodyPr/>
              <a:lstStyle/>
              <a:p>
                <a:endParaRPr lang="ja-JP" altLang="en-US" dirty="0"/>
              </a:p>
            </p:txBody>
          </p:sp>
          <p:sp>
            <p:nvSpPr>
              <p:cNvPr id="6337" name="Freeform 146"/>
              <p:cNvSpPr>
                <a:spLocks/>
              </p:cNvSpPr>
              <p:nvPr/>
            </p:nvSpPr>
            <p:spPr bwMode="auto">
              <a:xfrm>
                <a:off x="2098" y="986"/>
                <a:ext cx="19" cy="10"/>
              </a:xfrm>
              <a:custGeom>
                <a:avLst/>
                <a:gdLst>
                  <a:gd name="T0" fmla="*/ 17 w 19"/>
                  <a:gd name="T1" fmla="*/ 10 h 10"/>
                  <a:gd name="T2" fmla="*/ 17 w 19"/>
                  <a:gd name="T3" fmla="*/ 7 h 10"/>
                  <a:gd name="T4" fmla="*/ 19 w 19"/>
                  <a:gd name="T5" fmla="*/ 5 h 10"/>
                  <a:gd name="T6" fmla="*/ 19 w 19"/>
                  <a:gd name="T7" fmla="*/ 5 h 10"/>
                  <a:gd name="T8" fmla="*/ 17 w 19"/>
                  <a:gd name="T9" fmla="*/ 2 h 10"/>
                  <a:gd name="T10" fmla="*/ 14 w 19"/>
                  <a:gd name="T11" fmla="*/ 0 h 10"/>
                  <a:gd name="T12" fmla="*/ 14 w 19"/>
                  <a:gd name="T13" fmla="*/ 0 h 10"/>
                  <a:gd name="T14" fmla="*/ 5 w 19"/>
                  <a:gd name="T15" fmla="*/ 0 h 10"/>
                  <a:gd name="T16" fmla="*/ 2 w 19"/>
                  <a:gd name="T17" fmla="*/ 2 h 10"/>
                  <a:gd name="T18" fmla="*/ 0 w 19"/>
                  <a:gd name="T19" fmla="*/ 5 h 10"/>
                  <a:gd name="T20" fmla="*/ 0 w 19"/>
                  <a:gd name="T21" fmla="*/ 5 h 10"/>
                  <a:gd name="T22" fmla="*/ 2 w 19"/>
                  <a:gd name="T23" fmla="*/ 7 h 10"/>
                  <a:gd name="T24" fmla="*/ 5 w 19"/>
                  <a:gd name="T25" fmla="*/ 10 h 10"/>
                  <a:gd name="T26" fmla="*/ 7 w 19"/>
                  <a:gd name="T27" fmla="*/ 10 h 10"/>
                  <a:gd name="T28" fmla="*/ 17 w 19"/>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10"/>
                  <a:gd name="T47" fmla="*/ 19 w 19"/>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10">
                    <a:moveTo>
                      <a:pt x="17" y="10"/>
                    </a:moveTo>
                    <a:lnTo>
                      <a:pt x="17" y="7"/>
                    </a:lnTo>
                    <a:lnTo>
                      <a:pt x="19" y="5"/>
                    </a:lnTo>
                    <a:lnTo>
                      <a:pt x="17" y="2"/>
                    </a:lnTo>
                    <a:lnTo>
                      <a:pt x="14" y="0"/>
                    </a:lnTo>
                    <a:lnTo>
                      <a:pt x="5" y="0"/>
                    </a:lnTo>
                    <a:lnTo>
                      <a:pt x="2" y="2"/>
                    </a:lnTo>
                    <a:lnTo>
                      <a:pt x="0" y="5"/>
                    </a:lnTo>
                    <a:lnTo>
                      <a:pt x="2" y="7"/>
                    </a:lnTo>
                    <a:lnTo>
                      <a:pt x="5" y="10"/>
                    </a:lnTo>
                    <a:lnTo>
                      <a:pt x="7" y="10"/>
                    </a:lnTo>
                    <a:lnTo>
                      <a:pt x="17" y="10"/>
                    </a:lnTo>
                    <a:close/>
                  </a:path>
                </a:pathLst>
              </a:custGeom>
              <a:solidFill>
                <a:srgbClr val="000000"/>
              </a:solidFill>
              <a:ln w="9525">
                <a:noFill/>
                <a:round/>
                <a:headEnd/>
                <a:tailEnd/>
              </a:ln>
            </p:spPr>
            <p:txBody>
              <a:bodyPr/>
              <a:lstStyle/>
              <a:p>
                <a:endParaRPr lang="ja-JP" altLang="en-US" dirty="0"/>
              </a:p>
            </p:txBody>
          </p:sp>
          <p:sp>
            <p:nvSpPr>
              <p:cNvPr id="6338" name="Freeform 147"/>
              <p:cNvSpPr>
                <a:spLocks/>
              </p:cNvSpPr>
              <p:nvPr/>
            </p:nvSpPr>
            <p:spPr bwMode="auto">
              <a:xfrm>
                <a:off x="1989" y="986"/>
                <a:ext cx="89" cy="10"/>
              </a:xfrm>
              <a:custGeom>
                <a:avLst/>
                <a:gdLst>
                  <a:gd name="T0" fmla="*/ 87 w 89"/>
                  <a:gd name="T1" fmla="*/ 10 h 10"/>
                  <a:gd name="T2" fmla="*/ 87 w 89"/>
                  <a:gd name="T3" fmla="*/ 7 h 10"/>
                  <a:gd name="T4" fmla="*/ 89 w 89"/>
                  <a:gd name="T5" fmla="*/ 5 h 10"/>
                  <a:gd name="T6" fmla="*/ 89 w 89"/>
                  <a:gd name="T7" fmla="*/ 5 h 10"/>
                  <a:gd name="T8" fmla="*/ 87 w 89"/>
                  <a:gd name="T9" fmla="*/ 2 h 10"/>
                  <a:gd name="T10" fmla="*/ 84 w 89"/>
                  <a:gd name="T11" fmla="*/ 0 h 10"/>
                  <a:gd name="T12" fmla="*/ 84 w 89"/>
                  <a:gd name="T13" fmla="*/ 0 h 10"/>
                  <a:gd name="T14" fmla="*/ 5 w 89"/>
                  <a:gd name="T15" fmla="*/ 0 h 10"/>
                  <a:gd name="T16" fmla="*/ 3 w 89"/>
                  <a:gd name="T17" fmla="*/ 2 h 10"/>
                  <a:gd name="T18" fmla="*/ 0 w 89"/>
                  <a:gd name="T19" fmla="*/ 5 h 10"/>
                  <a:gd name="T20" fmla="*/ 0 w 89"/>
                  <a:gd name="T21" fmla="*/ 5 h 10"/>
                  <a:gd name="T22" fmla="*/ 3 w 89"/>
                  <a:gd name="T23" fmla="*/ 7 h 10"/>
                  <a:gd name="T24" fmla="*/ 5 w 89"/>
                  <a:gd name="T25" fmla="*/ 10 h 10"/>
                  <a:gd name="T26" fmla="*/ 8 w 89"/>
                  <a:gd name="T27" fmla="*/ 10 h 10"/>
                  <a:gd name="T28" fmla="*/ 87 w 89"/>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9"/>
                  <a:gd name="T46" fmla="*/ 0 h 10"/>
                  <a:gd name="T47" fmla="*/ 89 w 89"/>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9" h="10">
                    <a:moveTo>
                      <a:pt x="87" y="10"/>
                    </a:moveTo>
                    <a:lnTo>
                      <a:pt x="87" y="7"/>
                    </a:lnTo>
                    <a:lnTo>
                      <a:pt x="89" y="5"/>
                    </a:lnTo>
                    <a:lnTo>
                      <a:pt x="87" y="2"/>
                    </a:lnTo>
                    <a:lnTo>
                      <a:pt x="84" y="0"/>
                    </a:lnTo>
                    <a:lnTo>
                      <a:pt x="5" y="0"/>
                    </a:lnTo>
                    <a:lnTo>
                      <a:pt x="3" y="2"/>
                    </a:lnTo>
                    <a:lnTo>
                      <a:pt x="0" y="5"/>
                    </a:lnTo>
                    <a:lnTo>
                      <a:pt x="3" y="7"/>
                    </a:lnTo>
                    <a:lnTo>
                      <a:pt x="5" y="10"/>
                    </a:lnTo>
                    <a:lnTo>
                      <a:pt x="8" y="10"/>
                    </a:lnTo>
                    <a:lnTo>
                      <a:pt x="87" y="10"/>
                    </a:lnTo>
                    <a:close/>
                  </a:path>
                </a:pathLst>
              </a:custGeom>
              <a:solidFill>
                <a:srgbClr val="000000"/>
              </a:solidFill>
              <a:ln w="9525">
                <a:noFill/>
                <a:round/>
                <a:headEnd/>
                <a:tailEnd/>
              </a:ln>
            </p:spPr>
            <p:txBody>
              <a:bodyPr/>
              <a:lstStyle/>
              <a:p>
                <a:endParaRPr lang="ja-JP" altLang="en-US" dirty="0"/>
              </a:p>
            </p:txBody>
          </p:sp>
          <p:sp>
            <p:nvSpPr>
              <p:cNvPr id="6339" name="Freeform 148"/>
              <p:cNvSpPr>
                <a:spLocks/>
              </p:cNvSpPr>
              <p:nvPr/>
            </p:nvSpPr>
            <p:spPr bwMode="auto">
              <a:xfrm>
                <a:off x="1950" y="986"/>
                <a:ext cx="20" cy="10"/>
              </a:xfrm>
              <a:custGeom>
                <a:avLst/>
                <a:gdLst>
                  <a:gd name="T0" fmla="*/ 17 w 20"/>
                  <a:gd name="T1" fmla="*/ 10 h 10"/>
                  <a:gd name="T2" fmla="*/ 17 w 20"/>
                  <a:gd name="T3" fmla="*/ 7 h 10"/>
                  <a:gd name="T4" fmla="*/ 20 w 20"/>
                  <a:gd name="T5" fmla="*/ 5 h 10"/>
                  <a:gd name="T6" fmla="*/ 20 w 20"/>
                  <a:gd name="T7" fmla="*/ 5 h 10"/>
                  <a:gd name="T8" fmla="*/ 17 w 20"/>
                  <a:gd name="T9" fmla="*/ 2 h 10"/>
                  <a:gd name="T10" fmla="*/ 15 w 20"/>
                  <a:gd name="T11" fmla="*/ 0 h 10"/>
                  <a:gd name="T12" fmla="*/ 15 w 20"/>
                  <a:gd name="T13" fmla="*/ 0 h 10"/>
                  <a:gd name="T14" fmla="*/ 5 w 20"/>
                  <a:gd name="T15" fmla="*/ 0 h 10"/>
                  <a:gd name="T16" fmla="*/ 3 w 20"/>
                  <a:gd name="T17" fmla="*/ 2 h 10"/>
                  <a:gd name="T18" fmla="*/ 0 w 20"/>
                  <a:gd name="T19" fmla="*/ 5 h 10"/>
                  <a:gd name="T20" fmla="*/ 0 w 20"/>
                  <a:gd name="T21" fmla="*/ 5 h 10"/>
                  <a:gd name="T22" fmla="*/ 3 w 20"/>
                  <a:gd name="T23" fmla="*/ 7 h 10"/>
                  <a:gd name="T24" fmla="*/ 5 w 20"/>
                  <a:gd name="T25" fmla="*/ 10 h 10"/>
                  <a:gd name="T26" fmla="*/ 7 w 20"/>
                  <a:gd name="T27" fmla="*/ 10 h 10"/>
                  <a:gd name="T28" fmla="*/ 17 w 20"/>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0"/>
                  <a:gd name="T47" fmla="*/ 20 w 20"/>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0">
                    <a:moveTo>
                      <a:pt x="17" y="10"/>
                    </a:moveTo>
                    <a:lnTo>
                      <a:pt x="17" y="7"/>
                    </a:lnTo>
                    <a:lnTo>
                      <a:pt x="20" y="5"/>
                    </a:lnTo>
                    <a:lnTo>
                      <a:pt x="17" y="2"/>
                    </a:lnTo>
                    <a:lnTo>
                      <a:pt x="15" y="0"/>
                    </a:lnTo>
                    <a:lnTo>
                      <a:pt x="5" y="0"/>
                    </a:lnTo>
                    <a:lnTo>
                      <a:pt x="3" y="2"/>
                    </a:lnTo>
                    <a:lnTo>
                      <a:pt x="0" y="5"/>
                    </a:lnTo>
                    <a:lnTo>
                      <a:pt x="3" y="7"/>
                    </a:lnTo>
                    <a:lnTo>
                      <a:pt x="5" y="10"/>
                    </a:lnTo>
                    <a:lnTo>
                      <a:pt x="7" y="10"/>
                    </a:lnTo>
                    <a:lnTo>
                      <a:pt x="17" y="10"/>
                    </a:lnTo>
                    <a:close/>
                  </a:path>
                </a:pathLst>
              </a:custGeom>
              <a:solidFill>
                <a:srgbClr val="000000"/>
              </a:solidFill>
              <a:ln w="9525">
                <a:noFill/>
                <a:round/>
                <a:headEnd/>
                <a:tailEnd/>
              </a:ln>
            </p:spPr>
            <p:txBody>
              <a:bodyPr/>
              <a:lstStyle/>
              <a:p>
                <a:endParaRPr lang="ja-JP" altLang="en-US" dirty="0"/>
              </a:p>
            </p:txBody>
          </p:sp>
          <p:sp>
            <p:nvSpPr>
              <p:cNvPr id="6340" name="Freeform 149"/>
              <p:cNvSpPr>
                <a:spLocks/>
              </p:cNvSpPr>
              <p:nvPr/>
            </p:nvSpPr>
            <p:spPr bwMode="auto">
              <a:xfrm>
                <a:off x="1911" y="986"/>
                <a:ext cx="19" cy="10"/>
              </a:xfrm>
              <a:custGeom>
                <a:avLst/>
                <a:gdLst>
                  <a:gd name="T0" fmla="*/ 17 w 19"/>
                  <a:gd name="T1" fmla="*/ 10 h 10"/>
                  <a:gd name="T2" fmla="*/ 17 w 19"/>
                  <a:gd name="T3" fmla="*/ 7 h 10"/>
                  <a:gd name="T4" fmla="*/ 19 w 19"/>
                  <a:gd name="T5" fmla="*/ 5 h 10"/>
                  <a:gd name="T6" fmla="*/ 19 w 19"/>
                  <a:gd name="T7" fmla="*/ 5 h 10"/>
                  <a:gd name="T8" fmla="*/ 17 w 19"/>
                  <a:gd name="T9" fmla="*/ 2 h 10"/>
                  <a:gd name="T10" fmla="*/ 14 w 19"/>
                  <a:gd name="T11" fmla="*/ 0 h 10"/>
                  <a:gd name="T12" fmla="*/ 14 w 19"/>
                  <a:gd name="T13" fmla="*/ 0 h 10"/>
                  <a:gd name="T14" fmla="*/ 5 w 19"/>
                  <a:gd name="T15" fmla="*/ 0 h 10"/>
                  <a:gd name="T16" fmla="*/ 2 w 19"/>
                  <a:gd name="T17" fmla="*/ 2 h 10"/>
                  <a:gd name="T18" fmla="*/ 0 w 19"/>
                  <a:gd name="T19" fmla="*/ 5 h 10"/>
                  <a:gd name="T20" fmla="*/ 0 w 19"/>
                  <a:gd name="T21" fmla="*/ 5 h 10"/>
                  <a:gd name="T22" fmla="*/ 2 w 19"/>
                  <a:gd name="T23" fmla="*/ 7 h 10"/>
                  <a:gd name="T24" fmla="*/ 5 w 19"/>
                  <a:gd name="T25" fmla="*/ 10 h 10"/>
                  <a:gd name="T26" fmla="*/ 7 w 19"/>
                  <a:gd name="T27" fmla="*/ 10 h 10"/>
                  <a:gd name="T28" fmla="*/ 17 w 19"/>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10"/>
                  <a:gd name="T47" fmla="*/ 19 w 19"/>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10">
                    <a:moveTo>
                      <a:pt x="17" y="10"/>
                    </a:moveTo>
                    <a:lnTo>
                      <a:pt x="17" y="7"/>
                    </a:lnTo>
                    <a:lnTo>
                      <a:pt x="19" y="5"/>
                    </a:lnTo>
                    <a:lnTo>
                      <a:pt x="17" y="2"/>
                    </a:lnTo>
                    <a:lnTo>
                      <a:pt x="14" y="0"/>
                    </a:lnTo>
                    <a:lnTo>
                      <a:pt x="5" y="0"/>
                    </a:lnTo>
                    <a:lnTo>
                      <a:pt x="2" y="2"/>
                    </a:lnTo>
                    <a:lnTo>
                      <a:pt x="0" y="5"/>
                    </a:lnTo>
                    <a:lnTo>
                      <a:pt x="2" y="7"/>
                    </a:lnTo>
                    <a:lnTo>
                      <a:pt x="5" y="10"/>
                    </a:lnTo>
                    <a:lnTo>
                      <a:pt x="7" y="10"/>
                    </a:lnTo>
                    <a:lnTo>
                      <a:pt x="17" y="10"/>
                    </a:lnTo>
                    <a:close/>
                  </a:path>
                </a:pathLst>
              </a:custGeom>
              <a:solidFill>
                <a:srgbClr val="000000"/>
              </a:solidFill>
              <a:ln w="9525">
                <a:noFill/>
                <a:round/>
                <a:headEnd/>
                <a:tailEnd/>
              </a:ln>
            </p:spPr>
            <p:txBody>
              <a:bodyPr/>
              <a:lstStyle/>
              <a:p>
                <a:endParaRPr lang="ja-JP" altLang="en-US" dirty="0"/>
              </a:p>
            </p:txBody>
          </p:sp>
          <p:sp>
            <p:nvSpPr>
              <p:cNvPr id="6341" name="Freeform 150"/>
              <p:cNvSpPr>
                <a:spLocks/>
              </p:cNvSpPr>
              <p:nvPr/>
            </p:nvSpPr>
            <p:spPr bwMode="auto">
              <a:xfrm>
                <a:off x="1803" y="986"/>
                <a:ext cx="88" cy="10"/>
              </a:xfrm>
              <a:custGeom>
                <a:avLst/>
                <a:gdLst>
                  <a:gd name="T0" fmla="*/ 86 w 88"/>
                  <a:gd name="T1" fmla="*/ 10 h 10"/>
                  <a:gd name="T2" fmla="*/ 86 w 88"/>
                  <a:gd name="T3" fmla="*/ 7 h 10"/>
                  <a:gd name="T4" fmla="*/ 88 w 88"/>
                  <a:gd name="T5" fmla="*/ 5 h 10"/>
                  <a:gd name="T6" fmla="*/ 88 w 88"/>
                  <a:gd name="T7" fmla="*/ 5 h 10"/>
                  <a:gd name="T8" fmla="*/ 86 w 88"/>
                  <a:gd name="T9" fmla="*/ 2 h 10"/>
                  <a:gd name="T10" fmla="*/ 83 w 88"/>
                  <a:gd name="T11" fmla="*/ 0 h 10"/>
                  <a:gd name="T12" fmla="*/ 83 w 88"/>
                  <a:gd name="T13" fmla="*/ 0 h 10"/>
                  <a:gd name="T14" fmla="*/ 4 w 88"/>
                  <a:gd name="T15" fmla="*/ 0 h 10"/>
                  <a:gd name="T16" fmla="*/ 2 w 88"/>
                  <a:gd name="T17" fmla="*/ 2 h 10"/>
                  <a:gd name="T18" fmla="*/ 0 w 88"/>
                  <a:gd name="T19" fmla="*/ 5 h 10"/>
                  <a:gd name="T20" fmla="*/ 0 w 88"/>
                  <a:gd name="T21" fmla="*/ 5 h 10"/>
                  <a:gd name="T22" fmla="*/ 2 w 88"/>
                  <a:gd name="T23" fmla="*/ 7 h 10"/>
                  <a:gd name="T24" fmla="*/ 4 w 88"/>
                  <a:gd name="T25" fmla="*/ 10 h 10"/>
                  <a:gd name="T26" fmla="*/ 7 w 88"/>
                  <a:gd name="T27" fmla="*/ 10 h 10"/>
                  <a:gd name="T28" fmla="*/ 86 w 88"/>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
                  <a:gd name="T46" fmla="*/ 0 h 10"/>
                  <a:gd name="T47" fmla="*/ 88 w 88"/>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 h="10">
                    <a:moveTo>
                      <a:pt x="86" y="10"/>
                    </a:moveTo>
                    <a:lnTo>
                      <a:pt x="86" y="7"/>
                    </a:lnTo>
                    <a:lnTo>
                      <a:pt x="88" y="5"/>
                    </a:lnTo>
                    <a:lnTo>
                      <a:pt x="86" y="2"/>
                    </a:lnTo>
                    <a:lnTo>
                      <a:pt x="83" y="0"/>
                    </a:lnTo>
                    <a:lnTo>
                      <a:pt x="4" y="0"/>
                    </a:lnTo>
                    <a:lnTo>
                      <a:pt x="2" y="2"/>
                    </a:lnTo>
                    <a:lnTo>
                      <a:pt x="0" y="5"/>
                    </a:lnTo>
                    <a:lnTo>
                      <a:pt x="2" y="7"/>
                    </a:lnTo>
                    <a:lnTo>
                      <a:pt x="4" y="10"/>
                    </a:lnTo>
                    <a:lnTo>
                      <a:pt x="7" y="10"/>
                    </a:lnTo>
                    <a:lnTo>
                      <a:pt x="86" y="10"/>
                    </a:lnTo>
                    <a:close/>
                  </a:path>
                </a:pathLst>
              </a:custGeom>
              <a:solidFill>
                <a:srgbClr val="000000"/>
              </a:solidFill>
              <a:ln w="9525">
                <a:noFill/>
                <a:round/>
                <a:headEnd/>
                <a:tailEnd/>
              </a:ln>
            </p:spPr>
            <p:txBody>
              <a:bodyPr/>
              <a:lstStyle/>
              <a:p>
                <a:endParaRPr lang="ja-JP" altLang="en-US" dirty="0"/>
              </a:p>
            </p:txBody>
          </p:sp>
          <p:sp>
            <p:nvSpPr>
              <p:cNvPr id="6342" name="Freeform 151"/>
              <p:cNvSpPr>
                <a:spLocks/>
              </p:cNvSpPr>
              <p:nvPr/>
            </p:nvSpPr>
            <p:spPr bwMode="auto">
              <a:xfrm>
                <a:off x="1763" y="986"/>
                <a:ext cx="20" cy="10"/>
              </a:xfrm>
              <a:custGeom>
                <a:avLst/>
                <a:gdLst>
                  <a:gd name="T0" fmla="*/ 17 w 20"/>
                  <a:gd name="T1" fmla="*/ 10 h 10"/>
                  <a:gd name="T2" fmla="*/ 17 w 20"/>
                  <a:gd name="T3" fmla="*/ 7 h 10"/>
                  <a:gd name="T4" fmla="*/ 20 w 20"/>
                  <a:gd name="T5" fmla="*/ 5 h 10"/>
                  <a:gd name="T6" fmla="*/ 20 w 20"/>
                  <a:gd name="T7" fmla="*/ 5 h 10"/>
                  <a:gd name="T8" fmla="*/ 17 w 20"/>
                  <a:gd name="T9" fmla="*/ 2 h 10"/>
                  <a:gd name="T10" fmla="*/ 15 w 20"/>
                  <a:gd name="T11" fmla="*/ 0 h 10"/>
                  <a:gd name="T12" fmla="*/ 15 w 20"/>
                  <a:gd name="T13" fmla="*/ 0 h 10"/>
                  <a:gd name="T14" fmla="*/ 5 w 20"/>
                  <a:gd name="T15" fmla="*/ 0 h 10"/>
                  <a:gd name="T16" fmla="*/ 3 w 20"/>
                  <a:gd name="T17" fmla="*/ 2 h 10"/>
                  <a:gd name="T18" fmla="*/ 0 w 20"/>
                  <a:gd name="T19" fmla="*/ 5 h 10"/>
                  <a:gd name="T20" fmla="*/ 0 w 20"/>
                  <a:gd name="T21" fmla="*/ 5 h 10"/>
                  <a:gd name="T22" fmla="*/ 3 w 20"/>
                  <a:gd name="T23" fmla="*/ 7 h 10"/>
                  <a:gd name="T24" fmla="*/ 5 w 20"/>
                  <a:gd name="T25" fmla="*/ 10 h 10"/>
                  <a:gd name="T26" fmla="*/ 8 w 20"/>
                  <a:gd name="T27" fmla="*/ 10 h 10"/>
                  <a:gd name="T28" fmla="*/ 17 w 20"/>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0"/>
                  <a:gd name="T47" fmla="*/ 20 w 20"/>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0">
                    <a:moveTo>
                      <a:pt x="17" y="10"/>
                    </a:moveTo>
                    <a:lnTo>
                      <a:pt x="17" y="7"/>
                    </a:lnTo>
                    <a:lnTo>
                      <a:pt x="20" y="5"/>
                    </a:lnTo>
                    <a:lnTo>
                      <a:pt x="17" y="2"/>
                    </a:lnTo>
                    <a:lnTo>
                      <a:pt x="15" y="0"/>
                    </a:lnTo>
                    <a:lnTo>
                      <a:pt x="5" y="0"/>
                    </a:lnTo>
                    <a:lnTo>
                      <a:pt x="3" y="2"/>
                    </a:lnTo>
                    <a:lnTo>
                      <a:pt x="0" y="5"/>
                    </a:lnTo>
                    <a:lnTo>
                      <a:pt x="3" y="7"/>
                    </a:lnTo>
                    <a:lnTo>
                      <a:pt x="5" y="10"/>
                    </a:lnTo>
                    <a:lnTo>
                      <a:pt x="8" y="10"/>
                    </a:lnTo>
                    <a:lnTo>
                      <a:pt x="17" y="10"/>
                    </a:lnTo>
                    <a:close/>
                  </a:path>
                </a:pathLst>
              </a:custGeom>
              <a:solidFill>
                <a:srgbClr val="000000"/>
              </a:solidFill>
              <a:ln w="9525">
                <a:noFill/>
                <a:round/>
                <a:headEnd/>
                <a:tailEnd/>
              </a:ln>
            </p:spPr>
            <p:txBody>
              <a:bodyPr/>
              <a:lstStyle/>
              <a:p>
                <a:endParaRPr lang="ja-JP" altLang="en-US" dirty="0"/>
              </a:p>
            </p:txBody>
          </p:sp>
          <p:sp>
            <p:nvSpPr>
              <p:cNvPr id="6343" name="Freeform 152"/>
              <p:cNvSpPr>
                <a:spLocks/>
              </p:cNvSpPr>
              <p:nvPr/>
            </p:nvSpPr>
            <p:spPr bwMode="auto">
              <a:xfrm>
                <a:off x="1724" y="986"/>
                <a:ext cx="19" cy="10"/>
              </a:xfrm>
              <a:custGeom>
                <a:avLst/>
                <a:gdLst>
                  <a:gd name="T0" fmla="*/ 17 w 19"/>
                  <a:gd name="T1" fmla="*/ 10 h 10"/>
                  <a:gd name="T2" fmla="*/ 17 w 19"/>
                  <a:gd name="T3" fmla="*/ 7 h 10"/>
                  <a:gd name="T4" fmla="*/ 19 w 19"/>
                  <a:gd name="T5" fmla="*/ 5 h 10"/>
                  <a:gd name="T6" fmla="*/ 19 w 19"/>
                  <a:gd name="T7" fmla="*/ 5 h 10"/>
                  <a:gd name="T8" fmla="*/ 17 w 19"/>
                  <a:gd name="T9" fmla="*/ 2 h 10"/>
                  <a:gd name="T10" fmla="*/ 15 w 19"/>
                  <a:gd name="T11" fmla="*/ 0 h 10"/>
                  <a:gd name="T12" fmla="*/ 15 w 19"/>
                  <a:gd name="T13" fmla="*/ 0 h 10"/>
                  <a:gd name="T14" fmla="*/ 5 w 19"/>
                  <a:gd name="T15" fmla="*/ 0 h 10"/>
                  <a:gd name="T16" fmla="*/ 2 w 19"/>
                  <a:gd name="T17" fmla="*/ 2 h 10"/>
                  <a:gd name="T18" fmla="*/ 0 w 19"/>
                  <a:gd name="T19" fmla="*/ 5 h 10"/>
                  <a:gd name="T20" fmla="*/ 0 w 19"/>
                  <a:gd name="T21" fmla="*/ 5 h 10"/>
                  <a:gd name="T22" fmla="*/ 2 w 19"/>
                  <a:gd name="T23" fmla="*/ 7 h 10"/>
                  <a:gd name="T24" fmla="*/ 5 w 19"/>
                  <a:gd name="T25" fmla="*/ 10 h 10"/>
                  <a:gd name="T26" fmla="*/ 7 w 19"/>
                  <a:gd name="T27" fmla="*/ 10 h 10"/>
                  <a:gd name="T28" fmla="*/ 17 w 19"/>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10"/>
                  <a:gd name="T47" fmla="*/ 19 w 19"/>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10">
                    <a:moveTo>
                      <a:pt x="17" y="10"/>
                    </a:moveTo>
                    <a:lnTo>
                      <a:pt x="17" y="7"/>
                    </a:lnTo>
                    <a:lnTo>
                      <a:pt x="19" y="5"/>
                    </a:lnTo>
                    <a:lnTo>
                      <a:pt x="17" y="2"/>
                    </a:lnTo>
                    <a:lnTo>
                      <a:pt x="15" y="0"/>
                    </a:lnTo>
                    <a:lnTo>
                      <a:pt x="5" y="0"/>
                    </a:lnTo>
                    <a:lnTo>
                      <a:pt x="2" y="2"/>
                    </a:lnTo>
                    <a:lnTo>
                      <a:pt x="0" y="5"/>
                    </a:lnTo>
                    <a:lnTo>
                      <a:pt x="2" y="7"/>
                    </a:lnTo>
                    <a:lnTo>
                      <a:pt x="5" y="10"/>
                    </a:lnTo>
                    <a:lnTo>
                      <a:pt x="7" y="10"/>
                    </a:lnTo>
                    <a:lnTo>
                      <a:pt x="17" y="10"/>
                    </a:lnTo>
                    <a:close/>
                  </a:path>
                </a:pathLst>
              </a:custGeom>
              <a:solidFill>
                <a:srgbClr val="000000"/>
              </a:solidFill>
              <a:ln w="9525">
                <a:noFill/>
                <a:round/>
                <a:headEnd/>
                <a:tailEnd/>
              </a:ln>
            </p:spPr>
            <p:txBody>
              <a:bodyPr/>
              <a:lstStyle/>
              <a:p>
                <a:endParaRPr lang="ja-JP" altLang="en-US" dirty="0"/>
              </a:p>
            </p:txBody>
          </p:sp>
          <p:sp>
            <p:nvSpPr>
              <p:cNvPr id="6344" name="Freeform 153"/>
              <p:cNvSpPr>
                <a:spLocks/>
              </p:cNvSpPr>
              <p:nvPr/>
            </p:nvSpPr>
            <p:spPr bwMode="auto">
              <a:xfrm>
                <a:off x="1616" y="986"/>
                <a:ext cx="88" cy="10"/>
              </a:xfrm>
              <a:custGeom>
                <a:avLst/>
                <a:gdLst>
                  <a:gd name="T0" fmla="*/ 86 w 88"/>
                  <a:gd name="T1" fmla="*/ 10 h 10"/>
                  <a:gd name="T2" fmla="*/ 86 w 88"/>
                  <a:gd name="T3" fmla="*/ 7 h 10"/>
                  <a:gd name="T4" fmla="*/ 88 w 88"/>
                  <a:gd name="T5" fmla="*/ 5 h 10"/>
                  <a:gd name="T6" fmla="*/ 88 w 88"/>
                  <a:gd name="T7" fmla="*/ 5 h 10"/>
                  <a:gd name="T8" fmla="*/ 86 w 88"/>
                  <a:gd name="T9" fmla="*/ 2 h 10"/>
                  <a:gd name="T10" fmla="*/ 83 w 88"/>
                  <a:gd name="T11" fmla="*/ 0 h 10"/>
                  <a:gd name="T12" fmla="*/ 83 w 88"/>
                  <a:gd name="T13" fmla="*/ 0 h 10"/>
                  <a:gd name="T14" fmla="*/ 5 w 88"/>
                  <a:gd name="T15" fmla="*/ 0 h 10"/>
                  <a:gd name="T16" fmla="*/ 2 w 88"/>
                  <a:gd name="T17" fmla="*/ 2 h 10"/>
                  <a:gd name="T18" fmla="*/ 0 w 88"/>
                  <a:gd name="T19" fmla="*/ 5 h 10"/>
                  <a:gd name="T20" fmla="*/ 0 w 88"/>
                  <a:gd name="T21" fmla="*/ 5 h 10"/>
                  <a:gd name="T22" fmla="*/ 2 w 88"/>
                  <a:gd name="T23" fmla="*/ 7 h 10"/>
                  <a:gd name="T24" fmla="*/ 5 w 88"/>
                  <a:gd name="T25" fmla="*/ 10 h 10"/>
                  <a:gd name="T26" fmla="*/ 7 w 88"/>
                  <a:gd name="T27" fmla="*/ 10 h 10"/>
                  <a:gd name="T28" fmla="*/ 86 w 88"/>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
                  <a:gd name="T46" fmla="*/ 0 h 10"/>
                  <a:gd name="T47" fmla="*/ 88 w 88"/>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 h="10">
                    <a:moveTo>
                      <a:pt x="86" y="10"/>
                    </a:moveTo>
                    <a:lnTo>
                      <a:pt x="86" y="7"/>
                    </a:lnTo>
                    <a:lnTo>
                      <a:pt x="88" y="5"/>
                    </a:lnTo>
                    <a:lnTo>
                      <a:pt x="86" y="2"/>
                    </a:lnTo>
                    <a:lnTo>
                      <a:pt x="83" y="0"/>
                    </a:lnTo>
                    <a:lnTo>
                      <a:pt x="5" y="0"/>
                    </a:lnTo>
                    <a:lnTo>
                      <a:pt x="2" y="2"/>
                    </a:lnTo>
                    <a:lnTo>
                      <a:pt x="0" y="5"/>
                    </a:lnTo>
                    <a:lnTo>
                      <a:pt x="2" y="7"/>
                    </a:lnTo>
                    <a:lnTo>
                      <a:pt x="5" y="10"/>
                    </a:lnTo>
                    <a:lnTo>
                      <a:pt x="7" y="10"/>
                    </a:lnTo>
                    <a:lnTo>
                      <a:pt x="86" y="10"/>
                    </a:lnTo>
                    <a:close/>
                  </a:path>
                </a:pathLst>
              </a:custGeom>
              <a:solidFill>
                <a:srgbClr val="000000"/>
              </a:solidFill>
              <a:ln w="9525">
                <a:noFill/>
                <a:round/>
                <a:headEnd/>
                <a:tailEnd/>
              </a:ln>
            </p:spPr>
            <p:txBody>
              <a:bodyPr/>
              <a:lstStyle/>
              <a:p>
                <a:endParaRPr lang="ja-JP" altLang="en-US" dirty="0"/>
              </a:p>
            </p:txBody>
          </p:sp>
          <p:sp>
            <p:nvSpPr>
              <p:cNvPr id="6345" name="Freeform 154"/>
              <p:cNvSpPr>
                <a:spLocks/>
              </p:cNvSpPr>
              <p:nvPr/>
            </p:nvSpPr>
            <p:spPr bwMode="auto">
              <a:xfrm>
                <a:off x="1576" y="986"/>
                <a:ext cx="20" cy="10"/>
              </a:xfrm>
              <a:custGeom>
                <a:avLst/>
                <a:gdLst>
                  <a:gd name="T0" fmla="*/ 17 w 20"/>
                  <a:gd name="T1" fmla="*/ 10 h 10"/>
                  <a:gd name="T2" fmla="*/ 17 w 20"/>
                  <a:gd name="T3" fmla="*/ 7 h 10"/>
                  <a:gd name="T4" fmla="*/ 20 w 20"/>
                  <a:gd name="T5" fmla="*/ 5 h 10"/>
                  <a:gd name="T6" fmla="*/ 20 w 20"/>
                  <a:gd name="T7" fmla="*/ 5 h 10"/>
                  <a:gd name="T8" fmla="*/ 17 w 20"/>
                  <a:gd name="T9" fmla="*/ 2 h 10"/>
                  <a:gd name="T10" fmla="*/ 15 w 20"/>
                  <a:gd name="T11" fmla="*/ 0 h 10"/>
                  <a:gd name="T12" fmla="*/ 15 w 20"/>
                  <a:gd name="T13" fmla="*/ 0 h 10"/>
                  <a:gd name="T14" fmla="*/ 5 w 20"/>
                  <a:gd name="T15" fmla="*/ 0 h 10"/>
                  <a:gd name="T16" fmla="*/ 3 w 20"/>
                  <a:gd name="T17" fmla="*/ 2 h 10"/>
                  <a:gd name="T18" fmla="*/ 0 w 20"/>
                  <a:gd name="T19" fmla="*/ 5 h 10"/>
                  <a:gd name="T20" fmla="*/ 0 w 20"/>
                  <a:gd name="T21" fmla="*/ 5 h 10"/>
                  <a:gd name="T22" fmla="*/ 3 w 20"/>
                  <a:gd name="T23" fmla="*/ 7 h 10"/>
                  <a:gd name="T24" fmla="*/ 5 w 20"/>
                  <a:gd name="T25" fmla="*/ 10 h 10"/>
                  <a:gd name="T26" fmla="*/ 8 w 20"/>
                  <a:gd name="T27" fmla="*/ 10 h 10"/>
                  <a:gd name="T28" fmla="*/ 17 w 20"/>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0"/>
                  <a:gd name="T47" fmla="*/ 20 w 20"/>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0">
                    <a:moveTo>
                      <a:pt x="17" y="10"/>
                    </a:moveTo>
                    <a:lnTo>
                      <a:pt x="17" y="7"/>
                    </a:lnTo>
                    <a:lnTo>
                      <a:pt x="20" y="5"/>
                    </a:lnTo>
                    <a:lnTo>
                      <a:pt x="17" y="2"/>
                    </a:lnTo>
                    <a:lnTo>
                      <a:pt x="15" y="0"/>
                    </a:lnTo>
                    <a:lnTo>
                      <a:pt x="5" y="0"/>
                    </a:lnTo>
                    <a:lnTo>
                      <a:pt x="3" y="2"/>
                    </a:lnTo>
                    <a:lnTo>
                      <a:pt x="0" y="5"/>
                    </a:lnTo>
                    <a:lnTo>
                      <a:pt x="3" y="7"/>
                    </a:lnTo>
                    <a:lnTo>
                      <a:pt x="5" y="10"/>
                    </a:lnTo>
                    <a:lnTo>
                      <a:pt x="8" y="10"/>
                    </a:lnTo>
                    <a:lnTo>
                      <a:pt x="17" y="10"/>
                    </a:lnTo>
                    <a:close/>
                  </a:path>
                </a:pathLst>
              </a:custGeom>
              <a:solidFill>
                <a:srgbClr val="000000"/>
              </a:solidFill>
              <a:ln w="9525">
                <a:noFill/>
                <a:round/>
                <a:headEnd/>
                <a:tailEnd/>
              </a:ln>
            </p:spPr>
            <p:txBody>
              <a:bodyPr/>
              <a:lstStyle/>
              <a:p>
                <a:endParaRPr lang="ja-JP" altLang="en-US" dirty="0"/>
              </a:p>
            </p:txBody>
          </p:sp>
          <p:sp>
            <p:nvSpPr>
              <p:cNvPr id="6346" name="Freeform 155"/>
              <p:cNvSpPr>
                <a:spLocks/>
              </p:cNvSpPr>
              <p:nvPr/>
            </p:nvSpPr>
            <p:spPr bwMode="auto">
              <a:xfrm>
                <a:off x="1537" y="986"/>
                <a:ext cx="20" cy="10"/>
              </a:xfrm>
              <a:custGeom>
                <a:avLst/>
                <a:gdLst>
                  <a:gd name="T0" fmla="*/ 17 w 20"/>
                  <a:gd name="T1" fmla="*/ 10 h 10"/>
                  <a:gd name="T2" fmla="*/ 17 w 20"/>
                  <a:gd name="T3" fmla="*/ 7 h 10"/>
                  <a:gd name="T4" fmla="*/ 20 w 20"/>
                  <a:gd name="T5" fmla="*/ 5 h 10"/>
                  <a:gd name="T6" fmla="*/ 20 w 20"/>
                  <a:gd name="T7" fmla="*/ 5 h 10"/>
                  <a:gd name="T8" fmla="*/ 17 w 20"/>
                  <a:gd name="T9" fmla="*/ 2 h 10"/>
                  <a:gd name="T10" fmla="*/ 15 w 20"/>
                  <a:gd name="T11" fmla="*/ 0 h 10"/>
                  <a:gd name="T12" fmla="*/ 15 w 20"/>
                  <a:gd name="T13" fmla="*/ 0 h 10"/>
                  <a:gd name="T14" fmla="*/ 5 w 20"/>
                  <a:gd name="T15" fmla="*/ 0 h 10"/>
                  <a:gd name="T16" fmla="*/ 2 w 20"/>
                  <a:gd name="T17" fmla="*/ 2 h 10"/>
                  <a:gd name="T18" fmla="*/ 0 w 20"/>
                  <a:gd name="T19" fmla="*/ 5 h 10"/>
                  <a:gd name="T20" fmla="*/ 0 w 20"/>
                  <a:gd name="T21" fmla="*/ 5 h 10"/>
                  <a:gd name="T22" fmla="*/ 2 w 20"/>
                  <a:gd name="T23" fmla="*/ 7 h 10"/>
                  <a:gd name="T24" fmla="*/ 5 w 20"/>
                  <a:gd name="T25" fmla="*/ 10 h 10"/>
                  <a:gd name="T26" fmla="*/ 7 w 20"/>
                  <a:gd name="T27" fmla="*/ 10 h 10"/>
                  <a:gd name="T28" fmla="*/ 17 w 20"/>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0"/>
                  <a:gd name="T47" fmla="*/ 20 w 20"/>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0">
                    <a:moveTo>
                      <a:pt x="17" y="10"/>
                    </a:moveTo>
                    <a:lnTo>
                      <a:pt x="17" y="7"/>
                    </a:lnTo>
                    <a:lnTo>
                      <a:pt x="20" y="5"/>
                    </a:lnTo>
                    <a:lnTo>
                      <a:pt x="17" y="2"/>
                    </a:lnTo>
                    <a:lnTo>
                      <a:pt x="15" y="0"/>
                    </a:lnTo>
                    <a:lnTo>
                      <a:pt x="5" y="0"/>
                    </a:lnTo>
                    <a:lnTo>
                      <a:pt x="2" y="2"/>
                    </a:lnTo>
                    <a:lnTo>
                      <a:pt x="0" y="5"/>
                    </a:lnTo>
                    <a:lnTo>
                      <a:pt x="2" y="7"/>
                    </a:lnTo>
                    <a:lnTo>
                      <a:pt x="5" y="10"/>
                    </a:lnTo>
                    <a:lnTo>
                      <a:pt x="7" y="10"/>
                    </a:lnTo>
                    <a:lnTo>
                      <a:pt x="17" y="10"/>
                    </a:lnTo>
                    <a:close/>
                  </a:path>
                </a:pathLst>
              </a:custGeom>
              <a:solidFill>
                <a:srgbClr val="000000"/>
              </a:solidFill>
              <a:ln w="9525">
                <a:noFill/>
                <a:round/>
                <a:headEnd/>
                <a:tailEnd/>
              </a:ln>
            </p:spPr>
            <p:txBody>
              <a:bodyPr/>
              <a:lstStyle/>
              <a:p>
                <a:endParaRPr lang="ja-JP" altLang="en-US" dirty="0"/>
              </a:p>
            </p:txBody>
          </p:sp>
          <p:sp>
            <p:nvSpPr>
              <p:cNvPr id="6347" name="Freeform 156"/>
              <p:cNvSpPr>
                <a:spLocks/>
              </p:cNvSpPr>
              <p:nvPr/>
            </p:nvSpPr>
            <p:spPr bwMode="auto">
              <a:xfrm>
                <a:off x="1429" y="986"/>
                <a:ext cx="88" cy="10"/>
              </a:xfrm>
              <a:custGeom>
                <a:avLst/>
                <a:gdLst>
                  <a:gd name="T0" fmla="*/ 86 w 88"/>
                  <a:gd name="T1" fmla="*/ 10 h 10"/>
                  <a:gd name="T2" fmla="*/ 86 w 88"/>
                  <a:gd name="T3" fmla="*/ 7 h 10"/>
                  <a:gd name="T4" fmla="*/ 88 w 88"/>
                  <a:gd name="T5" fmla="*/ 5 h 10"/>
                  <a:gd name="T6" fmla="*/ 88 w 88"/>
                  <a:gd name="T7" fmla="*/ 5 h 10"/>
                  <a:gd name="T8" fmla="*/ 86 w 88"/>
                  <a:gd name="T9" fmla="*/ 2 h 10"/>
                  <a:gd name="T10" fmla="*/ 83 w 88"/>
                  <a:gd name="T11" fmla="*/ 0 h 10"/>
                  <a:gd name="T12" fmla="*/ 83 w 88"/>
                  <a:gd name="T13" fmla="*/ 0 h 10"/>
                  <a:gd name="T14" fmla="*/ 5 w 88"/>
                  <a:gd name="T15" fmla="*/ 0 h 10"/>
                  <a:gd name="T16" fmla="*/ 2 w 88"/>
                  <a:gd name="T17" fmla="*/ 2 h 10"/>
                  <a:gd name="T18" fmla="*/ 0 w 88"/>
                  <a:gd name="T19" fmla="*/ 5 h 10"/>
                  <a:gd name="T20" fmla="*/ 0 w 88"/>
                  <a:gd name="T21" fmla="*/ 5 h 10"/>
                  <a:gd name="T22" fmla="*/ 2 w 88"/>
                  <a:gd name="T23" fmla="*/ 7 h 10"/>
                  <a:gd name="T24" fmla="*/ 5 w 88"/>
                  <a:gd name="T25" fmla="*/ 10 h 10"/>
                  <a:gd name="T26" fmla="*/ 7 w 88"/>
                  <a:gd name="T27" fmla="*/ 10 h 10"/>
                  <a:gd name="T28" fmla="*/ 86 w 88"/>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
                  <a:gd name="T46" fmla="*/ 0 h 10"/>
                  <a:gd name="T47" fmla="*/ 88 w 88"/>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 h="10">
                    <a:moveTo>
                      <a:pt x="86" y="10"/>
                    </a:moveTo>
                    <a:lnTo>
                      <a:pt x="86" y="7"/>
                    </a:lnTo>
                    <a:lnTo>
                      <a:pt x="88" y="5"/>
                    </a:lnTo>
                    <a:lnTo>
                      <a:pt x="86" y="2"/>
                    </a:lnTo>
                    <a:lnTo>
                      <a:pt x="83" y="0"/>
                    </a:lnTo>
                    <a:lnTo>
                      <a:pt x="5" y="0"/>
                    </a:lnTo>
                    <a:lnTo>
                      <a:pt x="2" y="2"/>
                    </a:lnTo>
                    <a:lnTo>
                      <a:pt x="0" y="5"/>
                    </a:lnTo>
                    <a:lnTo>
                      <a:pt x="2" y="7"/>
                    </a:lnTo>
                    <a:lnTo>
                      <a:pt x="5" y="10"/>
                    </a:lnTo>
                    <a:lnTo>
                      <a:pt x="7" y="10"/>
                    </a:lnTo>
                    <a:lnTo>
                      <a:pt x="86" y="10"/>
                    </a:lnTo>
                    <a:close/>
                  </a:path>
                </a:pathLst>
              </a:custGeom>
              <a:solidFill>
                <a:srgbClr val="000000"/>
              </a:solidFill>
              <a:ln w="9525">
                <a:noFill/>
                <a:round/>
                <a:headEnd/>
                <a:tailEnd/>
              </a:ln>
            </p:spPr>
            <p:txBody>
              <a:bodyPr/>
              <a:lstStyle/>
              <a:p>
                <a:endParaRPr lang="ja-JP" altLang="en-US" dirty="0"/>
              </a:p>
            </p:txBody>
          </p:sp>
          <p:sp>
            <p:nvSpPr>
              <p:cNvPr id="6348" name="Freeform 157"/>
              <p:cNvSpPr>
                <a:spLocks/>
              </p:cNvSpPr>
              <p:nvPr/>
            </p:nvSpPr>
            <p:spPr bwMode="auto">
              <a:xfrm>
                <a:off x="1389" y="986"/>
                <a:ext cx="20" cy="10"/>
              </a:xfrm>
              <a:custGeom>
                <a:avLst/>
                <a:gdLst>
                  <a:gd name="T0" fmla="*/ 18 w 20"/>
                  <a:gd name="T1" fmla="*/ 10 h 10"/>
                  <a:gd name="T2" fmla="*/ 18 w 20"/>
                  <a:gd name="T3" fmla="*/ 7 h 10"/>
                  <a:gd name="T4" fmla="*/ 20 w 20"/>
                  <a:gd name="T5" fmla="*/ 5 h 10"/>
                  <a:gd name="T6" fmla="*/ 20 w 20"/>
                  <a:gd name="T7" fmla="*/ 5 h 10"/>
                  <a:gd name="T8" fmla="*/ 18 w 20"/>
                  <a:gd name="T9" fmla="*/ 2 h 10"/>
                  <a:gd name="T10" fmla="*/ 15 w 20"/>
                  <a:gd name="T11" fmla="*/ 0 h 10"/>
                  <a:gd name="T12" fmla="*/ 15 w 20"/>
                  <a:gd name="T13" fmla="*/ 0 h 10"/>
                  <a:gd name="T14" fmla="*/ 5 w 20"/>
                  <a:gd name="T15" fmla="*/ 0 h 10"/>
                  <a:gd name="T16" fmla="*/ 3 w 20"/>
                  <a:gd name="T17" fmla="*/ 2 h 10"/>
                  <a:gd name="T18" fmla="*/ 0 w 20"/>
                  <a:gd name="T19" fmla="*/ 5 h 10"/>
                  <a:gd name="T20" fmla="*/ 0 w 20"/>
                  <a:gd name="T21" fmla="*/ 5 h 10"/>
                  <a:gd name="T22" fmla="*/ 3 w 20"/>
                  <a:gd name="T23" fmla="*/ 7 h 10"/>
                  <a:gd name="T24" fmla="*/ 5 w 20"/>
                  <a:gd name="T25" fmla="*/ 10 h 10"/>
                  <a:gd name="T26" fmla="*/ 8 w 20"/>
                  <a:gd name="T27" fmla="*/ 10 h 10"/>
                  <a:gd name="T28" fmla="*/ 18 w 20"/>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0"/>
                  <a:gd name="T47" fmla="*/ 20 w 20"/>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0">
                    <a:moveTo>
                      <a:pt x="18" y="10"/>
                    </a:moveTo>
                    <a:lnTo>
                      <a:pt x="18" y="7"/>
                    </a:lnTo>
                    <a:lnTo>
                      <a:pt x="20" y="5"/>
                    </a:lnTo>
                    <a:lnTo>
                      <a:pt x="18" y="2"/>
                    </a:lnTo>
                    <a:lnTo>
                      <a:pt x="15" y="0"/>
                    </a:lnTo>
                    <a:lnTo>
                      <a:pt x="5" y="0"/>
                    </a:lnTo>
                    <a:lnTo>
                      <a:pt x="3" y="2"/>
                    </a:lnTo>
                    <a:lnTo>
                      <a:pt x="0" y="5"/>
                    </a:lnTo>
                    <a:lnTo>
                      <a:pt x="3" y="7"/>
                    </a:lnTo>
                    <a:lnTo>
                      <a:pt x="5" y="10"/>
                    </a:lnTo>
                    <a:lnTo>
                      <a:pt x="8" y="10"/>
                    </a:lnTo>
                    <a:lnTo>
                      <a:pt x="18" y="10"/>
                    </a:lnTo>
                    <a:close/>
                  </a:path>
                </a:pathLst>
              </a:custGeom>
              <a:solidFill>
                <a:srgbClr val="000000"/>
              </a:solidFill>
              <a:ln w="9525">
                <a:noFill/>
                <a:round/>
                <a:headEnd/>
                <a:tailEnd/>
              </a:ln>
            </p:spPr>
            <p:txBody>
              <a:bodyPr/>
              <a:lstStyle/>
              <a:p>
                <a:endParaRPr lang="ja-JP" altLang="en-US" dirty="0"/>
              </a:p>
            </p:txBody>
          </p:sp>
          <p:sp>
            <p:nvSpPr>
              <p:cNvPr id="6349" name="Freeform 158"/>
              <p:cNvSpPr>
                <a:spLocks/>
              </p:cNvSpPr>
              <p:nvPr/>
            </p:nvSpPr>
            <p:spPr bwMode="auto">
              <a:xfrm>
                <a:off x="1350" y="986"/>
                <a:ext cx="20" cy="10"/>
              </a:xfrm>
              <a:custGeom>
                <a:avLst/>
                <a:gdLst>
                  <a:gd name="T0" fmla="*/ 17 w 20"/>
                  <a:gd name="T1" fmla="*/ 10 h 10"/>
                  <a:gd name="T2" fmla="*/ 17 w 20"/>
                  <a:gd name="T3" fmla="*/ 7 h 10"/>
                  <a:gd name="T4" fmla="*/ 20 w 20"/>
                  <a:gd name="T5" fmla="*/ 5 h 10"/>
                  <a:gd name="T6" fmla="*/ 20 w 20"/>
                  <a:gd name="T7" fmla="*/ 5 h 10"/>
                  <a:gd name="T8" fmla="*/ 17 w 20"/>
                  <a:gd name="T9" fmla="*/ 2 h 10"/>
                  <a:gd name="T10" fmla="*/ 15 w 20"/>
                  <a:gd name="T11" fmla="*/ 0 h 10"/>
                  <a:gd name="T12" fmla="*/ 15 w 20"/>
                  <a:gd name="T13" fmla="*/ 0 h 10"/>
                  <a:gd name="T14" fmla="*/ 5 w 20"/>
                  <a:gd name="T15" fmla="*/ 0 h 10"/>
                  <a:gd name="T16" fmla="*/ 2 w 20"/>
                  <a:gd name="T17" fmla="*/ 2 h 10"/>
                  <a:gd name="T18" fmla="*/ 0 w 20"/>
                  <a:gd name="T19" fmla="*/ 5 h 10"/>
                  <a:gd name="T20" fmla="*/ 0 w 20"/>
                  <a:gd name="T21" fmla="*/ 5 h 10"/>
                  <a:gd name="T22" fmla="*/ 2 w 20"/>
                  <a:gd name="T23" fmla="*/ 7 h 10"/>
                  <a:gd name="T24" fmla="*/ 5 w 20"/>
                  <a:gd name="T25" fmla="*/ 10 h 10"/>
                  <a:gd name="T26" fmla="*/ 7 w 20"/>
                  <a:gd name="T27" fmla="*/ 10 h 10"/>
                  <a:gd name="T28" fmla="*/ 17 w 20"/>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0"/>
                  <a:gd name="T47" fmla="*/ 20 w 20"/>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0">
                    <a:moveTo>
                      <a:pt x="17" y="10"/>
                    </a:moveTo>
                    <a:lnTo>
                      <a:pt x="17" y="7"/>
                    </a:lnTo>
                    <a:lnTo>
                      <a:pt x="20" y="5"/>
                    </a:lnTo>
                    <a:lnTo>
                      <a:pt x="17" y="2"/>
                    </a:lnTo>
                    <a:lnTo>
                      <a:pt x="15" y="0"/>
                    </a:lnTo>
                    <a:lnTo>
                      <a:pt x="5" y="0"/>
                    </a:lnTo>
                    <a:lnTo>
                      <a:pt x="2" y="2"/>
                    </a:lnTo>
                    <a:lnTo>
                      <a:pt x="0" y="5"/>
                    </a:lnTo>
                    <a:lnTo>
                      <a:pt x="2" y="7"/>
                    </a:lnTo>
                    <a:lnTo>
                      <a:pt x="5" y="10"/>
                    </a:lnTo>
                    <a:lnTo>
                      <a:pt x="7" y="10"/>
                    </a:lnTo>
                    <a:lnTo>
                      <a:pt x="17" y="10"/>
                    </a:lnTo>
                    <a:close/>
                  </a:path>
                </a:pathLst>
              </a:custGeom>
              <a:solidFill>
                <a:srgbClr val="000000"/>
              </a:solidFill>
              <a:ln w="9525">
                <a:noFill/>
                <a:round/>
                <a:headEnd/>
                <a:tailEnd/>
              </a:ln>
            </p:spPr>
            <p:txBody>
              <a:bodyPr/>
              <a:lstStyle/>
              <a:p>
                <a:endParaRPr lang="ja-JP" altLang="en-US" dirty="0"/>
              </a:p>
            </p:txBody>
          </p:sp>
          <p:sp>
            <p:nvSpPr>
              <p:cNvPr id="6350" name="Freeform 159"/>
              <p:cNvSpPr>
                <a:spLocks/>
              </p:cNvSpPr>
              <p:nvPr/>
            </p:nvSpPr>
            <p:spPr bwMode="auto">
              <a:xfrm>
                <a:off x="1242" y="986"/>
                <a:ext cx="88" cy="10"/>
              </a:xfrm>
              <a:custGeom>
                <a:avLst/>
                <a:gdLst>
                  <a:gd name="T0" fmla="*/ 86 w 88"/>
                  <a:gd name="T1" fmla="*/ 10 h 10"/>
                  <a:gd name="T2" fmla="*/ 86 w 88"/>
                  <a:gd name="T3" fmla="*/ 7 h 10"/>
                  <a:gd name="T4" fmla="*/ 88 w 88"/>
                  <a:gd name="T5" fmla="*/ 5 h 10"/>
                  <a:gd name="T6" fmla="*/ 88 w 88"/>
                  <a:gd name="T7" fmla="*/ 5 h 10"/>
                  <a:gd name="T8" fmla="*/ 86 w 88"/>
                  <a:gd name="T9" fmla="*/ 2 h 10"/>
                  <a:gd name="T10" fmla="*/ 83 w 88"/>
                  <a:gd name="T11" fmla="*/ 0 h 10"/>
                  <a:gd name="T12" fmla="*/ 83 w 88"/>
                  <a:gd name="T13" fmla="*/ 0 h 10"/>
                  <a:gd name="T14" fmla="*/ 5 w 88"/>
                  <a:gd name="T15" fmla="*/ 0 h 10"/>
                  <a:gd name="T16" fmla="*/ 2 w 88"/>
                  <a:gd name="T17" fmla="*/ 2 h 10"/>
                  <a:gd name="T18" fmla="*/ 0 w 88"/>
                  <a:gd name="T19" fmla="*/ 5 h 10"/>
                  <a:gd name="T20" fmla="*/ 0 w 88"/>
                  <a:gd name="T21" fmla="*/ 5 h 10"/>
                  <a:gd name="T22" fmla="*/ 2 w 88"/>
                  <a:gd name="T23" fmla="*/ 7 h 10"/>
                  <a:gd name="T24" fmla="*/ 5 w 88"/>
                  <a:gd name="T25" fmla="*/ 10 h 10"/>
                  <a:gd name="T26" fmla="*/ 7 w 88"/>
                  <a:gd name="T27" fmla="*/ 10 h 10"/>
                  <a:gd name="T28" fmla="*/ 86 w 88"/>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
                  <a:gd name="T46" fmla="*/ 0 h 10"/>
                  <a:gd name="T47" fmla="*/ 88 w 88"/>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 h="10">
                    <a:moveTo>
                      <a:pt x="86" y="10"/>
                    </a:moveTo>
                    <a:lnTo>
                      <a:pt x="86" y="7"/>
                    </a:lnTo>
                    <a:lnTo>
                      <a:pt x="88" y="5"/>
                    </a:lnTo>
                    <a:lnTo>
                      <a:pt x="86" y="2"/>
                    </a:lnTo>
                    <a:lnTo>
                      <a:pt x="83" y="0"/>
                    </a:lnTo>
                    <a:lnTo>
                      <a:pt x="5" y="0"/>
                    </a:lnTo>
                    <a:lnTo>
                      <a:pt x="2" y="2"/>
                    </a:lnTo>
                    <a:lnTo>
                      <a:pt x="0" y="5"/>
                    </a:lnTo>
                    <a:lnTo>
                      <a:pt x="2" y="7"/>
                    </a:lnTo>
                    <a:lnTo>
                      <a:pt x="5" y="10"/>
                    </a:lnTo>
                    <a:lnTo>
                      <a:pt x="7" y="10"/>
                    </a:lnTo>
                    <a:lnTo>
                      <a:pt x="86" y="10"/>
                    </a:lnTo>
                    <a:close/>
                  </a:path>
                </a:pathLst>
              </a:custGeom>
              <a:solidFill>
                <a:srgbClr val="000000"/>
              </a:solidFill>
              <a:ln w="9525">
                <a:noFill/>
                <a:round/>
                <a:headEnd/>
                <a:tailEnd/>
              </a:ln>
            </p:spPr>
            <p:txBody>
              <a:bodyPr/>
              <a:lstStyle/>
              <a:p>
                <a:endParaRPr lang="ja-JP" altLang="en-US" dirty="0"/>
              </a:p>
            </p:txBody>
          </p:sp>
          <p:sp>
            <p:nvSpPr>
              <p:cNvPr id="6351" name="Freeform 160"/>
              <p:cNvSpPr>
                <a:spLocks/>
              </p:cNvSpPr>
              <p:nvPr/>
            </p:nvSpPr>
            <p:spPr bwMode="auto">
              <a:xfrm>
                <a:off x="1202" y="986"/>
                <a:ext cx="20" cy="10"/>
              </a:xfrm>
              <a:custGeom>
                <a:avLst/>
                <a:gdLst>
                  <a:gd name="T0" fmla="*/ 18 w 20"/>
                  <a:gd name="T1" fmla="*/ 10 h 10"/>
                  <a:gd name="T2" fmla="*/ 18 w 20"/>
                  <a:gd name="T3" fmla="*/ 7 h 10"/>
                  <a:gd name="T4" fmla="*/ 20 w 20"/>
                  <a:gd name="T5" fmla="*/ 5 h 10"/>
                  <a:gd name="T6" fmla="*/ 20 w 20"/>
                  <a:gd name="T7" fmla="*/ 5 h 10"/>
                  <a:gd name="T8" fmla="*/ 18 w 20"/>
                  <a:gd name="T9" fmla="*/ 2 h 10"/>
                  <a:gd name="T10" fmla="*/ 15 w 20"/>
                  <a:gd name="T11" fmla="*/ 0 h 10"/>
                  <a:gd name="T12" fmla="*/ 15 w 20"/>
                  <a:gd name="T13" fmla="*/ 0 h 10"/>
                  <a:gd name="T14" fmla="*/ 5 w 20"/>
                  <a:gd name="T15" fmla="*/ 0 h 10"/>
                  <a:gd name="T16" fmla="*/ 3 w 20"/>
                  <a:gd name="T17" fmla="*/ 2 h 10"/>
                  <a:gd name="T18" fmla="*/ 0 w 20"/>
                  <a:gd name="T19" fmla="*/ 5 h 10"/>
                  <a:gd name="T20" fmla="*/ 0 w 20"/>
                  <a:gd name="T21" fmla="*/ 5 h 10"/>
                  <a:gd name="T22" fmla="*/ 3 w 20"/>
                  <a:gd name="T23" fmla="*/ 7 h 10"/>
                  <a:gd name="T24" fmla="*/ 5 w 20"/>
                  <a:gd name="T25" fmla="*/ 10 h 10"/>
                  <a:gd name="T26" fmla="*/ 8 w 20"/>
                  <a:gd name="T27" fmla="*/ 10 h 10"/>
                  <a:gd name="T28" fmla="*/ 18 w 20"/>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0"/>
                  <a:gd name="T47" fmla="*/ 20 w 20"/>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0">
                    <a:moveTo>
                      <a:pt x="18" y="10"/>
                    </a:moveTo>
                    <a:lnTo>
                      <a:pt x="18" y="7"/>
                    </a:lnTo>
                    <a:lnTo>
                      <a:pt x="20" y="5"/>
                    </a:lnTo>
                    <a:lnTo>
                      <a:pt x="18" y="2"/>
                    </a:lnTo>
                    <a:lnTo>
                      <a:pt x="15" y="0"/>
                    </a:lnTo>
                    <a:lnTo>
                      <a:pt x="5" y="0"/>
                    </a:lnTo>
                    <a:lnTo>
                      <a:pt x="3" y="2"/>
                    </a:lnTo>
                    <a:lnTo>
                      <a:pt x="0" y="5"/>
                    </a:lnTo>
                    <a:lnTo>
                      <a:pt x="3" y="7"/>
                    </a:lnTo>
                    <a:lnTo>
                      <a:pt x="5" y="10"/>
                    </a:lnTo>
                    <a:lnTo>
                      <a:pt x="8" y="10"/>
                    </a:lnTo>
                    <a:lnTo>
                      <a:pt x="18" y="10"/>
                    </a:lnTo>
                    <a:close/>
                  </a:path>
                </a:pathLst>
              </a:custGeom>
              <a:solidFill>
                <a:srgbClr val="000000"/>
              </a:solidFill>
              <a:ln w="9525">
                <a:noFill/>
                <a:round/>
                <a:headEnd/>
                <a:tailEnd/>
              </a:ln>
            </p:spPr>
            <p:txBody>
              <a:bodyPr/>
              <a:lstStyle/>
              <a:p>
                <a:endParaRPr lang="ja-JP" altLang="en-US" dirty="0"/>
              </a:p>
            </p:txBody>
          </p:sp>
          <p:sp>
            <p:nvSpPr>
              <p:cNvPr id="6352" name="Freeform 161"/>
              <p:cNvSpPr>
                <a:spLocks/>
              </p:cNvSpPr>
              <p:nvPr/>
            </p:nvSpPr>
            <p:spPr bwMode="auto">
              <a:xfrm>
                <a:off x="1163" y="986"/>
                <a:ext cx="20" cy="10"/>
              </a:xfrm>
              <a:custGeom>
                <a:avLst/>
                <a:gdLst>
                  <a:gd name="T0" fmla="*/ 17 w 20"/>
                  <a:gd name="T1" fmla="*/ 10 h 10"/>
                  <a:gd name="T2" fmla="*/ 17 w 20"/>
                  <a:gd name="T3" fmla="*/ 7 h 10"/>
                  <a:gd name="T4" fmla="*/ 20 w 20"/>
                  <a:gd name="T5" fmla="*/ 5 h 10"/>
                  <a:gd name="T6" fmla="*/ 20 w 20"/>
                  <a:gd name="T7" fmla="*/ 5 h 10"/>
                  <a:gd name="T8" fmla="*/ 17 w 20"/>
                  <a:gd name="T9" fmla="*/ 2 h 10"/>
                  <a:gd name="T10" fmla="*/ 15 w 20"/>
                  <a:gd name="T11" fmla="*/ 0 h 10"/>
                  <a:gd name="T12" fmla="*/ 15 w 20"/>
                  <a:gd name="T13" fmla="*/ 0 h 10"/>
                  <a:gd name="T14" fmla="*/ 5 w 20"/>
                  <a:gd name="T15" fmla="*/ 0 h 10"/>
                  <a:gd name="T16" fmla="*/ 3 w 20"/>
                  <a:gd name="T17" fmla="*/ 2 h 10"/>
                  <a:gd name="T18" fmla="*/ 0 w 20"/>
                  <a:gd name="T19" fmla="*/ 5 h 10"/>
                  <a:gd name="T20" fmla="*/ 0 w 20"/>
                  <a:gd name="T21" fmla="*/ 5 h 10"/>
                  <a:gd name="T22" fmla="*/ 3 w 20"/>
                  <a:gd name="T23" fmla="*/ 7 h 10"/>
                  <a:gd name="T24" fmla="*/ 5 w 20"/>
                  <a:gd name="T25" fmla="*/ 10 h 10"/>
                  <a:gd name="T26" fmla="*/ 7 w 20"/>
                  <a:gd name="T27" fmla="*/ 10 h 10"/>
                  <a:gd name="T28" fmla="*/ 17 w 20"/>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0"/>
                  <a:gd name="T47" fmla="*/ 20 w 20"/>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0">
                    <a:moveTo>
                      <a:pt x="17" y="10"/>
                    </a:moveTo>
                    <a:lnTo>
                      <a:pt x="17" y="7"/>
                    </a:lnTo>
                    <a:lnTo>
                      <a:pt x="20" y="5"/>
                    </a:lnTo>
                    <a:lnTo>
                      <a:pt x="17" y="2"/>
                    </a:lnTo>
                    <a:lnTo>
                      <a:pt x="15" y="0"/>
                    </a:lnTo>
                    <a:lnTo>
                      <a:pt x="5" y="0"/>
                    </a:lnTo>
                    <a:lnTo>
                      <a:pt x="3" y="2"/>
                    </a:lnTo>
                    <a:lnTo>
                      <a:pt x="0" y="5"/>
                    </a:lnTo>
                    <a:lnTo>
                      <a:pt x="3" y="7"/>
                    </a:lnTo>
                    <a:lnTo>
                      <a:pt x="5" y="10"/>
                    </a:lnTo>
                    <a:lnTo>
                      <a:pt x="7" y="10"/>
                    </a:lnTo>
                    <a:lnTo>
                      <a:pt x="17" y="10"/>
                    </a:lnTo>
                    <a:close/>
                  </a:path>
                </a:pathLst>
              </a:custGeom>
              <a:solidFill>
                <a:srgbClr val="000000"/>
              </a:solidFill>
              <a:ln w="9525">
                <a:noFill/>
                <a:round/>
                <a:headEnd/>
                <a:tailEnd/>
              </a:ln>
            </p:spPr>
            <p:txBody>
              <a:bodyPr/>
              <a:lstStyle/>
              <a:p>
                <a:endParaRPr lang="ja-JP" altLang="en-US" dirty="0"/>
              </a:p>
            </p:txBody>
          </p:sp>
          <p:sp>
            <p:nvSpPr>
              <p:cNvPr id="6353" name="Freeform 162"/>
              <p:cNvSpPr>
                <a:spLocks/>
              </p:cNvSpPr>
              <p:nvPr/>
            </p:nvSpPr>
            <p:spPr bwMode="auto">
              <a:xfrm>
                <a:off x="1055" y="986"/>
                <a:ext cx="88" cy="10"/>
              </a:xfrm>
              <a:custGeom>
                <a:avLst/>
                <a:gdLst>
                  <a:gd name="T0" fmla="*/ 86 w 88"/>
                  <a:gd name="T1" fmla="*/ 10 h 10"/>
                  <a:gd name="T2" fmla="*/ 86 w 88"/>
                  <a:gd name="T3" fmla="*/ 7 h 10"/>
                  <a:gd name="T4" fmla="*/ 88 w 88"/>
                  <a:gd name="T5" fmla="*/ 5 h 10"/>
                  <a:gd name="T6" fmla="*/ 88 w 88"/>
                  <a:gd name="T7" fmla="*/ 5 h 10"/>
                  <a:gd name="T8" fmla="*/ 86 w 88"/>
                  <a:gd name="T9" fmla="*/ 2 h 10"/>
                  <a:gd name="T10" fmla="*/ 83 w 88"/>
                  <a:gd name="T11" fmla="*/ 0 h 10"/>
                  <a:gd name="T12" fmla="*/ 83 w 88"/>
                  <a:gd name="T13" fmla="*/ 0 h 10"/>
                  <a:gd name="T14" fmla="*/ 5 w 88"/>
                  <a:gd name="T15" fmla="*/ 0 h 10"/>
                  <a:gd name="T16" fmla="*/ 2 w 88"/>
                  <a:gd name="T17" fmla="*/ 2 h 10"/>
                  <a:gd name="T18" fmla="*/ 0 w 88"/>
                  <a:gd name="T19" fmla="*/ 5 h 10"/>
                  <a:gd name="T20" fmla="*/ 0 w 88"/>
                  <a:gd name="T21" fmla="*/ 5 h 10"/>
                  <a:gd name="T22" fmla="*/ 2 w 88"/>
                  <a:gd name="T23" fmla="*/ 7 h 10"/>
                  <a:gd name="T24" fmla="*/ 5 w 88"/>
                  <a:gd name="T25" fmla="*/ 10 h 10"/>
                  <a:gd name="T26" fmla="*/ 7 w 88"/>
                  <a:gd name="T27" fmla="*/ 10 h 10"/>
                  <a:gd name="T28" fmla="*/ 86 w 88"/>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
                  <a:gd name="T46" fmla="*/ 0 h 10"/>
                  <a:gd name="T47" fmla="*/ 88 w 88"/>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 h="10">
                    <a:moveTo>
                      <a:pt x="86" y="10"/>
                    </a:moveTo>
                    <a:lnTo>
                      <a:pt x="86" y="7"/>
                    </a:lnTo>
                    <a:lnTo>
                      <a:pt x="88" y="5"/>
                    </a:lnTo>
                    <a:lnTo>
                      <a:pt x="86" y="2"/>
                    </a:lnTo>
                    <a:lnTo>
                      <a:pt x="83" y="0"/>
                    </a:lnTo>
                    <a:lnTo>
                      <a:pt x="5" y="0"/>
                    </a:lnTo>
                    <a:lnTo>
                      <a:pt x="2" y="2"/>
                    </a:lnTo>
                    <a:lnTo>
                      <a:pt x="0" y="5"/>
                    </a:lnTo>
                    <a:lnTo>
                      <a:pt x="2" y="7"/>
                    </a:lnTo>
                    <a:lnTo>
                      <a:pt x="5" y="10"/>
                    </a:lnTo>
                    <a:lnTo>
                      <a:pt x="7" y="10"/>
                    </a:lnTo>
                    <a:lnTo>
                      <a:pt x="86" y="10"/>
                    </a:lnTo>
                    <a:close/>
                  </a:path>
                </a:pathLst>
              </a:custGeom>
              <a:solidFill>
                <a:srgbClr val="000000"/>
              </a:solidFill>
              <a:ln w="9525">
                <a:noFill/>
                <a:round/>
                <a:headEnd/>
                <a:tailEnd/>
              </a:ln>
            </p:spPr>
            <p:txBody>
              <a:bodyPr/>
              <a:lstStyle/>
              <a:p>
                <a:endParaRPr lang="ja-JP" altLang="en-US" dirty="0"/>
              </a:p>
            </p:txBody>
          </p:sp>
          <p:sp>
            <p:nvSpPr>
              <p:cNvPr id="6354" name="Freeform 163"/>
              <p:cNvSpPr>
                <a:spLocks/>
              </p:cNvSpPr>
              <p:nvPr/>
            </p:nvSpPr>
            <p:spPr bwMode="auto">
              <a:xfrm>
                <a:off x="1015" y="986"/>
                <a:ext cx="20" cy="10"/>
              </a:xfrm>
              <a:custGeom>
                <a:avLst/>
                <a:gdLst>
                  <a:gd name="T0" fmla="*/ 18 w 20"/>
                  <a:gd name="T1" fmla="*/ 10 h 10"/>
                  <a:gd name="T2" fmla="*/ 18 w 20"/>
                  <a:gd name="T3" fmla="*/ 7 h 10"/>
                  <a:gd name="T4" fmla="*/ 20 w 20"/>
                  <a:gd name="T5" fmla="*/ 5 h 10"/>
                  <a:gd name="T6" fmla="*/ 20 w 20"/>
                  <a:gd name="T7" fmla="*/ 5 h 10"/>
                  <a:gd name="T8" fmla="*/ 18 w 20"/>
                  <a:gd name="T9" fmla="*/ 2 h 10"/>
                  <a:gd name="T10" fmla="*/ 15 w 20"/>
                  <a:gd name="T11" fmla="*/ 0 h 10"/>
                  <a:gd name="T12" fmla="*/ 15 w 20"/>
                  <a:gd name="T13" fmla="*/ 0 h 10"/>
                  <a:gd name="T14" fmla="*/ 5 w 20"/>
                  <a:gd name="T15" fmla="*/ 0 h 10"/>
                  <a:gd name="T16" fmla="*/ 3 w 20"/>
                  <a:gd name="T17" fmla="*/ 2 h 10"/>
                  <a:gd name="T18" fmla="*/ 0 w 20"/>
                  <a:gd name="T19" fmla="*/ 5 h 10"/>
                  <a:gd name="T20" fmla="*/ 0 w 20"/>
                  <a:gd name="T21" fmla="*/ 5 h 10"/>
                  <a:gd name="T22" fmla="*/ 3 w 20"/>
                  <a:gd name="T23" fmla="*/ 7 h 10"/>
                  <a:gd name="T24" fmla="*/ 5 w 20"/>
                  <a:gd name="T25" fmla="*/ 10 h 10"/>
                  <a:gd name="T26" fmla="*/ 8 w 20"/>
                  <a:gd name="T27" fmla="*/ 10 h 10"/>
                  <a:gd name="T28" fmla="*/ 18 w 20"/>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0"/>
                  <a:gd name="T47" fmla="*/ 20 w 20"/>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0">
                    <a:moveTo>
                      <a:pt x="18" y="10"/>
                    </a:moveTo>
                    <a:lnTo>
                      <a:pt x="18" y="7"/>
                    </a:lnTo>
                    <a:lnTo>
                      <a:pt x="20" y="5"/>
                    </a:lnTo>
                    <a:lnTo>
                      <a:pt x="18" y="2"/>
                    </a:lnTo>
                    <a:lnTo>
                      <a:pt x="15" y="0"/>
                    </a:lnTo>
                    <a:lnTo>
                      <a:pt x="5" y="0"/>
                    </a:lnTo>
                    <a:lnTo>
                      <a:pt x="3" y="2"/>
                    </a:lnTo>
                    <a:lnTo>
                      <a:pt x="0" y="5"/>
                    </a:lnTo>
                    <a:lnTo>
                      <a:pt x="3" y="7"/>
                    </a:lnTo>
                    <a:lnTo>
                      <a:pt x="5" y="10"/>
                    </a:lnTo>
                    <a:lnTo>
                      <a:pt x="8" y="10"/>
                    </a:lnTo>
                    <a:lnTo>
                      <a:pt x="18" y="10"/>
                    </a:lnTo>
                    <a:close/>
                  </a:path>
                </a:pathLst>
              </a:custGeom>
              <a:solidFill>
                <a:srgbClr val="000000"/>
              </a:solidFill>
              <a:ln w="9525">
                <a:noFill/>
                <a:round/>
                <a:headEnd/>
                <a:tailEnd/>
              </a:ln>
            </p:spPr>
            <p:txBody>
              <a:bodyPr/>
              <a:lstStyle/>
              <a:p>
                <a:endParaRPr lang="ja-JP" altLang="en-US" dirty="0"/>
              </a:p>
            </p:txBody>
          </p:sp>
          <p:sp>
            <p:nvSpPr>
              <p:cNvPr id="6355" name="Freeform 164"/>
              <p:cNvSpPr>
                <a:spLocks/>
              </p:cNvSpPr>
              <p:nvPr/>
            </p:nvSpPr>
            <p:spPr bwMode="auto">
              <a:xfrm>
                <a:off x="976" y="986"/>
                <a:ext cx="20" cy="10"/>
              </a:xfrm>
              <a:custGeom>
                <a:avLst/>
                <a:gdLst>
                  <a:gd name="T0" fmla="*/ 17 w 20"/>
                  <a:gd name="T1" fmla="*/ 10 h 10"/>
                  <a:gd name="T2" fmla="*/ 17 w 20"/>
                  <a:gd name="T3" fmla="*/ 7 h 10"/>
                  <a:gd name="T4" fmla="*/ 20 w 20"/>
                  <a:gd name="T5" fmla="*/ 5 h 10"/>
                  <a:gd name="T6" fmla="*/ 20 w 20"/>
                  <a:gd name="T7" fmla="*/ 5 h 10"/>
                  <a:gd name="T8" fmla="*/ 17 w 20"/>
                  <a:gd name="T9" fmla="*/ 2 h 10"/>
                  <a:gd name="T10" fmla="*/ 15 w 20"/>
                  <a:gd name="T11" fmla="*/ 0 h 10"/>
                  <a:gd name="T12" fmla="*/ 15 w 20"/>
                  <a:gd name="T13" fmla="*/ 0 h 10"/>
                  <a:gd name="T14" fmla="*/ 5 w 20"/>
                  <a:gd name="T15" fmla="*/ 0 h 10"/>
                  <a:gd name="T16" fmla="*/ 3 w 20"/>
                  <a:gd name="T17" fmla="*/ 2 h 10"/>
                  <a:gd name="T18" fmla="*/ 0 w 20"/>
                  <a:gd name="T19" fmla="*/ 5 h 10"/>
                  <a:gd name="T20" fmla="*/ 0 w 20"/>
                  <a:gd name="T21" fmla="*/ 5 h 10"/>
                  <a:gd name="T22" fmla="*/ 3 w 20"/>
                  <a:gd name="T23" fmla="*/ 7 h 10"/>
                  <a:gd name="T24" fmla="*/ 5 w 20"/>
                  <a:gd name="T25" fmla="*/ 10 h 10"/>
                  <a:gd name="T26" fmla="*/ 8 w 20"/>
                  <a:gd name="T27" fmla="*/ 10 h 10"/>
                  <a:gd name="T28" fmla="*/ 17 w 20"/>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0"/>
                  <a:gd name="T47" fmla="*/ 20 w 20"/>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0">
                    <a:moveTo>
                      <a:pt x="17" y="10"/>
                    </a:moveTo>
                    <a:lnTo>
                      <a:pt x="17" y="7"/>
                    </a:lnTo>
                    <a:lnTo>
                      <a:pt x="20" y="5"/>
                    </a:lnTo>
                    <a:lnTo>
                      <a:pt x="17" y="2"/>
                    </a:lnTo>
                    <a:lnTo>
                      <a:pt x="15" y="0"/>
                    </a:lnTo>
                    <a:lnTo>
                      <a:pt x="5" y="0"/>
                    </a:lnTo>
                    <a:lnTo>
                      <a:pt x="3" y="2"/>
                    </a:lnTo>
                    <a:lnTo>
                      <a:pt x="0" y="5"/>
                    </a:lnTo>
                    <a:lnTo>
                      <a:pt x="3" y="7"/>
                    </a:lnTo>
                    <a:lnTo>
                      <a:pt x="5" y="10"/>
                    </a:lnTo>
                    <a:lnTo>
                      <a:pt x="8" y="10"/>
                    </a:lnTo>
                    <a:lnTo>
                      <a:pt x="17" y="10"/>
                    </a:lnTo>
                    <a:close/>
                  </a:path>
                </a:pathLst>
              </a:custGeom>
              <a:solidFill>
                <a:srgbClr val="000000"/>
              </a:solidFill>
              <a:ln w="9525">
                <a:noFill/>
                <a:round/>
                <a:headEnd/>
                <a:tailEnd/>
              </a:ln>
            </p:spPr>
            <p:txBody>
              <a:bodyPr/>
              <a:lstStyle/>
              <a:p>
                <a:endParaRPr lang="ja-JP" altLang="en-US" dirty="0"/>
              </a:p>
            </p:txBody>
          </p:sp>
        </p:grpSp>
        <p:grpSp>
          <p:nvGrpSpPr>
            <p:cNvPr id="11" name="Group 168"/>
            <p:cNvGrpSpPr>
              <a:grpSpLocks/>
            </p:cNvGrpSpPr>
            <p:nvPr/>
          </p:nvGrpSpPr>
          <p:grpSpPr bwMode="auto">
            <a:xfrm>
              <a:off x="1463675" y="1565275"/>
              <a:ext cx="98425" cy="190500"/>
              <a:chOff x="922" y="986"/>
              <a:chExt cx="62" cy="120"/>
            </a:xfrm>
          </p:grpSpPr>
          <p:sp>
            <p:nvSpPr>
              <p:cNvPr id="6291" name="Freeform 166"/>
              <p:cNvSpPr>
                <a:spLocks/>
              </p:cNvSpPr>
              <p:nvPr/>
            </p:nvSpPr>
            <p:spPr bwMode="auto">
              <a:xfrm>
                <a:off x="947" y="986"/>
                <a:ext cx="9" cy="66"/>
              </a:xfrm>
              <a:custGeom>
                <a:avLst/>
                <a:gdLst>
                  <a:gd name="T0" fmla="*/ 9 w 9"/>
                  <a:gd name="T1" fmla="*/ 7 h 66"/>
                  <a:gd name="T2" fmla="*/ 9 w 9"/>
                  <a:gd name="T3" fmla="*/ 5 h 66"/>
                  <a:gd name="T4" fmla="*/ 7 w 9"/>
                  <a:gd name="T5" fmla="*/ 2 h 66"/>
                  <a:gd name="T6" fmla="*/ 5 w 9"/>
                  <a:gd name="T7" fmla="*/ 0 h 66"/>
                  <a:gd name="T8" fmla="*/ 5 w 9"/>
                  <a:gd name="T9" fmla="*/ 0 h 66"/>
                  <a:gd name="T10" fmla="*/ 2 w 9"/>
                  <a:gd name="T11" fmla="*/ 2 h 66"/>
                  <a:gd name="T12" fmla="*/ 0 w 9"/>
                  <a:gd name="T13" fmla="*/ 5 h 66"/>
                  <a:gd name="T14" fmla="*/ 0 w 9"/>
                  <a:gd name="T15" fmla="*/ 61 h 66"/>
                  <a:gd name="T16" fmla="*/ 0 w 9"/>
                  <a:gd name="T17" fmla="*/ 61 h 66"/>
                  <a:gd name="T18" fmla="*/ 2 w 9"/>
                  <a:gd name="T19" fmla="*/ 64 h 66"/>
                  <a:gd name="T20" fmla="*/ 5 w 9"/>
                  <a:gd name="T21" fmla="*/ 66 h 66"/>
                  <a:gd name="T22" fmla="*/ 5 w 9"/>
                  <a:gd name="T23" fmla="*/ 66 h 66"/>
                  <a:gd name="T24" fmla="*/ 7 w 9"/>
                  <a:gd name="T25" fmla="*/ 64 h 66"/>
                  <a:gd name="T26" fmla="*/ 9 w 9"/>
                  <a:gd name="T27" fmla="*/ 64 h 66"/>
                  <a:gd name="T28" fmla="*/ 9 w 9"/>
                  <a:gd name="T29" fmla="*/ 7 h 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66"/>
                  <a:gd name="T47" fmla="*/ 9 w 9"/>
                  <a:gd name="T48" fmla="*/ 66 h 6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66">
                    <a:moveTo>
                      <a:pt x="9" y="7"/>
                    </a:moveTo>
                    <a:lnTo>
                      <a:pt x="9" y="5"/>
                    </a:lnTo>
                    <a:lnTo>
                      <a:pt x="7" y="2"/>
                    </a:lnTo>
                    <a:lnTo>
                      <a:pt x="5" y="0"/>
                    </a:lnTo>
                    <a:lnTo>
                      <a:pt x="2" y="2"/>
                    </a:lnTo>
                    <a:lnTo>
                      <a:pt x="0" y="5"/>
                    </a:lnTo>
                    <a:lnTo>
                      <a:pt x="0" y="61"/>
                    </a:lnTo>
                    <a:lnTo>
                      <a:pt x="2" y="64"/>
                    </a:lnTo>
                    <a:lnTo>
                      <a:pt x="5" y="66"/>
                    </a:lnTo>
                    <a:lnTo>
                      <a:pt x="7" y="64"/>
                    </a:lnTo>
                    <a:lnTo>
                      <a:pt x="9" y="64"/>
                    </a:lnTo>
                    <a:lnTo>
                      <a:pt x="9" y="7"/>
                    </a:lnTo>
                    <a:close/>
                  </a:path>
                </a:pathLst>
              </a:custGeom>
              <a:solidFill>
                <a:srgbClr val="000000"/>
              </a:solidFill>
              <a:ln w="9525">
                <a:noFill/>
                <a:round/>
                <a:headEnd/>
                <a:tailEnd/>
              </a:ln>
            </p:spPr>
            <p:txBody>
              <a:bodyPr/>
              <a:lstStyle/>
              <a:p>
                <a:endParaRPr lang="ja-JP" altLang="en-US" dirty="0"/>
              </a:p>
            </p:txBody>
          </p:sp>
          <p:sp>
            <p:nvSpPr>
              <p:cNvPr id="6292" name="Freeform 167"/>
              <p:cNvSpPr>
                <a:spLocks/>
              </p:cNvSpPr>
              <p:nvPr/>
            </p:nvSpPr>
            <p:spPr bwMode="auto">
              <a:xfrm>
                <a:off x="922" y="1042"/>
                <a:ext cx="62" cy="64"/>
              </a:xfrm>
              <a:custGeom>
                <a:avLst/>
                <a:gdLst>
                  <a:gd name="T0" fmla="*/ 0 w 62"/>
                  <a:gd name="T1" fmla="*/ 0 h 64"/>
                  <a:gd name="T2" fmla="*/ 30 w 62"/>
                  <a:gd name="T3" fmla="*/ 64 h 64"/>
                  <a:gd name="T4" fmla="*/ 62 w 62"/>
                  <a:gd name="T5" fmla="*/ 0 h 64"/>
                  <a:gd name="T6" fmla="*/ 0 w 62"/>
                  <a:gd name="T7" fmla="*/ 0 h 64"/>
                  <a:gd name="T8" fmla="*/ 0 60000 65536"/>
                  <a:gd name="T9" fmla="*/ 0 60000 65536"/>
                  <a:gd name="T10" fmla="*/ 0 60000 65536"/>
                  <a:gd name="T11" fmla="*/ 0 60000 65536"/>
                  <a:gd name="T12" fmla="*/ 0 w 62"/>
                  <a:gd name="T13" fmla="*/ 0 h 64"/>
                  <a:gd name="T14" fmla="*/ 62 w 62"/>
                  <a:gd name="T15" fmla="*/ 64 h 64"/>
                </a:gdLst>
                <a:ahLst/>
                <a:cxnLst>
                  <a:cxn ang="T8">
                    <a:pos x="T0" y="T1"/>
                  </a:cxn>
                  <a:cxn ang="T9">
                    <a:pos x="T2" y="T3"/>
                  </a:cxn>
                  <a:cxn ang="T10">
                    <a:pos x="T4" y="T5"/>
                  </a:cxn>
                  <a:cxn ang="T11">
                    <a:pos x="T6" y="T7"/>
                  </a:cxn>
                </a:cxnLst>
                <a:rect l="T12" t="T13" r="T14" b="T15"/>
                <a:pathLst>
                  <a:path w="62" h="64">
                    <a:moveTo>
                      <a:pt x="0" y="0"/>
                    </a:moveTo>
                    <a:lnTo>
                      <a:pt x="30" y="64"/>
                    </a:lnTo>
                    <a:lnTo>
                      <a:pt x="62" y="0"/>
                    </a:lnTo>
                    <a:lnTo>
                      <a:pt x="0" y="0"/>
                    </a:lnTo>
                    <a:close/>
                  </a:path>
                </a:pathLst>
              </a:custGeom>
              <a:solidFill>
                <a:srgbClr val="000000"/>
              </a:solidFill>
              <a:ln w="9525">
                <a:noFill/>
                <a:round/>
                <a:headEnd/>
                <a:tailEnd/>
              </a:ln>
            </p:spPr>
            <p:txBody>
              <a:bodyPr/>
              <a:lstStyle/>
              <a:p>
                <a:endParaRPr lang="ja-JP" altLang="en-US" dirty="0"/>
              </a:p>
            </p:txBody>
          </p:sp>
        </p:grpSp>
        <p:grpSp>
          <p:nvGrpSpPr>
            <p:cNvPr id="12" name="Group 181"/>
            <p:cNvGrpSpPr>
              <a:grpSpLocks/>
            </p:cNvGrpSpPr>
            <p:nvPr/>
          </p:nvGrpSpPr>
          <p:grpSpPr bwMode="auto">
            <a:xfrm>
              <a:off x="7734300" y="3770313"/>
              <a:ext cx="15875" cy="1150937"/>
              <a:chOff x="4872" y="2375"/>
              <a:chExt cx="10" cy="725"/>
            </a:xfrm>
          </p:grpSpPr>
          <p:sp>
            <p:nvSpPr>
              <p:cNvPr id="6279" name="Freeform 169"/>
              <p:cNvSpPr>
                <a:spLocks/>
              </p:cNvSpPr>
              <p:nvPr/>
            </p:nvSpPr>
            <p:spPr bwMode="auto">
              <a:xfrm>
                <a:off x="4872" y="3012"/>
                <a:ext cx="10" cy="88"/>
              </a:xfrm>
              <a:custGeom>
                <a:avLst/>
                <a:gdLst>
                  <a:gd name="T0" fmla="*/ 0 w 10"/>
                  <a:gd name="T1" fmla="*/ 86 h 88"/>
                  <a:gd name="T2" fmla="*/ 2 w 10"/>
                  <a:gd name="T3" fmla="*/ 86 h 88"/>
                  <a:gd name="T4" fmla="*/ 5 w 10"/>
                  <a:gd name="T5" fmla="*/ 88 h 88"/>
                  <a:gd name="T6" fmla="*/ 5 w 10"/>
                  <a:gd name="T7" fmla="*/ 88 h 88"/>
                  <a:gd name="T8" fmla="*/ 7 w 10"/>
                  <a:gd name="T9" fmla="*/ 86 h 88"/>
                  <a:gd name="T10" fmla="*/ 10 w 10"/>
                  <a:gd name="T11" fmla="*/ 83 h 88"/>
                  <a:gd name="T12" fmla="*/ 10 w 10"/>
                  <a:gd name="T13" fmla="*/ 83 h 88"/>
                  <a:gd name="T14" fmla="*/ 10 w 10"/>
                  <a:gd name="T15" fmla="*/ 5 h 88"/>
                  <a:gd name="T16" fmla="*/ 7 w 10"/>
                  <a:gd name="T17" fmla="*/ 2 h 88"/>
                  <a:gd name="T18" fmla="*/ 5 w 10"/>
                  <a:gd name="T19" fmla="*/ 0 h 88"/>
                  <a:gd name="T20" fmla="*/ 5 w 10"/>
                  <a:gd name="T21" fmla="*/ 0 h 88"/>
                  <a:gd name="T22" fmla="*/ 2 w 10"/>
                  <a:gd name="T23" fmla="*/ 2 h 88"/>
                  <a:gd name="T24" fmla="*/ 0 w 10"/>
                  <a:gd name="T25" fmla="*/ 5 h 88"/>
                  <a:gd name="T26" fmla="*/ 0 w 10"/>
                  <a:gd name="T27" fmla="*/ 7 h 88"/>
                  <a:gd name="T28" fmla="*/ 0 w 10"/>
                  <a:gd name="T29" fmla="*/ 86 h 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88"/>
                  <a:gd name="T47" fmla="*/ 10 w 10"/>
                  <a:gd name="T48" fmla="*/ 88 h 8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88">
                    <a:moveTo>
                      <a:pt x="0" y="86"/>
                    </a:moveTo>
                    <a:lnTo>
                      <a:pt x="2" y="86"/>
                    </a:lnTo>
                    <a:lnTo>
                      <a:pt x="5" y="88"/>
                    </a:lnTo>
                    <a:lnTo>
                      <a:pt x="7" y="86"/>
                    </a:lnTo>
                    <a:lnTo>
                      <a:pt x="10" y="83"/>
                    </a:lnTo>
                    <a:lnTo>
                      <a:pt x="10" y="5"/>
                    </a:lnTo>
                    <a:lnTo>
                      <a:pt x="7" y="2"/>
                    </a:lnTo>
                    <a:lnTo>
                      <a:pt x="5" y="0"/>
                    </a:lnTo>
                    <a:lnTo>
                      <a:pt x="2" y="2"/>
                    </a:lnTo>
                    <a:lnTo>
                      <a:pt x="0" y="5"/>
                    </a:lnTo>
                    <a:lnTo>
                      <a:pt x="0" y="7"/>
                    </a:lnTo>
                    <a:lnTo>
                      <a:pt x="0" y="86"/>
                    </a:lnTo>
                    <a:close/>
                  </a:path>
                </a:pathLst>
              </a:custGeom>
              <a:solidFill>
                <a:srgbClr val="000000"/>
              </a:solidFill>
              <a:ln w="9525">
                <a:noFill/>
                <a:round/>
                <a:headEnd/>
                <a:tailEnd/>
              </a:ln>
            </p:spPr>
            <p:txBody>
              <a:bodyPr/>
              <a:lstStyle/>
              <a:p>
                <a:endParaRPr lang="ja-JP" altLang="en-US" dirty="0"/>
              </a:p>
            </p:txBody>
          </p:sp>
          <p:sp>
            <p:nvSpPr>
              <p:cNvPr id="6280" name="Freeform 170"/>
              <p:cNvSpPr>
                <a:spLocks/>
              </p:cNvSpPr>
              <p:nvPr/>
            </p:nvSpPr>
            <p:spPr bwMode="auto">
              <a:xfrm>
                <a:off x="4872" y="2972"/>
                <a:ext cx="10" cy="20"/>
              </a:xfrm>
              <a:custGeom>
                <a:avLst/>
                <a:gdLst>
                  <a:gd name="T0" fmla="*/ 0 w 10"/>
                  <a:gd name="T1" fmla="*/ 18 h 20"/>
                  <a:gd name="T2" fmla="*/ 2 w 10"/>
                  <a:gd name="T3" fmla="*/ 18 h 20"/>
                  <a:gd name="T4" fmla="*/ 5 w 10"/>
                  <a:gd name="T5" fmla="*/ 20 h 20"/>
                  <a:gd name="T6" fmla="*/ 5 w 10"/>
                  <a:gd name="T7" fmla="*/ 20 h 20"/>
                  <a:gd name="T8" fmla="*/ 7 w 10"/>
                  <a:gd name="T9" fmla="*/ 18 h 20"/>
                  <a:gd name="T10" fmla="*/ 10 w 10"/>
                  <a:gd name="T11" fmla="*/ 15 h 20"/>
                  <a:gd name="T12" fmla="*/ 10 w 10"/>
                  <a:gd name="T13" fmla="*/ 15 h 20"/>
                  <a:gd name="T14" fmla="*/ 10 w 10"/>
                  <a:gd name="T15" fmla="*/ 5 h 20"/>
                  <a:gd name="T16" fmla="*/ 7 w 10"/>
                  <a:gd name="T17" fmla="*/ 3 h 20"/>
                  <a:gd name="T18" fmla="*/ 5 w 10"/>
                  <a:gd name="T19" fmla="*/ 0 h 20"/>
                  <a:gd name="T20" fmla="*/ 5 w 10"/>
                  <a:gd name="T21" fmla="*/ 0 h 20"/>
                  <a:gd name="T22" fmla="*/ 2 w 10"/>
                  <a:gd name="T23" fmla="*/ 3 h 20"/>
                  <a:gd name="T24" fmla="*/ 0 w 10"/>
                  <a:gd name="T25" fmla="*/ 5 h 20"/>
                  <a:gd name="T26" fmla="*/ 0 w 10"/>
                  <a:gd name="T27" fmla="*/ 8 h 20"/>
                  <a:gd name="T28" fmla="*/ 0 w 10"/>
                  <a:gd name="T29" fmla="*/ 18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20"/>
                  <a:gd name="T47" fmla="*/ 10 w 10"/>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20">
                    <a:moveTo>
                      <a:pt x="0" y="18"/>
                    </a:moveTo>
                    <a:lnTo>
                      <a:pt x="2" y="18"/>
                    </a:lnTo>
                    <a:lnTo>
                      <a:pt x="5" y="20"/>
                    </a:lnTo>
                    <a:lnTo>
                      <a:pt x="7" y="18"/>
                    </a:lnTo>
                    <a:lnTo>
                      <a:pt x="10" y="15"/>
                    </a:lnTo>
                    <a:lnTo>
                      <a:pt x="10" y="5"/>
                    </a:lnTo>
                    <a:lnTo>
                      <a:pt x="7" y="3"/>
                    </a:lnTo>
                    <a:lnTo>
                      <a:pt x="5" y="0"/>
                    </a:lnTo>
                    <a:lnTo>
                      <a:pt x="2" y="3"/>
                    </a:lnTo>
                    <a:lnTo>
                      <a:pt x="0" y="5"/>
                    </a:lnTo>
                    <a:lnTo>
                      <a:pt x="0" y="8"/>
                    </a:lnTo>
                    <a:lnTo>
                      <a:pt x="0" y="18"/>
                    </a:lnTo>
                    <a:close/>
                  </a:path>
                </a:pathLst>
              </a:custGeom>
              <a:solidFill>
                <a:srgbClr val="000000"/>
              </a:solidFill>
              <a:ln w="9525">
                <a:noFill/>
                <a:round/>
                <a:headEnd/>
                <a:tailEnd/>
              </a:ln>
            </p:spPr>
            <p:txBody>
              <a:bodyPr/>
              <a:lstStyle/>
              <a:p>
                <a:endParaRPr lang="ja-JP" altLang="en-US" dirty="0"/>
              </a:p>
            </p:txBody>
          </p:sp>
          <p:sp>
            <p:nvSpPr>
              <p:cNvPr id="6281" name="Freeform 171"/>
              <p:cNvSpPr>
                <a:spLocks/>
              </p:cNvSpPr>
              <p:nvPr/>
            </p:nvSpPr>
            <p:spPr bwMode="auto">
              <a:xfrm>
                <a:off x="4872" y="2933"/>
                <a:ext cx="10" cy="20"/>
              </a:xfrm>
              <a:custGeom>
                <a:avLst/>
                <a:gdLst>
                  <a:gd name="T0" fmla="*/ 0 w 10"/>
                  <a:gd name="T1" fmla="*/ 17 h 20"/>
                  <a:gd name="T2" fmla="*/ 2 w 10"/>
                  <a:gd name="T3" fmla="*/ 17 h 20"/>
                  <a:gd name="T4" fmla="*/ 5 w 10"/>
                  <a:gd name="T5" fmla="*/ 20 h 20"/>
                  <a:gd name="T6" fmla="*/ 5 w 10"/>
                  <a:gd name="T7" fmla="*/ 20 h 20"/>
                  <a:gd name="T8" fmla="*/ 7 w 10"/>
                  <a:gd name="T9" fmla="*/ 17 h 20"/>
                  <a:gd name="T10" fmla="*/ 10 w 10"/>
                  <a:gd name="T11" fmla="*/ 15 h 20"/>
                  <a:gd name="T12" fmla="*/ 10 w 10"/>
                  <a:gd name="T13" fmla="*/ 15 h 20"/>
                  <a:gd name="T14" fmla="*/ 10 w 10"/>
                  <a:gd name="T15" fmla="*/ 5 h 20"/>
                  <a:gd name="T16" fmla="*/ 7 w 10"/>
                  <a:gd name="T17" fmla="*/ 3 h 20"/>
                  <a:gd name="T18" fmla="*/ 5 w 10"/>
                  <a:gd name="T19" fmla="*/ 0 h 20"/>
                  <a:gd name="T20" fmla="*/ 5 w 10"/>
                  <a:gd name="T21" fmla="*/ 0 h 20"/>
                  <a:gd name="T22" fmla="*/ 2 w 10"/>
                  <a:gd name="T23" fmla="*/ 3 h 20"/>
                  <a:gd name="T24" fmla="*/ 0 w 10"/>
                  <a:gd name="T25" fmla="*/ 5 h 20"/>
                  <a:gd name="T26" fmla="*/ 0 w 10"/>
                  <a:gd name="T27" fmla="*/ 7 h 20"/>
                  <a:gd name="T28" fmla="*/ 0 w 10"/>
                  <a:gd name="T29" fmla="*/ 17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20"/>
                  <a:gd name="T47" fmla="*/ 10 w 10"/>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20">
                    <a:moveTo>
                      <a:pt x="0" y="17"/>
                    </a:moveTo>
                    <a:lnTo>
                      <a:pt x="2" y="17"/>
                    </a:lnTo>
                    <a:lnTo>
                      <a:pt x="5" y="20"/>
                    </a:lnTo>
                    <a:lnTo>
                      <a:pt x="7" y="17"/>
                    </a:lnTo>
                    <a:lnTo>
                      <a:pt x="10" y="15"/>
                    </a:lnTo>
                    <a:lnTo>
                      <a:pt x="10" y="5"/>
                    </a:lnTo>
                    <a:lnTo>
                      <a:pt x="7" y="3"/>
                    </a:lnTo>
                    <a:lnTo>
                      <a:pt x="5" y="0"/>
                    </a:lnTo>
                    <a:lnTo>
                      <a:pt x="2" y="3"/>
                    </a:lnTo>
                    <a:lnTo>
                      <a:pt x="0" y="5"/>
                    </a:lnTo>
                    <a:lnTo>
                      <a:pt x="0" y="7"/>
                    </a:lnTo>
                    <a:lnTo>
                      <a:pt x="0" y="17"/>
                    </a:lnTo>
                    <a:close/>
                  </a:path>
                </a:pathLst>
              </a:custGeom>
              <a:solidFill>
                <a:srgbClr val="000000"/>
              </a:solidFill>
              <a:ln w="9525">
                <a:noFill/>
                <a:round/>
                <a:headEnd/>
                <a:tailEnd/>
              </a:ln>
            </p:spPr>
            <p:txBody>
              <a:bodyPr/>
              <a:lstStyle/>
              <a:p>
                <a:endParaRPr lang="ja-JP" altLang="en-US" dirty="0"/>
              </a:p>
            </p:txBody>
          </p:sp>
          <p:sp>
            <p:nvSpPr>
              <p:cNvPr id="6282" name="Freeform 172"/>
              <p:cNvSpPr>
                <a:spLocks/>
              </p:cNvSpPr>
              <p:nvPr/>
            </p:nvSpPr>
            <p:spPr bwMode="auto">
              <a:xfrm>
                <a:off x="4872" y="2825"/>
                <a:ext cx="10" cy="88"/>
              </a:xfrm>
              <a:custGeom>
                <a:avLst/>
                <a:gdLst>
                  <a:gd name="T0" fmla="*/ 0 w 10"/>
                  <a:gd name="T1" fmla="*/ 86 h 88"/>
                  <a:gd name="T2" fmla="*/ 2 w 10"/>
                  <a:gd name="T3" fmla="*/ 86 h 88"/>
                  <a:gd name="T4" fmla="*/ 5 w 10"/>
                  <a:gd name="T5" fmla="*/ 88 h 88"/>
                  <a:gd name="T6" fmla="*/ 5 w 10"/>
                  <a:gd name="T7" fmla="*/ 88 h 88"/>
                  <a:gd name="T8" fmla="*/ 7 w 10"/>
                  <a:gd name="T9" fmla="*/ 86 h 88"/>
                  <a:gd name="T10" fmla="*/ 10 w 10"/>
                  <a:gd name="T11" fmla="*/ 84 h 88"/>
                  <a:gd name="T12" fmla="*/ 10 w 10"/>
                  <a:gd name="T13" fmla="*/ 84 h 88"/>
                  <a:gd name="T14" fmla="*/ 10 w 10"/>
                  <a:gd name="T15" fmla="*/ 5 h 88"/>
                  <a:gd name="T16" fmla="*/ 7 w 10"/>
                  <a:gd name="T17" fmla="*/ 2 h 88"/>
                  <a:gd name="T18" fmla="*/ 5 w 10"/>
                  <a:gd name="T19" fmla="*/ 0 h 88"/>
                  <a:gd name="T20" fmla="*/ 5 w 10"/>
                  <a:gd name="T21" fmla="*/ 0 h 88"/>
                  <a:gd name="T22" fmla="*/ 2 w 10"/>
                  <a:gd name="T23" fmla="*/ 2 h 88"/>
                  <a:gd name="T24" fmla="*/ 0 w 10"/>
                  <a:gd name="T25" fmla="*/ 5 h 88"/>
                  <a:gd name="T26" fmla="*/ 0 w 10"/>
                  <a:gd name="T27" fmla="*/ 7 h 88"/>
                  <a:gd name="T28" fmla="*/ 0 w 10"/>
                  <a:gd name="T29" fmla="*/ 86 h 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88"/>
                  <a:gd name="T47" fmla="*/ 10 w 10"/>
                  <a:gd name="T48" fmla="*/ 88 h 8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88">
                    <a:moveTo>
                      <a:pt x="0" y="86"/>
                    </a:moveTo>
                    <a:lnTo>
                      <a:pt x="2" y="86"/>
                    </a:lnTo>
                    <a:lnTo>
                      <a:pt x="5" y="88"/>
                    </a:lnTo>
                    <a:lnTo>
                      <a:pt x="7" y="86"/>
                    </a:lnTo>
                    <a:lnTo>
                      <a:pt x="10" y="84"/>
                    </a:lnTo>
                    <a:lnTo>
                      <a:pt x="10" y="5"/>
                    </a:lnTo>
                    <a:lnTo>
                      <a:pt x="7" y="2"/>
                    </a:lnTo>
                    <a:lnTo>
                      <a:pt x="5" y="0"/>
                    </a:lnTo>
                    <a:lnTo>
                      <a:pt x="2" y="2"/>
                    </a:lnTo>
                    <a:lnTo>
                      <a:pt x="0" y="5"/>
                    </a:lnTo>
                    <a:lnTo>
                      <a:pt x="0" y="7"/>
                    </a:lnTo>
                    <a:lnTo>
                      <a:pt x="0" y="86"/>
                    </a:lnTo>
                    <a:close/>
                  </a:path>
                </a:pathLst>
              </a:custGeom>
              <a:solidFill>
                <a:srgbClr val="000000"/>
              </a:solidFill>
              <a:ln w="9525">
                <a:noFill/>
                <a:round/>
                <a:headEnd/>
                <a:tailEnd/>
              </a:ln>
            </p:spPr>
            <p:txBody>
              <a:bodyPr/>
              <a:lstStyle/>
              <a:p>
                <a:endParaRPr lang="ja-JP" altLang="en-US" dirty="0"/>
              </a:p>
            </p:txBody>
          </p:sp>
          <p:sp>
            <p:nvSpPr>
              <p:cNvPr id="6283" name="Freeform 173"/>
              <p:cNvSpPr>
                <a:spLocks/>
              </p:cNvSpPr>
              <p:nvPr/>
            </p:nvSpPr>
            <p:spPr bwMode="auto">
              <a:xfrm>
                <a:off x="4872" y="2786"/>
                <a:ext cx="10" cy="19"/>
              </a:xfrm>
              <a:custGeom>
                <a:avLst/>
                <a:gdLst>
                  <a:gd name="T0" fmla="*/ 0 w 10"/>
                  <a:gd name="T1" fmla="*/ 17 h 19"/>
                  <a:gd name="T2" fmla="*/ 2 w 10"/>
                  <a:gd name="T3" fmla="*/ 17 h 19"/>
                  <a:gd name="T4" fmla="*/ 5 w 10"/>
                  <a:gd name="T5" fmla="*/ 19 h 19"/>
                  <a:gd name="T6" fmla="*/ 5 w 10"/>
                  <a:gd name="T7" fmla="*/ 19 h 19"/>
                  <a:gd name="T8" fmla="*/ 7 w 10"/>
                  <a:gd name="T9" fmla="*/ 17 h 19"/>
                  <a:gd name="T10" fmla="*/ 10 w 10"/>
                  <a:gd name="T11" fmla="*/ 14 h 19"/>
                  <a:gd name="T12" fmla="*/ 10 w 10"/>
                  <a:gd name="T13" fmla="*/ 14 h 19"/>
                  <a:gd name="T14" fmla="*/ 10 w 10"/>
                  <a:gd name="T15" fmla="*/ 4 h 19"/>
                  <a:gd name="T16" fmla="*/ 7 w 10"/>
                  <a:gd name="T17" fmla="*/ 2 h 19"/>
                  <a:gd name="T18" fmla="*/ 5 w 10"/>
                  <a:gd name="T19" fmla="*/ 0 h 19"/>
                  <a:gd name="T20" fmla="*/ 5 w 10"/>
                  <a:gd name="T21" fmla="*/ 0 h 19"/>
                  <a:gd name="T22" fmla="*/ 2 w 10"/>
                  <a:gd name="T23" fmla="*/ 2 h 19"/>
                  <a:gd name="T24" fmla="*/ 0 w 10"/>
                  <a:gd name="T25" fmla="*/ 4 h 19"/>
                  <a:gd name="T26" fmla="*/ 0 w 10"/>
                  <a:gd name="T27" fmla="*/ 7 h 19"/>
                  <a:gd name="T28" fmla="*/ 0 w 10"/>
                  <a:gd name="T29" fmla="*/ 17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19"/>
                  <a:gd name="T47" fmla="*/ 10 w 10"/>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19">
                    <a:moveTo>
                      <a:pt x="0" y="17"/>
                    </a:moveTo>
                    <a:lnTo>
                      <a:pt x="2" y="17"/>
                    </a:lnTo>
                    <a:lnTo>
                      <a:pt x="5" y="19"/>
                    </a:lnTo>
                    <a:lnTo>
                      <a:pt x="7" y="17"/>
                    </a:lnTo>
                    <a:lnTo>
                      <a:pt x="10" y="14"/>
                    </a:lnTo>
                    <a:lnTo>
                      <a:pt x="10" y="4"/>
                    </a:lnTo>
                    <a:lnTo>
                      <a:pt x="7" y="2"/>
                    </a:lnTo>
                    <a:lnTo>
                      <a:pt x="5" y="0"/>
                    </a:lnTo>
                    <a:lnTo>
                      <a:pt x="2" y="2"/>
                    </a:lnTo>
                    <a:lnTo>
                      <a:pt x="0" y="4"/>
                    </a:lnTo>
                    <a:lnTo>
                      <a:pt x="0" y="7"/>
                    </a:lnTo>
                    <a:lnTo>
                      <a:pt x="0" y="17"/>
                    </a:lnTo>
                    <a:close/>
                  </a:path>
                </a:pathLst>
              </a:custGeom>
              <a:solidFill>
                <a:srgbClr val="000000"/>
              </a:solidFill>
              <a:ln w="9525">
                <a:noFill/>
                <a:round/>
                <a:headEnd/>
                <a:tailEnd/>
              </a:ln>
            </p:spPr>
            <p:txBody>
              <a:bodyPr/>
              <a:lstStyle/>
              <a:p>
                <a:endParaRPr lang="ja-JP" altLang="en-US" dirty="0"/>
              </a:p>
            </p:txBody>
          </p:sp>
          <p:sp>
            <p:nvSpPr>
              <p:cNvPr id="6284" name="Freeform 174"/>
              <p:cNvSpPr>
                <a:spLocks/>
              </p:cNvSpPr>
              <p:nvPr/>
            </p:nvSpPr>
            <p:spPr bwMode="auto">
              <a:xfrm>
                <a:off x="4872" y="2746"/>
                <a:ext cx="10" cy="20"/>
              </a:xfrm>
              <a:custGeom>
                <a:avLst/>
                <a:gdLst>
                  <a:gd name="T0" fmla="*/ 0 w 10"/>
                  <a:gd name="T1" fmla="*/ 17 h 20"/>
                  <a:gd name="T2" fmla="*/ 2 w 10"/>
                  <a:gd name="T3" fmla="*/ 17 h 20"/>
                  <a:gd name="T4" fmla="*/ 5 w 10"/>
                  <a:gd name="T5" fmla="*/ 20 h 20"/>
                  <a:gd name="T6" fmla="*/ 5 w 10"/>
                  <a:gd name="T7" fmla="*/ 20 h 20"/>
                  <a:gd name="T8" fmla="*/ 7 w 10"/>
                  <a:gd name="T9" fmla="*/ 17 h 20"/>
                  <a:gd name="T10" fmla="*/ 10 w 10"/>
                  <a:gd name="T11" fmla="*/ 15 h 20"/>
                  <a:gd name="T12" fmla="*/ 10 w 10"/>
                  <a:gd name="T13" fmla="*/ 15 h 20"/>
                  <a:gd name="T14" fmla="*/ 10 w 10"/>
                  <a:gd name="T15" fmla="*/ 5 h 20"/>
                  <a:gd name="T16" fmla="*/ 7 w 10"/>
                  <a:gd name="T17" fmla="*/ 3 h 20"/>
                  <a:gd name="T18" fmla="*/ 5 w 10"/>
                  <a:gd name="T19" fmla="*/ 0 h 20"/>
                  <a:gd name="T20" fmla="*/ 5 w 10"/>
                  <a:gd name="T21" fmla="*/ 0 h 20"/>
                  <a:gd name="T22" fmla="*/ 2 w 10"/>
                  <a:gd name="T23" fmla="*/ 3 h 20"/>
                  <a:gd name="T24" fmla="*/ 0 w 10"/>
                  <a:gd name="T25" fmla="*/ 5 h 20"/>
                  <a:gd name="T26" fmla="*/ 0 w 10"/>
                  <a:gd name="T27" fmla="*/ 8 h 20"/>
                  <a:gd name="T28" fmla="*/ 0 w 10"/>
                  <a:gd name="T29" fmla="*/ 17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20"/>
                  <a:gd name="T47" fmla="*/ 10 w 10"/>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20">
                    <a:moveTo>
                      <a:pt x="0" y="17"/>
                    </a:moveTo>
                    <a:lnTo>
                      <a:pt x="2" y="17"/>
                    </a:lnTo>
                    <a:lnTo>
                      <a:pt x="5" y="20"/>
                    </a:lnTo>
                    <a:lnTo>
                      <a:pt x="7" y="17"/>
                    </a:lnTo>
                    <a:lnTo>
                      <a:pt x="10" y="15"/>
                    </a:lnTo>
                    <a:lnTo>
                      <a:pt x="10" y="5"/>
                    </a:lnTo>
                    <a:lnTo>
                      <a:pt x="7" y="3"/>
                    </a:lnTo>
                    <a:lnTo>
                      <a:pt x="5" y="0"/>
                    </a:lnTo>
                    <a:lnTo>
                      <a:pt x="2" y="3"/>
                    </a:lnTo>
                    <a:lnTo>
                      <a:pt x="0" y="5"/>
                    </a:lnTo>
                    <a:lnTo>
                      <a:pt x="0" y="8"/>
                    </a:lnTo>
                    <a:lnTo>
                      <a:pt x="0" y="17"/>
                    </a:lnTo>
                    <a:close/>
                  </a:path>
                </a:pathLst>
              </a:custGeom>
              <a:solidFill>
                <a:srgbClr val="000000"/>
              </a:solidFill>
              <a:ln w="9525">
                <a:noFill/>
                <a:round/>
                <a:headEnd/>
                <a:tailEnd/>
              </a:ln>
            </p:spPr>
            <p:txBody>
              <a:bodyPr/>
              <a:lstStyle/>
              <a:p>
                <a:endParaRPr lang="ja-JP" altLang="en-US" dirty="0"/>
              </a:p>
            </p:txBody>
          </p:sp>
          <p:sp>
            <p:nvSpPr>
              <p:cNvPr id="6285" name="Freeform 175"/>
              <p:cNvSpPr>
                <a:spLocks/>
              </p:cNvSpPr>
              <p:nvPr/>
            </p:nvSpPr>
            <p:spPr bwMode="auto">
              <a:xfrm>
                <a:off x="4872" y="2638"/>
                <a:ext cx="10" cy="89"/>
              </a:xfrm>
              <a:custGeom>
                <a:avLst/>
                <a:gdLst>
                  <a:gd name="T0" fmla="*/ 0 w 10"/>
                  <a:gd name="T1" fmla="*/ 86 h 89"/>
                  <a:gd name="T2" fmla="*/ 2 w 10"/>
                  <a:gd name="T3" fmla="*/ 86 h 89"/>
                  <a:gd name="T4" fmla="*/ 5 w 10"/>
                  <a:gd name="T5" fmla="*/ 89 h 89"/>
                  <a:gd name="T6" fmla="*/ 5 w 10"/>
                  <a:gd name="T7" fmla="*/ 89 h 89"/>
                  <a:gd name="T8" fmla="*/ 7 w 10"/>
                  <a:gd name="T9" fmla="*/ 86 h 89"/>
                  <a:gd name="T10" fmla="*/ 10 w 10"/>
                  <a:gd name="T11" fmla="*/ 84 h 89"/>
                  <a:gd name="T12" fmla="*/ 10 w 10"/>
                  <a:gd name="T13" fmla="*/ 84 h 89"/>
                  <a:gd name="T14" fmla="*/ 10 w 10"/>
                  <a:gd name="T15" fmla="*/ 5 h 89"/>
                  <a:gd name="T16" fmla="*/ 7 w 10"/>
                  <a:gd name="T17" fmla="*/ 3 h 89"/>
                  <a:gd name="T18" fmla="*/ 5 w 10"/>
                  <a:gd name="T19" fmla="*/ 0 h 89"/>
                  <a:gd name="T20" fmla="*/ 5 w 10"/>
                  <a:gd name="T21" fmla="*/ 0 h 89"/>
                  <a:gd name="T22" fmla="*/ 2 w 10"/>
                  <a:gd name="T23" fmla="*/ 3 h 89"/>
                  <a:gd name="T24" fmla="*/ 0 w 10"/>
                  <a:gd name="T25" fmla="*/ 5 h 89"/>
                  <a:gd name="T26" fmla="*/ 0 w 10"/>
                  <a:gd name="T27" fmla="*/ 7 h 89"/>
                  <a:gd name="T28" fmla="*/ 0 w 10"/>
                  <a:gd name="T29" fmla="*/ 86 h 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89"/>
                  <a:gd name="T47" fmla="*/ 10 w 10"/>
                  <a:gd name="T48" fmla="*/ 89 h 8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89">
                    <a:moveTo>
                      <a:pt x="0" y="86"/>
                    </a:moveTo>
                    <a:lnTo>
                      <a:pt x="2" y="86"/>
                    </a:lnTo>
                    <a:lnTo>
                      <a:pt x="5" y="89"/>
                    </a:lnTo>
                    <a:lnTo>
                      <a:pt x="7" y="86"/>
                    </a:lnTo>
                    <a:lnTo>
                      <a:pt x="10" y="84"/>
                    </a:lnTo>
                    <a:lnTo>
                      <a:pt x="10" y="5"/>
                    </a:lnTo>
                    <a:lnTo>
                      <a:pt x="7" y="3"/>
                    </a:lnTo>
                    <a:lnTo>
                      <a:pt x="5" y="0"/>
                    </a:lnTo>
                    <a:lnTo>
                      <a:pt x="2" y="3"/>
                    </a:lnTo>
                    <a:lnTo>
                      <a:pt x="0" y="5"/>
                    </a:lnTo>
                    <a:lnTo>
                      <a:pt x="0" y="7"/>
                    </a:lnTo>
                    <a:lnTo>
                      <a:pt x="0" y="86"/>
                    </a:lnTo>
                    <a:close/>
                  </a:path>
                </a:pathLst>
              </a:custGeom>
              <a:solidFill>
                <a:srgbClr val="000000"/>
              </a:solidFill>
              <a:ln w="9525">
                <a:noFill/>
                <a:round/>
                <a:headEnd/>
                <a:tailEnd/>
              </a:ln>
            </p:spPr>
            <p:txBody>
              <a:bodyPr/>
              <a:lstStyle/>
              <a:p>
                <a:endParaRPr lang="ja-JP" altLang="en-US" dirty="0"/>
              </a:p>
            </p:txBody>
          </p:sp>
          <p:sp>
            <p:nvSpPr>
              <p:cNvPr id="6286" name="Freeform 176"/>
              <p:cNvSpPr>
                <a:spLocks/>
              </p:cNvSpPr>
              <p:nvPr/>
            </p:nvSpPr>
            <p:spPr bwMode="auto">
              <a:xfrm>
                <a:off x="4872" y="2599"/>
                <a:ext cx="10" cy="19"/>
              </a:xfrm>
              <a:custGeom>
                <a:avLst/>
                <a:gdLst>
                  <a:gd name="T0" fmla="*/ 0 w 10"/>
                  <a:gd name="T1" fmla="*/ 17 h 19"/>
                  <a:gd name="T2" fmla="*/ 2 w 10"/>
                  <a:gd name="T3" fmla="*/ 17 h 19"/>
                  <a:gd name="T4" fmla="*/ 5 w 10"/>
                  <a:gd name="T5" fmla="*/ 19 h 19"/>
                  <a:gd name="T6" fmla="*/ 5 w 10"/>
                  <a:gd name="T7" fmla="*/ 19 h 19"/>
                  <a:gd name="T8" fmla="*/ 7 w 10"/>
                  <a:gd name="T9" fmla="*/ 17 h 19"/>
                  <a:gd name="T10" fmla="*/ 10 w 10"/>
                  <a:gd name="T11" fmla="*/ 14 h 19"/>
                  <a:gd name="T12" fmla="*/ 10 w 10"/>
                  <a:gd name="T13" fmla="*/ 14 h 19"/>
                  <a:gd name="T14" fmla="*/ 10 w 10"/>
                  <a:gd name="T15" fmla="*/ 5 h 19"/>
                  <a:gd name="T16" fmla="*/ 7 w 10"/>
                  <a:gd name="T17" fmla="*/ 2 h 19"/>
                  <a:gd name="T18" fmla="*/ 5 w 10"/>
                  <a:gd name="T19" fmla="*/ 0 h 19"/>
                  <a:gd name="T20" fmla="*/ 5 w 10"/>
                  <a:gd name="T21" fmla="*/ 0 h 19"/>
                  <a:gd name="T22" fmla="*/ 2 w 10"/>
                  <a:gd name="T23" fmla="*/ 2 h 19"/>
                  <a:gd name="T24" fmla="*/ 0 w 10"/>
                  <a:gd name="T25" fmla="*/ 5 h 19"/>
                  <a:gd name="T26" fmla="*/ 0 w 10"/>
                  <a:gd name="T27" fmla="*/ 7 h 19"/>
                  <a:gd name="T28" fmla="*/ 0 w 10"/>
                  <a:gd name="T29" fmla="*/ 17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19"/>
                  <a:gd name="T47" fmla="*/ 10 w 10"/>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19">
                    <a:moveTo>
                      <a:pt x="0" y="17"/>
                    </a:moveTo>
                    <a:lnTo>
                      <a:pt x="2" y="17"/>
                    </a:lnTo>
                    <a:lnTo>
                      <a:pt x="5" y="19"/>
                    </a:lnTo>
                    <a:lnTo>
                      <a:pt x="7" y="17"/>
                    </a:lnTo>
                    <a:lnTo>
                      <a:pt x="10" y="14"/>
                    </a:lnTo>
                    <a:lnTo>
                      <a:pt x="10" y="5"/>
                    </a:lnTo>
                    <a:lnTo>
                      <a:pt x="7" y="2"/>
                    </a:lnTo>
                    <a:lnTo>
                      <a:pt x="5" y="0"/>
                    </a:lnTo>
                    <a:lnTo>
                      <a:pt x="2" y="2"/>
                    </a:lnTo>
                    <a:lnTo>
                      <a:pt x="0" y="5"/>
                    </a:lnTo>
                    <a:lnTo>
                      <a:pt x="0" y="7"/>
                    </a:lnTo>
                    <a:lnTo>
                      <a:pt x="0" y="17"/>
                    </a:lnTo>
                    <a:close/>
                  </a:path>
                </a:pathLst>
              </a:custGeom>
              <a:solidFill>
                <a:srgbClr val="000000"/>
              </a:solidFill>
              <a:ln w="9525">
                <a:noFill/>
                <a:round/>
                <a:headEnd/>
                <a:tailEnd/>
              </a:ln>
            </p:spPr>
            <p:txBody>
              <a:bodyPr/>
              <a:lstStyle/>
              <a:p>
                <a:endParaRPr lang="ja-JP" altLang="en-US" dirty="0"/>
              </a:p>
            </p:txBody>
          </p:sp>
          <p:sp>
            <p:nvSpPr>
              <p:cNvPr id="6287" name="Freeform 177"/>
              <p:cNvSpPr>
                <a:spLocks/>
              </p:cNvSpPr>
              <p:nvPr/>
            </p:nvSpPr>
            <p:spPr bwMode="auto">
              <a:xfrm>
                <a:off x="4872" y="2559"/>
                <a:ext cx="10" cy="20"/>
              </a:xfrm>
              <a:custGeom>
                <a:avLst/>
                <a:gdLst>
                  <a:gd name="T0" fmla="*/ 0 w 10"/>
                  <a:gd name="T1" fmla="*/ 18 h 20"/>
                  <a:gd name="T2" fmla="*/ 2 w 10"/>
                  <a:gd name="T3" fmla="*/ 18 h 20"/>
                  <a:gd name="T4" fmla="*/ 5 w 10"/>
                  <a:gd name="T5" fmla="*/ 20 h 20"/>
                  <a:gd name="T6" fmla="*/ 5 w 10"/>
                  <a:gd name="T7" fmla="*/ 20 h 20"/>
                  <a:gd name="T8" fmla="*/ 7 w 10"/>
                  <a:gd name="T9" fmla="*/ 18 h 20"/>
                  <a:gd name="T10" fmla="*/ 10 w 10"/>
                  <a:gd name="T11" fmla="*/ 15 h 20"/>
                  <a:gd name="T12" fmla="*/ 10 w 10"/>
                  <a:gd name="T13" fmla="*/ 15 h 20"/>
                  <a:gd name="T14" fmla="*/ 10 w 10"/>
                  <a:gd name="T15" fmla="*/ 5 h 20"/>
                  <a:gd name="T16" fmla="*/ 7 w 10"/>
                  <a:gd name="T17" fmla="*/ 3 h 20"/>
                  <a:gd name="T18" fmla="*/ 5 w 10"/>
                  <a:gd name="T19" fmla="*/ 0 h 20"/>
                  <a:gd name="T20" fmla="*/ 5 w 10"/>
                  <a:gd name="T21" fmla="*/ 0 h 20"/>
                  <a:gd name="T22" fmla="*/ 2 w 10"/>
                  <a:gd name="T23" fmla="*/ 3 h 20"/>
                  <a:gd name="T24" fmla="*/ 0 w 10"/>
                  <a:gd name="T25" fmla="*/ 5 h 20"/>
                  <a:gd name="T26" fmla="*/ 0 w 10"/>
                  <a:gd name="T27" fmla="*/ 8 h 20"/>
                  <a:gd name="T28" fmla="*/ 0 w 10"/>
                  <a:gd name="T29" fmla="*/ 18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20"/>
                  <a:gd name="T47" fmla="*/ 10 w 10"/>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20">
                    <a:moveTo>
                      <a:pt x="0" y="18"/>
                    </a:moveTo>
                    <a:lnTo>
                      <a:pt x="2" y="18"/>
                    </a:lnTo>
                    <a:lnTo>
                      <a:pt x="5" y="20"/>
                    </a:lnTo>
                    <a:lnTo>
                      <a:pt x="7" y="18"/>
                    </a:lnTo>
                    <a:lnTo>
                      <a:pt x="10" y="15"/>
                    </a:lnTo>
                    <a:lnTo>
                      <a:pt x="10" y="5"/>
                    </a:lnTo>
                    <a:lnTo>
                      <a:pt x="7" y="3"/>
                    </a:lnTo>
                    <a:lnTo>
                      <a:pt x="5" y="0"/>
                    </a:lnTo>
                    <a:lnTo>
                      <a:pt x="2" y="3"/>
                    </a:lnTo>
                    <a:lnTo>
                      <a:pt x="0" y="5"/>
                    </a:lnTo>
                    <a:lnTo>
                      <a:pt x="0" y="8"/>
                    </a:lnTo>
                    <a:lnTo>
                      <a:pt x="0" y="18"/>
                    </a:lnTo>
                    <a:close/>
                  </a:path>
                </a:pathLst>
              </a:custGeom>
              <a:solidFill>
                <a:srgbClr val="000000"/>
              </a:solidFill>
              <a:ln w="9525">
                <a:noFill/>
                <a:round/>
                <a:headEnd/>
                <a:tailEnd/>
              </a:ln>
            </p:spPr>
            <p:txBody>
              <a:bodyPr/>
              <a:lstStyle/>
              <a:p>
                <a:endParaRPr lang="ja-JP" altLang="en-US" dirty="0"/>
              </a:p>
            </p:txBody>
          </p:sp>
          <p:sp>
            <p:nvSpPr>
              <p:cNvPr id="6288" name="Freeform 178"/>
              <p:cNvSpPr>
                <a:spLocks/>
              </p:cNvSpPr>
              <p:nvPr/>
            </p:nvSpPr>
            <p:spPr bwMode="auto">
              <a:xfrm>
                <a:off x="4872" y="2451"/>
                <a:ext cx="10" cy="89"/>
              </a:xfrm>
              <a:custGeom>
                <a:avLst/>
                <a:gdLst>
                  <a:gd name="T0" fmla="*/ 0 w 10"/>
                  <a:gd name="T1" fmla="*/ 86 h 89"/>
                  <a:gd name="T2" fmla="*/ 2 w 10"/>
                  <a:gd name="T3" fmla="*/ 86 h 89"/>
                  <a:gd name="T4" fmla="*/ 5 w 10"/>
                  <a:gd name="T5" fmla="*/ 89 h 89"/>
                  <a:gd name="T6" fmla="*/ 5 w 10"/>
                  <a:gd name="T7" fmla="*/ 89 h 89"/>
                  <a:gd name="T8" fmla="*/ 7 w 10"/>
                  <a:gd name="T9" fmla="*/ 86 h 89"/>
                  <a:gd name="T10" fmla="*/ 10 w 10"/>
                  <a:gd name="T11" fmla="*/ 84 h 89"/>
                  <a:gd name="T12" fmla="*/ 10 w 10"/>
                  <a:gd name="T13" fmla="*/ 84 h 89"/>
                  <a:gd name="T14" fmla="*/ 10 w 10"/>
                  <a:gd name="T15" fmla="*/ 5 h 89"/>
                  <a:gd name="T16" fmla="*/ 7 w 10"/>
                  <a:gd name="T17" fmla="*/ 3 h 89"/>
                  <a:gd name="T18" fmla="*/ 5 w 10"/>
                  <a:gd name="T19" fmla="*/ 0 h 89"/>
                  <a:gd name="T20" fmla="*/ 5 w 10"/>
                  <a:gd name="T21" fmla="*/ 0 h 89"/>
                  <a:gd name="T22" fmla="*/ 2 w 10"/>
                  <a:gd name="T23" fmla="*/ 3 h 89"/>
                  <a:gd name="T24" fmla="*/ 0 w 10"/>
                  <a:gd name="T25" fmla="*/ 5 h 89"/>
                  <a:gd name="T26" fmla="*/ 0 w 10"/>
                  <a:gd name="T27" fmla="*/ 8 h 89"/>
                  <a:gd name="T28" fmla="*/ 0 w 10"/>
                  <a:gd name="T29" fmla="*/ 86 h 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89"/>
                  <a:gd name="T47" fmla="*/ 10 w 10"/>
                  <a:gd name="T48" fmla="*/ 89 h 8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89">
                    <a:moveTo>
                      <a:pt x="0" y="86"/>
                    </a:moveTo>
                    <a:lnTo>
                      <a:pt x="2" y="86"/>
                    </a:lnTo>
                    <a:lnTo>
                      <a:pt x="5" y="89"/>
                    </a:lnTo>
                    <a:lnTo>
                      <a:pt x="7" y="86"/>
                    </a:lnTo>
                    <a:lnTo>
                      <a:pt x="10" y="84"/>
                    </a:lnTo>
                    <a:lnTo>
                      <a:pt x="10" y="5"/>
                    </a:lnTo>
                    <a:lnTo>
                      <a:pt x="7" y="3"/>
                    </a:lnTo>
                    <a:lnTo>
                      <a:pt x="5" y="0"/>
                    </a:lnTo>
                    <a:lnTo>
                      <a:pt x="2" y="3"/>
                    </a:lnTo>
                    <a:lnTo>
                      <a:pt x="0" y="5"/>
                    </a:lnTo>
                    <a:lnTo>
                      <a:pt x="0" y="8"/>
                    </a:lnTo>
                    <a:lnTo>
                      <a:pt x="0" y="86"/>
                    </a:lnTo>
                    <a:close/>
                  </a:path>
                </a:pathLst>
              </a:custGeom>
              <a:solidFill>
                <a:srgbClr val="000000"/>
              </a:solidFill>
              <a:ln w="9525">
                <a:noFill/>
                <a:round/>
                <a:headEnd/>
                <a:tailEnd/>
              </a:ln>
            </p:spPr>
            <p:txBody>
              <a:bodyPr/>
              <a:lstStyle/>
              <a:p>
                <a:endParaRPr lang="ja-JP" altLang="en-US" dirty="0"/>
              </a:p>
            </p:txBody>
          </p:sp>
          <p:sp>
            <p:nvSpPr>
              <p:cNvPr id="6289" name="Freeform 179"/>
              <p:cNvSpPr>
                <a:spLocks/>
              </p:cNvSpPr>
              <p:nvPr/>
            </p:nvSpPr>
            <p:spPr bwMode="auto">
              <a:xfrm>
                <a:off x="4872" y="2412"/>
                <a:ext cx="10" cy="20"/>
              </a:xfrm>
              <a:custGeom>
                <a:avLst/>
                <a:gdLst>
                  <a:gd name="T0" fmla="*/ 0 w 10"/>
                  <a:gd name="T1" fmla="*/ 17 h 20"/>
                  <a:gd name="T2" fmla="*/ 2 w 10"/>
                  <a:gd name="T3" fmla="*/ 17 h 20"/>
                  <a:gd name="T4" fmla="*/ 5 w 10"/>
                  <a:gd name="T5" fmla="*/ 20 h 20"/>
                  <a:gd name="T6" fmla="*/ 5 w 10"/>
                  <a:gd name="T7" fmla="*/ 20 h 20"/>
                  <a:gd name="T8" fmla="*/ 7 w 10"/>
                  <a:gd name="T9" fmla="*/ 17 h 20"/>
                  <a:gd name="T10" fmla="*/ 10 w 10"/>
                  <a:gd name="T11" fmla="*/ 15 h 20"/>
                  <a:gd name="T12" fmla="*/ 10 w 10"/>
                  <a:gd name="T13" fmla="*/ 15 h 20"/>
                  <a:gd name="T14" fmla="*/ 10 w 10"/>
                  <a:gd name="T15" fmla="*/ 5 h 20"/>
                  <a:gd name="T16" fmla="*/ 7 w 10"/>
                  <a:gd name="T17" fmla="*/ 2 h 20"/>
                  <a:gd name="T18" fmla="*/ 5 w 10"/>
                  <a:gd name="T19" fmla="*/ 0 h 20"/>
                  <a:gd name="T20" fmla="*/ 5 w 10"/>
                  <a:gd name="T21" fmla="*/ 0 h 20"/>
                  <a:gd name="T22" fmla="*/ 2 w 10"/>
                  <a:gd name="T23" fmla="*/ 2 h 20"/>
                  <a:gd name="T24" fmla="*/ 0 w 10"/>
                  <a:gd name="T25" fmla="*/ 5 h 20"/>
                  <a:gd name="T26" fmla="*/ 0 w 10"/>
                  <a:gd name="T27" fmla="*/ 7 h 20"/>
                  <a:gd name="T28" fmla="*/ 0 w 10"/>
                  <a:gd name="T29" fmla="*/ 17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20"/>
                  <a:gd name="T47" fmla="*/ 10 w 10"/>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20">
                    <a:moveTo>
                      <a:pt x="0" y="17"/>
                    </a:moveTo>
                    <a:lnTo>
                      <a:pt x="2" y="17"/>
                    </a:lnTo>
                    <a:lnTo>
                      <a:pt x="5" y="20"/>
                    </a:lnTo>
                    <a:lnTo>
                      <a:pt x="7" y="17"/>
                    </a:lnTo>
                    <a:lnTo>
                      <a:pt x="10" y="15"/>
                    </a:lnTo>
                    <a:lnTo>
                      <a:pt x="10" y="5"/>
                    </a:lnTo>
                    <a:lnTo>
                      <a:pt x="7" y="2"/>
                    </a:lnTo>
                    <a:lnTo>
                      <a:pt x="5" y="0"/>
                    </a:lnTo>
                    <a:lnTo>
                      <a:pt x="2" y="2"/>
                    </a:lnTo>
                    <a:lnTo>
                      <a:pt x="0" y="5"/>
                    </a:lnTo>
                    <a:lnTo>
                      <a:pt x="0" y="7"/>
                    </a:lnTo>
                    <a:lnTo>
                      <a:pt x="0" y="17"/>
                    </a:lnTo>
                    <a:close/>
                  </a:path>
                </a:pathLst>
              </a:custGeom>
              <a:solidFill>
                <a:srgbClr val="000000"/>
              </a:solidFill>
              <a:ln w="9525">
                <a:noFill/>
                <a:round/>
                <a:headEnd/>
                <a:tailEnd/>
              </a:ln>
            </p:spPr>
            <p:txBody>
              <a:bodyPr/>
              <a:lstStyle/>
              <a:p>
                <a:endParaRPr lang="ja-JP" altLang="en-US" dirty="0"/>
              </a:p>
            </p:txBody>
          </p:sp>
          <p:sp>
            <p:nvSpPr>
              <p:cNvPr id="6290" name="Freeform 180"/>
              <p:cNvSpPr>
                <a:spLocks/>
              </p:cNvSpPr>
              <p:nvPr/>
            </p:nvSpPr>
            <p:spPr bwMode="auto">
              <a:xfrm>
                <a:off x="4872" y="2375"/>
                <a:ext cx="10" cy="17"/>
              </a:xfrm>
              <a:custGeom>
                <a:avLst/>
                <a:gdLst>
                  <a:gd name="T0" fmla="*/ 0 w 10"/>
                  <a:gd name="T1" fmla="*/ 15 h 17"/>
                  <a:gd name="T2" fmla="*/ 2 w 10"/>
                  <a:gd name="T3" fmla="*/ 15 h 17"/>
                  <a:gd name="T4" fmla="*/ 5 w 10"/>
                  <a:gd name="T5" fmla="*/ 17 h 17"/>
                  <a:gd name="T6" fmla="*/ 5 w 10"/>
                  <a:gd name="T7" fmla="*/ 17 h 17"/>
                  <a:gd name="T8" fmla="*/ 7 w 10"/>
                  <a:gd name="T9" fmla="*/ 15 h 17"/>
                  <a:gd name="T10" fmla="*/ 10 w 10"/>
                  <a:gd name="T11" fmla="*/ 12 h 17"/>
                  <a:gd name="T12" fmla="*/ 10 w 10"/>
                  <a:gd name="T13" fmla="*/ 12 h 17"/>
                  <a:gd name="T14" fmla="*/ 10 w 10"/>
                  <a:gd name="T15" fmla="*/ 5 h 17"/>
                  <a:gd name="T16" fmla="*/ 7 w 10"/>
                  <a:gd name="T17" fmla="*/ 2 h 17"/>
                  <a:gd name="T18" fmla="*/ 5 w 10"/>
                  <a:gd name="T19" fmla="*/ 0 h 17"/>
                  <a:gd name="T20" fmla="*/ 5 w 10"/>
                  <a:gd name="T21" fmla="*/ 0 h 17"/>
                  <a:gd name="T22" fmla="*/ 2 w 10"/>
                  <a:gd name="T23" fmla="*/ 2 h 17"/>
                  <a:gd name="T24" fmla="*/ 0 w 10"/>
                  <a:gd name="T25" fmla="*/ 5 h 17"/>
                  <a:gd name="T26" fmla="*/ 0 w 10"/>
                  <a:gd name="T27" fmla="*/ 7 h 17"/>
                  <a:gd name="T28" fmla="*/ 0 w 10"/>
                  <a:gd name="T29" fmla="*/ 15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17"/>
                  <a:gd name="T47" fmla="*/ 10 w 10"/>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17">
                    <a:moveTo>
                      <a:pt x="0" y="15"/>
                    </a:moveTo>
                    <a:lnTo>
                      <a:pt x="2" y="15"/>
                    </a:lnTo>
                    <a:lnTo>
                      <a:pt x="5" y="17"/>
                    </a:lnTo>
                    <a:lnTo>
                      <a:pt x="7" y="15"/>
                    </a:lnTo>
                    <a:lnTo>
                      <a:pt x="10" y="12"/>
                    </a:lnTo>
                    <a:lnTo>
                      <a:pt x="10" y="5"/>
                    </a:lnTo>
                    <a:lnTo>
                      <a:pt x="7" y="2"/>
                    </a:lnTo>
                    <a:lnTo>
                      <a:pt x="5" y="0"/>
                    </a:lnTo>
                    <a:lnTo>
                      <a:pt x="2" y="2"/>
                    </a:lnTo>
                    <a:lnTo>
                      <a:pt x="0" y="5"/>
                    </a:lnTo>
                    <a:lnTo>
                      <a:pt x="0" y="7"/>
                    </a:lnTo>
                    <a:lnTo>
                      <a:pt x="0" y="15"/>
                    </a:lnTo>
                    <a:close/>
                  </a:path>
                </a:pathLst>
              </a:custGeom>
              <a:solidFill>
                <a:srgbClr val="000000"/>
              </a:solidFill>
              <a:ln w="9525">
                <a:noFill/>
                <a:round/>
                <a:headEnd/>
                <a:tailEnd/>
              </a:ln>
            </p:spPr>
            <p:txBody>
              <a:bodyPr/>
              <a:lstStyle/>
              <a:p>
                <a:endParaRPr lang="ja-JP" altLang="en-US" dirty="0"/>
              </a:p>
            </p:txBody>
          </p:sp>
        </p:grpSp>
        <p:grpSp>
          <p:nvGrpSpPr>
            <p:cNvPr id="13" name="Group 245"/>
            <p:cNvGrpSpPr>
              <a:grpSpLocks/>
            </p:cNvGrpSpPr>
            <p:nvPr/>
          </p:nvGrpSpPr>
          <p:grpSpPr bwMode="auto">
            <a:xfrm>
              <a:off x="1549400" y="4905375"/>
              <a:ext cx="6200775" cy="15875"/>
              <a:chOff x="976" y="3090"/>
              <a:chExt cx="3906" cy="10"/>
            </a:xfrm>
          </p:grpSpPr>
          <p:sp>
            <p:nvSpPr>
              <p:cNvPr id="6216" name="Freeform 182"/>
              <p:cNvSpPr>
                <a:spLocks/>
              </p:cNvSpPr>
              <p:nvPr/>
            </p:nvSpPr>
            <p:spPr bwMode="auto">
              <a:xfrm>
                <a:off x="4793" y="3090"/>
                <a:ext cx="89" cy="10"/>
              </a:xfrm>
              <a:custGeom>
                <a:avLst/>
                <a:gdLst>
                  <a:gd name="T0" fmla="*/ 86 w 89"/>
                  <a:gd name="T1" fmla="*/ 10 h 10"/>
                  <a:gd name="T2" fmla="*/ 86 w 89"/>
                  <a:gd name="T3" fmla="*/ 8 h 10"/>
                  <a:gd name="T4" fmla="*/ 89 w 89"/>
                  <a:gd name="T5" fmla="*/ 5 h 10"/>
                  <a:gd name="T6" fmla="*/ 89 w 89"/>
                  <a:gd name="T7" fmla="*/ 5 h 10"/>
                  <a:gd name="T8" fmla="*/ 86 w 89"/>
                  <a:gd name="T9" fmla="*/ 3 h 10"/>
                  <a:gd name="T10" fmla="*/ 84 w 89"/>
                  <a:gd name="T11" fmla="*/ 0 h 10"/>
                  <a:gd name="T12" fmla="*/ 84 w 89"/>
                  <a:gd name="T13" fmla="*/ 0 h 10"/>
                  <a:gd name="T14" fmla="*/ 5 w 89"/>
                  <a:gd name="T15" fmla="*/ 0 h 10"/>
                  <a:gd name="T16" fmla="*/ 3 w 89"/>
                  <a:gd name="T17" fmla="*/ 3 h 10"/>
                  <a:gd name="T18" fmla="*/ 0 w 89"/>
                  <a:gd name="T19" fmla="*/ 5 h 10"/>
                  <a:gd name="T20" fmla="*/ 0 w 89"/>
                  <a:gd name="T21" fmla="*/ 5 h 10"/>
                  <a:gd name="T22" fmla="*/ 3 w 89"/>
                  <a:gd name="T23" fmla="*/ 8 h 10"/>
                  <a:gd name="T24" fmla="*/ 5 w 89"/>
                  <a:gd name="T25" fmla="*/ 10 h 10"/>
                  <a:gd name="T26" fmla="*/ 8 w 89"/>
                  <a:gd name="T27" fmla="*/ 10 h 10"/>
                  <a:gd name="T28" fmla="*/ 86 w 89"/>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9"/>
                  <a:gd name="T46" fmla="*/ 0 h 10"/>
                  <a:gd name="T47" fmla="*/ 89 w 89"/>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9" h="10">
                    <a:moveTo>
                      <a:pt x="86" y="10"/>
                    </a:moveTo>
                    <a:lnTo>
                      <a:pt x="86" y="8"/>
                    </a:lnTo>
                    <a:lnTo>
                      <a:pt x="89" y="5"/>
                    </a:lnTo>
                    <a:lnTo>
                      <a:pt x="86" y="3"/>
                    </a:lnTo>
                    <a:lnTo>
                      <a:pt x="84" y="0"/>
                    </a:lnTo>
                    <a:lnTo>
                      <a:pt x="5" y="0"/>
                    </a:lnTo>
                    <a:lnTo>
                      <a:pt x="3" y="3"/>
                    </a:lnTo>
                    <a:lnTo>
                      <a:pt x="0" y="5"/>
                    </a:lnTo>
                    <a:lnTo>
                      <a:pt x="3" y="8"/>
                    </a:lnTo>
                    <a:lnTo>
                      <a:pt x="5" y="10"/>
                    </a:lnTo>
                    <a:lnTo>
                      <a:pt x="8" y="10"/>
                    </a:lnTo>
                    <a:lnTo>
                      <a:pt x="86" y="10"/>
                    </a:lnTo>
                    <a:close/>
                  </a:path>
                </a:pathLst>
              </a:custGeom>
              <a:solidFill>
                <a:srgbClr val="000000"/>
              </a:solidFill>
              <a:ln w="9525">
                <a:noFill/>
                <a:round/>
                <a:headEnd/>
                <a:tailEnd/>
              </a:ln>
            </p:spPr>
            <p:txBody>
              <a:bodyPr/>
              <a:lstStyle/>
              <a:p>
                <a:endParaRPr lang="ja-JP" altLang="en-US" dirty="0"/>
              </a:p>
            </p:txBody>
          </p:sp>
          <p:sp>
            <p:nvSpPr>
              <p:cNvPr id="6217" name="Freeform 183"/>
              <p:cNvSpPr>
                <a:spLocks/>
              </p:cNvSpPr>
              <p:nvPr/>
            </p:nvSpPr>
            <p:spPr bwMode="auto">
              <a:xfrm>
                <a:off x="4754" y="3090"/>
                <a:ext cx="20" cy="10"/>
              </a:xfrm>
              <a:custGeom>
                <a:avLst/>
                <a:gdLst>
                  <a:gd name="T0" fmla="*/ 17 w 20"/>
                  <a:gd name="T1" fmla="*/ 10 h 10"/>
                  <a:gd name="T2" fmla="*/ 17 w 20"/>
                  <a:gd name="T3" fmla="*/ 8 h 10"/>
                  <a:gd name="T4" fmla="*/ 20 w 20"/>
                  <a:gd name="T5" fmla="*/ 5 h 10"/>
                  <a:gd name="T6" fmla="*/ 20 w 20"/>
                  <a:gd name="T7" fmla="*/ 5 h 10"/>
                  <a:gd name="T8" fmla="*/ 17 w 20"/>
                  <a:gd name="T9" fmla="*/ 3 h 10"/>
                  <a:gd name="T10" fmla="*/ 15 w 20"/>
                  <a:gd name="T11" fmla="*/ 0 h 10"/>
                  <a:gd name="T12" fmla="*/ 15 w 20"/>
                  <a:gd name="T13" fmla="*/ 0 h 10"/>
                  <a:gd name="T14" fmla="*/ 5 w 20"/>
                  <a:gd name="T15" fmla="*/ 0 h 10"/>
                  <a:gd name="T16" fmla="*/ 2 w 20"/>
                  <a:gd name="T17" fmla="*/ 3 h 10"/>
                  <a:gd name="T18" fmla="*/ 0 w 20"/>
                  <a:gd name="T19" fmla="*/ 5 h 10"/>
                  <a:gd name="T20" fmla="*/ 0 w 20"/>
                  <a:gd name="T21" fmla="*/ 5 h 10"/>
                  <a:gd name="T22" fmla="*/ 2 w 20"/>
                  <a:gd name="T23" fmla="*/ 8 h 10"/>
                  <a:gd name="T24" fmla="*/ 5 w 20"/>
                  <a:gd name="T25" fmla="*/ 10 h 10"/>
                  <a:gd name="T26" fmla="*/ 7 w 20"/>
                  <a:gd name="T27" fmla="*/ 10 h 10"/>
                  <a:gd name="T28" fmla="*/ 17 w 20"/>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0"/>
                  <a:gd name="T47" fmla="*/ 20 w 20"/>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0">
                    <a:moveTo>
                      <a:pt x="17" y="10"/>
                    </a:moveTo>
                    <a:lnTo>
                      <a:pt x="17" y="8"/>
                    </a:lnTo>
                    <a:lnTo>
                      <a:pt x="20" y="5"/>
                    </a:lnTo>
                    <a:lnTo>
                      <a:pt x="17" y="3"/>
                    </a:lnTo>
                    <a:lnTo>
                      <a:pt x="15" y="0"/>
                    </a:lnTo>
                    <a:lnTo>
                      <a:pt x="5" y="0"/>
                    </a:lnTo>
                    <a:lnTo>
                      <a:pt x="2" y="3"/>
                    </a:lnTo>
                    <a:lnTo>
                      <a:pt x="0" y="5"/>
                    </a:lnTo>
                    <a:lnTo>
                      <a:pt x="2" y="8"/>
                    </a:lnTo>
                    <a:lnTo>
                      <a:pt x="5" y="10"/>
                    </a:lnTo>
                    <a:lnTo>
                      <a:pt x="7" y="10"/>
                    </a:lnTo>
                    <a:lnTo>
                      <a:pt x="17" y="10"/>
                    </a:lnTo>
                    <a:close/>
                  </a:path>
                </a:pathLst>
              </a:custGeom>
              <a:solidFill>
                <a:srgbClr val="000000"/>
              </a:solidFill>
              <a:ln w="9525">
                <a:noFill/>
                <a:round/>
                <a:headEnd/>
                <a:tailEnd/>
              </a:ln>
            </p:spPr>
            <p:txBody>
              <a:bodyPr/>
              <a:lstStyle/>
              <a:p>
                <a:endParaRPr lang="ja-JP" altLang="en-US" dirty="0"/>
              </a:p>
            </p:txBody>
          </p:sp>
          <p:sp>
            <p:nvSpPr>
              <p:cNvPr id="6218" name="Freeform 184"/>
              <p:cNvSpPr>
                <a:spLocks/>
              </p:cNvSpPr>
              <p:nvPr/>
            </p:nvSpPr>
            <p:spPr bwMode="auto">
              <a:xfrm>
                <a:off x="4715" y="3090"/>
                <a:ext cx="19" cy="10"/>
              </a:xfrm>
              <a:custGeom>
                <a:avLst/>
                <a:gdLst>
                  <a:gd name="T0" fmla="*/ 17 w 19"/>
                  <a:gd name="T1" fmla="*/ 10 h 10"/>
                  <a:gd name="T2" fmla="*/ 17 w 19"/>
                  <a:gd name="T3" fmla="*/ 8 h 10"/>
                  <a:gd name="T4" fmla="*/ 19 w 19"/>
                  <a:gd name="T5" fmla="*/ 5 h 10"/>
                  <a:gd name="T6" fmla="*/ 19 w 19"/>
                  <a:gd name="T7" fmla="*/ 5 h 10"/>
                  <a:gd name="T8" fmla="*/ 17 w 19"/>
                  <a:gd name="T9" fmla="*/ 3 h 10"/>
                  <a:gd name="T10" fmla="*/ 14 w 19"/>
                  <a:gd name="T11" fmla="*/ 0 h 10"/>
                  <a:gd name="T12" fmla="*/ 14 w 19"/>
                  <a:gd name="T13" fmla="*/ 0 h 10"/>
                  <a:gd name="T14" fmla="*/ 4 w 19"/>
                  <a:gd name="T15" fmla="*/ 0 h 10"/>
                  <a:gd name="T16" fmla="*/ 2 w 19"/>
                  <a:gd name="T17" fmla="*/ 3 h 10"/>
                  <a:gd name="T18" fmla="*/ 0 w 19"/>
                  <a:gd name="T19" fmla="*/ 5 h 10"/>
                  <a:gd name="T20" fmla="*/ 0 w 19"/>
                  <a:gd name="T21" fmla="*/ 5 h 10"/>
                  <a:gd name="T22" fmla="*/ 2 w 19"/>
                  <a:gd name="T23" fmla="*/ 8 h 10"/>
                  <a:gd name="T24" fmla="*/ 4 w 19"/>
                  <a:gd name="T25" fmla="*/ 10 h 10"/>
                  <a:gd name="T26" fmla="*/ 7 w 19"/>
                  <a:gd name="T27" fmla="*/ 10 h 10"/>
                  <a:gd name="T28" fmla="*/ 17 w 19"/>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10"/>
                  <a:gd name="T47" fmla="*/ 19 w 19"/>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10">
                    <a:moveTo>
                      <a:pt x="17" y="10"/>
                    </a:moveTo>
                    <a:lnTo>
                      <a:pt x="17" y="8"/>
                    </a:lnTo>
                    <a:lnTo>
                      <a:pt x="19" y="5"/>
                    </a:lnTo>
                    <a:lnTo>
                      <a:pt x="17" y="3"/>
                    </a:lnTo>
                    <a:lnTo>
                      <a:pt x="14" y="0"/>
                    </a:lnTo>
                    <a:lnTo>
                      <a:pt x="4" y="0"/>
                    </a:lnTo>
                    <a:lnTo>
                      <a:pt x="2" y="3"/>
                    </a:lnTo>
                    <a:lnTo>
                      <a:pt x="0" y="5"/>
                    </a:lnTo>
                    <a:lnTo>
                      <a:pt x="2" y="8"/>
                    </a:lnTo>
                    <a:lnTo>
                      <a:pt x="4" y="10"/>
                    </a:lnTo>
                    <a:lnTo>
                      <a:pt x="7" y="10"/>
                    </a:lnTo>
                    <a:lnTo>
                      <a:pt x="17" y="10"/>
                    </a:lnTo>
                    <a:close/>
                  </a:path>
                </a:pathLst>
              </a:custGeom>
              <a:solidFill>
                <a:srgbClr val="000000"/>
              </a:solidFill>
              <a:ln w="9525">
                <a:noFill/>
                <a:round/>
                <a:headEnd/>
                <a:tailEnd/>
              </a:ln>
            </p:spPr>
            <p:txBody>
              <a:bodyPr/>
              <a:lstStyle/>
              <a:p>
                <a:endParaRPr lang="ja-JP" altLang="en-US" dirty="0"/>
              </a:p>
            </p:txBody>
          </p:sp>
          <p:sp>
            <p:nvSpPr>
              <p:cNvPr id="6219" name="Freeform 185"/>
              <p:cNvSpPr>
                <a:spLocks/>
              </p:cNvSpPr>
              <p:nvPr/>
            </p:nvSpPr>
            <p:spPr bwMode="auto">
              <a:xfrm>
                <a:off x="4606" y="3090"/>
                <a:ext cx="89" cy="10"/>
              </a:xfrm>
              <a:custGeom>
                <a:avLst/>
                <a:gdLst>
                  <a:gd name="T0" fmla="*/ 86 w 89"/>
                  <a:gd name="T1" fmla="*/ 10 h 10"/>
                  <a:gd name="T2" fmla="*/ 86 w 89"/>
                  <a:gd name="T3" fmla="*/ 8 h 10"/>
                  <a:gd name="T4" fmla="*/ 89 w 89"/>
                  <a:gd name="T5" fmla="*/ 5 h 10"/>
                  <a:gd name="T6" fmla="*/ 89 w 89"/>
                  <a:gd name="T7" fmla="*/ 5 h 10"/>
                  <a:gd name="T8" fmla="*/ 86 w 89"/>
                  <a:gd name="T9" fmla="*/ 3 h 10"/>
                  <a:gd name="T10" fmla="*/ 84 w 89"/>
                  <a:gd name="T11" fmla="*/ 0 h 10"/>
                  <a:gd name="T12" fmla="*/ 84 w 89"/>
                  <a:gd name="T13" fmla="*/ 0 h 10"/>
                  <a:gd name="T14" fmla="*/ 5 w 89"/>
                  <a:gd name="T15" fmla="*/ 0 h 10"/>
                  <a:gd name="T16" fmla="*/ 3 w 89"/>
                  <a:gd name="T17" fmla="*/ 3 h 10"/>
                  <a:gd name="T18" fmla="*/ 0 w 89"/>
                  <a:gd name="T19" fmla="*/ 5 h 10"/>
                  <a:gd name="T20" fmla="*/ 0 w 89"/>
                  <a:gd name="T21" fmla="*/ 5 h 10"/>
                  <a:gd name="T22" fmla="*/ 3 w 89"/>
                  <a:gd name="T23" fmla="*/ 8 h 10"/>
                  <a:gd name="T24" fmla="*/ 5 w 89"/>
                  <a:gd name="T25" fmla="*/ 10 h 10"/>
                  <a:gd name="T26" fmla="*/ 8 w 89"/>
                  <a:gd name="T27" fmla="*/ 10 h 10"/>
                  <a:gd name="T28" fmla="*/ 86 w 89"/>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9"/>
                  <a:gd name="T46" fmla="*/ 0 h 10"/>
                  <a:gd name="T47" fmla="*/ 89 w 89"/>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9" h="10">
                    <a:moveTo>
                      <a:pt x="86" y="10"/>
                    </a:moveTo>
                    <a:lnTo>
                      <a:pt x="86" y="8"/>
                    </a:lnTo>
                    <a:lnTo>
                      <a:pt x="89" y="5"/>
                    </a:lnTo>
                    <a:lnTo>
                      <a:pt x="86" y="3"/>
                    </a:lnTo>
                    <a:lnTo>
                      <a:pt x="84" y="0"/>
                    </a:lnTo>
                    <a:lnTo>
                      <a:pt x="5" y="0"/>
                    </a:lnTo>
                    <a:lnTo>
                      <a:pt x="3" y="3"/>
                    </a:lnTo>
                    <a:lnTo>
                      <a:pt x="0" y="5"/>
                    </a:lnTo>
                    <a:lnTo>
                      <a:pt x="3" y="8"/>
                    </a:lnTo>
                    <a:lnTo>
                      <a:pt x="5" y="10"/>
                    </a:lnTo>
                    <a:lnTo>
                      <a:pt x="8" y="10"/>
                    </a:lnTo>
                    <a:lnTo>
                      <a:pt x="86" y="10"/>
                    </a:lnTo>
                    <a:close/>
                  </a:path>
                </a:pathLst>
              </a:custGeom>
              <a:solidFill>
                <a:srgbClr val="000000"/>
              </a:solidFill>
              <a:ln w="9525">
                <a:noFill/>
                <a:round/>
                <a:headEnd/>
                <a:tailEnd/>
              </a:ln>
            </p:spPr>
            <p:txBody>
              <a:bodyPr/>
              <a:lstStyle/>
              <a:p>
                <a:endParaRPr lang="ja-JP" altLang="en-US" dirty="0"/>
              </a:p>
            </p:txBody>
          </p:sp>
          <p:sp>
            <p:nvSpPr>
              <p:cNvPr id="6220" name="Freeform 186"/>
              <p:cNvSpPr>
                <a:spLocks/>
              </p:cNvSpPr>
              <p:nvPr/>
            </p:nvSpPr>
            <p:spPr bwMode="auto">
              <a:xfrm>
                <a:off x="4567" y="3090"/>
                <a:ext cx="20" cy="10"/>
              </a:xfrm>
              <a:custGeom>
                <a:avLst/>
                <a:gdLst>
                  <a:gd name="T0" fmla="*/ 17 w 20"/>
                  <a:gd name="T1" fmla="*/ 10 h 10"/>
                  <a:gd name="T2" fmla="*/ 17 w 20"/>
                  <a:gd name="T3" fmla="*/ 8 h 10"/>
                  <a:gd name="T4" fmla="*/ 20 w 20"/>
                  <a:gd name="T5" fmla="*/ 5 h 10"/>
                  <a:gd name="T6" fmla="*/ 20 w 20"/>
                  <a:gd name="T7" fmla="*/ 5 h 10"/>
                  <a:gd name="T8" fmla="*/ 17 w 20"/>
                  <a:gd name="T9" fmla="*/ 3 h 10"/>
                  <a:gd name="T10" fmla="*/ 15 w 20"/>
                  <a:gd name="T11" fmla="*/ 0 h 10"/>
                  <a:gd name="T12" fmla="*/ 15 w 20"/>
                  <a:gd name="T13" fmla="*/ 0 h 10"/>
                  <a:gd name="T14" fmla="*/ 5 w 20"/>
                  <a:gd name="T15" fmla="*/ 0 h 10"/>
                  <a:gd name="T16" fmla="*/ 2 w 20"/>
                  <a:gd name="T17" fmla="*/ 3 h 10"/>
                  <a:gd name="T18" fmla="*/ 0 w 20"/>
                  <a:gd name="T19" fmla="*/ 5 h 10"/>
                  <a:gd name="T20" fmla="*/ 0 w 20"/>
                  <a:gd name="T21" fmla="*/ 5 h 10"/>
                  <a:gd name="T22" fmla="*/ 2 w 20"/>
                  <a:gd name="T23" fmla="*/ 8 h 10"/>
                  <a:gd name="T24" fmla="*/ 5 w 20"/>
                  <a:gd name="T25" fmla="*/ 10 h 10"/>
                  <a:gd name="T26" fmla="*/ 7 w 20"/>
                  <a:gd name="T27" fmla="*/ 10 h 10"/>
                  <a:gd name="T28" fmla="*/ 17 w 20"/>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0"/>
                  <a:gd name="T47" fmla="*/ 20 w 20"/>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0">
                    <a:moveTo>
                      <a:pt x="17" y="10"/>
                    </a:moveTo>
                    <a:lnTo>
                      <a:pt x="17" y="8"/>
                    </a:lnTo>
                    <a:lnTo>
                      <a:pt x="20" y="5"/>
                    </a:lnTo>
                    <a:lnTo>
                      <a:pt x="17" y="3"/>
                    </a:lnTo>
                    <a:lnTo>
                      <a:pt x="15" y="0"/>
                    </a:lnTo>
                    <a:lnTo>
                      <a:pt x="5" y="0"/>
                    </a:lnTo>
                    <a:lnTo>
                      <a:pt x="2" y="3"/>
                    </a:lnTo>
                    <a:lnTo>
                      <a:pt x="0" y="5"/>
                    </a:lnTo>
                    <a:lnTo>
                      <a:pt x="2" y="8"/>
                    </a:lnTo>
                    <a:lnTo>
                      <a:pt x="5" y="10"/>
                    </a:lnTo>
                    <a:lnTo>
                      <a:pt x="7" y="10"/>
                    </a:lnTo>
                    <a:lnTo>
                      <a:pt x="17" y="10"/>
                    </a:lnTo>
                    <a:close/>
                  </a:path>
                </a:pathLst>
              </a:custGeom>
              <a:solidFill>
                <a:srgbClr val="000000"/>
              </a:solidFill>
              <a:ln w="9525">
                <a:noFill/>
                <a:round/>
                <a:headEnd/>
                <a:tailEnd/>
              </a:ln>
            </p:spPr>
            <p:txBody>
              <a:bodyPr/>
              <a:lstStyle/>
              <a:p>
                <a:endParaRPr lang="ja-JP" altLang="en-US" dirty="0"/>
              </a:p>
            </p:txBody>
          </p:sp>
          <p:sp>
            <p:nvSpPr>
              <p:cNvPr id="6221" name="Freeform 187"/>
              <p:cNvSpPr>
                <a:spLocks/>
              </p:cNvSpPr>
              <p:nvPr/>
            </p:nvSpPr>
            <p:spPr bwMode="auto">
              <a:xfrm>
                <a:off x="4528" y="3090"/>
                <a:ext cx="19" cy="10"/>
              </a:xfrm>
              <a:custGeom>
                <a:avLst/>
                <a:gdLst>
                  <a:gd name="T0" fmla="*/ 17 w 19"/>
                  <a:gd name="T1" fmla="*/ 10 h 10"/>
                  <a:gd name="T2" fmla="*/ 17 w 19"/>
                  <a:gd name="T3" fmla="*/ 8 h 10"/>
                  <a:gd name="T4" fmla="*/ 19 w 19"/>
                  <a:gd name="T5" fmla="*/ 5 h 10"/>
                  <a:gd name="T6" fmla="*/ 19 w 19"/>
                  <a:gd name="T7" fmla="*/ 5 h 10"/>
                  <a:gd name="T8" fmla="*/ 17 w 19"/>
                  <a:gd name="T9" fmla="*/ 3 h 10"/>
                  <a:gd name="T10" fmla="*/ 14 w 19"/>
                  <a:gd name="T11" fmla="*/ 0 h 10"/>
                  <a:gd name="T12" fmla="*/ 14 w 19"/>
                  <a:gd name="T13" fmla="*/ 0 h 10"/>
                  <a:gd name="T14" fmla="*/ 5 w 19"/>
                  <a:gd name="T15" fmla="*/ 0 h 10"/>
                  <a:gd name="T16" fmla="*/ 2 w 19"/>
                  <a:gd name="T17" fmla="*/ 3 h 10"/>
                  <a:gd name="T18" fmla="*/ 0 w 19"/>
                  <a:gd name="T19" fmla="*/ 5 h 10"/>
                  <a:gd name="T20" fmla="*/ 0 w 19"/>
                  <a:gd name="T21" fmla="*/ 5 h 10"/>
                  <a:gd name="T22" fmla="*/ 2 w 19"/>
                  <a:gd name="T23" fmla="*/ 8 h 10"/>
                  <a:gd name="T24" fmla="*/ 5 w 19"/>
                  <a:gd name="T25" fmla="*/ 10 h 10"/>
                  <a:gd name="T26" fmla="*/ 7 w 19"/>
                  <a:gd name="T27" fmla="*/ 10 h 10"/>
                  <a:gd name="T28" fmla="*/ 17 w 19"/>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10"/>
                  <a:gd name="T47" fmla="*/ 19 w 19"/>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10">
                    <a:moveTo>
                      <a:pt x="17" y="10"/>
                    </a:moveTo>
                    <a:lnTo>
                      <a:pt x="17" y="8"/>
                    </a:lnTo>
                    <a:lnTo>
                      <a:pt x="19" y="5"/>
                    </a:lnTo>
                    <a:lnTo>
                      <a:pt x="17" y="3"/>
                    </a:lnTo>
                    <a:lnTo>
                      <a:pt x="14" y="0"/>
                    </a:lnTo>
                    <a:lnTo>
                      <a:pt x="5" y="0"/>
                    </a:lnTo>
                    <a:lnTo>
                      <a:pt x="2" y="3"/>
                    </a:lnTo>
                    <a:lnTo>
                      <a:pt x="0" y="5"/>
                    </a:lnTo>
                    <a:lnTo>
                      <a:pt x="2" y="8"/>
                    </a:lnTo>
                    <a:lnTo>
                      <a:pt x="5" y="10"/>
                    </a:lnTo>
                    <a:lnTo>
                      <a:pt x="7" y="10"/>
                    </a:lnTo>
                    <a:lnTo>
                      <a:pt x="17" y="10"/>
                    </a:lnTo>
                    <a:close/>
                  </a:path>
                </a:pathLst>
              </a:custGeom>
              <a:solidFill>
                <a:srgbClr val="000000"/>
              </a:solidFill>
              <a:ln w="9525">
                <a:noFill/>
                <a:round/>
                <a:headEnd/>
                <a:tailEnd/>
              </a:ln>
            </p:spPr>
            <p:txBody>
              <a:bodyPr/>
              <a:lstStyle/>
              <a:p>
                <a:endParaRPr lang="ja-JP" altLang="en-US" dirty="0"/>
              </a:p>
            </p:txBody>
          </p:sp>
          <p:sp>
            <p:nvSpPr>
              <p:cNvPr id="6222" name="Freeform 188"/>
              <p:cNvSpPr>
                <a:spLocks/>
              </p:cNvSpPr>
              <p:nvPr/>
            </p:nvSpPr>
            <p:spPr bwMode="auto">
              <a:xfrm>
                <a:off x="4419" y="3090"/>
                <a:ext cx="89" cy="10"/>
              </a:xfrm>
              <a:custGeom>
                <a:avLst/>
                <a:gdLst>
                  <a:gd name="T0" fmla="*/ 87 w 89"/>
                  <a:gd name="T1" fmla="*/ 10 h 10"/>
                  <a:gd name="T2" fmla="*/ 87 w 89"/>
                  <a:gd name="T3" fmla="*/ 8 h 10"/>
                  <a:gd name="T4" fmla="*/ 89 w 89"/>
                  <a:gd name="T5" fmla="*/ 5 h 10"/>
                  <a:gd name="T6" fmla="*/ 89 w 89"/>
                  <a:gd name="T7" fmla="*/ 5 h 10"/>
                  <a:gd name="T8" fmla="*/ 87 w 89"/>
                  <a:gd name="T9" fmla="*/ 3 h 10"/>
                  <a:gd name="T10" fmla="*/ 84 w 89"/>
                  <a:gd name="T11" fmla="*/ 0 h 10"/>
                  <a:gd name="T12" fmla="*/ 84 w 89"/>
                  <a:gd name="T13" fmla="*/ 0 h 10"/>
                  <a:gd name="T14" fmla="*/ 5 w 89"/>
                  <a:gd name="T15" fmla="*/ 0 h 10"/>
                  <a:gd name="T16" fmla="*/ 3 w 89"/>
                  <a:gd name="T17" fmla="*/ 3 h 10"/>
                  <a:gd name="T18" fmla="*/ 0 w 89"/>
                  <a:gd name="T19" fmla="*/ 5 h 10"/>
                  <a:gd name="T20" fmla="*/ 0 w 89"/>
                  <a:gd name="T21" fmla="*/ 5 h 10"/>
                  <a:gd name="T22" fmla="*/ 3 w 89"/>
                  <a:gd name="T23" fmla="*/ 8 h 10"/>
                  <a:gd name="T24" fmla="*/ 5 w 89"/>
                  <a:gd name="T25" fmla="*/ 10 h 10"/>
                  <a:gd name="T26" fmla="*/ 8 w 89"/>
                  <a:gd name="T27" fmla="*/ 10 h 10"/>
                  <a:gd name="T28" fmla="*/ 87 w 89"/>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9"/>
                  <a:gd name="T46" fmla="*/ 0 h 10"/>
                  <a:gd name="T47" fmla="*/ 89 w 89"/>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9" h="10">
                    <a:moveTo>
                      <a:pt x="87" y="10"/>
                    </a:moveTo>
                    <a:lnTo>
                      <a:pt x="87" y="8"/>
                    </a:lnTo>
                    <a:lnTo>
                      <a:pt x="89" y="5"/>
                    </a:lnTo>
                    <a:lnTo>
                      <a:pt x="87" y="3"/>
                    </a:lnTo>
                    <a:lnTo>
                      <a:pt x="84" y="0"/>
                    </a:lnTo>
                    <a:lnTo>
                      <a:pt x="5" y="0"/>
                    </a:lnTo>
                    <a:lnTo>
                      <a:pt x="3" y="3"/>
                    </a:lnTo>
                    <a:lnTo>
                      <a:pt x="0" y="5"/>
                    </a:lnTo>
                    <a:lnTo>
                      <a:pt x="3" y="8"/>
                    </a:lnTo>
                    <a:lnTo>
                      <a:pt x="5" y="10"/>
                    </a:lnTo>
                    <a:lnTo>
                      <a:pt x="8" y="10"/>
                    </a:lnTo>
                    <a:lnTo>
                      <a:pt x="87" y="10"/>
                    </a:lnTo>
                    <a:close/>
                  </a:path>
                </a:pathLst>
              </a:custGeom>
              <a:solidFill>
                <a:srgbClr val="000000"/>
              </a:solidFill>
              <a:ln w="9525">
                <a:noFill/>
                <a:round/>
                <a:headEnd/>
                <a:tailEnd/>
              </a:ln>
            </p:spPr>
            <p:txBody>
              <a:bodyPr/>
              <a:lstStyle/>
              <a:p>
                <a:endParaRPr lang="ja-JP" altLang="en-US" dirty="0"/>
              </a:p>
            </p:txBody>
          </p:sp>
          <p:sp>
            <p:nvSpPr>
              <p:cNvPr id="6223" name="Freeform 189"/>
              <p:cNvSpPr>
                <a:spLocks/>
              </p:cNvSpPr>
              <p:nvPr/>
            </p:nvSpPr>
            <p:spPr bwMode="auto">
              <a:xfrm>
                <a:off x="4380" y="3090"/>
                <a:ext cx="20" cy="10"/>
              </a:xfrm>
              <a:custGeom>
                <a:avLst/>
                <a:gdLst>
                  <a:gd name="T0" fmla="*/ 17 w 20"/>
                  <a:gd name="T1" fmla="*/ 10 h 10"/>
                  <a:gd name="T2" fmla="*/ 17 w 20"/>
                  <a:gd name="T3" fmla="*/ 8 h 10"/>
                  <a:gd name="T4" fmla="*/ 20 w 20"/>
                  <a:gd name="T5" fmla="*/ 5 h 10"/>
                  <a:gd name="T6" fmla="*/ 20 w 20"/>
                  <a:gd name="T7" fmla="*/ 5 h 10"/>
                  <a:gd name="T8" fmla="*/ 17 w 20"/>
                  <a:gd name="T9" fmla="*/ 3 h 10"/>
                  <a:gd name="T10" fmla="*/ 15 w 20"/>
                  <a:gd name="T11" fmla="*/ 0 h 10"/>
                  <a:gd name="T12" fmla="*/ 15 w 20"/>
                  <a:gd name="T13" fmla="*/ 0 h 10"/>
                  <a:gd name="T14" fmla="*/ 5 w 20"/>
                  <a:gd name="T15" fmla="*/ 0 h 10"/>
                  <a:gd name="T16" fmla="*/ 3 w 20"/>
                  <a:gd name="T17" fmla="*/ 3 h 10"/>
                  <a:gd name="T18" fmla="*/ 0 w 20"/>
                  <a:gd name="T19" fmla="*/ 5 h 10"/>
                  <a:gd name="T20" fmla="*/ 0 w 20"/>
                  <a:gd name="T21" fmla="*/ 5 h 10"/>
                  <a:gd name="T22" fmla="*/ 3 w 20"/>
                  <a:gd name="T23" fmla="*/ 8 h 10"/>
                  <a:gd name="T24" fmla="*/ 5 w 20"/>
                  <a:gd name="T25" fmla="*/ 10 h 10"/>
                  <a:gd name="T26" fmla="*/ 7 w 20"/>
                  <a:gd name="T27" fmla="*/ 10 h 10"/>
                  <a:gd name="T28" fmla="*/ 17 w 20"/>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0"/>
                  <a:gd name="T47" fmla="*/ 20 w 20"/>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0">
                    <a:moveTo>
                      <a:pt x="17" y="10"/>
                    </a:moveTo>
                    <a:lnTo>
                      <a:pt x="17" y="8"/>
                    </a:lnTo>
                    <a:lnTo>
                      <a:pt x="20" y="5"/>
                    </a:lnTo>
                    <a:lnTo>
                      <a:pt x="17" y="3"/>
                    </a:lnTo>
                    <a:lnTo>
                      <a:pt x="15" y="0"/>
                    </a:lnTo>
                    <a:lnTo>
                      <a:pt x="5" y="0"/>
                    </a:lnTo>
                    <a:lnTo>
                      <a:pt x="3" y="3"/>
                    </a:lnTo>
                    <a:lnTo>
                      <a:pt x="0" y="5"/>
                    </a:lnTo>
                    <a:lnTo>
                      <a:pt x="3" y="8"/>
                    </a:lnTo>
                    <a:lnTo>
                      <a:pt x="5" y="10"/>
                    </a:lnTo>
                    <a:lnTo>
                      <a:pt x="7" y="10"/>
                    </a:lnTo>
                    <a:lnTo>
                      <a:pt x="17" y="10"/>
                    </a:lnTo>
                    <a:close/>
                  </a:path>
                </a:pathLst>
              </a:custGeom>
              <a:solidFill>
                <a:srgbClr val="000000"/>
              </a:solidFill>
              <a:ln w="9525">
                <a:noFill/>
                <a:round/>
                <a:headEnd/>
                <a:tailEnd/>
              </a:ln>
            </p:spPr>
            <p:txBody>
              <a:bodyPr/>
              <a:lstStyle/>
              <a:p>
                <a:endParaRPr lang="ja-JP" altLang="en-US" dirty="0"/>
              </a:p>
            </p:txBody>
          </p:sp>
          <p:sp>
            <p:nvSpPr>
              <p:cNvPr id="6224" name="Freeform 190"/>
              <p:cNvSpPr>
                <a:spLocks/>
              </p:cNvSpPr>
              <p:nvPr/>
            </p:nvSpPr>
            <p:spPr bwMode="auto">
              <a:xfrm>
                <a:off x="4341" y="3090"/>
                <a:ext cx="19" cy="10"/>
              </a:xfrm>
              <a:custGeom>
                <a:avLst/>
                <a:gdLst>
                  <a:gd name="T0" fmla="*/ 17 w 19"/>
                  <a:gd name="T1" fmla="*/ 10 h 10"/>
                  <a:gd name="T2" fmla="*/ 17 w 19"/>
                  <a:gd name="T3" fmla="*/ 8 h 10"/>
                  <a:gd name="T4" fmla="*/ 19 w 19"/>
                  <a:gd name="T5" fmla="*/ 5 h 10"/>
                  <a:gd name="T6" fmla="*/ 19 w 19"/>
                  <a:gd name="T7" fmla="*/ 5 h 10"/>
                  <a:gd name="T8" fmla="*/ 17 w 19"/>
                  <a:gd name="T9" fmla="*/ 3 h 10"/>
                  <a:gd name="T10" fmla="*/ 14 w 19"/>
                  <a:gd name="T11" fmla="*/ 0 h 10"/>
                  <a:gd name="T12" fmla="*/ 14 w 19"/>
                  <a:gd name="T13" fmla="*/ 0 h 10"/>
                  <a:gd name="T14" fmla="*/ 5 w 19"/>
                  <a:gd name="T15" fmla="*/ 0 h 10"/>
                  <a:gd name="T16" fmla="*/ 2 w 19"/>
                  <a:gd name="T17" fmla="*/ 3 h 10"/>
                  <a:gd name="T18" fmla="*/ 0 w 19"/>
                  <a:gd name="T19" fmla="*/ 5 h 10"/>
                  <a:gd name="T20" fmla="*/ 0 w 19"/>
                  <a:gd name="T21" fmla="*/ 5 h 10"/>
                  <a:gd name="T22" fmla="*/ 2 w 19"/>
                  <a:gd name="T23" fmla="*/ 8 h 10"/>
                  <a:gd name="T24" fmla="*/ 5 w 19"/>
                  <a:gd name="T25" fmla="*/ 10 h 10"/>
                  <a:gd name="T26" fmla="*/ 7 w 19"/>
                  <a:gd name="T27" fmla="*/ 10 h 10"/>
                  <a:gd name="T28" fmla="*/ 17 w 19"/>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10"/>
                  <a:gd name="T47" fmla="*/ 19 w 19"/>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10">
                    <a:moveTo>
                      <a:pt x="17" y="10"/>
                    </a:moveTo>
                    <a:lnTo>
                      <a:pt x="17" y="8"/>
                    </a:lnTo>
                    <a:lnTo>
                      <a:pt x="19" y="5"/>
                    </a:lnTo>
                    <a:lnTo>
                      <a:pt x="17" y="3"/>
                    </a:lnTo>
                    <a:lnTo>
                      <a:pt x="14" y="0"/>
                    </a:lnTo>
                    <a:lnTo>
                      <a:pt x="5" y="0"/>
                    </a:lnTo>
                    <a:lnTo>
                      <a:pt x="2" y="3"/>
                    </a:lnTo>
                    <a:lnTo>
                      <a:pt x="0" y="5"/>
                    </a:lnTo>
                    <a:lnTo>
                      <a:pt x="2" y="8"/>
                    </a:lnTo>
                    <a:lnTo>
                      <a:pt x="5" y="10"/>
                    </a:lnTo>
                    <a:lnTo>
                      <a:pt x="7" y="10"/>
                    </a:lnTo>
                    <a:lnTo>
                      <a:pt x="17" y="10"/>
                    </a:lnTo>
                    <a:close/>
                  </a:path>
                </a:pathLst>
              </a:custGeom>
              <a:solidFill>
                <a:srgbClr val="000000"/>
              </a:solidFill>
              <a:ln w="9525">
                <a:noFill/>
                <a:round/>
                <a:headEnd/>
                <a:tailEnd/>
              </a:ln>
            </p:spPr>
            <p:txBody>
              <a:bodyPr/>
              <a:lstStyle/>
              <a:p>
                <a:endParaRPr lang="ja-JP" altLang="en-US" dirty="0"/>
              </a:p>
            </p:txBody>
          </p:sp>
          <p:sp>
            <p:nvSpPr>
              <p:cNvPr id="6225" name="Freeform 191"/>
              <p:cNvSpPr>
                <a:spLocks/>
              </p:cNvSpPr>
              <p:nvPr/>
            </p:nvSpPr>
            <p:spPr bwMode="auto">
              <a:xfrm>
                <a:off x="4233" y="3090"/>
                <a:ext cx="88" cy="10"/>
              </a:xfrm>
              <a:custGeom>
                <a:avLst/>
                <a:gdLst>
                  <a:gd name="T0" fmla="*/ 86 w 88"/>
                  <a:gd name="T1" fmla="*/ 10 h 10"/>
                  <a:gd name="T2" fmla="*/ 86 w 88"/>
                  <a:gd name="T3" fmla="*/ 8 h 10"/>
                  <a:gd name="T4" fmla="*/ 88 w 88"/>
                  <a:gd name="T5" fmla="*/ 5 h 10"/>
                  <a:gd name="T6" fmla="*/ 88 w 88"/>
                  <a:gd name="T7" fmla="*/ 5 h 10"/>
                  <a:gd name="T8" fmla="*/ 86 w 88"/>
                  <a:gd name="T9" fmla="*/ 3 h 10"/>
                  <a:gd name="T10" fmla="*/ 83 w 88"/>
                  <a:gd name="T11" fmla="*/ 0 h 10"/>
                  <a:gd name="T12" fmla="*/ 83 w 88"/>
                  <a:gd name="T13" fmla="*/ 0 h 10"/>
                  <a:gd name="T14" fmla="*/ 4 w 88"/>
                  <a:gd name="T15" fmla="*/ 0 h 10"/>
                  <a:gd name="T16" fmla="*/ 2 w 88"/>
                  <a:gd name="T17" fmla="*/ 3 h 10"/>
                  <a:gd name="T18" fmla="*/ 0 w 88"/>
                  <a:gd name="T19" fmla="*/ 5 h 10"/>
                  <a:gd name="T20" fmla="*/ 0 w 88"/>
                  <a:gd name="T21" fmla="*/ 5 h 10"/>
                  <a:gd name="T22" fmla="*/ 2 w 88"/>
                  <a:gd name="T23" fmla="*/ 8 h 10"/>
                  <a:gd name="T24" fmla="*/ 4 w 88"/>
                  <a:gd name="T25" fmla="*/ 10 h 10"/>
                  <a:gd name="T26" fmla="*/ 7 w 88"/>
                  <a:gd name="T27" fmla="*/ 10 h 10"/>
                  <a:gd name="T28" fmla="*/ 86 w 88"/>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
                  <a:gd name="T46" fmla="*/ 0 h 10"/>
                  <a:gd name="T47" fmla="*/ 88 w 88"/>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 h="10">
                    <a:moveTo>
                      <a:pt x="86" y="10"/>
                    </a:moveTo>
                    <a:lnTo>
                      <a:pt x="86" y="8"/>
                    </a:lnTo>
                    <a:lnTo>
                      <a:pt x="88" y="5"/>
                    </a:lnTo>
                    <a:lnTo>
                      <a:pt x="86" y="3"/>
                    </a:lnTo>
                    <a:lnTo>
                      <a:pt x="83" y="0"/>
                    </a:lnTo>
                    <a:lnTo>
                      <a:pt x="4" y="0"/>
                    </a:lnTo>
                    <a:lnTo>
                      <a:pt x="2" y="3"/>
                    </a:lnTo>
                    <a:lnTo>
                      <a:pt x="0" y="5"/>
                    </a:lnTo>
                    <a:lnTo>
                      <a:pt x="2" y="8"/>
                    </a:lnTo>
                    <a:lnTo>
                      <a:pt x="4" y="10"/>
                    </a:lnTo>
                    <a:lnTo>
                      <a:pt x="7" y="10"/>
                    </a:lnTo>
                    <a:lnTo>
                      <a:pt x="86" y="10"/>
                    </a:lnTo>
                    <a:close/>
                  </a:path>
                </a:pathLst>
              </a:custGeom>
              <a:solidFill>
                <a:srgbClr val="000000"/>
              </a:solidFill>
              <a:ln w="9525">
                <a:noFill/>
                <a:round/>
                <a:headEnd/>
                <a:tailEnd/>
              </a:ln>
            </p:spPr>
            <p:txBody>
              <a:bodyPr/>
              <a:lstStyle/>
              <a:p>
                <a:endParaRPr lang="ja-JP" altLang="en-US" dirty="0"/>
              </a:p>
            </p:txBody>
          </p:sp>
          <p:sp>
            <p:nvSpPr>
              <p:cNvPr id="6226" name="Freeform 192"/>
              <p:cNvSpPr>
                <a:spLocks/>
              </p:cNvSpPr>
              <p:nvPr/>
            </p:nvSpPr>
            <p:spPr bwMode="auto">
              <a:xfrm>
                <a:off x="4193" y="3090"/>
                <a:ext cx="20" cy="10"/>
              </a:xfrm>
              <a:custGeom>
                <a:avLst/>
                <a:gdLst>
                  <a:gd name="T0" fmla="*/ 17 w 20"/>
                  <a:gd name="T1" fmla="*/ 10 h 10"/>
                  <a:gd name="T2" fmla="*/ 17 w 20"/>
                  <a:gd name="T3" fmla="*/ 8 h 10"/>
                  <a:gd name="T4" fmla="*/ 20 w 20"/>
                  <a:gd name="T5" fmla="*/ 5 h 10"/>
                  <a:gd name="T6" fmla="*/ 20 w 20"/>
                  <a:gd name="T7" fmla="*/ 5 h 10"/>
                  <a:gd name="T8" fmla="*/ 17 w 20"/>
                  <a:gd name="T9" fmla="*/ 3 h 10"/>
                  <a:gd name="T10" fmla="*/ 15 w 20"/>
                  <a:gd name="T11" fmla="*/ 0 h 10"/>
                  <a:gd name="T12" fmla="*/ 15 w 20"/>
                  <a:gd name="T13" fmla="*/ 0 h 10"/>
                  <a:gd name="T14" fmla="*/ 5 w 20"/>
                  <a:gd name="T15" fmla="*/ 0 h 10"/>
                  <a:gd name="T16" fmla="*/ 3 w 20"/>
                  <a:gd name="T17" fmla="*/ 3 h 10"/>
                  <a:gd name="T18" fmla="*/ 0 w 20"/>
                  <a:gd name="T19" fmla="*/ 5 h 10"/>
                  <a:gd name="T20" fmla="*/ 0 w 20"/>
                  <a:gd name="T21" fmla="*/ 5 h 10"/>
                  <a:gd name="T22" fmla="*/ 3 w 20"/>
                  <a:gd name="T23" fmla="*/ 8 h 10"/>
                  <a:gd name="T24" fmla="*/ 5 w 20"/>
                  <a:gd name="T25" fmla="*/ 10 h 10"/>
                  <a:gd name="T26" fmla="*/ 8 w 20"/>
                  <a:gd name="T27" fmla="*/ 10 h 10"/>
                  <a:gd name="T28" fmla="*/ 17 w 20"/>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0"/>
                  <a:gd name="T47" fmla="*/ 20 w 20"/>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0">
                    <a:moveTo>
                      <a:pt x="17" y="10"/>
                    </a:moveTo>
                    <a:lnTo>
                      <a:pt x="17" y="8"/>
                    </a:lnTo>
                    <a:lnTo>
                      <a:pt x="20" y="5"/>
                    </a:lnTo>
                    <a:lnTo>
                      <a:pt x="17" y="3"/>
                    </a:lnTo>
                    <a:lnTo>
                      <a:pt x="15" y="0"/>
                    </a:lnTo>
                    <a:lnTo>
                      <a:pt x="5" y="0"/>
                    </a:lnTo>
                    <a:lnTo>
                      <a:pt x="3" y="3"/>
                    </a:lnTo>
                    <a:lnTo>
                      <a:pt x="0" y="5"/>
                    </a:lnTo>
                    <a:lnTo>
                      <a:pt x="3" y="8"/>
                    </a:lnTo>
                    <a:lnTo>
                      <a:pt x="5" y="10"/>
                    </a:lnTo>
                    <a:lnTo>
                      <a:pt x="8" y="10"/>
                    </a:lnTo>
                    <a:lnTo>
                      <a:pt x="17" y="10"/>
                    </a:lnTo>
                    <a:close/>
                  </a:path>
                </a:pathLst>
              </a:custGeom>
              <a:solidFill>
                <a:srgbClr val="000000"/>
              </a:solidFill>
              <a:ln w="9525">
                <a:noFill/>
                <a:round/>
                <a:headEnd/>
                <a:tailEnd/>
              </a:ln>
            </p:spPr>
            <p:txBody>
              <a:bodyPr/>
              <a:lstStyle/>
              <a:p>
                <a:endParaRPr lang="ja-JP" altLang="en-US" dirty="0"/>
              </a:p>
            </p:txBody>
          </p:sp>
          <p:sp>
            <p:nvSpPr>
              <p:cNvPr id="6227" name="Freeform 193"/>
              <p:cNvSpPr>
                <a:spLocks/>
              </p:cNvSpPr>
              <p:nvPr/>
            </p:nvSpPr>
            <p:spPr bwMode="auto">
              <a:xfrm>
                <a:off x="4154" y="3090"/>
                <a:ext cx="19" cy="10"/>
              </a:xfrm>
              <a:custGeom>
                <a:avLst/>
                <a:gdLst>
                  <a:gd name="T0" fmla="*/ 17 w 19"/>
                  <a:gd name="T1" fmla="*/ 10 h 10"/>
                  <a:gd name="T2" fmla="*/ 17 w 19"/>
                  <a:gd name="T3" fmla="*/ 8 h 10"/>
                  <a:gd name="T4" fmla="*/ 19 w 19"/>
                  <a:gd name="T5" fmla="*/ 5 h 10"/>
                  <a:gd name="T6" fmla="*/ 19 w 19"/>
                  <a:gd name="T7" fmla="*/ 5 h 10"/>
                  <a:gd name="T8" fmla="*/ 17 w 19"/>
                  <a:gd name="T9" fmla="*/ 3 h 10"/>
                  <a:gd name="T10" fmla="*/ 15 w 19"/>
                  <a:gd name="T11" fmla="*/ 0 h 10"/>
                  <a:gd name="T12" fmla="*/ 15 w 19"/>
                  <a:gd name="T13" fmla="*/ 0 h 10"/>
                  <a:gd name="T14" fmla="*/ 5 w 19"/>
                  <a:gd name="T15" fmla="*/ 0 h 10"/>
                  <a:gd name="T16" fmla="*/ 2 w 19"/>
                  <a:gd name="T17" fmla="*/ 3 h 10"/>
                  <a:gd name="T18" fmla="*/ 0 w 19"/>
                  <a:gd name="T19" fmla="*/ 5 h 10"/>
                  <a:gd name="T20" fmla="*/ 0 w 19"/>
                  <a:gd name="T21" fmla="*/ 5 h 10"/>
                  <a:gd name="T22" fmla="*/ 2 w 19"/>
                  <a:gd name="T23" fmla="*/ 8 h 10"/>
                  <a:gd name="T24" fmla="*/ 5 w 19"/>
                  <a:gd name="T25" fmla="*/ 10 h 10"/>
                  <a:gd name="T26" fmla="*/ 7 w 19"/>
                  <a:gd name="T27" fmla="*/ 10 h 10"/>
                  <a:gd name="T28" fmla="*/ 17 w 19"/>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10"/>
                  <a:gd name="T47" fmla="*/ 19 w 19"/>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10">
                    <a:moveTo>
                      <a:pt x="17" y="10"/>
                    </a:moveTo>
                    <a:lnTo>
                      <a:pt x="17" y="8"/>
                    </a:lnTo>
                    <a:lnTo>
                      <a:pt x="19" y="5"/>
                    </a:lnTo>
                    <a:lnTo>
                      <a:pt x="17" y="3"/>
                    </a:lnTo>
                    <a:lnTo>
                      <a:pt x="15" y="0"/>
                    </a:lnTo>
                    <a:lnTo>
                      <a:pt x="5" y="0"/>
                    </a:lnTo>
                    <a:lnTo>
                      <a:pt x="2" y="3"/>
                    </a:lnTo>
                    <a:lnTo>
                      <a:pt x="0" y="5"/>
                    </a:lnTo>
                    <a:lnTo>
                      <a:pt x="2" y="8"/>
                    </a:lnTo>
                    <a:lnTo>
                      <a:pt x="5" y="10"/>
                    </a:lnTo>
                    <a:lnTo>
                      <a:pt x="7" y="10"/>
                    </a:lnTo>
                    <a:lnTo>
                      <a:pt x="17" y="10"/>
                    </a:lnTo>
                    <a:close/>
                  </a:path>
                </a:pathLst>
              </a:custGeom>
              <a:solidFill>
                <a:srgbClr val="000000"/>
              </a:solidFill>
              <a:ln w="9525">
                <a:noFill/>
                <a:round/>
                <a:headEnd/>
                <a:tailEnd/>
              </a:ln>
            </p:spPr>
            <p:txBody>
              <a:bodyPr/>
              <a:lstStyle/>
              <a:p>
                <a:endParaRPr lang="ja-JP" altLang="en-US" dirty="0"/>
              </a:p>
            </p:txBody>
          </p:sp>
          <p:sp>
            <p:nvSpPr>
              <p:cNvPr id="6228" name="Freeform 194"/>
              <p:cNvSpPr>
                <a:spLocks/>
              </p:cNvSpPr>
              <p:nvPr/>
            </p:nvSpPr>
            <p:spPr bwMode="auto">
              <a:xfrm>
                <a:off x="4046" y="3090"/>
                <a:ext cx="88" cy="10"/>
              </a:xfrm>
              <a:custGeom>
                <a:avLst/>
                <a:gdLst>
                  <a:gd name="T0" fmla="*/ 86 w 88"/>
                  <a:gd name="T1" fmla="*/ 10 h 10"/>
                  <a:gd name="T2" fmla="*/ 86 w 88"/>
                  <a:gd name="T3" fmla="*/ 8 h 10"/>
                  <a:gd name="T4" fmla="*/ 88 w 88"/>
                  <a:gd name="T5" fmla="*/ 5 h 10"/>
                  <a:gd name="T6" fmla="*/ 88 w 88"/>
                  <a:gd name="T7" fmla="*/ 5 h 10"/>
                  <a:gd name="T8" fmla="*/ 86 w 88"/>
                  <a:gd name="T9" fmla="*/ 3 h 10"/>
                  <a:gd name="T10" fmla="*/ 83 w 88"/>
                  <a:gd name="T11" fmla="*/ 0 h 10"/>
                  <a:gd name="T12" fmla="*/ 83 w 88"/>
                  <a:gd name="T13" fmla="*/ 0 h 10"/>
                  <a:gd name="T14" fmla="*/ 5 w 88"/>
                  <a:gd name="T15" fmla="*/ 0 h 10"/>
                  <a:gd name="T16" fmla="*/ 2 w 88"/>
                  <a:gd name="T17" fmla="*/ 3 h 10"/>
                  <a:gd name="T18" fmla="*/ 0 w 88"/>
                  <a:gd name="T19" fmla="*/ 5 h 10"/>
                  <a:gd name="T20" fmla="*/ 0 w 88"/>
                  <a:gd name="T21" fmla="*/ 5 h 10"/>
                  <a:gd name="T22" fmla="*/ 2 w 88"/>
                  <a:gd name="T23" fmla="*/ 8 h 10"/>
                  <a:gd name="T24" fmla="*/ 5 w 88"/>
                  <a:gd name="T25" fmla="*/ 10 h 10"/>
                  <a:gd name="T26" fmla="*/ 7 w 88"/>
                  <a:gd name="T27" fmla="*/ 10 h 10"/>
                  <a:gd name="T28" fmla="*/ 86 w 88"/>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
                  <a:gd name="T46" fmla="*/ 0 h 10"/>
                  <a:gd name="T47" fmla="*/ 88 w 88"/>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 h="10">
                    <a:moveTo>
                      <a:pt x="86" y="10"/>
                    </a:moveTo>
                    <a:lnTo>
                      <a:pt x="86" y="8"/>
                    </a:lnTo>
                    <a:lnTo>
                      <a:pt x="88" y="5"/>
                    </a:lnTo>
                    <a:lnTo>
                      <a:pt x="86" y="3"/>
                    </a:lnTo>
                    <a:lnTo>
                      <a:pt x="83" y="0"/>
                    </a:lnTo>
                    <a:lnTo>
                      <a:pt x="5" y="0"/>
                    </a:lnTo>
                    <a:lnTo>
                      <a:pt x="2" y="3"/>
                    </a:lnTo>
                    <a:lnTo>
                      <a:pt x="0" y="5"/>
                    </a:lnTo>
                    <a:lnTo>
                      <a:pt x="2" y="8"/>
                    </a:lnTo>
                    <a:lnTo>
                      <a:pt x="5" y="10"/>
                    </a:lnTo>
                    <a:lnTo>
                      <a:pt x="7" y="10"/>
                    </a:lnTo>
                    <a:lnTo>
                      <a:pt x="86" y="10"/>
                    </a:lnTo>
                    <a:close/>
                  </a:path>
                </a:pathLst>
              </a:custGeom>
              <a:solidFill>
                <a:srgbClr val="000000"/>
              </a:solidFill>
              <a:ln w="9525">
                <a:noFill/>
                <a:round/>
                <a:headEnd/>
                <a:tailEnd/>
              </a:ln>
            </p:spPr>
            <p:txBody>
              <a:bodyPr/>
              <a:lstStyle/>
              <a:p>
                <a:endParaRPr lang="ja-JP" altLang="en-US" dirty="0"/>
              </a:p>
            </p:txBody>
          </p:sp>
          <p:sp>
            <p:nvSpPr>
              <p:cNvPr id="6229" name="Freeform 195"/>
              <p:cNvSpPr>
                <a:spLocks/>
              </p:cNvSpPr>
              <p:nvPr/>
            </p:nvSpPr>
            <p:spPr bwMode="auto">
              <a:xfrm>
                <a:off x="4006" y="3090"/>
                <a:ext cx="20" cy="10"/>
              </a:xfrm>
              <a:custGeom>
                <a:avLst/>
                <a:gdLst>
                  <a:gd name="T0" fmla="*/ 17 w 20"/>
                  <a:gd name="T1" fmla="*/ 10 h 10"/>
                  <a:gd name="T2" fmla="*/ 17 w 20"/>
                  <a:gd name="T3" fmla="*/ 8 h 10"/>
                  <a:gd name="T4" fmla="*/ 20 w 20"/>
                  <a:gd name="T5" fmla="*/ 5 h 10"/>
                  <a:gd name="T6" fmla="*/ 20 w 20"/>
                  <a:gd name="T7" fmla="*/ 5 h 10"/>
                  <a:gd name="T8" fmla="*/ 17 w 20"/>
                  <a:gd name="T9" fmla="*/ 3 h 10"/>
                  <a:gd name="T10" fmla="*/ 15 w 20"/>
                  <a:gd name="T11" fmla="*/ 0 h 10"/>
                  <a:gd name="T12" fmla="*/ 15 w 20"/>
                  <a:gd name="T13" fmla="*/ 0 h 10"/>
                  <a:gd name="T14" fmla="*/ 5 w 20"/>
                  <a:gd name="T15" fmla="*/ 0 h 10"/>
                  <a:gd name="T16" fmla="*/ 3 w 20"/>
                  <a:gd name="T17" fmla="*/ 3 h 10"/>
                  <a:gd name="T18" fmla="*/ 0 w 20"/>
                  <a:gd name="T19" fmla="*/ 5 h 10"/>
                  <a:gd name="T20" fmla="*/ 0 w 20"/>
                  <a:gd name="T21" fmla="*/ 5 h 10"/>
                  <a:gd name="T22" fmla="*/ 3 w 20"/>
                  <a:gd name="T23" fmla="*/ 8 h 10"/>
                  <a:gd name="T24" fmla="*/ 5 w 20"/>
                  <a:gd name="T25" fmla="*/ 10 h 10"/>
                  <a:gd name="T26" fmla="*/ 8 w 20"/>
                  <a:gd name="T27" fmla="*/ 10 h 10"/>
                  <a:gd name="T28" fmla="*/ 17 w 20"/>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0"/>
                  <a:gd name="T47" fmla="*/ 20 w 20"/>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0">
                    <a:moveTo>
                      <a:pt x="17" y="10"/>
                    </a:moveTo>
                    <a:lnTo>
                      <a:pt x="17" y="8"/>
                    </a:lnTo>
                    <a:lnTo>
                      <a:pt x="20" y="5"/>
                    </a:lnTo>
                    <a:lnTo>
                      <a:pt x="17" y="3"/>
                    </a:lnTo>
                    <a:lnTo>
                      <a:pt x="15" y="0"/>
                    </a:lnTo>
                    <a:lnTo>
                      <a:pt x="5" y="0"/>
                    </a:lnTo>
                    <a:lnTo>
                      <a:pt x="3" y="3"/>
                    </a:lnTo>
                    <a:lnTo>
                      <a:pt x="0" y="5"/>
                    </a:lnTo>
                    <a:lnTo>
                      <a:pt x="3" y="8"/>
                    </a:lnTo>
                    <a:lnTo>
                      <a:pt x="5" y="10"/>
                    </a:lnTo>
                    <a:lnTo>
                      <a:pt x="8" y="10"/>
                    </a:lnTo>
                    <a:lnTo>
                      <a:pt x="17" y="10"/>
                    </a:lnTo>
                    <a:close/>
                  </a:path>
                </a:pathLst>
              </a:custGeom>
              <a:solidFill>
                <a:srgbClr val="000000"/>
              </a:solidFill>
              <a:ln w="9525">
                <a:noFill/>
                <a:round/>
                <a:headEnd/>
                <a:tailEnd/>
              </a:ln>
            </p:spPr>
            <p:txBody>
              <a:bodyPr/>
              <a:lstStyle/>
              <a:p>
                <a:endParaRPr lang="ja-JP" altLang="en-US" dirty="0"/>
              </a:p>
            </p:txBody>
          </p:sp>
          <p:sp>
            <p:nvSpPr>
              <p:cNvPr id="6230" name="Freeform 196"/>
              <p:cNvSpPr>
                <a:spLocks/>
              </p:cNvSpPr>
              <p:nvPr/>
            </p:nvSpPr>
            <p:spPr bwMode="auto">
              <a:xfrm>
                <a:off x="3967" y="3090"/>
                <a:ext cx="20" cy="10"/>
              </a:xfrm>
              <a:custGeom>
                <a:avLst/>
                <a:gdLst>
                  <a:gd name="T0" fmla="*/ 17 w 20"/>
                  <a:gd name="T1" fmla="*/ 10 h 10"/>
                  <a:gd name="T2" fmla="*/ 17 w 20"/>
                  <a:gd name="T3" fmla="*/ 8 h 10"/>
                  <a:gd name="T4" fmla="*/ 20 w 20"/>
                  <a:gd name="T5" fmla="*/ 5 h 10"/>
                  <a:gd name="T6" fmla="*/ 20 w 20"/>
                  <a:gd name="T7" fmla="*/ 5 h 10"/>
                  <a:gd name="T8" fmla="*/ 17 w 20"/>
                  <a:gd name="T9" fmla="*/ 3 h 10"/>
                  <a:gd name="T10" fmla="*/ 15 w 20"/>
                  <a:gd name="T11" fmla="*/ 0 h 10"/>
                  <a:gd name="T12" fmla="*/ 15 w 20"/>
                  <a:gd name="T13" fmla="*/ 0 h 10"/>
                  <a:gd name="T14" fmla="*/ 5 w 20"/>
                  <a:gd name="T15" fmla="*/ 0 h 10"/>
                  <a:gd name="T16" fmla="*/ 2 w 20"/>
                  <a:gd name="T17" fmla="*/ 3 h 10"/>
                  <a:gd name="T18" fmla="*/ 0 w 20"/>
                  <a:gd name="T19" fmla="*/ 5 h 10"/>
                  <a:gd name="T20" fmla="*/ 0 w 20"/>
                  <a:gd name="T21" fmla="*/ 5 h 10"/>
                  <a:gd name="T22" fmla="*/ 2 w 20"/>
                  <a:gd name="T23" fmla="*/ 8 h 10"/>
                  <a:gd name="T24" fmla="*/ 5 w 20"/>
                  <a:gd name="T25" fmla="*/ 10 h 10"/>
                  <a:gd name="T26" fmla="*/ 7 w 20"/>
                  <a:gd name="T27" fmla="*/ 10 h 10"/>
                  <a:gd name="T28" fmla="*/ 17 w 20"/>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0"/>
                  <a:gd name="T47" fmla="*/ 20 w 20"/>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0">
                    <a:moveTo>
                      <a:pt x="17" y="10"/>
                    </a:moveTo>
                    <a:lnTo>
                      <a:pt x="17" y="8"/>
                    </a:lnTo>
                    <a:lnTo>
                      <a:pt x="20" y="5"/>
                    </a:lnTo>
                    <a:lnTo>
                      <a:pt x="17" y="3"/>
                    </a:lnTo>
                    <a:lnTo>
                      <a:pt x="15" y="0"/>
                    </a:lnTo>
                    <a:lnTo>
                      <a:pt x="5" y="0"/>
                    </a:lnTo>
                    <a:lnTo>
                      <a:pt x="2" y="3"/>
                    </a:lnTo>
                    <a:lnTo>
                      <a:pt x="0" y="5"/>
                    </a:lnTo>
                    <a:lnTo>
                      <a:pt x="2" y="8"/>
                    </a:lnTo>
                    <a:lnTo>
                      <a:pt x="5" y="10"/>
                    </a:lnTo>
                    <a:lnTo>
                      <a:pt x="7" y="10"/>
                    </a:lnTo>
                    <a:lnTo>
                      <a:pt x="17" y="10"/>
                    </a:lnTo>
                    <a:close/>
                  </a:path>
                </a:pathLst>
              </a:custGeom>
              <a:solidFill>
                <a:srgbClr val="000000"/>
              </a:solidFill>
              <a:ln w="9525">
                <a:noFill/>
                <a:round/>
                <a:headEnd/>
                <a:tailEnd/>
              </a:ln>
            </p:spPr>
            <p:txBody>
              <a:bodyPr/>
              <a:lstStyle/>
              <a:p>
                <a:endParaRPr lang="ja-JP" altLang="en-US" dirty="0"/>
              </a:p>
            </p:txBody>
          </p:sp>
          <p:sp>
            <p:nvSpPr>
              <p:cNvPr id="6231" name="Freeform 197"/>
              <p:cNvSpPr>
                <a:spLocks/>
              </p:cNvSpPr>
              <p:nvPr/>
            </p:nvSpPr>
            <p:spPr bwMode="auto">
              <a:xfrm>
                <a:off x="3859" y="3090"/>
                <a:ext cx="88" cy="10"/>
              </a:xfrm>
              <a:custGeom>
                <a:avLst/>
                <a:gdLst>
                  <a:gd name="T0" fmla="*/ 86 w 88"/>
                  <a:gd name="T1" fmla="*/ 10 h 10"/>
                  <a:gd name="T2" fmla="*/ 86 w 88"/>
                  <a:gd name="T3" fmla="*/ 8 h 10"/>
                  <a:gd name="T4" fmla="*/ 88 w 88"/>
                  <a:gd name="T5" fmla="*/ 5 h 10"/>
                  <a:gd name="T6" fmla="*/ 88 w 88"/>
                  <a:gd name="T7" fmla="*/ 5 h 10"/>
                  <a:gd name="T8" fmla="*/ 86 w 88"/>
                  <a:gd name="T9" fmla="*/ 3 h 10"/>
                  <a:gd name="T10" fmla="*/ 83 w 88"/>
                  <a:gd name="T11" fmla="*/ 0 h 10"/>
                  <a:gd name="T12" fmla="*/ 83 w 88"/>
                  <a:gd name="T13" fmla="*/ 0 h 10"/>
                  <a:gd name="T14" fmla="*/ 5 w 88"/>
                  <a:gd name="T15" fmla="*/ 0 h 10"/>
                  <a:gd name="T16" fmla="*/ 2 w 88"/>
                  <a:gd name="T17" fmla="*/ 3 h 10"/>
                  <a:gd name="T18" fmla="*/ 0 w 88"/>
                  <a:gd name="T19" fmla="*/ 5 h 10"/>
                  <a:gd name="T20" fmla="*/ 0 w 88"/>
                  <a:gd name="T21" fmla="*/ 5 h 10"/>
                  <a:gd name="T22" fmla="*/ 2 w 88"/>
                  <a:gd name="T23" fmla="*/ 8 h 10"/>
                  <a:gd name="T24" fmla="*/ 5 w 88"/>
                  <a:gd name="T25" fmla="*/ 10 h 10"/>
                  <a:gd name="T26" fmla="*/ 7 w 88"/>
                  <a:gd name="T27" fmla="*/ 10 h 10"/>
                  <a:gd name="T28" fmla="*/ 86 w 88"/>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
                  <a:gd name="T46" fmla="*/ 0 h 10"/>
                  <a:gd name="T47" fmla="*/ 88 w 88"/>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 h="10">
                    <a:moveTo>
                      <a:pt x="86" y="10"/>
                    </a:moveTo>
                    <a:lnTo>
                      <a:pt x="86" y="8"/>
                    </a:lnTo>
                    <a:lnTo>
                      <a:pt x="88" y="5"/>
                    </a:lnTo>
                    <a:lnTo>
                      <a:pt x="86" y="3"/>
                    </a:lnTo>
                    <a:lnTo>
                      <a:pt x="83" y="0"/>
                    </a:lnTo>
                    <a:lnTo>
                      <a:pt x="5" y="0"/>
                    </a:lnTo>
                    <a:lnTo>
                      <a:pt x="2" y="3"/>
                    </a:lnTo>
                    <a:lnTo>
                      <a:pt x="0" y="5"/>
                    </a:lnTo>
                    <a:lnTo>
                      <a:pt x="2" y="8"/>
                    </a:lnTo>
                    <a:lnTo>
                      <a:pt x="5" y="10"/>
                    </a:lnTo>
                    <a:lnTo>
                      <a:pt x="7" y="10"/>
                    </a:lnTo>
                    <a:lnTo>
                      <a:pt x="86" y="10"/>
                    </a:lnTo>
                    <a:close/>
                  </a:path>
                </a:pathLst>
              </a:custGeom>
              <a:solidFill>
                <a:srgbClr val="000000"/>
              </a:solidFill>
              <a:ln w="9525">
                <a:noFill/>
                <a:round/>
                <a:headEnd/>
                <a:tailEnd/>
              </a:ln>
            </p:spPr>
            <p:txBody>
              <a:bodyPr/>
              <a:lstStyle/>
              <a:p>
                <a:endParaRPr lang="ja-JP" altLang="en-US" dirty="0"/>
              </a:p>
            </p:txBody>
          </p:sp>
          <p:sp>
            <p:nvSpPr>
              <p:cNvPr id="6232" name="Freeform 198"/>
              <p:cNvSpPr>
                <a:spLocks/>
              </p:cNvSpPr>
              <p:nvPr/>
            </p:nvSpPr>
            <p:spPr bwMode="auto">
              <a:xfrm>
                <a:off x="3819" y="3090"/>
                <a:ext cx="20" cy="10"/>
              </a:xfrm>
              <a:custGeom>
                <a:avLst/>
                <a:gdLst>
                  <a:gd name="T0" fmla="*/ 18 w 20"/>
                  <a:gd name="T1" fmla="*/ 10 h 10"/>
                  <a:gd name="T2" fmla="*/ 18 w 20"/>
                  <a:gd name="T3" fmla="*/ 8 h 10"/>
                  <a:gd name="T4" fmla="*/ 20 w 20"/>
                  <a:gd name="T5" fmla="*/ 5 h 10"/>
                  <a:gd name="T6" fmla="*/ 20 w 20"/>
                  <a:gd name="T7" fmla="*/ 5 h 10"/>
                  <a:gd name="T8" fmla="*/ 18 w 20"/>
                  <a:gd name="T9" fmla="*/ 3 h 10"/>
                  <a:gd name="T10" fmla="*/ 15 w 20"/>
                  <a:gd name="T11" fmla="*/ 0 h 10"/>
                  <a:gd name="T12" fmla="*/ 15 w 20"/>
                  <a:gd name="T13" fmla="*/ 0 h 10"/>
                  <a:gd name="T14" fmla="*/ 5 w 20"/>
                  <a:gd name="T15" fmla="*/ 0 h 10"/>
                  <a:gd name="T16" fmla="*/ 3 w 20"/>
                  <a:gd name="T17" fmla="*/ 3 h 10"/>
                  <a:gd name="T18" fmla="*/ 0 w 20"/>
                  <a:gd name="T19" fmla="*/ 5 h 10"/>
                  <a:gd name="T20" fmla="*/ 0 w 20"/>
                  <a:gd name="T21" fmla="*/ 5 h 10"/>
                  <a:gd name="T22" fmla="*/ 3 w 20"/>
                  <a:gd name="T23" fmla="*/ 8 h 10"/>
                  <a:gd name="T24" fmla="*/ 5 w 20"/>
                  <a:gd name="T25" fmla="*/ 10 h 10"/>
                  <a:gd name="T26" fmla="*/ 8 w 20"/>
                  <a:gd name="T27" fmla="*/ 10 h 10"/>
                  <a:gd name="T28" fmla="*/ 18 w 20"/>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0"/>
                  <a:gd name="T47" fmla="*/ 20 w 20"/>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0">
                    <a:moveTo>
                      <a:pt x="18" y="10"/>
                    </a:moveTo>
                    <a:lnTo>
                      <a:pt x="18" y="8"/>
                    </a:lnTo>
                    <a:lnTo>
                      <a:pt x="20" y="5"/>
                    </a:lnTo>
                    <a:lnTo>
                      <a:pt x="18" y="3"/>
                    </a:lnTo>
                    <a:lnTo>
                      <a:pt x="15" y="0"/>
                    </a:lnTo>
                    <a:lnTo>
                      <a:pt x="5" y="0"/>
                    </a:lnTo>
                    <a:lnTo>
                      <a:pt x="3" y="3"/>
                    </a:lnTo>
                    <a:lnTo>
                      <a:pt x="0" y="5"/>
                    </a:lnTo>
                    <a:lnTo>
                      <a:pt x="3" y="8"/>
                    </a:lnTo>
                    <a:lnTo>
                      <a:pt x="5" y="10"/>
                    </a:lnTo>
                    <a:lnTo>
                      <a:pt x="8" y="10"/>
                    </a:lnTo>
                    <a:lnTo>
                      <a:pt x="18" y="10"/>
                    </a:lnTo>
                    <a:close/>
                  </a:path>
                </a:pathLst>
              </a:custGeom>
              <a:solidFill>
                <a:srgbClr val="000000"/>
              </a:solidFill>
              <a:ln w="9525">
                <a:noFill/>
                <a:round/>
                <a:headEnd/>
                <a:tailEnd/>
              </a:ln>
            </p:spPr>
            <p:txBody>
              <a:bodyPr/>
              <a:lstStyle/>
              <a:p>
                <a:endParaRPr lang="ja-JP" altLang="en-US" dirty="0"/>
              </a:p>
            </p:txBody>
          </p:sp>
          <p:sp>
            <p:nvSpPr>
              <p:cNvPr id="6233" name="Freeform 199"/>
              <p:cNvSpPr>
                <a:spLocks/>
              </p:cNvSpPr>
              <p:nvPr/>
            </p:nvSpPr>
            <p:spPr bwMode="auto">
              <a:xfrm>
                <a:off x="3780" y="3090"/>
                <a:ext cx="20" cy="10"/>
              </a:xfrm>
              <a:custGeom>
                <a:avLst/>
                <a:gdLst>
                  <a:gd name="T0" fmla="*/ 17 w 20"/>
                  <a:gd name="T1" fmla="*/ 10 h 10"/>
                  <a:gd name="T2" fmla="*/ 17 w 20"/>
                  <a:gd name="T3" fmla="*/ 8 h 10"/>
                  <a:gd name="T4" fmla="*/ 20 w 20"/>
                  <a:gd name="T5" fmla="*/ 5 h 10"/>
                  <a:gd name="T6" fmla="*/ 20 w 20"/>
                  <a:gd name="T7" fmla="*/ 5 h 10"/>
                  <a:gd name="T8" fmla="*/ 17 w 20"/>
                  <a:gd name="T9" fmla="*/ 3 h 10"/>
                  <a:gd name="T10" fmla="*/ 15 w 20"/>
                  <a:gd name="T11" fmla="*/ 0 h 10"/>
                  <a:gd name="T12" fmla="*/ 15 w 20"/>
                  <a:gd name="T13" fmla="*/ 0 h 10"/>
                  <a:gd name="T14" fmla="*/ 5 w 20"/>
                  <a:gd name="T15" fmla="*/ 0 h 10"/>
                  <a:gd name="T16" fmla="*/ 2 w 20"/>
                  <a:gd name="T17" fmla="*/ 3 h 10"/>
                  <a:gd name="T18" fmla="*/ 0 w 20"/>
                  <a:gd name="T19" fmla="*/ 5 h 10"/>
                  <a:gd name="T20" fmla="*/ 0 w 20"/>
                  <a:gd name="T21" fmla="*/ 5 h 10"/>
                  <a:gd name="T22" fmla="*/ 2 w 20"/>
                  <a:gd name="T23" fmla="*/ 8 h 10"/>
                  <a:gd name="T24" fmla="*/ 5 w 20"/>
                  <a:gd name="T25" fmla="*/ 10 h 10"/>
                  <a:gd name="T26" fmla="*/ 7 w 20"/>
                  <a:gd name="T27" fmla="*/ 10 h 10"/>
                  <a:gd name="T28" fmla="*/ 17 w 20"/>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0"/>
                  <a:gd name="T47" fmla="*/ 20 w 20"/>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0">
                    <a:moveTo>
                      <a:pt x="17" y="10"/>
                    </a:moveTo>
                    <a:lnTo>
                      <a:pt x="17" y="8"/>
                    </a:lnTo>
                    <a:lnTo>
                      <a:pt x="20" y="5"/>
                    </a:lnTo>
                    <a:lnTo>
                      <a:pt x="17" y="3"/>
                    </a:lnTo>
                    <a:lnTo>
                      <a:pt x="15" y="0"/>
                    </a:lnTo>
                    <a:lnTo>
                      <a:pt x="5" y="0"/>
                    </a:lnTo>
                    <a:lnTo>
                      <a:pt x="2" y="3"/>
                    </a:lnTo>
                    <a:lnTo>
                      <a:pt x="0" y="5"/>
                    </a:lnTo>
                    <a:lnTo>
                      <a:pt x="2" y="8"/>
                    </a:lnTo>
                    <a:lnTo>
                      <a:pt x="5" y="10"/>
                    </a:lnTo>
                    <a:lnTo>
                      <a:pt x="7" y="10"/>
                    </a:lnTo>
                    <a:lnTo>
                      <a:pt x="17" y="10"/>
                    </a:lnTo>
                    <a:close/>
                  </a:path>
                </a:pathLst>
              </a:custGeom>
              <a:solidFill>
                <a:srgbClr val="000000"/>
              </a:solidFill>
              <a:ln w="9525">
                <a:noFill/>
                <a:round/>
                <a:headEnd/>
                <a:tailEnd/>
              </a:ln>
            </p:spPr>
            <p:txBody>
              <a:bodyPr/>
              <a:lstStyle/>
              <a:p>
                <a:endParaRPr lang="ja-JP" altLang="en-US" dirty="0"/>
              </a:p>
            </p:txBody>
          </p:sp>
          <p:sp>
            <p:nvSpPr>
              <p:cNvPr id="6234" name="Freeform 200"/>
              <p:cNvSpPr>
                <a:spLocks/>
              </p:cNvSpPr>
              <p:nvPr/>
            </p:nvSpPr>
            <p:spPr bwMode="auto">
              <a:xfrm>
                <a:off x="3672" y="3090"/>
                <a:ext cx="88" cy="10"/>
              </a:xfrm>
              <a:custGeom>
                <a:avLst/>
                <a:gdLst>
                  <a:gd name="T0" fmla="*/ 86 w 88"/>
                  <a:gd name="T1" fmla="*/ 10 h 10"/>
                  <a:gd name="T2" fmla="*/ 86 w 88"/>
                  <a:gd name="T3" fmla="*/ 8 h 10"/>
                  <a:gd name="T4" fmla="*/ 88 w 88"/>
                  <a:gd name="T5" fmla="*/ 5 h 10"/>
                  <a:gd name="T6" fmla="*/ 88 w 88"/>
                  <a:gd name="T7" fmla="*/ 5 h 10"/>
                  <a:gd name="T8" fmla="*/ 86 w 88"/>
                  <a:gd name="T9" fmla="*/ 3 h 10"/>
                  <a:gd name="T10" fmla="*/ 83 w 88"/>
                  <a:gd name="T11" fmla="*/ 0 h 10"/>
                  <a:gd name="T12" fmla="*/ 83 w 88"/>
                  <a:gd name="T13" fmla="*/ 0 h 10"/>
                  <a:gd name="T14" fmla="*/ 5 w 88"/>
                  <a:gd name="T15" fmla="*/ 0 h 10"/>
                  <a:gd name="T16" fmla="*/ 2 w 88"/>
                  <a:gd name="T17" fmla="*/ 3 h 10"/>
                  <a:gd name="T18" fmla="*/ 0 w 88"/>
                  <a:gd name="T19" fmla="*/ 5 h 10"/>
                  <a:gd name="T20" fmla="*/ 0 w 88"/>
                  <a:gd name="T21" fmla="*/ 5 h 10"/>
                  <a:gd name="T22" fmla="*/ 2 w 88"/>
                  <a:gd name="T23" fmla="*/ 8 h 10"/>
                  <a:gd name="T24" fmla="*/ 5 w 88"/>
                  <a:gd name="T25" fmla="*/ 10 h 10"/>
                  <a:gd name="T26" fmla="*/ 7 w 88"/>
                  <a:gd name="T27" fmla="*/ 10 h 10"/>
                  <a:gd name="T28" fmla="*/ 86 w 88"/>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
                  <a:gd name="T46" fmla="*/ 0 h 10"/>
                  <a:gd name="T47" fmla="*/ 88 w 88"/>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 h="10">
                    <a:moveTo>
                      <a:pt x="86" y="10"/>
                    </a:moveTo>
                    <a:lnTo>
                      <a:pt x="86" y="8"/>
                    </a:lnTo>
                    <a:lnTo>
                      <a:pt x="88" y="5"/>
                    </a:lnTo>
                    <a:lnTo>
                      <a:pt x="86" y="3"/>
                    </a:lnTo>
                    <a:lnTo>
                      <a:pt x="83" y="0"/>
                    </a:lnTo>
                    <a:lnTo>
                      <a:pt x="5" y="0"/>
                    </a:lnTo>
                    <a:lnTo>
                      <a:pt x="2" y="3"/>
                    </a:lnTo>
                    <a:lnTo>
                      <a:pt x="0" y="5"/>
                    </a:lnTo>
                    <a:lnTo>
                      <a:pt x="2" y="8"/>
                    </a:lnTo>
                    <a:lnTo>
                      <a:pt x="5" y="10"/>
                    </a:lnTo>
                    <a:lnTo>
                      <a:pt x="7" y="10"/>
                    </a:lnTo>
                    <a:lnTo>
                      <a:pt x="86" y="10"/>
                    </a:lnTo>
                    <a:close/>
                  </a:path>
                </a:pathLst>
              </a:custGeom>
              <a:solidFill>
                <a:srgbClr val="000000"/>
              </a:solidFill>
              <a:ln w="9525">
                <a:noFill/>
                <a:round/>
                <a:headEnd/>
                <a:tailEnd/>
              </a:ln>
            </p:spPr>
            <p:txBody>
              <a:bodyPr/>
              <a:lstStyle/>
              <a:p>
                <a:endParaRPr lang="ja-JP" altLang="en-US" dirty="0"/>
              </a:p>
            </p:txBody>
          </p:sp>
          <p:sp>
            <p:nvSpPr>
              <p:cNvPr id="6235" name="Freeform 201"/>
              <p:cNvSpPr>
                <a:spLocks/>
              </p:cNvSpPr>
              <p:nvPr/>
            </p:nvSpPr>
            <p:spPr bwMode="auto">
              <a:xfrm>
                <a:off x="3632" y="3090"/>
                <a:ext cx="20" cy="10"/>
              </a:xfrm>
              <a:custGeom>
                <a:avLst/>
                <a:gdLst>
                  <a:gd name="T0" fmla="*/ 18 w 20"/>
                  <a:gd name="T1" fmla="*/ 10 h 10"/>
                  <a:gd name="T2" fmla="*/ 18 w 20"/>
                  <a:gd name="T3" fmla="*/ 8 h 10"/>
                  <a:gd name="T4" fmla="*/ 20 w 20"/>
                  <a:gd name="T5" fmla="*/ 5 h 10"/>
                  <a:gd name="T6" fmla="*/ 20 w 20"/>
                  <a:gd name="T7" fmla="*/ 5 h 10"/>
                  <a:gd name="T8" fmla="*/ 18 w 20"/>
                  <a:gd name="T9" fmla="*/ 3 h 10"/>
                  <a:gd name="T10" fmla="*/ 15 w 20"/>
                  <a:gd name="T11" fmla="*/ 0 h 10"/>
                  <a:gd name="T12" fmla="*/ 15 w 20"/>
                  <a:gd name="T13" fmla="*/ 0 h 10"/>
                  <a:gd name="T14" fmla="*/ 5 w 20"/>
                  <a:gd name="T15" fmla="*/ 0 h 10"/>
                  <a:gd name="T16" fmla="*/ 3 w 20"/>
                  <a:gd name="T17" fmla="*/ 3 h 10"/>
                  <a:gd name="T18" fmla="*/ 0 w 20"/>
                  <a:gd name="T19" fmla="*/ 5 h 10"/>
                  <a:gd name="T20" fmla="*/ 0 w 20"/>
                  <a:gd name="T21" fmla="*/ 5 h 10"/>
                  <a:gd name="T22" fmla="*/ 3 w 20"/>
                  <a:gd name="T23" fmla="*/ 8 h 10"/>
                  <a:gd name="T24" fmla="*/ 5 w 20"/>
                  <a:gd name="T25" fmla="*/ 10 h 10"/>
                  <a:gd name="T26" fmla="*/ 8 w 20"/>
                  <a:gd name="T27" fmla="*/ 10 h 10"/>
                  <a:gd name="T28" fmla="*/ 18 w 20"/>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0"/>
                  <a:gd name="T47" fmla="*/ 20 w 20"/>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0">
                    <a:moveTo>
                      <a:pt x="18" y="10"/>
                    </a:moveTo>
                    <a:lnTo>
                      <a:pt x="18" y="8"/>
                    </a:lnTo>
                    <a:lnTo>
                      <a:pt x="20" y="5"/>
                    </a:lnTo>
                    <a:lnTo>
                      <a:pt x="18" y="3"/>
                    </a:lnTo>
                    <a:lnTo>
                      <a:pt x="15" y="0"/>
                    </a:lnTo>
                    <a:lnTo>
                      <a:pt x="5" y="0"/>
                    </a:lnTo>
                    <a:lnTo>
                      <a:pt x="3" y="3"/>
                    </a:lnTo>
                    <a:lnTo>
                      <a:pt x="0" y="5"/>
                    </a:lnTo>
                    <a:lnTo>
                      <a:pt x="3" y="8"/>
                    </a:lnTo>
                    <a:lnTo>
                      <a:pt x="5" y="10"/>
                    </a:lnTo>
                    <a:lnTo>
                      <a:pt x="8" y="10"/>
                    </a:lnTo>
                    <a:lnTo>
                      <a:pt x="18" y="10"/>
                    </a:lnTo>
                    <a:close/>
                  </a:path>
                </a:pathLst>
              </a:custGeom>
              <a:solidFill>
                <a:srgbClr val="000000"/>
              </a:solidFill>
              <a:ln w="9525">
                <a:noFill/>
                <a:round/>
                <a:headEnd/>
                <a:tailEnd/>
              </a:ln>
            </p:spPr>
            <p:txBody>
              <a:bodyPr/>
              <a:lstStyle/>
              <a:p>
                <a:endParaRPr lang="ja-JP" altLang="en-US" dirty="0"/>
              </a:p>
            </p:txBody>
          </p:sp>
          <p:sp>
            <p:nvSpPr>
              <p:cNvPr id="6236" name="Freeform 202"/>
              <p:cNvSpPr>
                <a:spLocks/>
              </p:cNvSpPr>
              <p:nvPr/>
            </p:nvSpPr>
            <p:spPr bwMode="auto">
              <a:xfrm>
                <a:off x="3593" y="3090"/>
                <a:ext cx="20" cy="10"/>
              </a:xfrm>
              <a:custGeom>
                <a:avLst/>
                <a:gdLst>
                  <a:gd name="T0" fmla="*/ 17 w 20"/>
                  <a:gd name="T1" fmla="*/ 10 h 10"/>
                  <a:gd name="T2" fmla="*/ 17 w 20"/>
                  <a:gd name="T3" fmla="*/ 8 h 10"/>
                  <a:gd name="T4" fmla="*/ 20 w 20"/>
                  <a:gd name="T5" fmla="*/ 5 h 10"/>
                  <a:gd name="T6" fmla="*/ 20 w 20"/>
                  <a:gd name="T7" fmla="*/ 5 h 10"/>
                  <a:gd name="T8" fmla="*/ 17 w 20"/>
                  <a:gd name="T9" fmla="*/ 3 h 10"/>
                  <a:gd name="T10" fmla="*/ 15 w 20"/>
                  <a:gd name="T11" fmla="*/ 0 h 10"/>
                  <a:gd name="T12" fmla="*/ 15 w 20"/>
                  <a:gd name="T13" fmla="*/ 0 h 10"/>
                  <a:gd name="T14" fmla="*/ 5 w 20"/>
                  <a:gd name="T15" fmla="*/ 0 h 10"/>
                  <a:gd name="T16" fmla="*/ 2 w 20"/>
                  <a:gd name="T17" fmla="*/ 3 h 10"/>
                  <a:gd name="T18" fmla="*/ 0 w 20"/>
                  <a:gd name="T19" fmla="*/ 5 h 10"/>
                  <a:gd name="T20" fmla="*/ 0 w 20"/>
                  <a:gd name="T21" fmla="*/ 5 h 10"/>
                  <a:gd name="T22" fmla="*/ 2 w 20"/>
                  <a:gd name="T23" fmla="*/ 8 h 10"/>
                  <a:gd name="T24" fmla="*/ 5 w 20"/>
                  <a:gd name="T25" fmla="*/ 10 h 10"/>
                  <a:gd name="T26" fmla="*/ 7 w 20"/>
                  <a:gd name="T27" fmla="*/ 10 h 10"/>
                  <a:gd name="T28" fmla="*/ 17 w 20"/>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0"/>
                  <a:gd name="T47" fmla="*/ 20 w 20"/>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0">
                    <a:moveTo>
                      <a:pt x="17" y="10"/>
                    </a:moveTo>
                    <a:lnTo>
                      <a:pt x="17" y="8"/>
                    </a:lnTo>
                    <a:lnTo>
                      <a:pt x="20" y="5"/>
                    </a:lnTo>
                    <a:lnTo>
                      <a:pt x="17" y="3"/>
                    </a:lnTo>
                    <a:lnTo>
                      <a:pt x="15" y="0"/>
                    </a:lnTo>
                    <a:lnTo>
                      <a:pt x="5" y="0"/>
                    </a:lnTo>
                    <a:lnTo>
                      <a:pt x="2" y="3"/>
                    </a:lnTo>
                    <a:lnTo>
                      <a:pt x="0" y="5"/>
                    </a:lnTo>
                    <a:lnTo>
                      <a:pt x="2" y="8"/>
                    </a:lnTo>
                    <a:lnTo>
                      <a:pt x="5" y="10"/>
                    </a:lnTo>
                    <a:lnTo>
                      <a:pt x="7" y="10"/>
                    </a:lnTo>
                    <a:lnTo>
                      <a:pt x="17" y="10"/>
                    </a:lnTo>
                    <a:close/>
                  </a:path>
                </a:pathLst>
              </a:custGeom>
              <a:solidFill>
                <a:srgbClr val="000000"/>
              </a:solidFill>
              <a:ln w="9525">
                <a:noFill/>
                <a:round/>
                <a:headEnd/>
                <a:tailEnd/>
              </a:ln>
            </p:spPr>
            <p:txBody>
              <a:bodyPr/>
              <a:lstStyle/>
              <a:p>
                <a:endParaRPr lang="ja-JP" altLang="en-US" dirty="0"/>
              </a:p>
            </p:txBody>
          </p:sp>
          <p:sp>
            <p:nvSpPr>
              <p:cNvPr id="6237" name="Freeform 203"/>
              <p:cNvSpPr>
                <a:spLocks/>
              </p:cNvSpPr>
              <p:nvPr/>
            </p:nvSpPr>
            <p:spPr bwMode="auto">
              <a:xfrm>
                <a:off x="3485" y="3090"/>
                <a:ext cx="88" cy="10"/>
              </a:xfrm>
              <a:custGeom>
                <a:avLst/>
                <a:gdLst>
                  <a:gd name="T0" fmla="*/ 86 w 88"/>
                  <a:gd name="T1" fmla="*/ 10 h 10"/>
                  <a:gd name="T2" fmla="*/ 86 w 88"/>
                  <a:gd name="T3" fmla="*/ 8 h 10"/>
                  <a:gd name="T4" fmla="*/ 88 w 88"/>
                  <a:gd name="T5" fmla="*/ 5 h 10"/>
                  <a:gd name="T6" fmla="*/ 88 w 88"/>
                  <a:gd name="T7" fmla="*/ 5 h 10"/>
                  <a:gd name="T8" fmla="*/ 86 w 88"/>
                  <a:gd name="T9" fmla="*/ 3 h 10"/>
                  <a:gd name="T10" fmla="*/ 83 w 88"/>
                  <a:gd name="T11" fmla="*/ 0 h 10"/>
                  <a:gd name="T12" fmla="*/ 83 w 88"/>
                  <a:gd name="T13" fmla="*/ 0 h 10"/>
                  <a:gd name="T14" fmla="*/ 5 w 88"/>
                  <a:gd name="T15" fmla="*/ 0 h 10"/>
                  <a:gd name="T16" fmla="*/ 2 w 88"/>
                  <a:gd name="T17" fmla="*/ 3 h 10"/>
                  <a:gd name="T18" fmla="*/ 0 w 88"/>
                  <a:gd name="T19" fmla="*/ 5 h 10"/>
                  <a:gd name="T20" fmla="*/ 0 w 88"/>
                  <a:gd name="T21" fmla="*/ 5 h 10"/>
                  <a:gd name="T22" fmla="*/ 2 w 88"/>
                  <a:gd name="T23" fmla="*/ 8 h 10"/>
                  <a:gd name="T24" fmla="*/ 5 w 88"/>
                  <a:gd name="T25" fmla="*/ 10 h 10"/>
                  <a:gd name="T26" fmla="*/ 7 w 88"/>
                  <a:gd name="T27" fmla="*/ 10 h 10"/>
                  <a:gd name="T28" fmla="*/ 86 w 88"/>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
                  <a:gd name="T46" fmla="*/ 0 h 10"/>
                  <a:gd name="T47" fmla="*/ 88 w 88"/>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 h="10">
                    <a:moveTo>
                      <a:pt x="86" y="10"/>
                    </a:moveTo>
                    <a:lnTo>
                      <a:pt x="86" y="8"/>
                    </a:lnTo>
                    <a:lnTo>
                      <a:pt x="88" y="5"/>
                    </a:lnTo>
                    <a:lnTo>
                      <a:pt x="86" y="3"/>
                    </a:lnTo>
                    <a:lnTo>
                      <a:pt x="83" y="0"/>
                    </a:lnTo>
                    <a:lnTo>
                      <a:pt x="5" y="0"/>
                    </a:lnTo>
                    <a:lnTo>
                      <a:pt x="2" y="3"/>
                    </a:lnTo>
                    <a:lnTo>
                      <a:pt x="0" y="5"/>
                    </a:lnTo>
                    <a:lnTo>
                      <a:pt x="2" y="8"/>
                    </a:lnTo>
                    <a:lnTo>
                      <a:pt x="5" y="10"/>
                    </a:lnTo>
                    <a:lnTo>
                      <a:pt x="7" y="10"/>
                    </a:lnTo>
                    <a:lnTo>
                      <a:pt x="86" y="10"/>
                    </a:lnTo>
                    <a:close/>
                  </a:path>
                </a:pathLst>
              </a:custGeom>
              <a:solidFill>
                <a:srgbClr val="000000"/>
              </a:solidFill>
              <a:ln w="9525">
                <a:noFill/>
                <a:round/>
                <a:headEnd/>
                <a:tailEnd/>
              </a:ln>
            </p:spPr>
            <p:txBody>
              <a:bodyPr/>
              <a:lstStyle/>
              <a:p>
                <a:endParaRPr lang="ja-JP" altLang="en-US" dirty="0"/>
              </a:p>
            </p:txBody>
          </p:sp>
          <p:sp>
            <p:nvSpPr>
              <p:cNvPr id="6238" name="Freeform 204"/>
              <p:cNvSpPr>
                <a:spLocks/>
              </p:cNvSpPr>
              <p:nvPr/>
            </p:nvSpPr>
            <p:spPr bwMode="auto">
              <a:xfrm>
                <a:off x="3445" y="3090"/>
                <a:ext cx="20" cy="10"/>
              </a:xfrm>
              <a:custGeom>
                <a:avLst/>
                <a:gdLst>
                  <a:gd name="T0" fmla="*/ 18 w 20"/>
                  <a:gd name="T1" fmla="*/ 10 h 10"/>
                  <a:gd name="T2" fmla="*/ 18 w 20"/>
                  <a:gd name="T3" fmla="*/ 8 h 10"/>
                  <a:gd name="T4" fmla="*/ 20 w 20"/>
                  <a:gd name="T5" fmla="*/ 5 h 10"/>
                  <a:gd name="T6" fmla="*/ 20 w 20"/>
                  <a:gd name="T7" fmla="*/ 5 h 10"/>
                  <a:gd name="T8" fmla="*/ 18 w 20"/>
                  <a:gd name="T9" fmla="*/ 3 h 10"/>
                  <a:gd name="T10" fmla="*/ 15 w 20"/>
                  <a:gd name="T11" fmla="*/ 0 h 10"/>
                  <a:gd name="T12" fmla="*/ 15 w 20"/>
                  <a:gd name="T13" fmla="*/ 0 h 10"/>
                  <a:gd name="T14" fmla="*/ 5 w 20"/>
                  <a:gd name="T15" fmla="*/ 0 h 10"/>
                  <a:gd name="T16" fmla="*/ 3 w 20"/>
                  <a:gd name="T17" fmla="*/ 3 h 10"/>
                  <a:gd name="T18" fmla="*/ 0 w 20"/>
                  <a:gd name="T19" fmla="*/ 5 h 10"/>
                  <a:gd name="T20" fmla="*/ 0 w 20"/>
                  <a:gd name="T21" fmla="*/ 5 h 10"/>
                  <a:gd name="T22" fmla="*/ 3 w 20"/>
                  <a:gd name="T23" fmla="*/ 8 h 10"/>
                  <a:gd name="T24" fmla="*/ 5 w 20"/>
                  <a:gd name="T25" fmla="*/ 10 h 10"/>
                  <a:gd name="T26" fmla="*/ 8 w 20"/>
                  <a:gd name="T27" fmla="*/ 10 h 10"/>
                  <a:gd name="T28" fmla="*/ 18 w 20"/>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0"/>
                  <a:gd name="T47" fmla="*/ 20 w 20"/>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0">
                    <a:moveTo>
                      <a:pt x="18" y="10"/>
                    </a:moveTo>
                    <a:lnTo>
                      <a:pt x="18" y="8"/>
                    </a:lnTo>
                    <a:lnTo>
                      <a:pt x="20" y="5"/>
                    </a:lnTo>
                    <a:lnTo>
                      <a:pt x="18" y="3"/>
                    </a:lnTo>
                    <a:lnTo>
                      <a:pt x="15" y="0"/>
                    </a:lnTo>
                    <a:lnTo>
                      <a:pt x="5" y="0"/>
                    </a:lnTo>
                    <a:lnTo>
                      <a:pt x="3" y="3"/>
                    </a:lnTo>
                    <a:lnTo>
                      <a:pt x="0" y="5"/>
                    </a:lnTo>
                    <a:lnTo>
                      <a:pt x="3" y="8"/>
                    </a:lnTo>
                    <a:lnTo>
                      <a:pt x="5" y="10"/>
                    </a:lnTo>
                    <a:lnTo>
                      <a:pt x="8" y="10"/>
                    </a:lnTo>
                    <a:lnTo>
                      <a:pt x="18" y="10"/>
                    </a:lnTo>
                    <a:close/>
                  </a:path>
                </a:pathLst>
              </a:custGeom>
              <a:solidFill>
                <a:srgbClr val="000000"/>
              </a:solidFill>
              <a:ln w="9525">
                <a:noFill/>
                <a:round/>
                <a:headEnd/>
                <a:tailEnd/>
              </a:ln>
            </p:spPr>
            <p:txBody>
              <a:bodyPr/>
              <a:lstStyle/>
              <a:p>
                <a:endParaRPr lang="ja-JP" altLang="en-US" dirty="0"/>
              </a:p>
            </p:txBody>
          </p:sp>
          <p:sp>
            <p:nvSpPr>
              <p:cNvPr id="6239" name="Freeform 205"/>
              <p:cNvSpPr>
                <a:spLocks/>
              </p:cNvSpPr>
              <p:nvPr/>
            </p:nvSpPr>
            <p:spPr bwMode="auto">
              <a:xfrm>
                <a:off x="3406" y="3090"/>
                <a:ext cx="20" cy="10"/>
              </a:xfrm>
              <a:custGeom>
                <a:avLst/>
                <a:gdLst>
                  <a:gd name="T0" fmla="*/ 17 w 20"/>
                  <a:gd name="T1" fmla="*/ 10 h 10"/>
                  <a:gd name="T2" fmla="*/ 17 w 20"/>
                  <a:gd name="T3" fmla="*/ 8 h 10"/>
                  <a:gd name="T4" fmla="*/ 20 w 20"/>
                  <a:gd name="T5" fmla="*/ 5 h 10"/>
                  <a:gd name="T6" fmla="*/ 20 w 20"/>
                  <a:gd name="T7" fmla="*/ 5 h 10"/>
                  <a:gd name="T8" fmla="*/ 17 w 20"/>
                  <a:gd name="T9" fmla="*/ 3 h 10"/>
                  <a:gd name="T10" fmla="*/ 15 w 20"/>
                  <a:gd name="T11" fmla="*/ 0 h 10"/>
                  <a:gd name="T12" fmla="*/ 15 w 20"/>
                  <a:gd name="T13" fmla="*/ 0 h 10"/>
                  <a:gd name="T14" fmla="*/ 5 w 20"/>
                  <a:gd name="T15" fmla="*/ 0 h 10"/>
                  <a:gd name="T16" fmla="*/ 3 w 20"/>
                  <a:gd name="T17" fmla="*/ 3 h 10"/>
                  <a:gd name="T18" fmla="*/ 0 w 20"/>
                  <a:gd name="T19" fmla="*/ 5 h 10"/>
                  <a:gd name="T20" fmla="*/ 0 w 20"/>
                  <a:gd name="T21" fmla="*/ 5 h 10"/>
                  <a:gd name="T22" fmla="*/ 3 w 20"/>
                  <a:gd name="T23" fmla="*/ 8 h 10"/>
                  <a:gd name="T24" fmla="*/ 5 w 20"/>
                  <a:gd name="T25" fmla="*/ 10 h 10"/>
                  <a:gd name="T26" fmla="*/ 7 w 20"/>
                  <a:gd name="T27" fmla="*/ 10 h 10"/>
                  <a:gd name="T28" fmla="*/ 17 w 20"/>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0"/>
                  <a:gd name="T47" fmla="*/ 20 w 20"/>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0">
                    <a:moveTo>
                      <a:pt x="17" y="10"/>
                    </a:moveTo>
                    <a:lnTo>
                      <a:pt x="17" y="8"/>
                    </a:lnTo>
                    <a:lnTo>
                      <a:pt x="20" y="5"/>
                    </a:lnTo>
                    <a:lnTo>
                      <a:pt x="17" y="3"/>
                    </a:lnTo>
                    <a:lnTo>
                      <a:pt x="15" y="0"/>
                    </a:lnTo>
                    <a:lnTo>
                      <a:pt x="5" y="0"/>
                    </a:lnTo>
                    <a:lnTo>
                      <a:pt x="3" y="3"/>
                    </a:lnTo>
                    <a:lnTo>
                      <a:pt x="0" y="5"/>
                    </a:lnTo>
                    <a:lnTo>
                      <a:pt x="3" y="8"/>
                    </a:lnTo>
                    <a:lnTo>
                      <a:pt x="5" y="10"/>
                    </a:lnTo>
                    <a:lnTo>
                      <a:pt x="7" y="10"/>
                    </a:lnTo>
                    <a:lnTo>
                      <a:pt x="17" y="10"/>
                    </a:lnTo>
                    <a:close/>
                  </a:path>
                </a:pathLst>
              </a:custGeom>
              <a:solidFill>
                <a:srgbClr val="000000"/>
              </a:solidFill>
              <a:ln w="9525">
                <a:noFill/>
                <a:round/>
                <a:headEnd/>
                <a:tailEnd/>
              </a:ln>
            </p:spPr>
            <p:txBody>
              <a:bodyPr/>
              <a:lstStyle/>
              <a:p>
                <a:endParaRPr lang="ja-JP" altLang="en-US" dirty="0"/>
              </a:p>
            </p:txBody>
          </p:sp>
          <p:sp>
            <p:nvSpPr>
              <p:cNvPr id="6240" name="Freeform 206"/>
              <p:cNvSpPr>
                <a:spLocks/>
              </p:cNvSpPr>
              <p:nvPr/>
            </p:nvSpPr>
            <p:spPr bwMode="auto">
              <a:xfrm>
                <a:off x="3298" y="3090"/>
                <a:ext cx="88" cy="10"/>
              </a:xfrm>
              <a:custGeom>
                <a:avLst/>
                <a:gdLst>
                  <a:gd name="T0" fmla="*/ 86 w 88"/>
                  <a:gd name="T1" fmla="*/ 10 h 10"/>
                  <a:gd name="T2" fmla="*/ 86 w 88"/>
                  <a:gd name="T3" fmla="*/ 8 h 10"/>
                  <a:gd name="T4" fmla="*/ 88 w 88"/>
                  <a:gd name="T5" fmla="*/ 5 h 10"/>
                  <a:gd name="T6" fmla="*/ 88 w 88"/>
                  <a:gd name="T7" fmla="*/ 5 h 10"/>
                  <a:gd name="T8" fmla="*/ 86 w 88"/>
                  <a:gd name="T9" fmla="*/ 3 h 10"/>
                  <a:gd name="T10" fmla="*/ 84 w 88"/>
                  <a:gd name="T11" fmla="*/ 0 h 10"/>
                  <a:gd name="T12" fmla="*/ 84 w 88"/>
                  <a:gd name="T13" fmla="*/ 0 h 10"/>
                  <a:gd name="T14" fmla="*/ 5 w 88"/>
                  <a:gd name="T15" fmla="*/ 0 h 10"/>
                  <a:gd name="T16" fmla="*/ 2 w 88"/>
                  <a:gd name="T17" fmla="*/ 3 h 10"/>
                  <a:gd name="T18" fmla="*/ 0 w 88"/>
                  <a:gd name="T19" fmla="*/ 5 h 10"/>
                  <a:gd name="T20" fmla="*/ 0 w 88"/>
                  <a:gd name="T21" fmla="*/ 5 h 10"/>
                  <a:gd name="T22" fmla="*/ 2 w 88"/>
                  <a:gd name="T23" fmla="*/ 8 h 10"/>
                  <a:gd name="T24" fmla="*/ 5 w 88"/>
                  <a:gd name="T25" fmla="*/ 10 h 10"/>
                  <a:gd name="T26" fmla="*/ 7 w 88"/>
                  <a:gd name="T27" fmla="*/ 10 h 10"/>
                  <a:gd name="T28" fmla="*/ 86 w 88"/>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
                  <a:gd name="T46" fmla="*/ 0 h 10"/>
                  <a:gd name="T47" fmla="*/ 88 w 88"/>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 h="10">
                    <a:moveTo>
                      <a:pt x="86" y="10"/>
                    </a:moveTo>
                    <a:lnTo>
                      <a:pt x="86" y="8"/>
                    </a:lnTo>
                    <a:lnTo>
                      <a:pt x="88" y="5"/>
                    </a:lnTo>
                    <a:lnTo>
                      <a:pt x="86" y="3"/>
                    </a:lnTo>
                    <a:lnTo>
                      <a:pt x="84" y="0"/>
                    </a:lnTo>
                    <a:lnTo>
                      <a:pt x="5" y="0"/>
                    </a:lnTo>
                    <a:lnTo>
                      <a:pt x="2" y="3"/>
                    </a:lnTo>
                    <a:lnTo>
                      <a:pt x="0" y="5"/>
                    </a:lnTo>
                    <a:lnTo>
                      <a:pt x="2" y="8"/>
                    </a:lnTo>
                    <a:lnTo>
                      <a:pt x="5" y="10"/>
                    </a:lnTo>
                    <a:lnTo>
                      <a:pt x="7" y="10"/>
                    </a:lnTo>
                    <a:lnTo>
                      <a:pt x="86" y="10"/>
                    </a:lnTo>
                    <a:close/>
                  </a:path>
                </a:pathLst>
              </a:custGeom>
              <a:solidFill>
                <a:srgbClr val="000000"/>
              </a:solidFill>
              <a:ln w="9525">
                <a:noFill/>
                <a:round/>
                <a:headEnd/>
                <a:tailEnd/>
              </a:ln>
            </p:spPr>
            <p:txBody>
              <a:bodyPr/>
              <a:lstStyle/>
              <a:p>
                <a:endParaRPr lang="ja-JP" altLang="en-US" dirty="0"/>
              </a:p>
            </p:txBody>
          </p:sp>
          <p:sp>
            <p:nvSpPr>
              <p:cNvPr id="6241" name="Freeform 207"/>
              <p:cNvSpPr>
                <a:spLocks/>
              </p:cNvSpPr>
              <p:nvPr/>
            </p:nvSpPr>
            <p:spPr bwMode="auto">
              <a:xfrm>
                <a:off x="3259" y="3090"/>
                <a:ext cx="19" cy="10"/>
              </a:xfrm>
              <a:custGeom>
                <a:avLst/>
                <a:gdLst>
                  <a:gd name="T0" fmla="*/ 17 w 19"/>
                  <a:gd name="T1" fmla="*/ 10 h 10"/>
                  <a:gd name="T2" fmla="*/ 17 w 19"/>
                  <a:gd name="T3" fmla="*/ 8 h 10"/>
                  <a:gd name="T4" fmla="*/ 19 w 19"/>
                  <a:gd name="T5" fmla="*/ 5 h 10"/>
                  <a:gd name="T6" fmla="*/ 19 w 19"/>
                  <a:gd name="T7" fmla="*/ 5 h 10"/>
                  <a:gd name="T8" fmla="*/ 17 w 19"/>
                  <a:gd name="T9" fmla="*/ 3 h 10"/>
                  <a:gd name="T10" fmla="*/ 14 w 19"/>
                  <a:gd name="T11" fmla="*/ 0 h 10"/>
                  <a:gd name="T12" fmla="*/ 14 w 19"/>
                  <a:gd name="T13" fmla="*/ 0 h 10"/>
                  <a:gd name="T14" fmla="*/ 4 w 19"/>
                  <a:gd name="T15" fmla="*/ 0 h 10"/>
                  <a:gd name="T16" fmla="*/ 2 w 19"/>
                  <a:gd name="T17" fmla="*/ 3 h 10"/>
                  <a:gd name="T18" fmla="*/ 0 w 19"/>
                  <a:gd name="T19" fmla="*/ 5 h 10"/>
                  <a:gd name="T20" fmla="*/ 0 w 19"/>
                  <a:gd name="T21" fmla="*/ 5 h 10"/>
                  <a:gd name="T22" fmla="*/ 2 w 19"/>
                  <a:gd name="T23" fmla="*/ 8 h 10"/>
                  <a:gd name="T24" fmla="*/ 4 w 19"/>
                  <a:gd name="T25" fmla="*/ 10 h 10"/>
                  <a:gd name="T26" fmla="*/ 7 w 19"/>
                  <a:gd name="T27" fmla="*/ 10 h 10"/>
                  <a:gd name="T28" fmla="*/ 17 w 19"/>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10"/>
                  <a:gd name="T47" fmla="*/ 19 w 19"/>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10">
                    <a:moveTo>
                      <a:pt x="17" y="10"/>
                    </a:moveTo>
                    <a:lnTo>
                      <a:pt x="17" y="8"/>
                    </a:lnTo>
                    <a:lnTo>
                      <a:pt x="19" y="5"/>
                    </a:lnTo>
                    <a:lnTo>
                      <a:pt x="17" y="3"/>
                    </a:lnTo>
                    <a:lnTo>
                      <a:pt x="14" y="0"/>
                    </a:lnTo>
                    <a:lnTo>
                      <a:pt x="4" y="0"/>
                    </a:lnTo>
                    <a:lnTo>
                      <a:pt x="2" y="3"/>
                    </a:lnTo>
                    <a:lnTo>
                      <a:pt x="0" y="5"/>
                    </a:lnTo>
                    <a:lnTo>
                      <a:pt x="2" y="8"/>
                    </a:lnTo>
                    <a:lnTo>
                      <a:pt x="4" y="10"/>
                    </a:lnTo>
                    <a:lnTo>
                      <a:pt x="7" y="10"/>
                    </a:lnTo>
                    <a:lnTo>
                      <a:pt x="17" y="10"/>
                    </a:lnTo>
                    <a:close/>
                  </a:path>
                </a:pathLst>
              </a:custGeom>
              <a:solidFill>
                <a:srgbClr val="000000"/>
              </a:solidFill>
              <a:ln w="9525">
                <a:noFill/>
                <a:round/>
                <a:headEnd/>
                <a:tailEnd/>
              </a:ln>
            </p:spPr>
            <p:txBody>
              <a:bodyPr/>
              <a:lstStyle/>
              <a:p>
                <a:endParaRPr lang="ja-JP" altLang="en-US" dirty="0"/>
              </a:p>
            </p:txBody>
          </p:sp>
          <p:sp>
            <p:nvSpPr>
              <p:cNvPr id="6242" name="Freeform 208"/>
              <p:cNvSpPr>
                <a:spLocks/>
              </p:cNvSpPr>
              <p:nvPr/>
            </p:nvSpPr>
            <p:spPr bwMode="auto">
              <a:xfrm>
                <a:off x="3219" y="3090"/>
                <a:ext cx="20" cy="10"/>
              </a:xfrm>
              <a:custGeom>
                <a:avLst/>
                <a:gdLst>
                  <a:gd name="T0" fmla="*/ 17 w 20"/>
                  <a:gd name="T1" fmla="*/ 10 h 10"/>
                  <a:gd name="T2" fmla="*/ 17 w 20"/>
                  <a:gd name="T3" fmla="*/ 8 h 10"/>
                  <a:gd name="T4" fmla="*/ 20 w 20"/>
                  <a:gd name="T5" fmla="*/ 5 h 10"/>
                  <a:gd name="T6" fmla="*/ 20 w 20"/>
                  <a:gd name="T7" fmla="*/ 5 h 10"/>
                  <a:gd name="T8" fmla="*/ 17 w 20"/>
                  <a:gd name="T9" fmla="*/ 3 h 10"/>
                  <a:gd name="T10" fmla="*/ 15 w 20"/>
                  <a:gd name="T11" fmla="*/ 0 h 10"/>
                  <a:gd name="T12" fmla="*/ 15 w 20"/>
                  <a:gd name="T13" fmla="*/ 0 h 10"/>
                  <a:gd name="T14" fmla="*/ 5 w 20"/>
                  <a:gd name="T15" fmla="*/ 0 h 10"/>
                  <a:gd name="T16" fmla="*/ 3 w 20"/>
                  <a:gd name="T17" fmla="*/ 3 h 10"/>
                  <a:gd name="T18" fmla="*/ 0 w 20"/>
                  <a:gd name="T19" fmla="*/ 5 h 10"/>
                  <a:gd name="T20" fmla="*/ 0 w 20"/>
                  <a:gd name="T21" fmla="*/ 5 h 10"/>
                  <a:gd name="T22" fmla="*/ 3 w 20"/>
                  <a:gd name="T23" fmla="*/ 8 h 10"/>
                  <a:gd name="T24" fmla="*/ 5 w 20"/>
                  <a:gd name="T25" fmla="*/ 10 h 10"/>
                  <a:gd name="T26" fmla="*/ 8 w 20"/>
                  <a:gd name="T27" fmla="*/ 10 h 10"/>
                  <a:gd name="T28" fmla="*/ 17 w 20"/>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0"/>
                  <a:gd name="T47" fmla="*/ 20 w 20"/>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0">
                    <a:moveTo>
                      <a:pt x="17" y="10"/>
                    </a:moveTo>
                    <a:lnTo>
                      <a:pt x="17" y="8"/>
                    </a:lnTo>
                    <a:lnTo>
                      <a:pt x="20" y="5"/>
                    </a:lnTo>
                    <a:lnTo>
                      <a:pt x="17" y="3"/>
                    </a:lnTo>
                    <a:lnTo>
                      <a:pt x="15" y="0"/>
                    </a:lnTo>
                    <a:lnTo>
                      <a:pt x="5" y="0"/>
                    </a:lnTo>
                    <a:lnTo>
                      <a:pt x="3" y="3"/>
                    </a:lnTo>
                    <a:lnTo>
                      <a:pt x="0" y="5"/>
                    </a:lnTo>
                    <a:lnTo>
                      <a:pt x="3" y="8"/>
                    </a:lnTo>
                    <a:lnTo>
                      <a:pt x="5" y="10"/>
                    </a:lnTo>
                    <a:lnTo>
                      <a:pt x="8" y="10"/>
                    </a:lnTo>
                    <a:lnTo>
                      <a:pt x="17" y="10"/>
                    </a:lnTo>
                    <a:close/>
                  </a:path>
                </a:pathLst>
              </a:custGeom>
              <a:solidFill>
                <a:srgbClr val="000000"/>
              </a:solidFill>
              <a:ln w="9525">
                <a:noFill/>
                <a:round/>
                <a:headEnd/>
                <a:tailEnd/>
              </a:ln>
            </p:spPr>
            <p:txBody>
              <a:bodyPr/>
              <a:lstStyle/>
              <a:p>
                <a:endParaRPr lang="ja-JP" altLang="en-US" dirty="0"/>
              </a:p>
            </p:txBody>
          </p:sp>
          <p:sp>
            <p:nvSpPr>
              <p:cNvPr id="6243" name="Freeform 209"/>
              <p:cNvSpPr>
                <a:spLocks/>
              </p:cNvSpPr>
              <p:nvPr/>
            </p:nvSpPr>
            <p:spPr bwMode="auto">
              <a:xfrm>
                <a:off x="3111" y="3090"/>
                <a:ext cx="89" cy="10"/>
              </a:xfrm>
              <a:custGeom>
                <a:avLst/>
                <a:gdLst>
                  <a:gd name="T0" fmla="*/ 86 w 89"/>
                  <a:gd name="T1" fmla="*/ 10 h 10"/>
                  <a:gd name="T2" fmla="*/ 86 w 89"/>
                  <a:gd name="T3" fmla="*/ 8 h 10"/>
                  <a:gd name="T4" fmla="*/ 89 w 89"/>
                  <a:gd name="T5" fmla="*/ 5 h 10"/>
                  <a:gd name="T6" fmla="*/ 89 w 89"/>
                  <a:gd name="T7" fmla="*/ 5 h 10"/>
                  <a:gd name="T8" fmla="*/ 86 w 89"/>
                  <a:gd name="T9" fmla="*/ 3 h 10"/>
                  <a:gd name="T10" fmla="*/ 84 w 89"/>
                  <a:gd name="T11" fmla="*/ 0 h 10"/>
                  <a:gd name="T12" fmla="*/ 84 w 89"/>
                  <a:gd name="T13" fmla="*/ 0 h 10"/>
                  <a:gd name="T14" fmla="*/ 5 w 89"/>
                  <a:gd name="T15" fmla="*/ 0 h 10"/>
                  <a:gd name="T16" fmla="*/ 2 w 89"/>
                  <a:gd name="T17" fmla="*/ 3 h 10"/>
                  <a:gd name="T18" fmla="*/ 0 w 89"/>
                  <a:gd name="T19" fmla="*/ 5 h 10"/>
                  <a:gd name="T20" fmla="*/ 0 w 89"/>
                  <a:gd name="T21" fmla="*/ 5 h 10"/>
                  <a:gd name="T22" fmla="*/ 2 w 89"/>
                  <a:gd name="T23" fmla="*/ 8 h 10"/>
                  <a:gd name="T24" fmla="*/ 5 w 89"/>
                  <a:gd name="T25" fmla="*/ 10 h 10"/>
                  <a:gd name="T26" fmla="*/ 7 w 89"/>
                  <a:gd name="T27" fmla="*/ 10 h 10"/>
                  <a:gd name="T28" fmla="*/ 86 w 89"/>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9"/>
                  <a:gd name="T46" fmla="*/ 0 h 10"/>
                  <a:gd name="T47" fmla="*/ 89 w 89"/>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9" h="10">
                    <a:moveTo>
                      <a:pt x="86" y="10"/>
                    </a:moveTo>
                    <a:lnTo>
                      <a:pt x="86" y="8"/>
                    </a:lnTo>
                    <a:lnTo>
                      <a:pt x="89" y="5"/>
                    </a:lnTo>
                    <a:lnTo>
                      <a:pt x="86" y="3"/>
                    </a:lnTo>
                    <a:lnTo>
                      <a:pt x="84" y="0"/>
                    </a:lnTo>
                    <a:lnTo>
                      <a:pt x="5" y="0"/>
                    </a:lnTo>
                    <a:lnTo>
                      <a:pt x="2" y="3"/>
                    </a:lnTo>
                    <a:lnTo>
                      <a:pt x="0" y="5"/>
                    </a:lnTo>
                    <a:lnTo>
                      <a:pt x="2" y="8"/>
                    </a:lnTo>
                    <a:lnTo>
                      <a:pt x="5" y="10"/>
                    </a:lnTo>
                    <a:lnTo>
                      <a:pt x="7" y="10"/>
                    </a:lnTo>
                    <a:lnTo>
                      <a:pt x="86" y="10"/>
                    </a:lnTo>
                    <a:close/>
                  </a:path>
                </a:pathLst>
              </a:custGeom>
              <a:solidFill>
                <a:srgbClr val="000000"/>
              </a:solidFill>
              <a:ln w="9525">
                <a:noFill/>
                <a:round/>
                <a:headEnd/>
                <a:tailEnd/>
              </a:ln>
            </p:spPr>
            <p:txBody>
              <a:bodyPr/>
              <a:lstStyle/>
              <a:p>
                <a:endParaRPr lang="ja-JP" altLang="en-US" dirty="0"/>
              </a:p>
            </p:txBody>
          </p:sp>
          <p:sp>
            <p:nvSpPr>
              <p:cNvPr id="6244" name="Freeform 210"/>
              <p:cNvSpPr>
                <a:spLocks/>
              </p:cNvSpPr>
              <p:nvPr/>
            </p:nvSpPr>
            <p:spPr bwMode="auto">
              <a:xfrm>
                <a:off x="3072" y="3090"/>
                <a:ext cx="19" cy="10"/>
              </a:xfrm>
              <a:custGeom>
                <a:avLst/>
                <a:gdLst>
                  <a:gd name="T0" fmla="*/ 17 w 19"/>
                  <a:gd name="T1" fmla="*/ 10 h 10"/>
                  <a:gd name="T2" fmla="*/ 17 w 19"/>
                  <a:gd name="T3" fmla="*/ 8 h 10"/>
                  <a:gd name="T4" fmla="*/ 19 w 19"/>
                  <a:gd name="T5" fmla="*/ 5 h 10"/>
                  <a:gd name="T6" fmla="*/ 19 w 19"/>
                  <a:gd name="T7" fmla="*/ 5 h 10"/>
                  <a:gd name="T8" fmla="*/ 17 w 19"/>
                  <a:gd name="T9" fmla="*/ 3 h 10"/>
                  <a:gd name="T10" fmla="*/ 14 w 19"/>
                  <a:gd name="T11" fmla="*/ 0 h 10"/>
                  <a:gd name="T12" fmla="*/ 14 w 19"/>
                  <a:gd name="T13" fmla="*/ 0 h 10"/>
                  <a:gd name="T14" fmla="*/ 5 w 19"/>
                  <a:gd name="T15" fmla="*/ 0 h 10"/>
                  <a:gd name="T16" fmla="*/ 2 w 19"/>
                  <a:gd name="T17" fmla="*/ 3 h 10"/>
                  <a:gd name="T18" fmla="*/ 0 w 19"/>
                  <a:gd name="T19" fmla="*/ 5 h 10"/>
                  <a:gd name="T20" fmla="*/ 0 w 19"/>
                  <a:gd name="T21" fmla="*/ 5 h 10"/>
                  <a:gd name="T22" fmla="*/ 2 w 19"/>
                  <a:gd name="T23" fmla="*/ 8 h 10"/>
                  <a:gd name="T24" fmla="*/ 5 w 19"/>
                  <a:gd name="T25" fmla="*/ 10 h 10"/>
                  <a:gd name="T26" fmla="*/ 7 w 19"/>
                  <a:gd name="T27" fmla="*/ 10 h 10"/>
                  <a:gd name="T28" fmla="*/ 17 w 19"/>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10"/>
                  <a:gd name="T47" fmla="*/ 19 w 19"/>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10">
                    <a:moveTo>
                      <a:pt x="17" y="10"/>
                    </a:moveTo>
                    <a:lnTo>
                      <a:pt x="17" y="8"/>
                    </a:lnTo>
                    <a:lnTo>
                      <a:pt x="19" y="5"/>
                    </a:lnTo>
                    <a:lnTo>
                      <a:pt x="17" y="3"/>
                    </a:lnTo>
                    <a:lnTo>
                      <a:pt x="14" y="0"/>
                    </a:lnTo>
                    <a:lnTo>
                      <a:pt x="5" y="0"/>
                    </a:lnTo>
                    <a:lnTo>
                      <a:pt x="2" y="3"/>
                    </a:lnTo>
                    <a:lnTo>
                      <a:pt x="0" y="5"/>
                    </a:lnTo>
                    <a:lnTo>
                      <a:pt x="2" y="8"/>
                    </a:lnTo>
                    <a:lnTo>
                      <a:pt x="5" y="10"/>
                    </a:lnTo>
                    <a:lnTo>
                      <a:pt x="7" y="10"/>
                    </a:lnTo>
                    <a:lnTo>
                      <a:pt x="17" y="10"/>
                    </a:lnTo>
                    <a:close/>
                  </a:path>
                </a:pathLst>
              </a:custGeom>
              <a:solidFill>
                <a:srgbClr val="000000"/>
              </a:solidFill>
              <a:ln w="9525">
                <a:noFill/>
                <a:round/>
                <a:headEnd/>
                <a:tailEnd/>
              </a:ln>
            </p:spPr>
            <p:txBody>
              <a:bodyPr/>
              <a:lstStyle/>
              <a:p>
                <a:endParaRPr lang="ja-JP" altLang="en-US" dirty="0"/>
              </a:p>
            </p:txBody>
          </p:sp>
          <p:sp>
            <p:nvSpPr>
              <p:cNvPr id="6245" name="Freeform 211"/>
              <p:cNvSpPr>
                <a:spLocks/>
              </p:cNvSpPr>
              <p:nvPr/>
            </p:nvSpPr>
            <p:spPr bwMode="auto">
              <a:xfrm>
                <a:off x="3032" y="3090"/>
                <a:ext cx="20" cy="10"/>
              </a:xfrm>
              <a:custGeom>
                <a:avLst/>
                <a:gdLst>
                  <a:gd name="T0" fmla="*/ 17 w 20"/>
                  <a:gd name="T1" fmla="*/ 10 h 10"/>
                  <a:gd name="T2" fmla="*/ 17 w 20"/>
                  <a:gd name="T3" fmla="*/ 8 h 10"/>
                  <a:gd name="T4" fmla="*/ 20 w 20"/>
                  <a:gd name="T5" fmla="*/ 5 h 10"/>
                  <a:gd name="T6" fmla="*/ 20 w 20"/>
                  <a:gd name="T7" fmla="*/ 5 h 10"/>
                  <a:gd name="T8" fmla="*/ 17 w 20"/>
                  <a:gd name="T9" fmla="*/ 3 h 10"/>
                  <a:gd name="T10" fmla="*/ 15 w 20"/>
                  <a:gd name="T11" fmla="*/ 0 h 10"/>
                  <a:gd name="T12" fmla="*/ 15 w 20"/>
                  <a:gd name="T13" fmla="*/ 0 h 10"/>
                  <a:gd name="T14" fmla="*/ 5 w 20"/>
                  <a:gd name="T15" fmla="*/ 0 h 10"/>
                  <a:gd name="T16" fmla="*/ 3 w 20"/>
                  <a:gd name="T17" fmla="*/ 3 h 10"/>
                  <a:gd name="T18" fmla="*/ 0 w 20"/>
                  <a:gd name="T19" fmla="*/ 5 h 10"/>
                  <a:gd name="T20" fmla="*/ 0 w 20"/>
                  <a:gd name="T21" fmla="*/ 5 h 10"/>
                  <a:gd name="T22" fmla="*/ 3 w 20"/>
                  <a:gd name="T23" fmla="*/ 8 h 10"/>
                  <a:gd name="T24" fmla="*/ 5 w 20"/>
                  <a:gd name="T25" fmla="*/ 10 h 10"/>
                  <a:gd name="T26" fmla="*/ 8 w 20"/>
                  <a:gd name="T27" fmla="*/ 10 h 10"/>
                  <a:gd name="T28" fmla="*/ 17 w 20"/>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0"/>
                  <a:gd name="T47" fmla="*/ 20 w 20"/>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0">
                    <a:moveTo>
                      <a:pt x="17" y="10"/>
                    </a:moveTo>
                    <a:lnTo>
                      <a:pt x="17" y="8"/>
                    </a:lnTo>
                    <a:lnTo>
                      <a:pt x="20" y="5"/>
                    </a:lnTo>
                    <a:lnTo>
                      <a:pt x="17" y="3"/>
                    </a:lnTo>
                    <a:lnTo>
                      <a:pt x="15" y="0"/>
                    </a:lnTo>
                    <a:lnTo>
                      <a:pt x="5" y="0"/>
                    </a:lnTo>
                    <a:lnTo>
                      <a:pt x="3" y="3"/>
                    </a:lnTo>
                    <a:lnTo>
                      <a:pt x="0" y="5"/>
                    </a:lnTo>
                    <a:lnTo>
                      <a:pt x="3" y="8"/>
                    </a:lnTo>
                    <a:lnTo>
                      <a:pt x="5" y="10"/>
                    </a:lnTo>
                    <a:lnTo>
                      <a:pt x="8" y="10"/>
                    </a:lnTo>
                    <a:lnTo>
                      <a:pt x="17" y="10"/>
                    </a:lnTo>
                    <a:close/>
                  </a:path>
                </a:pathLst>
              </a:custGeom>
              <a:solidFill>
                <a:srgbClr val="000000"/>
              </a:solidFill>
              <a:ln w="9525">
                <a:noFill/>
                <a:round/>
                <a:headEnd/>
                <a:tailEnd/>
              </a:ln>
            </p:spPr>
            <p:txBody>
              <a:bodyPr/>
              <a:lstStyle/>
              <a:p>
                <a:endParaRPr lang="ja-JP" altLang="en-US" dirty="0"/>
              </a:p>
            </p:txBody>
          </p:sp>
          <p:sp>
            <p:nvSpPr>
              <p:cNvPr id="6246" name="Freeform 212"/>
              <p:cNvSpPr>
                <a:spLocks/>
              </p:cNvSpPr>
              <p:nvPr/>
            </p:nvSpPr>
            <p:spPr bwMode="auto">
              <a:xfrm>
                <a:off x="2924" y="3090"/>
                <a:ext cx="89" cy="10"/>
              </a:xfrm>
              <a:custGeom>
                <a:avLst/>
                <a:gdLst>
                  <a:gd name="T0" fmla="*/ 86 w 89"/>
                  <a:gd name="T1" fmla="*/ 10 h 10"/>
                  <a:gd name="T2" fmla="*/ 86 w 89"/>
                  <a:gd name="T3" fmla="*/ 8 h 10"/>
                  <a:gd name="T4" fmla="*/ 89 w 89"/>
                  <a:gd name="T5" fmla="*/ 5 h 10"/>
                  <a:gd name="T6" fmla="*/ 89 w 89"/>
                  <a:gd name="T7" fmla="*/ 5 h 10"/>
                  <a:gd name="T8" fmla="*/ 86 w 89"/>
                  <a:gd name="T9" fmla="*/ 3 h 10"/>
                  <a:gd name="T10" fmla="*/ 84 w 89"/>
                  <a:gd name="T11" fmla="*/ 0 h 10"/>
                  <a:gd name="T12" fmla="*/ 84 w 89"/>
                  <a:gd name="T13" fmla="*/ 0 h 10"/>
                  <a:gd name="T14" fmla="*/ 5 w 89"/>
                  <a:gd name="T15" fmla="*/ 0 h 10"/>
                  <a:gd name="T16" fmla="*/ 3 w 89"/>
                  <a:gd name="T17" fmla="*/ 3 h 10"/>
                  <a:gd name="T18" fmla="*/ 0 w 89"/>
                  <a:gd name="T19" fmla="*/ 5 h 10"/>
                  <a:gd name="T20" fmla="*/ 0 w 89"/>
                  <a:gd name="T21" fmla="*/ 5 h 10"/>
                  <a:gd name="T22" fmla="*/ 3 w 89"/>
                  <a:gd name="T23" fmla="*/ 8 h 10"/>
                  <a:gd name="T24" fmla="*/ 5 w 89"/>
                  <a:gd name="T25" fmla="*/ 10 h 10"/>
                  <a:gd name="T26" fmla="*/ 7 w 89"/>
                  <a:gd name="T27" fmla="*/ 10 h 10"/>
                  <a:gd name="T28" fmla="*/ 86 w 89"/>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9"/>
                  <a:gd name="T46" fmla="*/ 0 h 10"/>
                  <a:gd name="T47" fmla="*/ 89 w 89"/>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9" h="10">
                    <a:moveTo>
                      <a:pt x="86" y="10"/>
                    </a:moveTo>
                    <a:lnTo>
                      <a:pt x="86" y="8"/>
                    </a:lnTo>
                    <a:lnTo>
                      <a:pt x="89" y="5"/>
                    </a:lnTo>
                    <a:lnTo>
                      <a:pt x="86" y="3"/>
                    </a:lnTo>
                    <a:lnTo>
                      <a:pt x="84" y="0"/>
                    </a:lnTo>
                    <a:lnTo>
                      <a:pt x="5" y="0"/>
                    </a:lnTo>
                    <a:lnTo>
                      <a:pt x="3" y="3"/>
                    </a:lnTo>
                    <a:lnTo>
                      <a:pt x="0" y="5"/>
                    </a:lnTo>
                    <a:lnTo>
                      <a:pt x="3" y="8"/>
                    </a:lnTo>
                    <a:lnTo>
                      <a:pt x="5" y="10"/>
                    </a:lnTo>
                    <a:lnTo>
                      <a:pt x="7" y="10"/>
                    </a:lnTo>
                    <a:lnTo>
                      <a:pt x="86" y="10"/>
                    </a:lnTo>
                    <a:close/>
                  </a:path>
                </a:pathLst>
              </a:custGeom>
              <a:solidFill>
                <a:srgbClr val="000000"/>
              </a:solidFill>
              <a:ln w="9525">
                <a:noFill/>
                <a:round/>
                <a:headEnd/>
                <a:tailEnd/>
              </a:ln>
            </p:spPr>
            <p:txBody>
              <a:bodyPr/>
              <a:lstStyle/>
              <a:p>
                <a:endParaRPr lang="ja-JP" altLang="en-US" dirty="0"/>
              </a:p>
            </p:txBody>
          </p:sp>
          <p:sp>
            <p:nvSpPr>
              <p:cNvPr id="6247" name="Freeform 213"/>
              <p:cNvSpPr>
                <a:spLocks/>
              </p:cNvSpPr>
              <p:nvPr/>
            </p:nvSpPr>
            <p:spPr bwMode="auto">
              <a:xfrm>
                <a:off x="2885" y="3090"/>
                <a:ext cx="19" cy="10"/>
              </a:xfrm>
              <a:custGeom>
                <a:avLst/>
                <a:gdLst>
                  <a:gd name="T0" fmla="*/ 17 w 19"/>
                  <a:gd name="T1" fmla="*/ 10 h 10"/>
                  <a:gd name="T2" fmla="*/ 17 w 19"/>
                  <a:gd name="T3" fmla="*/ 8 h 10"/>
                  <a:gd name="T4" fmla="*/ 19 w 19"/>
                  <a:gd name="T5" fmla="*/ 5 h 10"/>
                  <a:gd name="T6" fmla="*/ 19 w 19"/>
                  <a:gd name="T7" fmla="*/ 5 h 10"/>
                  <a:gd name="T8" fmla="*/ 17 w 19"/>
                  <a:gd name="T9" fmla="*/ 3 h 10"/>
                  <a:gd name="T10" fmla="*/ 14 w 19"/>
                  <a:gd name="T11" fmla="*/ 0 h 10"/>
                  <a:gd name="T12" fmla="*/ 14 w 19"/>
                  <a:gd name="T13" fmla="*/ 0 h 10"/>
                  <a:gd name="T14" fmla="*/ 5 w 19"/>
                  <a:gd name="T15" fmla="*/ 0 h 10"/>
                  <a:gd name="T16" fmla="*/ 2 w 19"/>
                  <a:gd name="T17" fmla="*/ 3 h 10"/>
                  <a:gd name="T18" fmla="*/ 0 w 19"/>
                  <a:gd name="T19" fmla="*/ 5 h 10"/>
                  <a:gd name="T20" fmla="*/ 0 w 19"/>
                  <a:gd name="T21" fmla="*/ 5 h 10"/>
                  <a:gd name="T22" fmla="*/ 2 w 19"/>
                  <a:gd name="T23" fmla="*/ 8 h 10"/>
                  <a:gd name="T24" fmla="*/ 5 w 19"/>
                  <a:gd name="T25" fmla="*/ 10 h 10"/>
                  <a:gd name="T26" fmla="*/ 7 w 19"/>
                  <a:gd name="T27" fmla="*/ 10 h 10"/>
                  <a:gd name="T28" fmla="*/ 17 w 19"/>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10"/>
                  <a:gd name="T47" fmla="*/ 19 w 19"/>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10">
                    <a:moveTo>
                      <a:pt x="17" y="10"/>
                    </a:moveTo>
                    <a:lnTo>
                      <a:pt x="17" y="8"/>
                    </a:lnTo>
                    <a:lnTo>
                      <a:pt x="19" y="5"/>
                    </a:lnTo>
                    <a:lnTo>
                      <a:pt x="17" y="3"/>
                    </a:lnTo>
                    <a:lnTo>
                      <a:pt x="14" y="0"/>
                    </a:lnTo>
                    <a:lnTo>
                      <a:pt x="5" y="0"/>
                    </a:lnTo>
                    <a:lnTo>
                      <a:pt x="2" y="3"/>
                    </a:lnTo>
                    <a:lnTo>
                      <a:pt x="0" y="5"/>
                    </a:lnTo>
                    <a:lnTo>
                      <a:pt x="2" y="8"/>
                    </a:lnTo>
                    <a:lnTo>
                      <a:pt x="5" y="10"/>
                    </a:lnTo>
                    <a:lnTo>
                      <a:pt x="7" y="10"/>
                    </a:lnTo>
                    <a:lnTo>
                      <a:pt x="17" y="10"/>
                    </a:lnTo>
                    <a:close/>
                  </a:path>
                </a:pathLst>
              </a:custGeom>
              <a:solidFill>
                <a:srgbClr val="000000"/>
              </a:solidFill>
              <a:ln w="9525">
                <a:noFill/>
                <a:round/>
                <a:headEnd/>
                <a:tailEnd/>
              </a:ln>
            </p:spPr>
            <p:txBody>
              <a:bodyPr/>
              <a:lstStyle/>
              <a:p>
                <a:endParaRPr lang="ja-JP" altLang="en-US" dirty="0"/>
              </a:p>
            </p:txBody>
          </p:sp>
          <p:sp>
            <p:nvSpPr>
              <p:cNvPr id="6248" name="Freeform 214"/>
              <p:cNvSpPr>
                <a:spLocks/>
              </p:cNvSpPr>
              <p:nvPr/>
            </p:nvSpPr>
            <p:spPr bwMode="auto">
              <a:xfrm>
                <a:off x="2845" y="3090"/>
                <a:ext cx="20" cy="10"/>
              </a:xfrm>
              <a:custGeom>
                <a:avLst/>
                <a:gdLst>
                  <a:gd name="T0" fmla="*/ 18 w 20"/>
                  <a:gd name="T1" fmla="*/ 10 h 10"/>
                  <a:gd name="T2" fmla="*/ 18 w 20"/>
                  <a:gd name="T3" fmla="*/ 8 h 10"/>
                  <a:gd name="T4" fmla="*/ 20 w 20"/>
                  <a:gd name="T5" fmla="*/ 5 h 10"/>
                  <a:gd name="T6" fmla="*/ 20 w 20"/>
                  <a:gd name="T7" fmla="*/ 5 h 10"/>
                  <a:gd name="T8" fmla="*/ 18 w 20"/>
                  <a:gd name="T9" fmla="*/ 3 h 10"/>
                  <a:gd name="T10" fmla="*/ 15 w 20"/>
                  <a:gd name="T11" fmla="*/ 0 h 10"/>
                  <a:gd name="T12" fmla="*/ 15 w 20"/>
                  <a:gd name="T13" fmla="*/ 0 h 10"/>
                  <a:gd name="T14" fmla="*/ 5 w 20"/>
                  <a:gd name="T15" fmla="*/ 0 h 10"/>
                  <a:gd name="T16" fmla="*/ 3 w 20"/>
                  <a:gd name="T17" fmla="*/ 3 h 10"/>
                  <a:gd name="T18" fmla="*/ 0 w 20"/>
                  <a:gd name="T19" fmla="*/ 5 h 10"/>
                  <a:gd name="T20" fmla="*/ 0 w 20"/>
                  <a:gd name="T21" fmla="*/ 5 h 10"/>
                  <a:gd name="T22" fmla="*/ 3 w 20"/>
                  <a:gd name="T23" fmla="*/ 8 h 10"/>
                  <a:gd name="T24" fmla="*/ 5 w 20"/>
                  <a:gd name="T25" fmla="*/ 10 h 10"/>
                  <a:gd name="T26" fmla="*/ 8 w 20"/>
                  <a:gd name="T27" fmla="*/ 10 h 10"/>
                  <a:gd name="T28" fmla="*/ 18 w 20"/>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0"/>
                  <a:gd name="T47" fmla="*/ 20 w 20"/>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0">
                    <a:moveTo>
                      <a:pt x="18" y="10"/>
                    </a:moveTo>
                    <a:lnTo>
                      <a:pt x="18" y="8"/>
                    </a:lnTo>
                    <a:lnTo>
                      <a:pt x="20" y="5"/>
                    </a:lnTo>
                    <a:lnTo>
                      <a:pt x="18" y="3"/>
                    </a:lnTo>
                    <a:lnTo>
                      <a:pt x="15" y="0"/>
                    </a:lnTo>
                    <a:lnTo>
                      <a:pt x="5" y="0"/>
                    </a:lnTo>
                    <a:lnTo>
                      <a:pt x="3" y="3"/>
                    </a:lnTo>
                    <a:lnTo>
                      <a:pt x="0" y="5"/>
                    </a:lnTo>
                    <a:lnTo>
                      <a:pt x="3" y="8"/>
                    </a:lnTo>
                    <a:lnTo>
                      <a:pt x="5" y="10"/>
                    </a:lnTo>
                    <a:lnTo>
                      <a:pt x="8" y="10"/>
                    </a:lnTo>
                    <a:lnTo>
                      <a:pt x="18" y="10"/>
                    </a:lnTo>
                    <a:close/>
                  </a:path>
                </a:pathLst>
              </a:custGeom>
              <a:solidFill>
                <a:srgbClr val="000000"/>
              </a:solidFill>
              <a:ln w="9525">
                <a:noFill/>
                <a:round/>
                <a:headEnd/>
                <a:tailEnd/>
              </a:ln>
            </p:spPr>
            <p:txBody>
              <a:bodyPr/>
              <a:lstStyle/>
              <a:p>
                <a:endParaRPr lang="ja-JP" altLang="en-US" dirty="0"/>
              </a:p>
            </p:txBody>
          </p:sp>
          <p:sp>
            <p:nvSpPr>
              <p:cNvPr id="6249" name="Freeform 215"/>
              <p:cNvSpPr>
                <a:spLocks/>
              </p:cNvSpPr>
              <p:nvPr/>
            </p:nvSpPr>
            <p:spPr bwMode="auto">
              <a:xfrm>
                <a:off x="2737" y="3090"/>
                <a:ext cx="89" cy="10"/>
              </a:xfrm>
              <a:custGeom>
                <a:avLst/>
                <a:gdLst>
                  <a:gd name="T0" fmla="*/ 86 w 89"/>
                  <a:gd name="T1" fmla="*/ 10 h 10"/>
                  <a:gd name="T2" fmla="*/ 86 w 89"/>
                  <a:gd name="T3" fmla="*/ 8 h 10"/>
                  <a:gd name="T4" fmla="*/ 89 w 89"/>
                  <a:gd name="T5" fmla="*/ 5 h 10"/>
                  <a:gd name="T6" fmla="*/ 89 w 89"/>
                  <a:gd name="T7" fmla="*/ 5 h 10"/>
                  <a:gd name="T8" fmla="*/ 86 w 89"/>
                  <a:gd name="T9" fmla="*/ 3 h 10"/>
                  <a:gd name="T10" fmla="*/ 84 w 89"/>
                  <a:gd name="T11" fmla="*/ 0 h 10"/>
                  <a:gd name="T12" fmla="*/ 84 w 89"/>
                  <a:gd name="T13" fmla="*/ 0 h 10"/>
                  <a:gd name="T14" fmla="*/ 5 w 89"/>
                  <a:gd name="T15" fmla="*/ 0 h 10"/>
                  <a:gd name="T16" fmla="*/ 3 w 89"/>
                  <a:gd name="T17" fmla="*/ 3 h 10"/>
                  <a:gd name="T18" fmla="*/ 0 w 89"/>
                  <a:gd name="T19" fmla="*/ 5 h 10"/>
                  <a:gd name="T20" fmla="*/ 0 w 89"/>
                  <a:gd name="T21" fmla="*/ 5 h 10"/>
                  <a:gd name="T22" fmla="*/ 3 w 89"/>
                  <a:gd name="T23" fmla="*/ 8 h 10"/>
                  <a:gd name="T24" fmla="*/ 5 w 89"/>
                  <a:gd name="T25" fmla="*/ 10 h 10"/>
                  <a:gd name="T26" fmla="*/ 8 w 89"/>
                  <a:gd name="T27" fmla="*/ 10 h 10"/>
                  <a:gd name="T28" fmla="*/ 86 w 89"/>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9"/>
                  <a:gd name="T46" fmla="*/ 0 h 10"/>
                  <a:gd name="T47" fmla="*/ 89 w 89"/>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9" h="10">
                    <a:moveTo>
                      <a:pt x="86" y="10"/>
                    </a:moveTo>
                    <a:lnTo>
                      <a:pt x="86" y="8"/>
                    </a:lnTo>
                    <a:lnTo>
                      <a:pt x="89" y="5"/>
                    </a:lnTo>
                    <a:lnTo>
                      <a:pt x="86" y="3"/>
                    </a:lnTo>
                    <a:lnTo>
                      <a:pt x="84" y="0"/>
                    </a:lnTo>
                    <a:lnTo>
                      <a:pt x="5" y="0"/>
                    </a:lnTo>
                    <a:lnTo>
                      <a:pt x="3" y="3"/>
                    </a:lnTo>
                    <a:lnTo>
                      <a:pt x="0" y="5"/>
                    </a:lnTo>
                    <a:lnTo>
                      <a:pt x="3" y="8"/>
                    </a:lnTo>
                    <a:lnTo>
                      <a:pt x="5" y="10"/>
                    </a:lnTo>
                    <a:lnTo>
                      <a:pt x="8" y="10"/>
                    </a:lnTo>
                    <a:lnTo>
                      <a:pt x="86" y="10"/>
                    </a:lnTo>
                    <a:close/>
                  </a:path>
                </a:pathLst>
              </a:custGeom>
              <a:solidFill>
                <a:srgbClr val="000000"/>
              </a:solidFill>
              <a:ln w="9525">
                <a:noFill/>
                <a:round/>
                <a:headEnd/>
                <a:tailEnd/>
              </a:ln>
            </p:spPr>
            <p:txBody>
              <a:bodyPr/>
              <a:lstStyle/>
              <a:p>
                <a:endParaRPr lang="ja-JP" altLang="en-US" dirty="0"/>
              </a:p>
            </p:txBody>
          </p:sp>
          <p:sp>
            <p:nvSpPr>
              <p:cNvPr id="6250" name="Freeform 216"/>
              <p:cNvSpPr>
                <a:spLocks/>
              </p:cNvSpPr>
              <p:nvPr/>
            </p:nvSpPr>
            <p:spPr bwMode="auto">
              <a:xfrm>
                <a:off x="2698" y="3090"/>
                <a:ext cx="19" cy="10"/>
              </a:xfrm>
              <a:custGeom>
                <a:avLst/>
                <a:gdLst>
                  <a:gd name="T0" fmla="*/ 17 w 19"/>
                  <a:gd name="T1" fmla="*/ 10 h 10"/>
                  <a:gd name="T2" fmla="*/ 17 w 19"/>
                  <a:gd name="T3" fmla="*/ 8 h 10"/>
                  <a:gd name="T4" fmla="*/ 19 w 19"/>
                  <a:gd name="T5" fmla="*/ 5 h 10"/>
                  <a:gd name="T6" fmla="*/ 19 w 19"/>
                  <a:gd name="T7" fmla="*/ 5 h 10"/>
                  <a:gd name="T8" fmla="*/ 17 w 19"/>
                  <a:gd name="T9" fmla="*/ 3 h 10"/>
                  <a:gd name="T10" fmla="*/ 15 w 19"/>
                  <a:gd name="T11" fmla="*/ 0 h 10"/>
                  <a:gd name="T12" fmla="*/ 15 w 19"/>
                  <a:gd name="T13" fmla="*/ 0 h 10"/>
                  <a:gd name="T14" fmla="*/ 5 w 19"/>
                  <a:gd name="T15" fmla="*/ 0 h 10"/>
                  <a:gd name="T16" fmla="*/ 2 w 19"/>
                  <a:gd name="T17" fmla="*/ 3 h 10"/>
                  <a:gd name="T18" fmla="*/ 0 w 19"/>
                  <a:gd name="T19" fmla="*/ 5 h 10"/>
                  <a:gd name="T20" fmla="*/ 0 w 19"/>
                  <a:gd name="T21" fmla="*/ 5 h 10"/>
                  <a:gd name="T22" fmla="*/ 2 w 19"/>
                  <a:gd name="T23" fmla="*/ 8 h 10"/>
                  <a:gd name="T24" fmla="*/ 5 w 19"/>
                  <a:gd name="T25" fmla="*/ 10 h 10"/>
                  <a:gd name="T26" fmla="*/ 7 w 19"/>
                  <a:gd name="T27" fmla="*/ 10 h 10"/>
                  <a:gd name="T28" fmla="*/ 17 w 19"/>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10"/>
                  <a:gd name="T47" fmla="*/ 19 w 19"/>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10">
                    <a:moveTo>
                      <a:pt x="17" y="10"/>
                    </a:moveTo>
                    <a:lnTo>
                      <a:pt x="17" y="8"/>
                    </a:lnTo>
                    <a:lnTo>
                      <a:pt x="19" y="5"/>
                    </a:lnTo>
                    <a:lnTo>
                      <a:pt x="17" y="3"/>
                    </a:lnTo>
                    <a:lnTo>
                      <a:pt x="15" y="0"/>
                    </a:lnTo>
                    <a:lnTo>
                      <a:pt x="5" y="0"/>
                    </a:lnTo>
                    <a:lnTo>
                      <a:pt x="2" y="3"/>
                    </a:lnTo>
                    <a:lnTo>
                      <a:pt x="0" y="5"/>
                    </a:lnTo>
                    <a:lnTo>
                      <a:pt x="2" y="8"/>
                    </a:lnTo>
                    <a:lnTo>
                      <a:pt x="5" y="10"/>
                    </a:lnTo>
                    <a:lnTo>
                      <a:pt x="7" y="10"/>
                    </a:lnTo>
                    <a:lnTo>
                      <a:pt x="17" y="10"/>
                    </a:lnTo>
                    <a:close/>
                  </a:path>
                </a:pathLst>
              </a:custGeom>
              <a:solidFill>
                <a:srgbClr val="000000"/>
              </a:solidFill>
              <a:ln w="9525">
                <a:noFill/>
                <a:round/>
                <a:headEnd/>
                <a:tailEnd/>
              </a:ln>
            </p:spPr>
            <p:txBody>
              <a:bodyPr/>
              <a:lstStyle/>
              <a:p>
                <a:endParaRPr lang="ja-JP" altLang="en-US" dirty="0"/>
              </a:p>
            </p:txBody>
          </p:sp>
          <p:sp>
            <p:nvSpPr>
              <p:cNvPr id="6251" name="Freeform 217"/>
              <p:cNvSpPr>
                <a:spLocks/>
              </p:cNvSpPr>
              <p:nvPr/>
            </p:nvSpPr>
            <p:spPr bwMode="auto">
              <a:xfrm>
                <a:off x="2658" y="3090"/>
                <a:ext cx="20" cy="10"/>
              </a:xfrm>
              <a:custGeom>
                <a:avLst/>
                <a:gdLst>
                  <a:gd name="T0" fmla="*/ 18 w 20"/>
                  <a:gd name="T1" fmla="*/ 10 h 10"/>
                  <a:gd name="T2" fmla="*/ 18 w 20"/>
                  <a:gd name="T3" fmla="*/ 8 h 10"/>
                  <a:gd name="T4" fmla="*/ 20 w 20"/>
                  <a:gd name="T5" fmla="*/ 5 h 10"/>
                  <a:gd name="T6" fmla="*/ 20 w 20"/>
                  <a:gd name="T7" fmla="*/ 5 h 10"/>
                  <a:gd name="T8" fmla="*/ 18 w 20"/>
                  <a:gd name="T9" fmla="*/ 3 h 10"/>
                  <a:gd name="T10" fmla="*/ 15 w 20"/>
                  <a:gd name="T11" fmla="*/ 0 h 10"/>
                  <a:gd name="T12" fmla="*/ 15 w 20"/>
                  <a:gd name="T13" fmla="*/ 0 h 10"/>
                  <a:gd name="T14" fmla="*/ 5 w 20"/>
                  <a:gd name="T15" fmla="*/ 0 h 10"/>
                  <a:gd name="T16" fmla="*/ 3 w 20"/>
                  <a:gd name="T17" fmla="*/ 3 h 10"/>
                  <a:gd name="T18" fmla="*/ 0 w 20"/>
                  <a:gd name="T19" fmla="*/ 5 h 10"/>
                  <a:gd name="T20" fmla="*/ 0 w 20"/>
                  <a:gd name="T21" fmla="*/ 5 h 10"/>
                  <a:gd name="T22" fmla="*/ 3 w 20"/>
                  <a:gd name="T23" fmla="*/ 8 h 10"/>
                  <a:gd name="T24" fmla="*/ 5 w 20"/>
                  <a:gd name="T25" fmla="*/ 10 h 10"/>
                  <a:gd name="T26" fmla="*/ 8 w 20"/>
                  <a:gd name="T27" fmla="*/ 10 h 10"/>
                  <a:gd name="T28" fmla="*/ 18 w 20"/>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0"/>
                  <a:gd name="T47" fmla="*/ 20 w 20"/>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0">
                    <a:moveTo>
                      <a:pt x="18" y="10"/>
                    </a:moveTo>
                    <a:lnTo>
                      <a:pt x="18" y="8"/>
                    </a:lnTo>
                    <a:lnTo>
                      <a:pt x="20" y="5"/>
                    </a:lnTo>
                    <a:lnTo>
                      <a:pt x="18" y="3"/>
                    </a:lnTo>
                    <a:lnTo>
                      <a:pt x="15" y="0"/>
                    </a:lnTo>
                    <a:lnTo>
                      <a:pt x="5" y="0"/>
                    </a:lnTo>
                    <a:lnTo>
                      <a:pt x="3" y="3"/>
                    </a:lnTo>
                    <a:lnTo>
                      <a:pt x="0" y="5"/>
                    </a:lnTo>
                    <a:lnTo>
                      <a:pt x="3" y="8"/>
                    </a:lnTo>
                    <a:lnTo>
                      <a:pt x="5" y="10"/>
                    </a:lnTo>
                    <a:lnTo>
                      <a:pt x="8" y="10"/>
                    </a:lnTo>
                    <a:lnTo>
                      <a:pt x="18" y="10"/>
                    </a:lnTo>
                    <a:close/>
                  </a:path>
                </a:pathLst>
              </a:custGeom>
              <a:solidFill>
                <a:srgbClr val="000000"/>
              </a:solidFill>
              <a:ln w="9525">
                <a:noFill/>
                <a:round/>
                <a:headEnd/>
                <a:tailEnd/>
              </a:ln>
            </p:spPr>
            <p:txBody>
              <a:bodyPr/>
              <a:lstStyle/>
              <a:p>
                <a:endParaRPr lang="ja-JP" altLang="en-US" dirty="0"/>
              </a:p>
            </p:txBody>
          </p:sp>
          <p:sp>
            <p:nvSpPr>
              <p:cNvPr id="6252" name="Freeform 218"/>
              <p:cNvSpPr>
                <a:spLocks/>
              </p:cNvSpPr>
              <p:nvPr/>
            </p:nvSpPr>
            <p:spPr bwMode="auto">
              <a:xfrm>
                <a:off x="2550" y="3090"/>
                <a:ext cx="89" cy="10"/>
              </a:xfrm>
              <a:custGeom>
                <a:avLst/>
                <a:gdLst>
                  <a:gd name="T0" fmla="*/ 86 w 89"/>
                  <a:gd name="T1" fmla="*/ 10 h 10"/>
                  <a:gd name="T2" fmla="*/ 86 w 89"/>
                  <a:gd name="T3" fmla="*/ 8 h 10"/>
                  <a:gd name="T4" fmla="*/ 89 w 89"/>
                  <a:gd name="T5" fmla="*/ 5 h 10"/>
                  <a:gd name="T6" fmla="*/ 89 w 89"/>
                  <a:gd name="T7" fmla="*/ 5 h 10"/>
                  <a:gd name="T8" fmla="*/ 86 w 89"/>
                  <a:gd name="T9" fmla="*/ 3 h 10"/>
                  <a:gd name="T10" fmla="*/ 84 w 89"/>
                  <a:gd name="T11" fmla="*/ 0 h 10"/>
                  <a:gd name="T12" fmla="*/ 84 w 89"/>
                  <a:gd name="T13" fmla="*/ 0 h 10"/>
                  <a:gd name="T14" fmla="*/ 5 w 89"/>
                  <a:gd name="T15" fmla="*/ 0 h 10"/>
                  <a:gd name="T16" fmla="*/ 3 w 89"/>
                  <a:gd name="T17" fmla="*/ 3 h 10"/>
                  <a:gd name="T18" fmla="*/ 0 w 89"/>
                  <a:gd name="T19" fmla="*/ 5 h 10"/>
                  <a:gd name="T20" fmla="*/ 0 w 89"/>
                  <a:gd name="T21" fmla="*/ 5 h 10"/>
                  <a:gd name="T22" fmla="*/ 3 w 89"/>
                  <a:gd name="T23" fmla="*/ 8 h 10"/>
                  <a:gd name="T24" fmla="*/ 5 w 89"/>
                  <a:gd name="T25" fmla="*/ 10 h 10"/>
                  <a:gd name="T26" fmla="*/ 8 w 89"/>
                  <a:gd name="T27" fmla="*/ 10 h 10"/>
                  <a:gd name="T28" fmla="*/ 86 w 89"/>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9"/>
                  <a:gd name="T46" fmla="*/ 0 h 10"/>
                  <a:gd name="T47" fmla="*/ 89 w 89"/>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9" h="10">
                    <a:moveTo>
                      <a:pt x="86" y="10"/>
                    </a:moveTo>
                    <a:lnTo>
                      <a:pt x="86" y="8"/>
                    </a:lnTo>
                    <a:lnTo>
                      <a:pt x="89" y="5"/>
                    </a:lnTo>
                    <a:lnTo>
                      <a:pt x="86" y="3"/>
                    </a:lnTo>
                    <a:lnTo>
                      <a:pt x="84" y="0"/>
                    </a:lnTo>
                    <a:lnTo>
                      <a:pt x="5" y="0"/>
                    </a:lnTo>
                    <a:lnTo>
                      <a:pt x="3" y="3"/>
                    </a:lnTo>
                    <a:lnTo>
                      <a:pt x="0" y="5"/>
                    </a:lnTo>
                    <a:lnTo>
                      <a:pt x="3" y="8"/>
                    </a:lnTo>
                    <a:lnTo>
                      <a:pt x="5" y="10"/>
                    </a:lnTo>
                    <a:lnTo>
                      <a:pt x="8" y="10"/>
                    </a:lnTo>
                    <a:lnTo>
                      <a:pt x="86" y="10"/>
                    </a:lnTo>
                    <a:close/>
                  </a:path>
                </a:pathLst>
              </a:custGeom>
              <a:solidFill>
                <a:srgbClr val="000000"/>
              </a:solidFill>
              <a:ln w="9525">
                <a:noFill/>
                <a:round/>
                <a:headEnd/>
                <a:tailEnd/>
              </a:ln>
            </p:spPr>
            <p:txBody>
              <a:bodyPr/>
              <a:lstStyle/>
              <a:p>
                <a:endParaRPr lang="ja-JP" altLang="en-US" dirty="0"/>
              </a:p>
            </p:txBody>
          </p:sp>
          <p:sp>
            <p:nvSpPr>
              <p:cNvPr id="6253" name="Freeform 219"/>
              <p:cNvSpPr>
                <a:spLocks/>
              </p:cNvSpPr>
              <p:nvPr/>
            </p:nvSpPr>
            <p:spPr bwMode="auto">
              <a:xfrm>
                <a:off x="2511" y="3090"/>
                <a:ext cx="20" cy="10"/>
              </a:xfrm>
              <a:custGeom>
                <a:avLst/>
                <a:gdLst>
                  <a:gd name="T0" fmla="*/ 17 w 20"/>
                  <a:gd name="T1" fmla="*/ 10 h 10"/>
                  <a:gd name="T2" fmla="*/ 17 w 20"/>
                  <a:gd name="T3" fmla="*/ 8 h 10"/>
                  <a:gd name="T4" fmla="*/ 20 w 20"/>
                  <a:gd name="T5" fmla="*/ 5 h 10"/>
                  <a:gd name="T6" fmla="*/ 20 w 20"/>
                  <a:gd name="T7" fmla="*/ 5 h 10"/>
                  <a:gd name="T8" fmla="*/ 17 w 20"/>
                  <a:gd name="T9" fmla="*/ 3 h 10"/>
                  <a:gd name="T10" fmla="*/ 15 w 20"/>
                  <a:gd name="T11" fmla="*/ 0 h 10"/>
                  <a:gd name="T12" fmla="*/ 15 w 20"/>
                  <a:gd name="T13" fmla="*/ 0 h 10"/>
                  <a:gd name="T14" fmla="*/ 5 w 20"/>
                  <a:gd name="T15" fmla="*/ 0 h 10"/>
                  <a:gd name="T16" fmla="*/ 2 w 20"/>
                  <a:gd name="T17" fmla="*/ 3 h 10"/>
                  <a:gd name="T18" fmla="*/ 0 w 20"/>
                  <a:gd name="T19" fmla="*/ 5 h 10"/>
                  <a:gd name="T20" fmla="*/ 0 w 20"/>
                  <a:gd name="T21" fmla="*/ 5 h 10"/>
                  <a:gd name="T22" fmla="*/ 2 w 20"/>
                  <a:gd name="T23" fmla="*/ 8 h 10"/>
                  <a:gd name="T24" fmla="*/ 5 w 20"/>
                  <a:gd name="T25" fmla="*/ 10 h 10"/>
                  <a:gd name="T26" fmla="*/ 7 w 20"/>
                  <a:gd name="T27" fmla="*/ 10 h 10"/>
                  <a:gd name="T28" fmla="*/ 17 w 20"/>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0"/>
                  <a:gd name="T47" fmla="*/ 20 w 20"/>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0">
                    <a:moveTo>
                      <a:pt x="17" y="10"/>
                    </a:moveTo>
                    <a:lnTo>
                      <a:pt x="17" y="8"/>
                    </a:lnTo>
                    <a:lnTo>
                      <a:pt x="20" y="5"/>
                    </a:lnTo>
                    <a:lnTo>
                      <a:pt x="17" y="3"/>
                    </a:lnTo>
                    <a:lnTo>
                      <a:pt x="15" y="0"/>
                    </a:lnTo>
                    <a:lnTo>
                      <a:pt x="5" y="0"/>
                    </a:lnTo>
                    <a:lnTo>
                      <a:pt x="2" y="3"/>
                    </a:lnTo>
                    <a:lnTo>
                      <a:pt x="0" y="5"/>
                    </a:lnTo>
                    <a:lnTo>
                      <a:pt x="2" y="8"/>
                    </a:lnTo>
                    <a:lnTo>
                      <a:pt x="5" y="10"/>
                    </a:lnTo>
                    <a:lnTo>
                      <a:pt x="7" y="10"/>
                    </a:lnTo>
                    <a:lnTo>
                      <a:pt x="17" y="10"/>
                    </a:lnTo>
                    <a:close/>
                  </a:path>
                </a:pathLst>
              </a:custGeom>
              <a:solidFill>
                <a:srgbClr val="000000"/>
              </a:solidFill>
              <a:ln w="9525">
                <a:noFill/>
                <a:round/>
                <a:headEnd/>
                <a:tailEnd/>
              </a:ln>
            </p:spPr>
            <p:txBody>
              <a:bodyPr/>
              <a:lstStyle/>
              <a:p>
                <a:endParaRPr lang="ja-JP" altLang="en-US" dirty="0"/>
              </a:p>
            </p:txBody>
          </p:sp>
          <p:sp>
            <p:nvSpPr>
              <p:cNvPr id="6254" name="Freeform 220"/>
              <p:cNvSpPr>
                <a:spLocks/>
              </p:cNvSpPr>
              <p:nvPr/>
            </p:nvSpPr>
            <p:spPr bwMode="auto">
              <a:xfrm>
                <a:off x="2472" y="3090"/>
                <a:ext cx="19" cy="10"/>
              </a:xfrm>
              <a:custGeom>
                <a:avLst/>
                <a:gdLst>
                  <a:gd name="T0" fmla="*/ 17 w 19"/>
                  <a:gd name="T1" fmla="*/ 10 h 10"/>
                  <a:gd name="T2" fmla="*/ 17 w 19"/>
                  <a:gd name="T3" fmla="*/ 8 h 10"/>
                  <a:gd name="T4" fmla="*/ 19 w 19"/>
                  <a:gd name="T5" fmla="*/ 5 h 10"/>
                  <a:gd name="T6" fmla="*/ 19 w 19"/>
                  <a:gd name="T7" fmla="*/ 5 h 10"/>
                  <a:gd name="T8" fmla="*/ 17 w 19"/>
                  <a:gd name="T9" fmla="*/ 3 h 10"/>
                  <a:gd name="T10" fmla="*/ 14 w 19"/>
                  <a:gd name="T11" fmla="*/ 0 h 10"/>
                  <a:gd name="T12" fmla="*/ 14 w 19"/>
                  <a:gd name="T13" fmla="*/ 0 h 10"/>
                  <a:gd name="T14" fmla="*/ 4 w 19"/>
                  <a:gd name="T15" fmla="*/ 0 h 10"/>
                  <a:gd name="T16" fmla="*/ 2 w 19"/>
                  <a:gd name="T17" fmla="*/ 3 h 10"/>
                  <a:gd name="T18" fmla="*/ 0 w 19"/>
                  <a:gd name="T19" fmla="*/ 5 h 10"/>
                  <a:gd name="T20" fmla="*/ 0 w 19"/>
                  <a:gd name="T21" fmla="*/ 5 h 10"/>
                  <a:gd name="T22" fmla="*/ 2 w 19"/>
                  <a:gd name="T23" fmla="*/ 8 h 10"/>
                  <a:gd name="T24" fmla="*/ 4 w 19"/>
                  <a:gd name="T25" fmla="*/ 10 h 10"/>
                  <a:gd name="T26" fmla="*/ 7 w 19"/>
                  <a:gd name="T27" fmla="*/ 10 h 10"/>
                  <a:gd name="T28" fmla="*/ 17 w 19"/>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10"/>
                  <a:gd name="T47" fmla="*/ 19 w 19"/>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10">
                    <a:moveTo>
                      <a:pt x="17" y="10"/>
                    </a:moveTo>
                    <a:lnTo>
                      <a:pt x="17" y="8"/>
                    </a:lnTo>
                    <a:lnTo>
                      <a:pt x="19" y="5"/>
                    </a:lnTo>
                    <a:lnTo>
                      <a:pt x="17" y="3"/>
                    </a:lnTo>
                    <a:lnTo>
                      <a:pt x="14" y="0"/>
                    </a:lnTo>
                    <a:lnTo>
                      <a:pt x="4" y="0"/>
                    </a:lnTo>
                    <a:lnTo>
                      <a:pt x="2" y="3"/>
                    </a:lnTo>
                    <a:lnTo>
                      <a:pt x="0" y="5"/>
                    </a:lnTo>
                    <a:lnTo>
                      <a:pt x="2" y="8"/>
                    </a:lnTo>
                    <a:lnTo>
                      <a:pt x="4" y="10"/>
                    </a:lnTo>
                    <a:lnTo>
                      <a:pt x="7" y="10"/>
                    </a:lnTo>
                    <a:lnTo>
                      <a:pt x="17" y="10"/>
                    </a:lnTo>
                    <a:close/>
                  </a:path>
                </a:pathLst>
              </a:custGeom>
              <a:solidFill>
                <a:srgbClr val="000000"/>
              </a:solidFill>
              <a:ln w="9525">
                <a:noFill/>
                <a:round/>
                <a:headEnd/>
                <a:tailEnd/>
              </a:ln>
            </p:spPr>
            <p:txBody>
              <a:bodyPr/>
              <a:lstStyle/>
              <a:p>
                <a:endParaRPr lang="ja-JP" altLang="en-US" dirty="0"/>
              </a:p>
            </p:txBody>
          </p:sp>
          <p:sp>
            <p:nvSpPr>
              <p:cNvPr id="6255" name="Freeform 221"/>
              <p:cNvSpPr>
                <a:spLocks/>
              </p:cNvSpPr>
              <p:nvPr/>
            </p:nvSpPr>
            <p:spPr bwMode="auto">
              <a:xfrm>
                <a:off x="2363" y="3090"/>
                <a:ext cx="89" cy="10"/>
              </a:xfrm>
              <a:custGeom>
                <a:avLst/>
                <a:gdLst>
                  <a:gd name="T0" fmla="*/ 86 w 89"/>
                  <a:gd name="T1" fmla="*/ 10 h 10"/>
                  <a:gd name="T2" fmla="*/ 86 w 89"/>
                  <a:gd name="T3" fmla="*/ 8 h 10"/>
                  <a:gd name="T4" fmla="*/ 89 w 89"/>
                  <a:gd name="T5" fmla="*/ 5 h 10"/>
                  <a:gd name="T6" fmla="*/ 89 w 89"/>
                  <a:gd name="T7" fmla="*/ 5 h 10"/>
                  <a:gd name="T8" fmla="*/ 86 w 89"/>
                  <a:gd name="T9" fmla="*/ 3 h 10"/>
                  <a:gd name="T10" fmla="*/ 84 w 89"/>
                  <a:gd name="T11" fmla="*/ 0 h 10"/>
                  <a:gd name="T12" fmla="*/ 84 w 89"/>
                  <a:gd name="T13" fmla="*/ 0 h 10"/>
                  <a:gd name="T14" fmla="*/ 5 w 89"/>
                  <a:gd name="T15" fmla="*/ 0 h 10"/>
                  <a:gd name="T16" fmla="*/ 3 w 89"/>
                  <a:gd name="T17" fmla="*/ 3 h 10"/>
                  <a:gd name="T18" fmla="*/ 0 w 89"/>
                  <a:gd name="T19" fmla="*/ 5 h 10"/>
                  <a:gd name="T20" fmla="*/ 0 w 89"/>
                  <a:gd name="T21" fmla="*/ 5 h 10"/>
                  <a:gd name="T22" fmla="*/ 3 w 89"/>
                  <a:gd name="T23" fmla="*/ 8 h 10"/>
                  <a:gd name="T24" fmla="*/ 5 w 89"/>
                  <a:gd name="T25" fmla="*/ 10 h 10"/>
                  <a:gd name="T26" fmla="*/ 8 w 89"/>
                  <a:gd name="T27" fmla="*/ 10 h 10"/>
                  <a:gd name="T28" fmla="*/ 86 w 89"/>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9"/>
                  <a:gd name="T46" fmla="*/ 0 h 10"/>
                  <a:gd name="T47" fmla="*/ 89 w 89"/>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9" h="10">
                    <a:moveTo>
                      <a:pt x="86" y="10"/>
                    </a:moveTo>
                    <a:lnTo>
                      <a:pt x="86" y="8"/>
                    </a:lnTo>
                    <a:lnTo>
                      <a:pt x="89" y="5"/>
                    </a:lnTo>
                    <a:lnTo>
                      <a:pt x="86" y="3"/>
                    </a:lnTo>
                    <a:lnTo>
                      <a:pt x="84" y="0"/>
                    </a:lnTo>
                    <a:lnTo>
                      <a:pt x="5" y="0"/>
                    </a:lnTo>
                    <a:lnTo>
                      <a:pt x="3" y="3"/>
                    </a:lnTo>
                    <a:lnTo>
                      <a:pt x="0" y="5"/>
                    </a:lnTo>
                    <a:lnTo>
                      <a:pt x="3" y="8"/>
                    </a:lnTo>
                    <a:lnTo>
                      <a:pt x="5" y="10"/>
                    </a:lnTo>
                    <a:lnTo>
                      <a:pt x="8" y="10"/>
                    </a:lnTo>
                    <a:lnTo>
                      <a:pt x="86" y="10"/>
                    </a:lnTo>
                    <a:close/>
                  </a:path>
                </a:pathLst>
              </a:custGeom>
              <a:solidFill>
                <a:srgbClr val="000000"/>
              </a:solidFill>
              <a:ln w="9525">
                <a:noFill/>
                <a:round/>
                <a:headEnd/>
                <a:tailEnd/>
              </a:ln>
            </p:spPr>
            <p:txBody>
              <a:bodyPr/>
              <a:lstStyle/>
              <a:p>
                <a:endParaRPr lang="ja-JP" altLang="en-US" dirty="0"/>
              </a:p>
            </p:txBody>
          </p:sp>
          <p:sp>
            <p:nvSpPr>
              <p:cNvPr id="6256" name="Freeform 222"/>
              <p:cNvSpPr>
                <a:spLocks/>
              </p:cNvSpPr>
              <p:nvPr/>
            </p:nvSpPr>
            <p:spPr bwMode="auto">
              <a:xfrm>
                <a:off x="2324" y="3090"/>
                <a:ext cx="20" cy="10"/>
              </a:xfrm>
              <a:custGeom>
                <a:avLst/>
                <a:gdLst>
                  <a:gd name="T0" fmla="*/ 17 w 20"/>
                  <a:gd name="T1" fmla="*/ 10 h 10"/>
                  <a:gd name="T2" fmla="*/ 17 w 20"/>
                  <a:gd name="T3" fmla="*/ 8 h 10"/>
                  <a:gd name="T4" fmla="*/ 20 w 20"/>
                  <a:gd name="T5" fmla="*/ 5 h 10"/>
                  <a:gd name="T6" fmla="*/ 20 w 20"/>
                  <a:gd name="T7" fmla="*/ 5 h 10"/>
                  <a:gd name="T8" fmla="*/ 17 w 20"/>
                  <a:gd name="T9" fmla="*/ 3 h 10"/>
                  <a:gd name="T10" fmla="*/ 15 w 20"/>
                  <a:gd name="T11" fmla="*/ 0 h 10"/>
                  <a:gd name="T12" fmla="*/ 15 w 20"/>
                  <a:gd name="T13" fmla="*/ 0 h 10"/>
                  <a:gd name="T14" fmla="*/ 5 w 20"/>
                  <a:gd name="T15" fmla="*/ 0 h 10"/>
                  <a:gd name="T16" fmla="*/ 2 w 20"/>
                  <a:gd name="T17" fmla="*/ 3 h 10"/>
                  <a:gd name="T18" fmla="*/ 0 w 20"/>
                  <a:gd name="T19" fmla="*/ 5 h 10"/>
                  <a:gd name="T20" fmla="*/ 0 w 20"/>
                  <a:gd name="T21" fmla="*/ 5 h 10"/>
                  <a:gd name="T22" fmla="*/ 2 w 20"/>
                  <a:gd name="T23" fmla="*/ 8 h 10"/>
                  <a:gd name="T24" fmla="*/ 5 w 20"/>
                  <a:gd name="T25" fmla="*/ 10 h 10"/>
                  <a:gd name="T26" fmla="*/ 7 w 20"/>
                  <a:gd name="T27" fmla="*/ 10 h 10"/>
                  <a:gd name="T28" fmla="*/ 17 w 20"/>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0"/>
                  <a:gd name="T47" fmla="*/ 20 w 20"/>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0">
                    <a:moveTo>
                      <a:pt x="17" y="10"/>
                    </a:moveTo>
                    <a:lnTo>
                      <a:pt x="17" y="8"/>
                    </a:lnTo>
                    <a:lnTo>
                      <a:pt x="20" y="5"/>
                    </a:lnTo>
                    <a:lnTo>
                      <a:pt x="17" y="3"/>
                    </a:lnTo>
                    <a:lnTo>
                      <a:pt x="15" y="0"/>
                    </a:lnTo>
                    <a:lnTo>
                      <a:pt x="5" y="0"/>
                    </a:lnTo>
                    <a:lnTo>
                      <a:pt x="2" y="3"/>
                    </a:lnTo>
                    <a:lnTo>
                      <a:pt x="0" y="5"/>
                    </a:lnTo>
                    <a:lnTo>
                      <a:pt x="2" y="8"/>
                    </a:lnTo>
                    <a:lnTo>
                      <a:pt x="5" y="10"/>
                    </a:lnTo>
                    <a:lnTo>
                      <a:pt x="7" y="10"/>
                    </a:lnTo>
                    <a:lnTo>
                      <a:pt x="17" y="10"/>
                    </a:lnTo>
                    <a:close/>
                  </a:path>
                </a:pathLst>
              </a:custGeom>
              <a:solidFill>
                <a:srgbClr val="000000"/>
              </a:solidFill>
              <a:ln w="9525">
                <a:noFill/>
                <a:round/>
                <a:headEnd/>
                <a:tailEnd/>
              </a:ln>
            </p:spPr>
            <p:txBody>
              <a:bodyPr/>
              <a:lstStyle/>
              <a:p>
                <a:endParaRPr lang="ja-JP" altLang="en-US" dirty="0"/>
              </a:p>
            </p:txBody>
          </p:sp>
          <p:sp>
            <p:nvSpPr>
              <p:cNvPr id="6257" name="Freeform 223"/>
              <p:cNvSpPr>
                <a:spLocks/>
              </p:cNvSpPr>
              <p:nvPr/>
            </p:nvSpPr>
            <p:spPr bwMode="auto">
              <a:xfrm>
                <a:off x="2285" y="3090"/>
                <a:ext cx="19" cy="10"/>
              </a:xfrm>
              <a:custGeom>
                <a:avLst/>
                <a:gdLst>
                  <a:gd name="T0" fmla="*/ 17 w 19"/>
                  <a:gd name="T1" fmla="*/ 10 h 10"/>
                  <a:gd name="T2" fmla="*/ 17 w 19"/>
                  <a:gd name="T3" fmla="*/ 8 h 10"/>
                  <a:gd name="T4" fmla="*/ 19 w 19"/>
                  <a:gd name="T5" fmla="*/ 5 h 10"/>
                  <a:gd name="T6" fmla="*/ 19 w 19"/>
                  <a:gd name="T7" fmla="*/ 5 h 10"/>
                  <a:gd name="T8" fmla="*/ 17 w 19"/>
                  <a:gd name="T9" fmla="*/ 3 h 10"/>
                  <a:gd name="T10" fmla="*/ 14 w 19"/>
                  <a:gd name="T11" fmla="*/ 0 h 10"/>
                  <a:gd name="T12" fmla="*/ 14 w 19"/>
                  <a:gd name="T13" fmla="*/ 0 h 10"/>
                  <a:gd name="T14" fmla="*/ 5 w 19"/>
                  <a:gd name="T15" fmla="*/ 0 h 10"/>
                  <a:gd name="T16" fmla="*/ 2 w 19"/>
                  <a:gd name="T17" fmla="*/ 3 h 10"/>
                  <a:gd name="T18" fmla="*/ 0 w 19"/>
                  <a:gd name="T19" fmla="*/ 5 h 10"/>
                  <a:gd name="T20" fmla="*/ 0 w 19"/>
                  <a:gd name="T21" fmla="*/ 5 h 10"/>
                  <a:gd name="T22" fmla="*/ 2 w 19"/>
                  <a:gd name="T23" fmla="*/ 8 h 10"/>
                  <a:gd name="T24" fmla="*/ 5 w 19"/>
                  <a:gd name="T25" fmla="*/ 10 h 10"/>
                  <a:gd name="T26" fmla="*/ 7 w 19"/>
                  <a:gd name="T27" fmla="*/ 10 h 10"/>
                  <a:gd name="T28" fmla="*/ 17 w 19"/>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10"/>
                  <a:gd name="T47" fmla="*/ 19 w 19"/>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10">
                    <a:moveTo>
                      <a:pt x="17" y="10"/>
                    </a:moveTo>
                    <a:lnTo>
                      <a:pt x="17" y="8"/>
                    </a:lnTo>
                    <a:lnTo>
                      <a:pt x="19" y="5"/>
                    </a:lnTo>
                    <a:lnTo>
                      <a:pt x="17" y="3"/>
                    </a:lnTo>
                    <a:lnTo>
                      <a:pt x="14" y="0"/>
                    </a:lnTo>
                    <a:lnTo>
                      <a:pt x="5" y="0"/>
                    </a:lnTo>
                    <a:lnTo>
                      <a:pt x="2" y="3"/>
                    </a:lnTo>
                    <a:lnTo>
                      <a:pt x="0" y="5"/>
                    </a:lnTo>
                    <a:lnTo>
                      <a:pt x="2" y="8"/>
                    </a:lnTo>
                    <a:lnTo>
                      <a:pt x="5" y="10"/>
                    </a:lnTo>
                    <a:lnTo>
                      <a:pt x="7" y="10"/>
                    </a:lnTo>
                    <a:lnTo>
                      <a:pt x="17" y="10"/>
                    </a:lnTo>
                    <a:close/>
                  </a:path>
                </a:pathLst>
              </a:custGeom>
              <a:solidFill>
                <a:srgbClr val="000000"/>
              </a:solidFill>
              <a:ln w="9525">
                <a:noFill/>
                <a:round/>
                <a:headEnd/>
                <a:tailEnd/>
              </a:ln>
            </p:spPr>
            <p:txBody>
              <a:bodyPr/>
              <a:lstStyle/>
              <a:p>
                <a:endParaRPr lang="ja-JP" altLang="en-US" dirty="0"/>
              </a:p>
            </p:txBody>
          </p:sp>
          <p:sp>
            <p:nvSpPr>
              <p:cNvPr id="6258" name="Freeform 224"/>
              <p:cNvSpPr>
                <a:spLocks/>
              </p:cNvSpPr>
              <p:nvPr/>
            </p:nvSpPr>
            <p:spPr bwMode="auto">
              <a:xfrm>
                <a:off x="2176" y="3090"/>
                <a:ext cx="89" cy="10"/>
              </a:xfrm>
              <a:custGeom>
                <a:avLst/>
                <a:gdLst>
                  <a:gd name="T0" fmla="*/ 86 w 89"/>
                  <a:gd name="T1" fmla="*/ 10 h 10"/>
                  <a:gd name="T2" fmla="*/ 86 w 89"/>
                  <a:gd name="T3" fmla="*/ 8 h 10"/>
                  <a:gd name="T4" fmla="*/ 89 w 89"/>
                  <a:gd name="T5" fmla="*/ 5 h 10"/>
                  <a:gd name="T6" fmla="*/ 89 w 89"/>
                  <a:gd name="T7" fmla="*/ 5 h 10"/>
                  <a:gd name="T8" fmla="*/ 86 w 89"/>
                  <a:gd name="T9" fmla="*/ 3 h 10"/>
                  <a:gd name="T10" fmla="*/ 84 w 89"/>
                  <a:gd name="T11" fmla="*/ 0 h 10"/>
                  <a:gd name="T12" fmla="*/ 84 w 89"/>
                  <a:gd name="T13" fmla="*/ 0 h 10"/>
                  <a:gd name="T14" fmla="*/ 5 w 89"/>
                  <a:gd name="T15" fmla="*/ 0 h 10"/>
                  <a:gd name="T16" fmla="*/ 3 w 89"/>
                  <a:gd name="T17" fmla="*/ 3 h 10"/>
                  <a:gd name="T18" fmla="*/ 0 w 89"/>
                  <a:gd name="T19" fmla="*/ 5 h 10"/>
                  <a:gd name="T20" fmla="*/ 0 w 89"/>
                  <a:gd name="T21" fmla="*/ 5 h 10"/>
                  <a:gd name="T22" fmla="*/ 3 w 89"/>
                  <a:gd name="T23" fmla="*/ 8 h 10"/>
                  <a:gd name="T24" fmla="*/ 5 w 89"/>
                  <a:gd name="T25" fmla="*/ 10 h 10"/>
                  <a:gd name="T26" fmla="*/ 8 w 89"/>
                  <a:gd name="T27" fmla="*/ 10 h 10"/>
                  <a:gd name="T28" fmla="*/ 86 w 89"/>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9"/>
                  <a:gd name="T46" fmla="*/ 0 h 10"/>
                  <a:gd name="T47" fmla="*/ 89 w 89"/>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9" h="10">
                    <a:moveTo>
                      <a:pt x="86" y="10"/>
                    </a:moveTo>
                    <a:lnTo>
                      <a:pt x="86" y="8"/>
                    </a:lnTo>
                    <a:lnTo>
                      <a:pt x="89" y="5"/>
                    </a:lnTo>
                    <a:lnTo>
                      <a:pt x="86" y="3"/>
                    </a:lnTo>
                    <a:lnTo>
                      <a:pt x="84" y="0"/>
                    </a:lnTo>
                    <a:lnTo>
                      <a:pt x="5" y="0"/>
                    </a:lnTo>
                    <a:lnTo>
                      <a:pt x="3" y="3"/>
                    </a:lnTo>
                    <a:lnTo>
                      <a:pt x="0" y="5"/>
                    </a:lnTo>
                    <a:lnTo>
                      <a:pt x="3" y="8"/>
                    </a:lnTo>
                    <a:lnTo>
                      <a:pt x="5" y="10"/>
                    </a:lnTo>
                    <a:lnTo>
                      <a:pt x="8" y="10"/>
                    </a:lnTo>
                    <a:lnTo>
                      <a:pt x="86" y="10"/>
                    </a:lnTo>
                    <a:close/>
                  </a:path>
                </a:pathLst>
              </a:custGeom>
              <a:solidFill>
                <a:srgbClr val="000000"/>
              </a:solidFill>
              <a:ln w="9525">
                <a:noFill/>
                <a:round/>
                <a:headEnd/>
                <a:tailEnd/>
              </a:ln>
            </p:spPr>
            <p:txBody>
              <a:bodyPr/>
              <a:lstStyle/>
              <a:p>
                <a:endParaRPr lang="ja-JP" altLang="en-US" dirty="0"/>
              </a:p>
            </p:txBody>
          </p:sp>
          <p:sp>
            <p:nvSpPr>
              <p:cNvPr id="6259" name="Freeform 225"/>
              <p:cNvSpPr>
                <a:spLocks/>
              </p:cNvSpPr>
              <p:nvPr/>
            </p:nvSpPr>
            <p:spPr bwMode="auto">
              <a:xfrm>
                <a:off x="2137" y="3090"/>
                <a:ext cx="20" cy="10"/>
              </a:xfrm>
              <a:custGeom>
                <a:avLst/>
                <a:gdLst>
                  <a:gd name="T0" fmla="*/ 17 w 20"/>
                  <a:gd name="T1" fmla="*/ 10 h 10"/>
                  <a:gd name="T2" fmla="*/ 17 w 20"/>
                  <a:gd name="T3" fmla="*/ 8 h 10"/>
                  <a:gd name="T4" fmla="*/ 20 w 20"/>
                  <a:gd name="T5" fmla="*/ 5 h 10"/>
                  <a:gd name="T6" fmla="*/ 20 w 20"/>
                  <a:gd name="T7" fmla="*/ 5 h 10"/>
                  <a:gd name="T8" fmla="*/ 17 w 20"/>
                  <a:gd name="T9" fmla="*/ 3 h 10"/>
                  <a:gd name="T10" fmla="*/ 15 w 20"/>
                  <a:gd name="T11" fmla="*/ 0 h 10"/>
                  <a:gd name="T12" fmla="*/ 15 w 20"/>
                  <a:gd name="T13" fmla="*/ 0 h 10"/>
                  <a:gd name="T14" fmla="*/ 5 w 20"/>
                  <a:gd name="T15" fmla="*/ 0 h 10"/>
                  <a:gd name="T16" fmla="*/ 2 w 20"/>
                  <a:gd name="T17" fmla="*/ 3 h 10"/>
                  <a:gd name="T18" fmla="*/ 0 w 20"/>
                  <a:gd name="T19" fmla="*/ 5 h 10"/>
                  <a:gd name="T20" fmla="*/ 0 w 20"/>
                  <a:gd name="T21" fmla="*/ 5 h 10"/>
                  <a:gd name="T22" fmla="*/ 2 w 20"/>
                  <a:gd name="T23" fmla="*/ 8 h 10"/>
                  <a:gd name="T24" fmla="*/ 5 w 20"/>
                  <a:gd name="T25" fmla="*/ 10 h 10"/>
                  <a:gd name="T26" fmla="*/ 7 w 20"/>
                  <a:gd name="T27" fmla="*/ 10 h 10"/>
                  <a:gd name="T28" fmla="*/ 17 w 20"/>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0"/>
                  <a:gd name="T47" fmla="*/ 20 w 20"/>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0">
                    <a:moveTo>
                      <a:pt x="17" y="10"/>
                    </a:moveTo>
                    <a:lnTo>
                      <a:pt x="17" y="8"/>
                    </a:lnTo>
                    <a:lnTo>
                      <a:pt x="20" y="5"/>
                    </a:lnTo>
                    <a:lnTo>
                      <a:pt x="17" y="3"/>
                    </a:lnTo>
                    <a:lnTo>
                      <a:pt x="15" y="0"/>
                    </a:lnTo>
                    <a:lnTo>
                      <a:pt x="5" y="0"/>
                    </a:lnTo>
                    <a:lnTo>
                      <a:pt x="2" y="3"/>
                    </a:lnTo>
                    <a:lnTo>
                      <a:pt x="0" y="5"/>
                    </a:lnTo>
                    <a:lnTo>
                      <a:pt x="2" y="8"/>
                    </a:lnTo>
                    <a:lnTo>
                      <a:pt x="5" y="10"/>
                    </a:lnTo>
                    <a:lnTo>
                      <a:pt x="7" y="10"/>
                    </a:lnTo>
                    <a:lnTo>
                      <a:pt x="17" y="10"/>
                    </a:lnTo>
                    <a:close/>
                  </a:path>
                </a:pathLst>
              </a:custGeom>
              <a:solidFill>
                <a:srgbClr val="000000"/>
              </a:solidFill>
              <a:ln w="9525">
                <a:noFill/>
                <a:round/>
                <a:headEnd/>
                <a:tailEnd/>
              </a:ln>
            </p:spPr>
            <p:txBody>
              <a:bodyPr/>
              <a:lstStyle/>
              <a:p>
                <a:endParaRPr lang="ja-JP" altLang="en-US" dirty="0"/>
              </a:p>
            </p:txBody>
          </p:sp>
          <p:sp>
            <p:nvSpPr>
              <p:cNvPr id="6260" name="Freeform 226"/>
              <p:cNvSpPr>
                <a:spLocks/>
              </p:cNvSpPr>
              <p:nvPr/>
            </p:nvSpPr>
            <p:spPr bwMode="auto">
              <a:xfrm>
                <a:off x="2098" y="3090"/>
                <a:ext cx="19" cy="10"/>
              </a:xfrm>
              <a:custGeom>
                <a:avLst/>
                <a:gdLst>
                  <a:gd name="T0" fmla="*/ 17 w 19"/>
                  <a:gd name="T1" fmla="*/ 10 h 10"/>
                  <a:gd name="T2" fmla="*/ 17 w 19"/>
                  <a:gd name="T3" fmla="*/ 8 h 10"/>
                  <a:gd name="T4" fmla="*/ 19 w 19"/>
                  <a:gd name="T5" fmla="*/ 5 h 10"/>
                  <a:gd name="T6" fmla="*/ 19 w 19"/>
                  <a:gd name="T7" fmla="*/ 5 h 10"/>
                  <a:gd name="T8" fmla="*/ 17 w 19"/>
                  <a:gd name="T9" fmla="*/ 3 h 10"/>
                  <a:gd name="T10" fmla="*/ 14 w 19"/>
                  <a:gd name="T11" fmla="*/ 0 h 10"/>
                  <a:gd name="T12" fmla="*/ 14 w 19"/>
                  <a:gd name="T13" fmla="*/ 0 h 10"/>
                  <a:gd name="T14" fmla="*/ 5 w 19"/>
                  <a:gd name="T15" fmla="*/ 0 h 10"/>
                  <a:gd name="T16" fmla="*/ 2 w 19"/>
                  <a:gd name="T17" fmla="*/ 3 h 10"/>
                  <a:gd name="T18" fmla="*/ 0 w 19"/>
                  <a:gd name="T19" fmla="*/ 5 h 10"/>
                  <a:gd name="T20" fmla="*/ 0 w 19"/>
                  <a:gd name="T21" fmla="*/ 5 h 10"/>
                  <a:gd name="T22" fmla="*/ 2 w 19"/>
                  <a:gd name="T23" fmla="*/ 8 h 10"/>
                  <a:gd name="T24" fmla="*/ 5 w 19"/>
                  <a:gd name="T25" fmla="*/ 10 h 10"/>
                  <a:gd name="T26" fmla="*/ 7 w 19"/>
                  <a:gd name="T27" fmla="*/ 10 h 10"/>
                  <a:gd name="T28" fmla="*/ 17 w 19"/>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10"/>
                  <a:gd name="T47" fmla="*/ 19 w 19"/>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10">
                    <a:moveTo>
                      <a:pt x="17" y="10"/>
                    </a:moveTo>
                    <a:lnTo>
                      <a:pt x="17" y="8"/>
                    </a:lnTo>
                    <a:lnTo>
                      <a:pt x="19" y="5"/>
                    </a:lnTo>
                    <a:lnTo>
                      <a:pt x="17" y="3"/>
                    </a:lnTo>
                    <a:lnTo>
                      <a:pt x="14" y="0"/>
                    </a:lnTo>
                    <a:lnTo>
                      <a:pt x="5" y="0"/>
                    </a:lnTo>
                    <a:lnTo>
                      <a:pt x="2" y="3"/>
                    </a:lnTo>
                    <a:lnTo>
                      <a:pt x="0" y="5"/>
                    </a:lnTo>
                    <a:lnTo>
                      <a:pt x="2" y="8"/>
                    </a:lnTo>
                    <a:lnTo>
                      <a:pt x="5" y="10"/>
                    </a:lnTo>
                    <a:lnTo>
                      <a:pt x="7" y="10"/>
                    </a:lnTo>
                    <a:lnTo>
                      <a:pt x="17" y="10"/>
                    </a:lnTo>
                    <a:close/>
                  </a:path>
                </a:pathLst>
              </a:custGeom>
              <a:solidFill>
                <a:srgbClr val="000000"/>
              </a:solidFill>
              <a:ln w="9525">
                <a:noFill/>
                <a:round/>
                <a:headEnd/>
                <a:tailEnd/>
              </a:ln>
            </p:spPr>
            <p:txBody>
              <a:bodyPr/>
              <a:lstStyle/>
              <a:p>
                <a:endParaRPr lang="ja-JP" altLang="en-US" dirty="0"/>
              </a:p>
            </p:txBody>
          </p:sp>
          <p:sp>
            <p:nvSpPr>
              <p:cNvPr id="6261" name="Freeform 227"/>
              <p:cNvSpPr>
                <a:spLocks/>
              </p:cNvSpPr>
              <p:nvPr/>
            </p:nvSpPr>
            <p:spPr bwMode="auto">
              <a:xfrm>
                <a:off x="1989" y="3090"/>
                <a:ext cx="89" cy="10"/>
              </a:xfrm>
              <a:custGeom>
                <a:avLst/>
                <a:gdLst>
                  <a:gd name="T0" fmla="*/ 87 w 89"/>
                  <a:gd name="T1" fmla="*/ 10 h 10"/>
                  <a:gd name="T2" fmla="*/ 87 w 89"/>
                  <a:gd name="T3" fmla="*/ 8 h 10"/>
                  <a:gd name="T4" fmla="*/ 89 w 89"/>
                  <a:gd name="T5" fmla="*/ 5 h 10"/>
                  <a:gd name="T6" fmla="*/ 89 w 89"/>
                  <a:gd name="T7" fmla="*/ 5 h 10"/>
                  <a:gd name="T8" fmla="*/ 87 w 89"/>
                  <a:gd name="T9" fmla="*/ 3 h 10"/>
                  <a:gd name="T10" fmla="*/ 84 w 89"/>
                  <a:gd name="T11" fmla="*/ 0 h 10"/>
                  <a:gd name="T12" fmla="*/ 84 w 89"/>
                  <a:gd name="T13" fmla="*/ 0 h 10"/>
                  <a:gd name="T14" fmla="*/ 5 w 89"/>
                  <a:gd name="T15" fmla="*/ 0 h 10"/>
                  <a:gd name="T16" fmla="*/ 3 w 89"/>
                  <a:gd name="T17" fmla="*/ 3 h 10"/>
                  <a:gd name="T18" fmla="*/ 0 w 89"/>
                  <a:gd name="T19" fmla="*/ 5 h 10"/>
                  <a:gd name="T20" fmla="*/ 0 w 89"/>
                  <a:gd name="T21" fmla="*/ 5 h 10"/>
                  <a:gd name="T22" fmla="*/ 3 w 89"/>
                  <a:gd name="T23" fmla="*/ 8 h 10"/>
                  <a:gd name="T24" fmla="*/ 5 w 89"/>
                  <a:gd name="T25" fmla="*/ 10 h 10"/>
                  <a:gd name="T26" fmla="*/ 8 w 89"/>
                  <a:gd name="T27" fmla="*/ 10 h 10"/>
                  <a:gd name="T28" fmla="*/ 87 w 89"/>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9"/>
                  <a:gd name="T46" fmla="*/ 0 h 10"/>
                  <a:gd name="T47" fmla="*/ 89 w 89"/>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9" h="10">
                    <a:moveTo>
                      <a:pt x="87" y="10"/>
                    </a:moveTo>
                    <a:lnTo>
                      <a:pt x="87" y="8"/>
                    </a:lnTo>
                    <a:lnTo>
                      <a:pt x="89" y="5"/>
                    </a:lnTo>
                    <a:lnTo>
                      <a:pt x="87" y="3"/>
                    </a:lnTo>
                    <a:lnTo>
                      <a:pt x="84" y="0"/>
                    </a:lnTo>
                    <a:lnTo>
                      <a:pt x="5" y="0"/>
                    </a:lnTo>
                    <a:lnTo>
                      <a:pt x="3" y="3"/>
                    </a:lnTo>
                    <a:lnTo>
                      <a:pt x="0" y="5"/>
                    </a:lnTo>
                    <a:lnTo>
                      <a:pt x="3" y="8"/>
                    </a:lnTo>
                    <a:lnTo>
                      <a:pt x="5" y="10"/>
                    </a:lnTo>
                    <a:lnTo>
                      <a:pt x="8" y="10"/>
                    </a:lnTo>
                    <a:lnTo>
                      <a:pt x="87" y="10"/>
                    </a:lnTo>
                    <a:close/>
                  </a:path>
                </a:pathLst>
              </a:custGeom>
              <a:solidFill>
                <a:srgbClr val="000000"/>
              </a:solidFill>
              <a:ln w="9525">
                <a:noFill/>
                <a:round/>
                <a:headEnd/>
                <a:tailEnd/>
              </a:ln>
            </p:spPr>
            <p:txBody>
              <a:bodyPr/>
              <a:lstStyle/>
              <a:p>
                <a:endParaRPr lang="ja-JP" altLang="en-US" dirty="0"/>
              </a:p>
            </p:txBody>
          </p:sp>
          <p:sp>
            <p:nvSpPr>
              <p:cNvPr id="6262" name="Freeform 228"/>
              <p:cNvSpPr>
                <a:spLocks/>
              </p:cNvSpPr>
              <p:nvPr/>
            </p:nvSpPr>
            <p:spPr bwMode="auto">
              <a:xfrm>
                <a:off x="1950" y="3090"/>
                <a:ext cx="20" cy="10"/>
              </a:xfrm>
              <a:custGeom>
                <a:avLst/>
                <a:gdLst>
                  <a:gd name="T0" fmla="*/ 17 w 20"/>
                  <a:gd name="T1" fmla="*/ 10 h 10"/>
                  <a:gd name="T2" fmla="*/ 17 w 20"/>
                  <a:gd name="T3" fmla="*/ 8 h 10"/>
                  <a:gd name="T4" fmla="*/ 20 w 20"/>
                  <a:gd name="T5" fmla="*/ 5 h 10"/>
                  <a:gd name="T6" fmla="*/ 20 w 20"/>
                  <a:gd name="T7" fmla="*/ 5 h 10"/>
                  <a:gd name="T8" fmla="*/ 17 w 20"/>
                  <a:gd name="T9" fmla="*/ 3 h 10"/>
                  <a:gd name="T10" fmla="*/ 15 w 20"/>
                  <a:gd name="T11" fmla="*/ 0 h 10"/>
                  <a:gd name="T12" fmla="*/ 15 w 20"/>
                  <a:gd name="T13" fmla="*/ 0 h 10"/>
                  <a:gd name="T14" fmla="*/ 5 w 20"/>
                  <a:gd name="T15" fmla="*/ 0 h 10"/>
                  <a:gd name="T16" fmla="*/ 3 w 20"/>
                  <a:gd name="T17" fmla="*/ 3 h 10"/>
                  <a:gd name="T18" fmla="*/ 0 w 20"/>
                  <a:gd name="T19" fmla="*/ 5 h 10"/>
                  <a:gd name="T20" fmla="*/ 0 w 20"/>
                  <a:gd name="T21" fmla="*/ 5 h 10"/>
                  <a:gd name="T22" fmla="*/ 3 w 20"/>
                  <a:gd name="T23" fmla="*/ 8 h 10"/>
                  <a:gd name="T24" fmla="*/ 5 w 20"/>
                  <a:gd name="T25" fmla="*/ 10 h 10"/>
                  <a:gd name="T26" fmla="*/ 7 w 20"/>
                  <a:gd name="T27" fmla="*/ 10 h 10"/>
                  <a:gd name="T28" fmla="*/ 17 w 20"/>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0"/>
                  <a:gd name="T47" fmla="*/ 20 w 20"/>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0">
                    <a:moveTo>
                      <a:pt x="17" y="10"/>
                    </a:moveTo>
                    <a:lnTo>
                      <a:pt x="17" y="8"/>
                    </a:lnTo>
                    <a:lnTo>
                      <a:pt x="20" y="5"/>
                    </a:lnTo>
                    <a:lnTo>
                      <a:pt x="17" y="3"/>
                    </a:lnTo>
                    <a:lnTo>
                      <a:pt x="15" y="0"/>
                    </a:lnTo>
                    <a:lnTo>
                      <a:pt x="5" y="0"/>
                    </a:lnTo>
                    <a:lnTo>
                      <a:pt x="3" y="3"/>
                    </a:lnTo>
                    <a:lnTo>
                      <a:pt x="0" y="5"/>
                    </a:lnTo>
                    <a:lnTo>
                      <a:pt x="3" y="8"/>
                    </a:lnTo>
                    <a:lnTo>
                      <a:pt x="5" y="10"/>
                    </a:lnTo>
                    <a:lnTo>
                      <a:pt x="7" y="10"/>
                    </a:lnTo>
                    <a:lnTo>
                      <a:pt x="17" y="10"/>
                    </a:lnTo>
                    <a:close/>
                  </a:path>
                </a:pathLst>
              </a:custGeom>
              <a:solidFill>
                <a:srgbClr val="000000"/>
              </a:solidFill>
              <a:ln w="9525">
                <a:noFill/>
                <a:round/>
                <a:headEnd/>
                <a:tailEnd/>
              </a:ln>
            </p:spPr>
            <p:txBody>
              <a:bodyPr/>
              <a:lstStyle/>
              <a:p>
                <a:endParaRPr lang="ja-JP" altLang="en-US" dirty="0"/>
              </a:p>
            </p:txBody>
          </p:sp>
          <p:sp>
            <p:nvSpPr>
              <p:cNvPr id="6263" name="Freeform 229"/>
              <p:cNvSpPr>
                <a:spLocks/>
              </p:cNvSpPr>
              <p:nvPr/>
            </p:nvSpPr>
            <p:spPr bwMode="auto">
              <a:xfrm>
                <a:off x="1911" y="3090"/>
                <a:ext cx="19" cy="10"/>
              </a:xfrm>
              <a:custGeom>
                <a:avLst/>
                <a:gdLst>
                  <a:gd name="T0" fmla="*/ 17 w 19"/>
                  <a:gd name="T1" fmla="*/ 10 h 10"/>
                  <a:gd name="T2" fmla="*/ 17 w 19"/>
                  <a:gd name="T3" fmla="*/ 8 h 10"/>
                  <a:gd name="T4" fmla="*/ 19 w 19"/>
                  <a:gd name="T5" fmla="*/ 5 h 10"/>
                  <a:gd name="T6" fmla="*/ 19 w 19"/>
                  <a:gd name="T7" fmla="*/ 5 h 10"/>
                  <a:gd name="T8" fmla="*/ 17 w 19"/>
                  <a:gd name="T9" fmla="*/ 3 h 10"/>
                  <a:gd name="T10" fmla="*/ 14 w 19"/>
                  <a:gd name="T11" fmla="*/ 0 h 10"/>
                  <a:gd name="T12" fmla="*/ 14 w 19"/>
                  <a:gd name="T13" fmla="*/ 0 h 10"/>
                  <a:gd name="T14" fmla="*/ 5 w 19"/>
                  <a:gd name="T15" fmla="*/ 0 h 10"/>
                  <a:gd name="T16" fmla="*/ 2 w 19"/>
                  <a:gd name="T17" fmla="*/ 3 h 10"/>
                  <a:gd name="T18" fmla="*/ 0 w 19"/>
                  <a:gd name="T19" fmla="*/ 5 h 10"/>
                  <a:gd name="T20" fmla="*/ 0 w 19"/>
                  <a:gd name="T21" fmla="*/ 5 h 10"/>
                  <a:gd name="T22" fmla="*/ 2 w 19"/>
                  <a:gd name="T23" fmla="*/ 8 h 10"/>
                  <a:gd name="T24" fmla="*/ 5 w 19"/>
                  <a:gd name="T25" fmla="*/ 10 h 10"/>
                  <a:gd name="T26" fmla="*/ 7 w 19"/>
                  <a:gd name="T27" fmla="*/ 10 h 10"/>
                  <a:gd name="T28" fmla="*/ 17 w 19"/>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10"/>
                  <a:gd name="T47" fmla="*/ 19 w 19"/>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10">
                    <a:moveTo>
                      <a:pt x="17" y="10"/>
                    </a:moveTo>
                    <a:lnTo>
                      <a:pt x="17" y="8"/>
                    </a:lnTo>
                    <a:lnTo>
                      <a:pt x="19" y="5"/>
                    </a:lnTo>
                    <a:lnTo>
                      <a:pt x="17" y="3"/>
                    </a:lnTo>
                    <a:lnTo>
                      <a:pt x="14" y="0"/>
                    </a:lnTo>
                    <a:lnTo>
                      <a:pt x="5" y="0"/>
                    </a:lnTo>
                    <a:lnTo>
                      <a:pt x="2" y="3"/>
                    </a:lnTo>
                    <a:lnTo>
                      <a:pt x="0" y="5"/>
                    </a:lnTo>
                    <a:lnTo>
                      <a:pt x="2" y="8"/>
                    </a:lnTo>
                    <a:lnTo>
                      <a:pt x="5" y="10"/>
                    </a:lnTo>
                    <a:lnTo>
                      <a:pt x="7" y="10"/>
                    </a:lnTo>
                    <a:lnTo>
                      <a:pt x="17" y="10"/>
                    </a:lnTo>
                    <a:close/>
                  </a:path>
                </a:pathLst>
              </a:custGeom>
              <a:solidFill>
                <a:srgbClr val="000000"/>
              </a:solidFill>
              <a:ln w="9525">
                <a:noFill/>
                <a:round/>
                <a:headEnd/>
                <a:tailEnd/>
              </a:ln>
            </p:spPr>
            <p:txBody>
              <a:bodyPr/>
              <a:lstStyle/>
              <a:p>
                <a:endParaRPr lang="ja-JP" altLang="en-US" dirty="0"/>
              </a:p>
            </p:txBody>
          </p:sp>
          <p:sp>
            <p:nvSpPr>
              <p:cNvPr id="6264" name="Freeform 230"/>
              <p:cNvSpPr>
                <a:spLocks/>
              </p:cNvSpPr>
              <p:nvPr/>
            </p:nvSpPr>
            <p:spPr bwMode="auto">
              <a:xfrm>
                <a:off x="1803" y="3090"/>
                <a:ext cx="88" cy="10"/>
              </a:xfrm>
              <a:custGeom>
                <a:avLst/>
                <a:gdLst>
                  <a:gd name="T0" fmla="*/ 86 w 88"/>
                  <a:gd name="T1" fmla="*/ 10 h 10"/>
                  <a:gd name="T2" fmla="*/ 86 w 88"/>
                  <a:gd name="T3" fmla="*/ 8 h 10"/>
                  <a:gd name="T4" fmla="*/ 88 w 88"/>
                  <a:gd name="T5" fmla="*/ 5 h 10"/>
                  <a:gd name="T6" fmla="*/ 88 w 88"/>
                  <a:gd name="T7" fmla="*/ 5 h 10"/>
                  <a:gd name="T8" fmla="*/ 86 w 88"/>
                  <a:gd name="T9" fmla="*/ 3 h 10"/>
                  <a:gd name="T10" fmla="*/ 83 w 88"/>
                  <a:gd name="T11" fmla="*/ 0 h 10"/>
                  <a:gd name="T12" fmla="*/ 83 w 88"/>
                  <a:gd name="T13" fmla="*/ 0 h 10"/>
                  <a:gd name="T14" fmla="*/ 4 w 88"/>
                  <a:gd name="T15" fmla="*/ 0 h 10"/>
                  <a:gd name="T16" fmla="*/ 2 w 88"/>
                  <a:gd name="T17" fmla="*/ 3 h 10"/>
                  <a:gd name="T18" fmla="*/ 0 w 88"/>
                  <a:gd name="T19" fmla="*/ 5 h 10"/>
                  <a:gd name="T20" fmla="*/ 0 w 88"/>
                  <a:gd name="T21" fmla="*/ 5 h 10"/>
                  <a:gd name="T22" fmla="*/ 2 w 88"/>
                  <a:gd name="T23" fmla="*/ 8 h 10"/>
                  <a:gd name="T24" fmla="*/ 4 w 88"/>
                  <a:gd name="T25" fmla="*/ 10 h 10"/>
                  <a:gd name="T26" fmla="*/ 7 w 88"/>
                  <a:gd name="T27" fmla="*/ 10 h 10"/>
                  <a:gd name="T28" fmla="*/ 86 w 88"/>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
                  <a:gd name="T46" fmla="*/ 0 h 10"/>
                  <a:gd name="T47" fmla="*/ 88 w 88"/>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 h="10">
                    <a:moveTo>
                      <a:pt x="86" y="10"/>
                    </a:moveTo>
                    <a:lnTo>
                      <a:pt x="86" y="8"/>
                    </a:lnTo>
                    <a:lnTo>
                      <a:pt x="88" y="5"/>
                    </a:lnTo>
                    <a:lnTo>
                      <a:pt x="86" y="3"/>
                    </a:lnTo>
                    <a:lnTo>
                      <a:pt x="83" y="0"/>
                    </a:lnTo>
                    <a:lnTo>
                      <a:pt x="4" y="0"/>
                    </a:lnTo>
                    <a:lnTo>
                      <a:pt x="2" y="3"/>
                    </a:lnTo>
                    <a:lnTo>
                      <a:pt x="0" y="5"/>
                    </a:lnTo>
                    <a:lnTo>
                      <a:pt x="2" y="8"/>
                    </a:lnTo>
                    <a:lnTo>
                      <a:pt x="4" y="10"/>
                    </a:lnTo>
                    <a:lnTo>
                      <a:pt x="7" y="10"/>
                    </a:lnTo>
                    <a:lnTo>
                      <a:pt x="86" y="10"/>
                    </a:lnTo>
                    <a:close/>
                  </a:path>
                </a:pathLst>
              </a:custGeom>
              <a:solidFill>
                <a:srgbClr val="000000"/>
              </a:solidFill>
              <a:ln w="9525">
                <a:noFill/>
                <a:round/>
                <a:headEnd/>
                <a:tailEnd/>
              </a:ln>
            </p:spPr>
            <p:txBody>
              <a:bodyPr/>
              <a:lstStyle/>
              <a:p>
                <a:endParaRPr lang="ja-JP" altLang="en-US" dirty="0"/>
              </a:p>
            </p:txBody>
          </p:sp>
          <p:sp>
            <p:nvSpPr>
              <p:cNvPr id="6265" name="Freeform 231"/>
              <p:cNvSpPr>
                <a:spLocks/>
              </p:cNvSpPr>
              <p:nvPr/>
            </p:nvSpPr>
            <p:spPr bwMode="auto">
              <a:xfrm>
                <a:off x="1763" y="3090"/>
                <a:ext cx="20" cy="10"/>
              </a:xfrm>
              <a:custGeom>
                <a:avLst/>
                <a:gdLst>
                  <a:gd name="T0" fmla="*/ 17 w 20"/>
                  <a:gd name="T1" fmla="*/ 10 h 10"/>
                  <a:gd name="T2" fmla="*/ 17 w 20"/>
                  <a:gd name="T3" fmla="*/ 8 h 10"/>
                  <a:gd name="T4" fmla="*/ 20 w 20"/>
                  <a:gd name="T5" fmla="*/ 5 h 10"/>
                  <a:gd name="T6" fmla="*/ 20 w 20"/>
                  <a:gd name="T7" fmla="*/ 5 h 10"/>
                  <a:gd name="T8" fmla="*/ 17 w 20"/>
                  <a:gd name="T9" fmla="*/ 3 h 10"/>
                  <a:gd name="T10" fmla="*/ 15 w 20"/>
                  <a:gd name="T11" fmla="*/ 0 h 10"/>
                  <a:gd name="T12" fmla="*/ 15 w 20"/>
                  <a:gd name="T13" fmla="*/ 0 h 10"/>
                  <a:gd name="T14" fmla="*/ 5 w 20"/>
                  <a:gd name="T15" fmla="*/ 0 h 10"/>
                  <a:gd name="T16" fmla="*/ 3 w 20"/>
                  <a:gd name="T17" fmla="*/ 3 h 10"/>
                  <a:gd name="T18" fmla="*/ 0 w 20"/>
                  <a:gd name="T19" fmla="*/ 5 h 10"/>
                  <a:gd name="T20" fmla="*/ 0 w 20"/>
                  <a:gd name="T21" fmla="*/ 5 h 10"/>
                  <a:gd name="T22" fmla="*/ 3 w 20"/>
                  <a:gd name="T23" fmla="*/ 8 h 10"/>
                  <a:gd name="T24" fmla="*/ 5 w 20"/>
                  <a:gd name="T25" fmla="*/ 10 h 10"/>
                  <a:gd name="T26" fmla="*/ 8 w 20"/>
                  <a:gd name="T27" fmla="*/ 10 h 10"/>
                  <a:gd name="T28" fmla="*/ 17 w 20"/>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0"/>
                  <a:gd name="T47" fmla="*/ 20 w 20"/>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0">
                    <a:moveTo>
                      <a:pt x="17" y="10"/>
                    </a:moveTo>
                    <a:lnTo>
                      <a:pt x="17" y="8"/>
                    </a:lnTo>
                    <a:lnTo>
                      <a:pt x="20" y="5"/>
                    </a:lnTo>
                    <a:lnTo>
                      <a:pt x="17" y="3"/>
                    </a:lnTo>
                    <a:lnTo>
                      <a:pt x="15" y="0"/>
                    </a:lnTo>
                    <a:lnTo>
                      <a:pt x="5" y="0"/>
                    </a:lnTo>
                    <a:lnTo>
                      <a:pt x="3" y="3"/>
                    </a:lnTo>
                    <a:lnTo>
                      <a:pt x="0" y="5"/>
                    </a:lnTo>
                    <a:lnTo>
                      <a:pt x="3" y="8"/>
                    </a:lnTo>
                    <a:lnTo>
                      <a:pt x="5" y="10"/>
                    </a:lnTo>
                    <a:lnTo>
                      <a:pt x="8" y="10"/>
                    </a:lnTo>
                    <a:lnTo>
                      <a:pt x="17" y="10"/>
                    </a:lnTo>
                    <a:close/>
                  </a:path>
                </a:pathLst>
              </a:custGeom>
              <a:solidFill>
                <a:srgbClr val="000000"/>
              </a:solidFill>
              <a:ln w="9525">
                <a:noFill/>
                <a:round/>
                <a:headEnd/>
                <a:tailEnd/>
              </a:ln>
            </p:spPr>
            <p:txBody>
              <a:bodyPr/>
              <a:lstStyle/>
              <a:p>
                <a:endParaRPr lang="ja-JP" altLang="en-US" dirty="0"/>
              </a:p>
            </p:txBody>
          </p:sp>
          <p:sp>
            <p:nvSpPr>
              <p:cNvPr id="6266" name="Freeform 232"/>
              <p:cNvSpPr>
                <a:spLocks/>
              </p:cNvSpPr>
              <p:nvPr/>
            </p:nvSpPr>
            <p:spPr bwMode="auto">
              <a:xfrm>
                <a:off x="1724" y="3090"/>
                <a:ext cx="19" cy="10"/>
              </a:xfrm>
              <a:custGeom>
                <a:avLst/>
                <a:gdLst>
                  <a:gd name="T0" fmla="*/ 17 w 19"/>
                  <a:gd name="T1" fmla="*/ 10 h 10"/>
                  <a:gd name="T2" fmla="*/ 17 w 19"/>
                  <a:gd name="T3" fmla="*/ 8 h 10"/>
                  <a:gd name="T4" fmla="*/ 19 w 19"/>
                  <a:gd name="T5" fmla="*/ 5 h 10"/>
                  <a:gd name="T6" fmla="*/ 19 w 19"/>
                  <a:gd name="T7" fmla="*/ 5 h 10"/>
                  <a:gd name="T8" fmla="*/ 17 w 19"/>
                  <a:gd name="T9" fmla="*/ 3 h 10"/>
                  <a:gd name="T10" fmla="*/ 15 w 19"/>
                  <a:gd name="T11" fmla="*/ 0 h 10"/>
                  <a:gd name="T12" fmla="*/ 15 w 19"/>
                  <a:gd name="T13" fmla="*/ 0 h 10"/>
                  <a:gd name="T14" fmla="*/ 5 w 19"/>
                  <a:gd name="T15" fmla="*/ 0 h 10"/>
                  <a:gd name="T16" fmla="*/ 2 w 19"/>
                  <a:gd name="T17" fmla="*/ 3 h 10"/>
                  <a:gd name="T18" fmla="*/ 0 w 19"/>
                  <a:gd name="T19" fmla="*/ 5 h 10"/>
                  <a:gd name="T20" fmla="*/ 0 w 19"/>
                  <a:gd name="T21" fmla="*/ 5 h 10"/>
                  <a:gd name="T22" fmla="*/ 2 w 19"/>
                  <a:gd name="T23" fmla="*/ 8 h 10"/>
                  <a:gd name="T24" fmla="*/ 5 w 19"/>
                  <a:gd name="T25" fmla="*/ 10 h 10"/>
                  <a:gd name="T26" fmla="*/ 7 w 19"/>
                  <a:gd name="T27" fmla="*/ 10 h 10"/>
                  <a:gd name="T28" fmla="*/ 17 w 19"/>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10"/>
                  <a:gd name="T47" fmla="*/ 19 w 19"/>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10">
                    <a:moveTo>
                      <a:pt x="17" y="10"/>
                    </a:moveTo>
                    <a:lnTo>
                      <a:pt x="17" y="8"/>
                    </a:lnTo>
                    <a:lnTo>
                      <a:pt x="19" y="5"/>
                    </a:lnTo>
                    <a:lnTo>
                      <a:pt x="17" y="3"/>
                    </a:lnTo>
                    <a:lnTo>
                      <a:pt x="15" y="0"/>
                    </a:lnTo>
                    <a:lnTo>
                      <a:pt x="5" y="0"/>
                    </a:lnTo>
                    <a:lnTo>
                      <a:pt x="2" y="3"/>
                    </a:lnTo>
                    <a:lnTo>
                      <a:pt x="0" y="5"/>
                    </a:lnTo>
                    <a:lnTo>
                      <a:pt x="2" y="8"/>
                    </a:lnTo>
                    <a:lnTo>
                      <a:pt x="5" y="10"/>
                    </a:lnTo>
                    <a:lnTo>
                      <a:pt x="7" y="10"/>
                    </a:lnTo>
                    <a:lnTo>
                      <a:pt x="17" y="10"/>
                    </a:lnTo>
                    <a:close/>
                  </a:path>
                </a:pathLst>
              </a:custGeom>
              <a:solidFill>
                <a:srgbClr val="000000"/>
              </a:solidFill>
              <a:ln w="9525">
                <a:noFill/>
                <a:round/>
                <a:headEnd/>
                <a:tailEnd/>
              </a:ln>
            </p:spPr>
            <p:txBody>
              <a:bodyPr/>
              <a:lstStyle/>
              <a:p>
                <a:endParaRPr lang="ja-JP" altLang="en-US" dirty="0"/>
              </a:p>
            </p:txBody>
          </p:sp>
          <p:sp>
            <p:nvSpPr>
              <p:cNvPr id="6267" name="Freeform 233"/>
              <p:cNvSpPr>
                <a:spLocks/>
              </p:cNvSpPr>
              <p:nvPr/>
            </p:nvSpPr>
            <p:spPr bwMode="auto">
              <a:xfrm>
                <a:off x="1616" y="3090"/>
                <a:ext cx="88" cy="10"/>
              </a:xfrm>
              <a:custGeom>
                <a:avLst/>
                <a:gdLst>
                  <a:gd name="T0" fmla="*/ 86 w 88"/>
                  <a:gd name="T1" fmla="*/ 10 h 10"/>
                  <a:gd name="T2" fmla="*/ 86 w 88"/>
                  <a:gd name="T3" fmla="*/ 8 h 10"/>
                  <a:gd name="T4" fmla="*/ 88 w 88"/>
                  <a:gd name="T5" fmla="*/ 5 h 10"/>
                  <a:gd name="T6" fmla="*/ 88 w 88"/>
                  <a:gd name="T7" fmla="*/ 5 h 10"/>
                  <a:gd name="T8" fmla="*/ 86 w 88"/>
                  <a:gd name="T9" fmla="*/ 3 h 10"/>
                  <a:gd name="T10" fmla="*/ 83 w 88"/>
                  <a:gd name="T11" fmla="*/ 0 h 10"/>
                  <a:gd name="T12" fmla="*/ 83 w 88"/>
                  <a:gd name="T13" fmla="*/ 0 h 10"/>
                  <a:gd name="T14" fmla="*/ 5 w 88"/>
                  <a:gd name="T15" fmla="*/ 0 h 10"/>
                  <a:gd name="T16" fmla="*/ 2 w 88"/>
                  <a:gd name="T17" fmla="*/ 3 h 10"/>
                  <a:gd name="T18" fmla="*/ 0 w 88"/>
                  <a:gd name="T19" fmla="*/ 5 h 10"/>
                  <a:gd name="T20" fmla="*/ 0 w 88"/>
                  <a:gd name="T21" fmla="*/ 5 h 10"/>
                  <a:gd name="T22" fmla="*/ 2 w 88"/>
                  <a:gd name="T23" fmla="*/ 8 h 10"/>
                  <a:gd name="T24" fmla="*/ 5 w 88"/>
                  <a:gd name="T25" fmla="*/ 10 h 10"/>
                  <a:gd name="T26" fmla="*/ 7 w 88"/>
                  <a:gd name="T27" fmla="*/ 10 h 10"/>
                  <a:gd name="T28" fmla="*/ 86 w 88"/>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
                  <a:gd name="T46" fmla="*/ 0 h 10"/>
                  <a:gd name="T47" fmla="*/ 88 w 88"/>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 h="10">
                    <a:moveTo>
                      <a:pt x="86" y="10"/>
                    </a:moveTo>
                    <a:lnTo>
                      <a:pt x="86" y="8"/>
                    </a:lnTo>
                    <a:lnTo>
                      <a:pt x="88" y="5"/>
                    </a:lnTo>
                    <a:lnTo>
                      <a:pt x="86" y="3"/>
                    </a:lnTo>
                    <a:lnTo>
                      <a:pt x="83" y="0"/>
                    </a:lnTo>
                    <a:lnTo>
                      <a:pt x="5" y="0"/>
                    </a:lnTo>
                    <a:lnTo>
                      <a:pt x="2" y="3"/>
                    </a:lnTo>
                    <a:lnTo>
                      <a:pt x="0" y="5"/>
                    </a:lnTo>
                    <a:lnTo>
                      <a:pt x="2" y="8"/>
                    </a:lnTo>
                    <a:lnTo>
                      <a:pt x="5" y="10"/>
                    </a:lnTo>
                    <a:lnTo>
                      <a:pt x="7" y="10"/>
                    </a:lnTo>
                    <a:lnTo>
                      <a:pt x="86" y="10"/>
                    </a:lnTo>
                    <a:close/>
                  </a:path>
                </a:pathLst>
              </a:custGeom>
              <a:solidFill>
                <a:srgbClr val="000000"/>
              </a:solidFill>
              <a:ln w="9525">
                <a:noFill/>
                <a:round/>
                <a:headEnd/>
                <a:tailEnd/>
              </a:ln>
            </p:spPr>
            <p:txBody>
              <a:bodyPr/>
              <a:lstStyle/>
              <a:p>
                <a:endParaRPr lang="ja-JP" altLang="en-US" dirty="0"/>
              </a:p>
            </p:txBody>
          </p:sp>
          <p:sp>
            <p:nvSpPr>
              <p:cNvPr id="6268" name="Freeform 234"/>
              <p:cNvSpPr>
                <a:spLocks/>
              </p:cNvSpPr>
              <p:nvPr/>
            </p:nvSpPr>
            <p:spPr bwMode="auto">
              <a:xfrm>
                <a:off x="1576" y="3090"/>
                <a:ext cx="20" cy="10"/>
              </a:xfrm>
              <a:custGeom>
                <a:avLst/>
                <a:gdLst>
                  <a:gd name="T0" fmla="*/ 17 w 20"/>
                  <a:gd name="T1" fmla="*/ 10 h 10"/>
                  <a:gd name="T2" fmla="*/ 17 w 20"/>
                  <a:gd name="T3" fmla="*/ 8 h 10"/>
                  <a:gd name="T4" fmla="*/ 20 w 20"/>
                  <a:gd name="T5" fmla="*/ 5 h 10"/>
                  <a:gd name="T6" fmla="*/ 20 w 20"/>
                  <a:gd name="T7" fmla="*/ 5 h 10"/>
                  <a:gd name="T8" fmla="*/ 17 w 20"/>
                  <a:gd name="T9" fmla="*/ 3 h 10"/>
                  <a:gd name="T10" fmla="*/ 15 w 20"/>
                  <a:gd name="T11" fmla="*/ 0 h 10"/>
                  <a:gd name="T12" fmla="*/ 15 w 20"/>
                  <a:gd name="T13" fmla="*/ 0 h 10"/>
                  <a:gd name="T14" fmla="*/ 5 w 20"/>
                  <a:gd name="T15" fmla="*/ 0 h 10"/>
                  <a:gd name="T16" fmla="*/ 3 w 20"/>
                  <a:gd name="T17" fmla="*/ 3 h 10"/>
                  <a:gd name="T18" fmla="*/ 0 w 20"/>
                  <a:gd name="T19" fmla="*/ 5 h 10"/>
                  <a:gd name="T20" fmla="*/ 0 w 20"/>
                  <a:gd name="T21" fmla="*/ 5 h 10"/>
                  <a:gd name="T22" fmla="*/ 3 w 20"/>
                  <a:gd name="T23" fmla="*/ 8 h 10"/>
                  <a:gd name="T24" fmla="*/ 5 w 20"/>
                  <a:gd name="T25" fmla="*/ 10 h 10"/>
                  <a:gd name="T26" fmla="*/ 8 w 20"/>
                  <a:gd name="T27" fmla="*/ 10 h 10"/>
                  <a:gd name="T28" fmla="*/ 17 w 20"/>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0"/>
                  <a:gd name="T47" fmla="*/ 20 w 20"/>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0">
                    <a:moveTo>
                      <a:pt x="17" y="10"/>
                    </a:moveTo>
                    <a:lnTo>
                      <a:pt x="17" y="8"/>
                    </a:lnTo>
                    <a:lnTo>
                      <a:pt x="20" y="5"/>
                    </a:lnTo>
                    <a:lnTo>
                      <a:pt x="17" y="3"/>
                    </a:lnTo>
                    <a:lnTo>
                      <a:pt x="15" y="0"/>
                    </a:lnTo>
                    <a:lnTo>
                      <a:pt x="5" y="0"/>
                    </a:lnTo>
                    <a:lnTo>
                      <a:pt x="3" y="3"/>
                    </a:lnTo>
                    <a:lnTo>
                      <a:pt x="0" y="5"/>
                    </a:lnTo>
                    <a:lnTo>
                      <a:pt x="3" y="8"/>
                    </a:lnTo>
                    <a:lnTo>
                      <a:pt x="5" y="10"/>
                    </a:lnTo>
                    <a:lnTo>
                      <a:pt x="8" y="10"/>
                    </a:lnTo>
                    <a:lnTo>
                      <a:pt x="17" y="10"/>
                    </a:lnTo>
                    <a:close/>
                  </a:path>
                </a:pathLst>
              </a:custGeom>
              <a:solidFill>
                <a:srgbClr val="000000"/>
              </a:solidFill>
              <a:ln w="9525">
                <a:noFill/>
                <a:round/>
                <a:headEnd/>
                <a:tailEnd/>
              </a:ln>
            </p:spPr>
            <p:txBody>
              <a:bodyPr/>
              <a:lstStyle/>
              <a:p>
                <a:endParaRPr lang="ja-JP" altLang="en-US" dirty="0"/>
              </a:p>
            </p:txBody>
          </p:sp>
          <p:sp>
            <p:nvSpPr>
              <p:cNvPr id="6269" name="Freeform 235"/>
              <p:cNvSpPr>
                <a:spLocks/>
              </p:cNvSpPr>
              <p:nvPr/>
            </p:nvSpPr>
            <p:spPr bwMode="auto">
              <a:xfrm>
                <a:off x="1537" y="3090"/>
                <a:ext cx="20" cy="10"/>
              </a:xfrm>
              <a:custGeom>
                <a:avLst/>
                <a:gdLst>
                  <a:gd name="T0" fmla="*/ 17 w 20"/>
                  <a:gd name="T1" fmla="*/ 10 h 10"/>
                  <a:gd name="T2" fmla="*/ 17 w 20"/>
                  <a:gd name="T3" fmla="*/ 8 h 10"/>
                  <a:gd name="T4" fmla="*/ 20 w 20"/>
                  <a:gd name="T5" fmla="*/ 5 h 10"/>
                  <a:gd name="T6" fmla="*/ 20 w 20"/>
                  <a:gd name="T7" fmla="*/ 5 h 10"/>
                  <a:gd name="T8" fmla="*/ 17 w 20"/>
                  <a:gd name="T9" fmla="*/ 3 h 10"/>
                  <a:gd name="T10" fmla="*/ 15 w 20"/>
                  <a:gd name="T11" fmla="*/ 0 h 10"/>
                  <a:gd name="T12" fmla="*/ 15 w 20"/>
                  <a:gd name="T13" fmla="*/ 0 h 10"/>
                  <a:gd name="T14" fmla="*/ 5 w 20"/>
                  <a:gd name="T15" fmla="*/ 0 h 10"/>
                  <a:gd name="T16" fmla="*/ 2 w 20"/>
                  <a:gd name="T17" fmla="*/ 3 h 10"/>
                  <a:gd name="T18" fmla="*/ 0 w 20"/>
                  <a:gd name="T19" fmla="*/ 5 h 10"/>
                  <a:gd name="T20" fmla="*/ 0 w 20"/>
                  <a:gd name="T21" fmla="*/ 5 h 10"/>
                  <a:gd name="T22" fmla="*/ 2 w 20"/>
                  <a:gd name="T23" fmla="*/ 8 h 10"/>
                  <a:gd name="T24" fmla="*/ 5 w 20"/>
                  <a:gd name="T25" fmla="*/ 10 h 10"/>
                  <a:gd name="T26" fmla="*/ 7 w 20"/>
                  <a:gd name="T27" fmla="*/ 10 h 10"/>
                  <a:gd name="T28" fmla="*/ 17 w 20"/>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0"/>
                  <a:gd name="T47" fmla="*/ 20 w 20"/>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0">
                    <a:moveTo>
                      <a:pt x="17" y="10"/>
                    </a:moveTo>
                    <a:lnTo>
                      <a:pt x="17" y="8"/>
                    </a:lnTo>
                    <a:lnTo>
                      <a:pt x="20" y="5"/>
                    </a:lnTo>
                    <a:lnTo>
                      <a:pt x="17" y="3"/>
                    </a:lnTo>
                    <a:lnTo>
                      <a:pt x="15" y="0"/>
                    </a:lnTo>
                    <a:lnTo>
                      <a:pt x="5" y="0"/>
                    </a:lnTo>
                    <a:lnTo>
                      <a:pt x="2" y="3"/>
                    </a:lnTo>
                    <a:lnTo>
                      <a:pt x="0" y="5"/>
                    </a:lnTo>
                    <a:lnTo>
                      <a:pt x="2" y="8"/>
                    </a:lnTo>
                    <a:lnTo>
                      <a:pt x="5" y="10"/>
                    </a:lnTo>
                    <a:lnTo>
                      <a:pt x="7" y="10"/>
                    </a:lnTo>
                    <a:lnTo>
                      <a:pt x="17" y="10"/>
                    </a:lnTo>
                    <a:close/>
                  </a:path>
                </a:pathLst>
              </a:custGeom>
              <a:solidFill>
                <a:srgbClr val="000000"/>
              </a:solidFill>
              <a:ln w="9525">
                <a:noFill/>
                <a:round/>
                <a:headEnd/>
                <a:tailEnd/>
              </a:ln>
            </p:spPr>
            <p:txBody>
              <a:bodyPr/>
              <a:lstStyle/>
              <a:p>
                <a:endParaRPr lang="ja-JP" altLang="en-US" dirty="0"/>
              </a:p>
            </p:txBody>
          </p:sp>
          <p:sp>
            <p:nvSpPr>
              <p:cNvPr id="6270" name="Freeform 236"/>
              <p:cNvSpPr>
                <a:spLocks/>
              </p:cNvSpPr>
              <p:nvPr/>
            </p:nvSpPr>
            <p:spPr bwMode="auto">
              <a:xfrm>
                <a:off x="1429" y="3090"/>
                <a:ext cx="88" cy="10"/>
              </a:xfrm>
              <a:custGeom>
                <a:avLst/>
                <a:gdLst>
                  <a:gd name="T0" fmla="*/ 86 w 88"/>
                  <a:gd name="T1" fmla="*/ 10 h 10"/>
                  <a:gd name="T2" fmla="*/ 86 w 88"/>
                  <a:gd name="T3" fmla="*/ 8 h 10"/>
                  <a:gd name="T4" fmla="*/ 88 w 88"/>
                  <a:gd name="T5" fmla="*/ 5 h 10"/>
                  <a:gd name="T6" fmla="*/ 88 w 88"/>
                  <a:gd name="T7" fmla="*/ 5 h 10"/>
                  <a:gd name="T8" fmla="*/ 86 w 88"/>
                  <a:gd name="T9" fmla="*/ 3 h 10"/>
                  <a:gd name="T10" fmla="*/ 83 w 88"/>
                  <a:gd name="T11" fmla="*/ 0 h 10"/>
                  <a:gd name="T12" fmla="*/ 83 w 88"/>
                  <a:gd name="T13" fmla="*/ 0 h 10"/>
                  <a:gd name="T14" fmla="*/ 5 w 88"/>
                  <a:gd name="T15" fmla="*/ 0 h 10"/>
                  <a:gd name="T16" fmla="*/ 2 w 88"/>
                  <a:gd name="T17" fmla="*/ 3 h 10"/>
                  <a:gd name="T18" fmla="*/ 0 w 88"/>
                  <a:gd name="T19" fmla="*/ 5 h 10"/>
                  <a:gd name="T20" fmla="*/ 0 w 88"/>
                  <a:gd name="T21" fmla="*/ 5 h 10"/>
                  <a:gd name="T22" fmla="*/ 2 w 88"/>
                  <a:gd name="T23" fmla="*/ 8 h 10"/>
                  <a:gd name="T24" fmla="*/ 5 w 88"/>
                  <a:gd name="T25" fmla="*/ 10 h 10"/>
                  <a:gd name="T26" fmla="*/ 7 w 88"/>
                  <a:gd name="T27" fmla="*/ 10 h 10"/>
                  <a:gd name="T28" fmla="*/ 86 w 88"/>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
                  <a:gd name="T46" fmla="*/ 0 h 10"/>
                  <a:gd name="T47" fmla="*/ 88 w 88"/>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 h="10">
                    <a:moveTo>
                      <a:pt x="86" y="10"/>
                    </a:moveTo>
                    <a:lnTo>
                      <a:pt x="86" y="8"/>
                    </a:lnTo>
                    <a:lnTo>
                      <a:pt x="88" y="5"/>
                    </a:lnTo>
                    <a:lnTo>
                      <a:pt x="86" y="3"/>
                    </a:lnTo>
                    <a:lnTo>
                      <a:pt x="83" y="0"/>
                    </a:lnTo>
                    <a:lnTo>
                      <a:pt x="5" y="0"/>
                    </a:lnTo>
                    <a:lnTo>
                      <a:pt x="2" y="3"/>
                    </a:lnTo>
                    <a:lnTo>
                      <a:pt x="0" y="5"/>
                    </a:lnTo>
                    <a:lnTo>
                      <a:pt x="2" y="8"/>
                    </a:lnTo>
                    <a:lnTo>
                      <a:pt x="5" y="10"/>
                    </a:lnTo>
                    <a:lnTo>
                      <a:pt x="7" y="10"/>
                    </a:lnTo>
                    <a:lnTo>
                      <a:pt x="86" y="10"/>
                    </a:lnTo>
                    <a:close/>
                  </a:path>
                </a:pathLst>
              </a:custGeom>
              <a:solidFill>
                <a:srgbClr val="000000"/>
              </a:solidFill>
              <a:ln w="9525">
                <a:noFill/>
                <a:round/>
                <a:headEnd/>
                <a:tailEnd/>
              </a:ln>
            </p:spPr>
            <p:txBody>
              <a:bodyPr/>
              <a:lstStyle/>
              <a:p>
                <a:endParaRPr lang="ja-JP" altLang="en-US" dirty="0"/>
              </a:p>
            </p:txBody>
          </p:sp>
          <p:sp>
            <p:nvSpPr>
              <p:cNvPr id="6271" name="Freeform 237"/>
              <p:cNvSpPr>
                <a:spLocks/>
              </p:cNvSpPr>
              <p:nvPr/>
            </p:nvSpPr>
            <p:spPr bwMode="auto">
              <a:xfrm>
                <a:off x="1389" y="3090"/>
                <a:ext cx="20" cy="10"/>
              </a:xfrm>
              <a:custGeom>
                <a:avLst/>
                <a:gdLst>
                  <a:gd name="T0" fmla="*/ 18 w 20"/>
                  <a:gd name="T1" fmla="*/ 10 h 10"/>
                  <a:gd name="T2" fmla="*/ 18 w 20"/>
                  <a:gd name="T3" fmla="*/ 8 h 10"/>
                  <a:gd name="T4" fmla="*/ 20 w 20"/>
                  <a:gd name="T5" fmla="*/ 5 h 10"/>
                  <a:gd name="T6" fmla="*/ 20 w 20"/>
                  <a:gd name="T7" fmla="*/ 5 h 10"/>
                  <a:gd name="T8" fmla="*/ 18 w 20"/>
                  <a:gd name="T9" fmla="*/ 3 h 10"/>
                  <a:gd name="T10" fmla="*/ 15 w 20"/>
                  <a:gd name="T11" fmla="*/ 0 h 10"/>
                  <a:gd name="T12" fmla="*/ 15 w 20"/>
                  <a:gd name="T13" fmla="*/ 0 h 10"/>
                  <a:gd name="T14" fmla="*/ 5 w 20"/>
                  <a:gd name="T15" fmla="*/ 0 h 10"/>
                  <a:gd name="T16" fmla="*/ 3 w 20"/>
                  <a:gd name="T17" fmla="*/ 3 h 10"/>
                  <a:gd name="T18" fmla="*/ 0 w 20"/>
                  <a:gd name="T19" fmla="*/ 5 h 10"/>
                  <a:gd name="T20" fmla="*/ 0 w 20"/>
                  <a:gd name="T21" fmla="*/ 5 h 10"/>
                  <a:gd name="T22" fmla="*/ 3 w 20"/>
                  <a:gd name="T23" fmla="*/ 8 h 10"/>
                  <a:gd name="T24" fmla="*/ 5 w 20"/>
                  <a:gd name="T25" fmla="*/ 10 h 10"/>
                  <a:gd name="T26" fmla="*/ 8 w 20"/>
                  <a:gd name="T27" fmla="*/ 10 h 10"/>
                  <a:gd name="T28" fmla="*/ 18 w 20"/>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0"/>
                  <a:gd name="T47" fmla="*/ 20 w 20"/>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0">
                    <a:moveTo>
                      <a:pt x="18" y="10"/>
                    </a:moveTo>
                    <a:lnTo>
                      <a:pt x="18" y="8"/>
                    </a:lnTo>
                    <a:lnTo>
                      <a:pt x="20" y="5"/>
                    </a:lnTo>
                    <a:lnTo>
                      <a:pt x="18" y="3"/>
                    </a:lnTo>
                    <a:lnTo>
                      <a:pt x="15" y="0"/>
                    </a:lnTo>
                    <a:lnTo>
                      <a:pt x="5" y="0"/>
                    </a:lnTo>
                    <a:lnTo>
                      <a:pt x="3" y="3"/>
                    </a:lnTo>
                    <a:lnTo>
                      <a:pt x="0" y="5"/>
                    </a:lnTo>
                    <a:lnTo>
                      <a:pt x="3" y="8"/>
                    </a:lnTo>
                    <a:lnTo>
                      <a:pt x="5" y="10"/>
                    </a:lnTo>
                    <a:lnTo>
                      <a:pt x="8" y="10"/>
                    </a:lnTo>
                    <a:lnTo>
                      <a:pt x="18" y="10"/>
                    </a:lnTo>
                    <a:close/>
                  </a:path>
                </a:pathLst>
              </a:custGeom>
              <a:solidFill>
                <a:srgbClr val="000000"/>
              </a:solidFill>
              <a:ln w="9525">
                <a:noFill/>
                <a:round/>
                <a:headEnd/>
                <a:tailEnd/>
              </a:ln>
            </p:spPr>
            <p:txBody>
              <a:bodyPr/>
              <a:lstStyle/>
              <a:p>
                <a:endParaRPr lang="ja-JP" altLang="en-US" dirty="0"/>
              </a:p>
            </p:txBody>
          </p:sp>
          <p:sp>
            <p:nvSpPr>
              <p:cNvPr id="6272" name="Freeform 238"/>
              <p:cNvSpPr>
                <a:spLocks/>
              </p:cNvSpPr>
              <p:nvPr/>
            </p:nvSpPr>
            <p:spPr bwMode="auto">
              <a:xfrm>
                <a:off x="1350" y="3090"/>
                <a:ext cx="20" cy="10"/>
              </a:xfrm>
              <a:custGeom>
                <a:avLst/>
                <a:gdLst>
                  <a:gd name="T0" fmla="*/ 17 w 20"/>
                  <a:gd name="T1" fmla="*/ 10 h 10"/>
                  <a:gd name="T2" fmla="*/ 17 w 20"/>
                  <a:gd name="T3" fmla="*/ 8 h 10"/>
                  <a:gd name="T4" fmla="*/ 20 w 20"/>
                  <a:gd name="T5" fmla="*/ 5 h 10"/>
                  <a:gd name="T6" fmla="*/ 20 w 20"/>
                  <a:gd name="T7" fmla="*/ 5 h 10"/>
                  <a:gd name="T8" fmla="*/ 17 w 20"/>
                  <a:gd name="T9" fmla="*/ 3 h 10"/>
                  <a:gd name="T10" fmla="*/ 15 w 20"/>
                  <a:gd name="T11" fmla="*/ 0 h 10"/>
                  <a:gd name="T12" fmla="*/ 15 w 20"/>
                  <a:gd name="T13" fmla="*/ 0 h 10"/>
                  <a:gd name="T14" fmla="*/ 5 w 20"/>
                  <a:gd name="T15" fmla="*/ 0 h 10"/>
                  <a:gd name="T16" fmla="*/ 2 w 20"/>
                  <a:gd name="T17" fmla="*/ 3 h 10"/>
                  <a:gd name="T18" fmla="*/ 0 w 20"/>
                  <a:gd name="T19" fmla="*/ 5 h 10"/>
                  <a:gd name="T20" fmla="*/ 0 w 20"/>
                  <a:gd name="T21" fmla="*/ 5 h 10"/>
                  <a:gd name="T22" fmla="*/ 2 w 20"/>
                  <a:gd name="T23" fmla="*/ 8 h 10"/>
                  <a:gd name="T24" fmla="*/ 5 w 20"/>
                  <a:gd name="T25" fmla="*/ 10 h 10"/>
                  <a:gd name="T26" fmla="*/ 7 w 20"/>
                  <a:gd name="T27" fmla="*/ 10 h 10"/>
                  <a:gd name="T28" fmla="*/ 17 w 20"/>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0"/>
                  <a:gd name="T47" fmla="*/ 20 w 20"/>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0">
                    <a:moveTo>
                      <a:pt x="17" y="10"/>
                    </a:moveTo>
                    <a:lnTo>
                      <a:pt x="17" y="8"/>
                    </a:lnTo>
                    <a:lnTo>
                      <a:pt x="20" y="5"/>
                    </a:lnTo>
                    <a:lnTo>
                      <a:pt x="17" y="3"/>
                    </a:lnTo>
                    <a:lnTo>
                      <a:pt x="15" y="0"/>
                    </a:lnTo>
                    <a:lnTo>
                      <a:pt x="5" y="0"/>
                    </a:lnTo>
                    <a:lnTo>
                      <a:pt x="2" y="3"/>
                    </a:lnTo>
                    <a:lnTo>
                      <a:pt x="0" y="5"/>
                    </a:lnTo>
                    <a:lnTo>
                      <a:pt x="2" y="8"/>
                    </a:lnTo>
                    <a:lnTo>
                      <a:pt x="5" y="10"/>
                    </a:lnTo>
                    <a:lnTo>
                      <a:pt x="7" y="10"/>
                    </a:lnTo>
                    <a:lnTo>
                      <a:pt x="17" y="10"/>
                    </a:lnTo>
                    <a:close/>
                  </a:path>
                </a:pathLst>
              </a:custGeom>
              <a:solidFill>
                <a:srgbClr val="000000"/>
              </a:solidFill>
              <a:ln w="9525">
                <a:noFill/>
                <a:round/>
                <a:headEnd/>
                <a:tailEnd/>
              </a:ln>
            </p:spPr>
            <p:txBody>
              <a:bodyPr/>
              <a:lstStyle/>
              <a:p>
                <a:endParaRPr lang="ja-JP" altLang="en-US" dirty="0"/>
              </a:p>
            </p:txBody>
          </p:sp>
          <p:sp>
            <p:nvSpPr>
              <p:cNvPr id="6273" name="Freeform 239"/>
              <p:cNvSpPr>
                <a:spLocks/>
              </p:cNvSpPr>
              <p:nvPr/>
            </p:nvSpPr>
            <p:spPr bwMode="auto">
              <a:xfrm>
                <a:off x="1242" y="3090"/>
                <a:ext cx="88" cy="10"/>
              </a:xfrm>
              <a:custGeom>
                <a:avLst/>
                <a:gdLst>
                  <a:gd name="T0" fmla="*/ 86 w 88"/>
                  <a:gd name="T1" fmla="*/ 10 h 10"/>
                  <a:gd name="T2" fmla="*/ 86 w 88"/>
                  <a:gd name="T3" fmla="*/ 8 h 10"/>
                  <a:gd name="T4" fmla="*/ 88 w 88"/>
                  <a:gd name="T5" fmla="*/ 5 h 10"/>
                  <a:gd name="T6" fmla="*/ 88 w 88"/>
                  <a:gd name="T7" fmla="*/ 5 h 10"/>
                  <a:gd name="T8" fmla="*/ 86 w 88"/>
                  <a:gd name="T9" fmla="*/ 3 h 10"/>
                  <a:gd name="T10" fmla="*/ 83 w 88"/>
                  <a:gd name="T11" fmla="*/ 0 h 10"/>
                  <a:gd name="T12" fmla="*/ 83 w 88"/>
                  <a:gd name="T13" fmla="*/ 0 h 10"/>
                  <a:gd name="T14" fmla="*/ 5 w 88"/>
                  <a:gd name="T15" fmla="*/ 0 h 10"/>
                  <a:gd name="T16" fmla="*/ 2 w 88"/>
                  <a:gd name="T17" fmla="*/ 3 h 10"/>
                  <a:gd name="T18" fmla="*/ 0 w 88"/>
                  <a:gd name="T19" fmla="*/ 5 h 10"/>
                  <a:gd name="T20" fmla="*/ 0 w 88"/>
                  <a:gd name="T21" fmla="*/ 5 h 10"/>
                  <a:gd name="T22" fmla="*/ 2 w 88"/>
                  <a:gd name="T23" fmla="*/ 8 h 10"/>
                  <a:gd name="T24" fmla="*/ 5 w 88"/>
                  <a:gd name="T25" fmla="*/ 10 h 10"/>
                  <a:gd name="T26" fmla="*/ 7 w 88"/>
                  <a:gd name="T27" fmla="*/ 10 h 10"/>
                  <a:gd name="T28" fmla="*/ 86 w 88"/>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
                  <a:gd name="T46" fmla="*/ 0 h 10"/>
                  <a:gd name="T47" fmla="*/ 88 w 88"/>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 h="10">
                    <a:moveTo>
                      <a:pt x="86" y="10"/>
                    </a:moveTo>
                    <a:lnTo>
                      <a:pt x="86" y="8"/>
                    </a:lnTo>
                    <a:lnTo>
                      <a:pt x="88" y="5"/>
                    </a:lnTo>
                    <a:lnTo>
                      <a:pt x="86" y="3"/>
                    </a:lnTo>
                    <a:lnTo>
                      <a:pt x="83" y="0"/>
                    </a:lnTo>
                    <a:lnTo>
                      <a:pt x="5" y="0"/>
                    </a:lnTo>
                    <a:lnTo>
                      <a:pt x="2" y="3"/>
                    </a:lnTo>
                    <a:lnTo>
                      <a:pt x="0" y="5"/>
                    </a:lnTo>
                    <a:lnTo>
                      <a:pt x="2" y="8"/>
                    </a:lnTo>
                    <a:lnTo>
                      <a:pt x="5" y="10"/>
                    </a:lnTo>
                    <a:lnTo>
                      <a:pt x="7" y="10"/>
                    </a:lnTo>
                    <a:lnTo>
                      <a:pt x="86" y="10"/>
                    </a:lnTo>
                    <a:close/>
                  </a:path>
                </a:pathLst>
              </a:custGeom>
              <a:solidFill>
                <a:srgbClr val="000000"/>
              </a:solidFill>
              <a:ln w="9525">
                <a:noFill/>
                <a:round/>
                <a:headEnd/>
                <a:tailEnd/>
              </a:ln>
            </p:spPr>
            <p:txBody>
              <a:bodyPr/>
              <a:lstStyle/>
              <a:p>
                <a:endParaRPr lang="ja-JP" altLang="en-US" dirty="0"/>
              </a:p>
            </p:txBody>
          </p:sp>
          <p:sp>
            <p:nvSpPr>
              <p:cNvPr id="6274" name="Freeform 240"/>
              <p:cNvSpPr>
                <a:spLocks/>
              </p:cNvSpPr>
              <p:nvPr/>
            </p:nvSpPr>
            <p:spPr bwMode="auto">
              <a:xfrm>
                <a:off x="1202" y="3090"/>
                <a:ext cx="20" cy="10"/>
              </a:xfrm>
              <a:custGeom>
                <a:avLst/>
                <a:gdLst>
                  <a:gd name="T0" fmla="*/ 18 w 20"/>
                  <a:gd name="T1" fmla="*/ 10 h 10"/>
                  <a:gd name="T2" fmla="*/ 18 w 20"/>
                  <a:gd name="T3" fmla="*/ 8 h 10"/>
                  <a:gd name="T4" fmla="*/ 20 w 20"/>
                  <a:gd name="T5" fmla="*/ 5 h 10"/>
                  <a:gd name="T6" fmla="*/ 20 w 20"/>
                  <a:gd name="T7" fmla="*/ 5 h 10"/>
                  <a:gd name="T8" fmla="*/ 18 w 20"/>
                  <a:gd name="T9" fmla="*/ 3 h 10"/>
                  <a:gd name="T10" fmla="*/ 15 w 20"/>
                  <a:gd name="T11" fmla="*/ 0 h 10"/>
                  <a:gd name="T12" fmla="*/ 15 w 20"/>
                  <a:gd name="T13" fmla="*/ 0 h 10"/>
                  <a:gd name="T14" fmla="*/ 5 w 20"/>
                  <a:gd name="T15" fmla="*/ 0 h 10"/>
                  <a:gd name="T16" fmla="*/ 3 w 20"/>
                  <a:gd name="T17" fmla="*/ 3 h 10"/>
                  <a:gd name="T18" fmla="*/ 0 w 20"/>
                  <a:gd name="T19" fmla="*/ 5 h 10"/>
                  <a:gd name="T20" fmla="*/ 0 w 20"/>
                  <a:gd name="T21" fmla="*/ 5 h 10"/>
                  <a:gd name="T22" fmla="*/ 3 w 20"/>
                  <a:gd name="T23" fmla="*/ 8 h 10"/>
                  <a:gd name="T24" fmla="*/ 5 w 20"/>
                  <a:gd name="T25" fmla="*/ 10 h 10"/>
                  <a:gd name="T26" fmla="*/ 8 w 20"/>
                  <a:gd name="T27" fmla="*/ 10 h 10"/>
                  <a:gd name="T28" fmla="*/ 18 w 20"/>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0"/>
                  <a:gd name="T47" fmla="*/ 20 w 20"/>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0">
                    <a:moveTo>
                      <a:pt x="18" y="10"/>
                    </a:moveTo>
                    <a:lnTo>
                      <a:pt x="18" y="8"/>
                    </a:lnTo>
                    <a:lnTo>
                      <a:pt x="20" y="5"/>
                    </a:lnTo>
                    <a:lnTo>
                      <a:pt x="18" y="3"/>
                    </a:lnTo>
                    <a:lnTo>
                      <a:pt x="15" y="0"/>
                    </a:lnTo>
                    <a:lnTo>
                      <a:pt x="5" y="0"/>
                    </a:lnTo>
                    <a:lnTo>
                      <a:pt x="3" y="3"/>
                    </a:lnTo>
                    <a:lnTo>
                      <a:pt x="0" y="5"/>
                    </a:lnTo>
                    <a:lnTo>
                      <a:pt x="3" y="8"/>
                    </a:lnTo>
                    <a:lnTo>
                      <a:pt x="5" y="10"/>
                    </a:lnTo>
                    <a:lnTo>
                      <a:pt x="8" y="10"/>
                    </a:lnTo>
                    <a:lnTo>
                      <a:pt x="18" y="10"/>
                    </a:lnTo>
                    <a:close/>
                  </a:path>
                </a:pathLst>
              </a:custGeom>
              <a:solidFill>
                <a:srgbClr val="000000"/>
              </a:solidFill>
              <a:ln w="9525">
                <a:noFill/>
                <a:round/>
                <a:headEnd/>
                <a:tailEnd/>
              </a:ln>
            </p:spPr>
            <p:txBody>
              <a:bodyPr/>
              <a:lstStyle/>
              <a:p>
                <a:endParaRPr lang="ja-JP" altLang="en-US" dirty="0"/>
              </a:p>
            </p:txBody>
          </p:sp>
          <p:sp>
            <p:nvSpPr>
              <p:cNvPr id="6275" name="Freeform 241"/>
              <p:cNvSpPr>
                <a:spLocks/>
              </p:cNvSpPr>
              <p:nvPr/>
            </p:nvSpPr>
            <p:spPr bwMode="auto">
              <a:xfrm>
                <a:off x="1163" y="3090"/>
                <a:ext cx="20" cy="10"/>
              </a:xfrm>
              <a:custGeom>
                <a:avLst/>
                <a:gdLst>
                  <a:gd name="T0" fmla="*/ 17 w 20"/>
                  <a:gd name="T1" fmla="*/ 10 h 10"/>
                  <a:gd name="T2" fmla="*/ 17 w 20"/>
                  <a:gd name="T3" fmla="*/ 8 h 10"/>
                  <a:gd name="T4" fmla="*/ 20 w 20"/>
                  <a:gd name="T5" fmla="*/ 5 h 10"/>
                  <a:gd name="T6" fmla="*/ 20 w 20"/>
                  <a:gd name="T7" fmla="*/ 5 h 10"/>
                  <a:gd name="T8" fmla="*/ 17 w 20"/>
                  <a:gd name="T9" fmla="*/ 3 h 10"/>
                  <a:gd name="T10" fmla="*/ 15 w 20"/>
                  <a:gd name="T11" fmla="*/ 0 h 10"/>
                  <a:gd name="T12" fmla="*/ 15 w 20"/>
                  <a:gd name="T13" fmla="*/ 0 h 10"/>
                  <a:gd name="T14" fmla="*/ 5 w 20"/>
                  <a:gd name="T15" fmla="*/ 0 h 10"/>
                  <a:gd name="T16" fmla="*/ 3 w 20"/>
                  <a:gd name="T17" fmla="*/ 3 h 10"/>
                  <a:gd name="T18" fmla="*/ 0 w 20"/>
                  <a:gd name="T19" fmla="*/ 5 h 10"/>
                  <a:gd name="T20" fmla="*/ 0 w 20"/>
                  <a:gd name="T21" fmla="*/ 5 h 10"/>
                  <a:gd name="T22" fmla="*/ 3 w 20"/>
                  <a:gd name="T23" fmla="*/ 8 h 10"/>
                  <a:gd name="T24" fmla="*/ 5 w 20"/>
                  <a:gd name="T25" fmla="*/ 10 h 10"/>
                  <a:gd name="T26" fmla="*/ 7 w 20"/>
                  <a:gd name="T27" fmla="*/ 10 h 10"/>
                  <a:gd name="T28" fmla="*/ 17 w 20"/>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0"/>
                  <a:gd name="T47" fmla="*/ 20 w 20"/>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0">
                    <a:moveTo>
                      <a:pt x="17" y="10"/>
                    </a:moveTo>
                    <a:lnTo>
                      <a:pt x="17" y="8"/>
                    </a:lnTo>
                    <a:lnTo>
                      <a:pt x="20" y="5"/>
                    </a:lnTo>
                    <a:lnTo>
                      <a:pt x="17" y="3"/>
                    </a:lnTo>
                    <a:lnTo>
                      <a:pt x="15" y="0"/>
                    </a:lnTo>
                    <a:lnTo>
                      <a:pt x="5" y="0"/>
                    </a:lnTo>
                    <a:lnTo>
                      <a:pt x="3" y="3"/>
                    </a:lnTo>
                    <a:lnTo>
                      <a:pt x="0" y="5"/>
                    </a:lnTo>
                    <a:lnTo>
                      <a:pt x="3" y="8"/>
                    </a:lnTo>
                    <a:lnTo>
                      <a:pt x="5" y="10"/>
                    </a:lnTo>
                    <a:lnTo>
                      <a:pt x="7" y="10"/>
                    </a:lnTo>
                    <a:lnTo>
                      <a:pt x="17" y="10"/>
                    </a:lnTo>
                    <a:close/>
                  </a:path>
                </a:pathLst>
              </a:custGeom>
              <a:solidFill>
                <a:srgbClr val="000000"/>
              </a:solidFill>
              <a:ln w="9525">
                <a:noFill/>
                <a:round/>
                <a:headEnd/>
                <a:tailEnd/>
              </a:ln>
            </p:spPr>
            <p:txBody>
              <a:bodyPr/>
              <a:lstStyle/>
              <a:p>
                <a:endParaRPr lang="ja-JP" altLang="en-US" dirty="0"/>
              </a:p>
            </p:txBody>
          </p:sp>
          <p:sp>
            <p:nvSpPr>
              <p:cNvPr id="6276" name="Freeform 242"/>
              <p:cNvSpPr>
                <a:spLocks/>
              </p:cNvSpPr>
              <p:nvPr/>
            </p:nvSpPr>
            <p:spPr bwMode="auto">
              <a:xfrm>
                <a:off x="1055" y="3090"/>
                <a:ext cx="88" cy="10"/>
              </a:xfrm>
              <a:custGeom>
                <a:avLst/>
                <a:gdLst>
                  <a:gd name="T0" fmla="*/ 86 w 88"/>
                  <a:gd name="T1" fmla="*/ 10 h 10"/>
                  <a:gd name="T2" fmla="*/ 86 w 88"/>
                  <a:gd name="T3" fmla="*/ 8 h 10"/>
                  <a:gd name="T4" fmla="*/ 88 w 88"/>
                  <a:gd name="T5" fmla="*/ 5 h 10"/>
                  <a:gd name="T6" fmla="*/ 88 w 88"/>
                  <a:gd name="T7" fmla="*/ 5 h 10"/>
                  <a:gd name="T8" fmla="*/ 86 w 88"/>
                  <a:gd name="T9" fmla="*/ 3 h 10"/>
                  <a:gd name="T10" fmla="*/ 83 w 88"/>
                  <a:gd name="T11" fmla="*/ 0 h 10"/>
                  <a:gd name="T12" fmla="*/ 83 w 88"/>
                  <a:gd name="T13" fmla="*/ 0 h 10"/>
                  <a:gd name="T14" fmla="*/ 5 w 88"/>
                  <a:gd name="T15" fmla="*/ 0 h 10"/>
                  <a:gd name="T16" fmla="*/ 2 w 88"/>
                  <a:gd name="T17" fmla="*/ 3 h 10"/>
                  <a:gd name="T18" fmla="*/ 0 w 88"/>
                  <a:gd name="T19" fmla="*/ 5 h 10"/>
                  <a:gd name="T20" fmla="*/ 0 w 88"/>
                  <a:gd name="T21" fmla="*/ 5 h 10"/>
                  <a:gd name="T22" fmla="*/ 2 w 88"/>
                  <a:gd name="T23" fmla="*/ 8 h 10"/>
                  <a:gd name="T24" fmla="*/ 5 w 88"/>
                  <a:gd name="T25" fmla="*/ 10 h 10"/>
                  <a:gd name="T26" fmla="*/ 7 w 88"/>
                  <a:gd name="T27" fmla="*/ 10 h 10"/>
                  <a:gd name="T28" fmla="*/ 86 w 88"/>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
                  <a:gd name="T46" fmla="*/ 0 h 10"/>
                  <a:gd name="T47" fmla="*/ 88 w 88"/>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 h="10">
                    <a:moveTo>
                      <a:pt x="86" y="10"/>
                    </a:moveTo>
                    <a:lnTo>
                      <a:pt x="86" y="8"/>
                    </a:lnTo>
                    <a:lnTo>
                      <a:pt x="88" y="5"/>
                    </a:lnTo>
                    <a:lnTo>
                      <a:pt x="86" y="3"/>
                    </a:lnTo>
                    <a:lnTo>
                      <a:pt x="83" y="0"/>
                    </a:lnTo>
                    <a:lnTo>
                      <a:pt x="5" y="0"/>
                    </a:lnTo>
                    <a:lnTo>
                      <a:pt x="2" y="3"/>
                    </a:lnTo>
                    <a:lnTo>
                      <a:pt x="0" y="5"/>
                    </a:lnTo>
                    <a:lnTo>
                      <a:pt x="2" y="8"/>
                    </a:lnTo>
                    <a:lnTo>
                      <a:pt x="5" y="10"/>
                    </a:lnTo>
                    <a:lnTo>
                      <a:pt x="7" y="10"/>
                    </a:lnTo>
                    <a:lnTo>
                      <a:pt x="86" y="10"/>
                    </a:lnTo>
                    <a:close/>
                  </a:path>
                </a:pathLst>
              </a:custGeom>
              <a:solidFill>
                <a:srgbClr val="000000"/>
              </a:solidFill>
              <a:ln w="9525">
                <a:noFill/>
                <a:round/>
                <a:headEnd/>
                <a:tailEnd/>
              </a:ln>
            </p:spPr>
            <p:txBody>
              <a:bodyPr/>
              <a:lstStyle/>
              <a:p>
                <a:endParaRPr lang="ja-JP" altLang="en-US" dirty="0"/>
              </a:p>
            </p:txBody>
          </p:sp>
          <p:sp>
            <p:nvSpPr>
              <p:cNvPr id="6277" name="Freeform 243"/>
              <p:cNvSpPr>
                <a:spLocks/>
              </p:cNvSpPr>
              <p:nvPr/>
            </p:nvSpPr>
            <p:spPr bwMode="auto">
              <a:xfrm>
                <a:off x="1015" y="3090"/>
                <a:ext cx="20" cy="10"/>
              </a:xfrm>
              <a:custGeom>
                <a:avLst/>
                <a:gdLst>
                  <a:gd name="T0" fmla="*/ 18 w 20"/>
                  <a:gd name="T1" fmla="*/ 10 h 10"/>
                  <a:gd name="T2" fmla="*/ 18 w 20"/>
                  <a:gd name="T3" fmla="*/ 8 h 10"/>
                  <a:gd name="T4" fmla="*/ 20 w 20"/>
                  <a:gd name="T5" fmla="*/ 5 h 10"/>
                  <a:gd name="T6" fmla="*/ 20 w 20"/>
                  <a:gd name="T7" fmla="*/ 5 h 10"/>
                  <a:gd name="T8" fmla="*/ 18 w 20"/>
                  <a:gd name="T9" fmla="*/ 3 h 10"/>
                  <a:gd name="T10" fmla="*/ 15 w 20"/>
                  <a:gd name="T11" fmla="*/ 0 h 10"/>
                  <a:gd name="T12" fmla="*/ 15 w 20"/>
                  <a:gd name="T13" fmla="*/ 0 h 10"/>
                  <a:gd name="T14" fmla="*/ 5 w 20"/>
                  <a:gd name="T15" fmla="*/ 0 h 10"/>
                  <a:gd name="T16" fmla="*/ 3 w 20"/>
                  <a:gd name="T17" fmla="*/ 3 h 10"/>
                  <a:gd name="T18" fmla="*/ 0 w 20"/>
                  <a:gd name="T19" fmla="*/ 5 h 10"/>
                  <a:gd name="T20" fmla="*/ 0 w 20"/>
                  <a:gd name="T21" fmla="*/ 5 h 10"/>
                  <a:gd name="T22" fmla="*/ 3 w 20"/>
                  <a:gd name="T23" fmla="*/ 8 h 10"/>
                  <a:gd name="T24" fmla="*/ 5 w 20"/>
                  <a:gd name="T25" fmla="*/ 10 h 10"/>
                  <a:gd name="T26" fmla="*/ 8 w 20"/>
                  <a:gd name="T27" fmla="*/ 10 h 10"/>
                  <a:gd name="T28" fmla="*/ 18 w 20"/>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0"/>
                  <a:gd name="T47" fmla="*/ 20 w 20"/>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0">
                    <a:moveTo>
                      <a:pt x="18" y="10"/>
                    </a:moveTo>
                    <a:lnTo>
                      <a:pt x="18" y="8"/>
                    </a:lnTo>
                    <a:lnTo>
                      <a:pt x="20" y="5"/>
                    </a:lnTo>
                    <a:lnTo>
                      <a:pt x="18" y="3"/>
                    </a:lnTo>
                    <a:lnTo>
                      <a:pt x="15" y="0"/>
                    </a:lnTo>
                    <a:lnTo>
                      <a:pt x="5" y="0"/>
                    </a:lnTo>
                    <a:lnTo>
                      <a:pt x="3" y="3"/>
                    </a:lnTo>
                    <a:lnTo>
                      <a:pt x="0" y="5"/>
                    </a:lnTo>
                    <a:lnTo>
                      <a:pt x="3" y="8"/>
                    </a:lnTo>
                    <a:lnTo>
                      <a:pt x="5" y="10"/>
                    </a:lnTo>
                    <a:lnTo>
                      <a:pt x="8" y="10"/>
                    </a:lnTo>
                    <a:lnTo>
                      <a:pt x="18" y="10"/>
                    </a:lnTo>
                    <a:close/>
                  </a:path>
                </a:pathLst>
              </a:custGeom>
              <a:solidFill>
                <a:srgbClr val="000000"/>
              </a:solidFill>
              <a:ln w="9525">
                <a:noFill/>
                <a:round/>
                <a:headEnd/>
                <a:tailEnd/>
              </a:ln>
            </p:spPr>
            <p:txBody>
              <a:bodyPr/>
              <a:lstStyle/>
              <a:p>
                <a:endParaRPr lang="ja-JP" altLang="en-US" dirty="0"/>
              </a:p>
            </p:txBody>
          </p:sp>
          <p:sp>
            <p:nvSpPr>
              <p:cNvPr id="6278" name="Freeform 244"/>
              <p:cNvSpPr>
                <a:spLocks/>
              </p:cNvSpPr>
              <p:nvPr/>
            </p:nvSpPr>
            <p:spPr bwMode="auto">
              <a:xfrm>
                <a:off x="976" y="3090"/>
                <a:ext cx="20" cy="10"/>
              </a:xfrm>
              <a:custGeom>
                <a:avLst/>
                <a:gdLst>
                  <a:gd name="T0" fmla="*/ 17 w 20"/>
                  <a:gd name="T1" fmla="*/ 10 h 10"/>
                  <a:gd name="T2" fmla="*/ 17 w 20"/>
                  <a:gd name="T3" fmla="*/ 8 h 10"/>
                  <a:gd name="T4" fmla="*/ 20 w 20"/>
                  <a:gd name="T5" fmla="*/ 5 h 10"/>
                  <a:gd name="T6" fmla="*/ 20 w 20"/>
                  <a:gd name="T7" fmla="*/ 5 h 10"/>
                  <a:gd name="T8" fmla="*/ 17 w 20"/>
                  <a:gd name="T9" fmla="*/ 3 h 10"/>
                  <a:gd name="T10" fmla="*/ 15 w 20"/>
                  <a:gd name="T11" fmla="*/ 0 h 10"/>
                  <a:gd name="T12" fmla="*/ 15 w 20"/>
                  <a:gd name="T13" fmla="*/ 0 h 10"/>
                  <a:gd name="T14" fmla="*/ 5 w 20"/>
                  <a:gd name="T15" fmla="*/ 0 h 10"/>
                  <a:gd name="T16" fmla="*/ 3 w 20"/>
                  <a:gd name="T17" fmla="*/ 3 h 10"/>
                  <a:gd name="T18" fmla="*/ 0 w 20"/>
                  <a:gd name="T19" fmla="*/ 5 h 10"/>
                  <a:gd name="T20" fmla="*/ 0 w 20"/>
                  <a:gd name="T21" fmla="*/ 5 h 10"/>
                  <a:gd name="T22" fmla="*/ 3 w 20"/>
                  <a:gd name="T23" fmla="*/ 8 h 10"/>
                  <a:gd name="T24" fmla="*/ 5 w 20"/>
                  <a:gd name="T25" fmla="*/ 10 h 10"/>
                  <a:gd name="T26" fmla="*/ 8 w 20"/>
                  <a:gd name="T27" fmla="*/ 10 h 10"/>
                  <a:gd name="T28" fmla="*/ 17 w 20"/>
                  <a:gd name="T29" fmla="*/ 1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0"/>
                  <a:gd name="T47" fmla="*/ 20 w 20"/>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0">
                    <a:moveTo>
                      <a:pt x="17" y="10"/>
                    </a:moveTo>
                    <a:lnTo>
                      <a:pt x="17" y="8"/>
                    </a:lnTo>
                    <a:lnTo>
                      <a:pt x="20" y="5"/>
                    </a:lnTo>
                    <a:lnTo>
                      <a:pt x="17" y="3"/>
                    </a:lnTo>
                    <a:lnTo>
                      <a:pt x="15" y="0"/>
                    </a:lnTo>
                    <a:lnTo>
                      <a:pt x="5" y="0"/>
                    </a:lnTo>
                    <a:lnTo>
                      <a:pt x="3" y="3"/>
                    </a:lnTo>
                    <a:lnTo>
                      <a:pt x="0" y="5"/>
                    </a:lnTo>
                    <a:lnTo>
                      <a:pt x="3" y="8"/>
                    </a:lnTo>
                    <a:lnTo>
                      <a:pt x="5" y="10"/>
                    </a:lnTo>
                    <a:lnTo>
                      <a:pt x="8" y="10"/>
                    </a:lnTo>
                    <a:lnTo>
                      <a:pt x="17" y="10"/>
                    </a:lnTo>
                    <a:close/>
                  </a:path>
                </a:pathLst>
              </a:custGeom>
              <a:solidFill>
                <a:srgbClr val="000000"/>
              </a:solidFill>
              <a:ln w="9525">
                <a:noFill/>
                <a:round/>
                <a:headEnd/>
                <a:tailEnd/>
              </a:ln>
            </p:spPr>
            <p:txBody>
              <a:bodyPr/>
              <a:lstStyle/>
              <a:p>
                <a:endParaRPr lang="ja-JP" altLang="en-US" dirty="0"/>
              </a:p>
            </p:txBody>
          </p:sp>
        </p:grpSp>
        <p:grpSp>
          <p:nvGrpSpPr>
            <p:cNvPr id="14" name="Group 248"/>
            <p:cNvGrpSpPr>
              <a:grpSpLocks/>
            </p:cNvGrpSpPr>
            <p:nvPr/>
          </p:nvGrpSpPr>
          <p:grpSpPr bwMode="auto">
            <a:xfrm>
              <a:off x="1463675" y="4738688"/>
              <a:ext cx="98425" cy="187325"/>
              <a:chOff x="922" y="2985"/>
              <a:chExt cx="62" cy="118"/>
            </a:xfrm>
          </p:grpSpPr>
          <p:sp>
            <p:nvSpPr>
              <p:cNvPr id="6214" name="Freeform 246"/>
              <p:cNvSpPr>
                <a:spLocks/>
              </p:cNvSpPr>
              <p:nvPr/>
            </p:nvSpPr>
            <p:spPr bwMode="auto">
              <a:xfrm>
                <a:off x="947" y="3036"/>
                <a:ext cx="9" cy="67"/>
              </a:xfrm>
              <a:custGeom>
                <a:avLst/>
                <a:gdLst>
                  <a:gd name="T0" fmla="*/ 0 w 9"/>
                  <a:gd name="T1" fmla="*/ 64 h 67"/>
                  <a:gd name="T2" fmla="*/ 2 w 9"/>
                  <a:gd name="T3" fmla="*/ 64 h 67"/>
                  <a:gd name="T4" fmla="*/ 5 w 9"/>
                  <a:gd name="T5" fmla="*/ 67 h 67"/>
                  <a:gd name="T6" fmla="*/ 5 w 9"/>
                  <a:gd name="T7" fmla="*/ 67 h 67"/>
                  <a:gd name="T8" fmla="*/ 7 w 9"/>
                  <a:gd name="T9" fmla="*/ 64 h 67"/>
                  <a:gd name="T10" fmla="*/ 9 w 9"/>
                  <a:gd name="T11" fmla="*/ 62 h 67"/>
                  <a:gd name="T12" fmla="*/ 9 w 9"/>
                  <a:gd name="T13" fmla="*/ 62 h 67"/>
                  <a:gd name="T14" fmla="*/ 9 w 9"/>
                  <a:gd name="T15" fmla="*/ 5 h 67"/>
                  <a:gd name="T16" fmla="*/ 7 w 9"/>
                  <a:gd name="T17" fmla="*/ 3 h 67"/>
                  <a:gd name="T18" fmla="*/ 5 w 9"/>
                  <a:gd name="T19" fmla="*/ 0 h 67"/>
                  <a:gd name="T20" fmla="*/ 5 w 9"/>
                  <a:gd name="T21" fmla="*/ 0 h 67"/>
                  <a:gd name="T22" fmla="*/ 2 w 9"/>
                  <a:gd name="T23" fmla="*/ 3 h 67"/>
                  <a:gd name="T24" fmla="*/ 0 w 9"/>
                  <a:gd name="T25" fmla="*/ 5 h 67"/>
                  <a:gd name="T26" fmla="*/ 0 w 9"/>
                  <a:gd name="T27" fmla="*/ 8 h 67"/>
                  <a:gd name="T28" fmla="*/ 0 w 9"/>
                  <a:gd name="T29" fmla="*/ 64 h 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67"/>
                  <a:gd name="T47" fmla="*/ 9 w 9"/>
                  <a:gd name="T48" fmla="*/ 67 h 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67">
                    <a:moveTo>
                      <a:pt x="0" y="64"/>
                    </a:moveTo>
                    <a:lnTo>
                      <a:pt x="2" y="64"/>
                    </a:lnTo>
                    <a:lnTo>
                      <a:pt x="5" y="67"/>
                    </a:lnTo>
                    <a:lnTo>
                      <a:pt x="7" y="64"/>
                    </a:lnTo>
                    <a:lnTo>
                      <a:pt x="9" y="62"/>
                    </a:lnTo>
                    <a:lnTo>
                      <a:pt x="9" y="5"/>
                    </a:lnTo>
                    <a:lnTo>
                      <a:pt x="7" y="3"/>
                    </a:lnTo>
                    <a:lnTo>
                      <a:pt x="5" y="0"/>
                    </a:lnTo>
                    <a:lnTo>
                      <a:pt x="2" y="3"/>
                    </a:lnTo>
                    <a:lnTo>
                      <a:pt x="0" y="5"/>
                    </a:lnTo>
                    <a:lnTo>
                      <a:pt x="0" y="8"/>
                    </a:lnTo>
                    <a:lnTo>
                      <a:pt x="0" y="64"/>
                    </a:lnTo>
                    <a:close/>
                  </a:path>
                </a:pathLst>
              </a:custGeom>
              <a:solidFill>
                <a:srgbClr val="000000"/>
              </a:solidFill>
              <a:ln w="9525">
                <a:noFill/>
                <a:round/>
                <a:headEnd/>
                <a:tailEnd/>
              </a:ln>
            </p:spPr>
            <p:txBody>
              <a:bodyPr/>
              <a:lstStyle/>
              <a:p>
                <a:endParaRPr lang="ja-JP" altLang="en-US" dirty="0"/>
              </a:p>
            </p:txBody>
          </p:sp>
          <p:sp>
            <p:nvSpPr>
              <p:cNvPr id="6215" name="Freeform 247"/>
              <p:cNvSpPr>
                <a:spLocks/>
              </p:cNvSpPr>
              <p:nvPr/>
            </p:nvSpPr>
            <p:spPr bwMode="auto">
              <a:xfrm>
                <a:off x="922" y="2985"/>
                <a:ext cx="62" cy="64"/>
              </a:xfrm>
              <a:custGeom>
                <a:avLst/>
                <a:gdLst>
                  <a:gd name="T0" fmla="*/ 62 w 62"/>
                  <a:gd name="T1" fmla="*/ 64 h 64"/>
                  <a:gd name="T2" fmla="*/ 30 w 62"/>
                  <a:gd name="T3" fmla="*/ 0 h 64"/>
                  <a:gd name="T4" fmla="*/ 0 w 62"/>
                  <a:gd name="T5" fmla="*/ 64 h 64"/>
                  <a:gd name="T6" fmla="*/ 62 w 62"/>
                  <a:gd name="T7" fmla="*/ 64 h 64"/>
                  <a:gd name="T8" fmla="*/ 0 60000 65536"/>
                  <a:gd name="T9" fmla="*/ 0 60000 65536"/>
                  <a:gd name="T10" fmla="*/ 0 60000 65536"/>
                  <a:gd name="T11" fmla="*/ 0 60000 65536"/>
                  <a:gd name="T12" fmla="*/ 0 w 62"/>
                  <a:gd name="T13" fmla="*/ 0 h 64"/>
                  <a:gd name="T14" fmla="*/ 62 w 62"/>
                  <a:gd name="T15" fmla="*/ 64 h 64"/>
                </a:gdLst>
                <a:ahLst/>
                <a:cxnLst>
                  <a:cxn ang="T8">
                    <a:pos x="T0" y="T1"/>
                  </a:cxn>
                  <a:cxn ang="T9">
                    <a:pos x="T2" y="T3"/>
                  </a:cxn>
                  <a:cxn ang="T10">
                    <a:pos x="T4" y="T5"/>
                  </a:cxn>
                  <a:cxn ang="T11">
                    <a:pos x="T6" y="T7"/>
                  </a:cxn>
                </a:cxnLst>
                <a:rect l="T12" t="T13" r="T14" b="T15"/>
                <a:pathLst>
                  <a:path w="62" h="64">
                    <a:moveTo>
                      <a:pt x="62" y="64"/>
                    </a:moveTo>
                    <a:lnTo>
                      <a:pt x="30" y="0"/>
                    </a:lnTo>
                    <a:lnTo>
                      <a:pt x="0" y="64"/>
                    </a:lnTo>
                    <a:lnTo>
                      <a:pt x="62" y="64"/>
                    </a:lnTo>
                    <a:close/>
                  </a:path>
                </a:pathLst>
              </a:custGeom>
              <a:solidFill>
                <a:srgbClr val="000000"/>
              </a:solidFill>
              <a:ln w="9525">
                <a:noFill/>
                <a:round/>
                <a:headEnd/>
                <a:tailEnd/>
              </a:ln>
            </p:spPr>
            <p:txBody>
              <a:bodyPr/>
              <a:lstStyle/>
              <a:p>
                <a:endParaRPr lang="ja-JP" altLang="en-US" dirty="0"/>
              </a:p>
            </p:txBody>
          </p:sp>
        </p:grpSp>
        <p:sp>
          <p:nvSpPr>
            <p:cNvPr id="6201" name="Rectangle 249"/>
            <p:cNvSpPr>
              <a:spLocks noChangeArrowheads="1"/>
            </p:cNvSpPr>
            <p:nvPr/>
          </p:nvSpPr>
          <p:spPr bwMode="auto">
            <a:xfrm>
              <a:off x="7851775" y="1600200"/>
              <a:ext cx="1019175" cy="682625"/>
            </a:xfrm>
            <a:prstGeom prst="rect">
              <a:avLst/>
            </a:prstGeom>
            <a:noFill/>
            <a:ln w="9525">
              <a:noFill/>
              <a:miter lim="800000"/>
              <a:headEnd/>
              <a:tailEnd/>
            </a:ln>
          </p:spPr>
          <p:txBody>
            <a:bodyPr/>
            <a:lstStyle/>
            <a:p>
              <a:endParaRPr lang="ja-JP" altLang="en-US" dirty="0"/>
            </a:p>
          </p:txBody>
        </p:sp>
        <p:sp>
          <p:nvSpPr>
            <p:cNvPr id="6202" name="Rectangle 250"/>
            <p:cNvSpPr>
              <a:spLocks noChangeArrowheads="1"/>
            </p:cNvSpPr>
            <p:nvPr/>
          </p:nvSpPr>
          <p:spPr bwMode="auto">
            <a:xfrm>
              <a:off x="7851775" y="1603375"/>
              <a:ext cx="762000" cy="228600"/>
            </a:xfrm>
            <a:prstGeom prst="rect">
              <a:avLst/>
            </a:prstGeom>
            <a:noFill/>
            <a:ln w="9525">
              <a:noFill/>
              <a:miter lim="800000"/>
              <a:headEnd/>
              <a:tailEnd/>
            </a:ln>
          </p:spPr>
          <p:txBody>
            <a:bodyPr wrap="none" lIns="0" tIns="0" rIns="0" bIns="0">
              <a:spAutoFit/>
            </a:bodyPr>
            <a:lstStyle/>
            <a:p>
              <a:r>
                <a:rPr lang="ja-JP" altLang="en-US" sz="1500" dirty="0">
                  <a:latin typeface="ＭＳ ゴシック" pitchFamily="49" charset="-128"/>
                  <a:ea typeface="ＭＳ ゴシック" pitchFamily="49" charset="-128"/>
                </a:rPr>
                <a:t>劣化量が</a:t>
              </a:r>
              <a:endParaRPr lang="ja-JP" altLang="en-US" dirty="0"/>
            </a:p>
          </p:txBody>
        </p:sp>
        <p:sp>
          <p:nvSpPr>
            <p:cNvPr id="6203" name="Rectangle 251"/>
            <p:cNvSpPr>
              <a:spLocks noChangeArrowheads="1"/>
            </p:cNvSpPr>
            <p:nvPr/>
          </p:nvSpPr>
          <p:spPr bwMode="auto">
            <a:xfrm>
              <a:off x="7851775" y="1819275"/>
              <a:ext cx="762000" cy="228600"/>
            </a:xfrm>
            <a:prstGeom prst="rect">
              <a:avLst/>
            </a:prstGeom>
            <a:noFill/>
            <a:ln w="9525">
              <a:noFill/>
              <a:miter lim="800000"/>
              <a:headEnd/>
              <a:tailEnd/>
            </a:ln>
          </p:spPr>
          <p:txBody>
            <a:bodyPr wrap="none" lIns="0" tIns="0" rIns="0" bIns="0">
              <a:spAutoFit/>
            </a:bodyPr>
            <a:lstStyle/>
            <a:p>
              <a:r>
                <a:rPr lang="ja-JP" altLang="en-US" sz="1500" dirty="0">
                  <a:latin typeface="ＭＳ ゴシック" pitchFamily="49" charset="-128"/>
                  <a:ea typeface="ＭＳ ゴシック" pitchFamily="49" charset="-128"/>
                </a:rPr>
                <a:t>水分移動</a:t>
              </a:r>
              <a:endParaRPr lang="ja-JP" altLang="en-US" dirty="0"/>
            </a:p>
          </p:txBody>
        </p:sp>
        <p:sp>
          <p:nvSpPr>
            <p:cNvPr id="6204" name="Rectangle 252"/>
            <p:cNvSpPr>
              <a:spLocks noChangeArrowheads="1"/>
            </p:cNvSpPr>
            <p:nvPr/>
          </p:nvSpPr>
          <p:spPr bwMode="auto">
            <a:xfrm>
              <a:off x="7851775" y="2028825"/>
              <a:ext cx="571500" cy="228600"/>
            </a:xfrm>
            <a:prstGeom prst="rect">
              <a:avLst/>
            </a:prstGeom>
            <a:noFill/>
            <a:ln w="9525">
              <a:noFill/>
              <a:miter lim="800000"/>
              <a:headEnd/>
              <a:tailEnd/>
            </a:ln>
          </p:spPr>
          <p:txBody>
            <a:bodyPr wrap="none" lIns="0" tIns="0" rIns="0" bIns="0">
              <a:spAutoFit/>
            </a:bodyPr>
            <a:lstStyle/>
            <a:p>
              <a:r>
                <a:rPr lang="ja-JP" altLang="en-US" sz="1500" dirty="0">
                  <a:latin typeface="ＭＳ ゴシック" pitchFamily="49" charset="-128"/>
                  <a:ea typeface="ＭＳ ゴシック" pitchFamily="49" charset="-128"/>
                </a:rPr>
                <a:t>に影響</a:t>
              </a:r>
              <a:endParaRPr lang="ja-JP" altLang="en-US" dirty="0"/>
            </a:p>
          </p:txBody>
        </p:sp>
        <p:sp>
          <p:nvSpPr>
            <p:cNvPr id="6205" name="Rectangle 253"/>
            <p:cNvSpPr>
              <a:spLocks noChangeArrowheads="1"/>
            </p:cNvSpPr>
            <p:nvPr/>
          </p:nvSpPr>
          <p:spPr bwMode="auto">
            <a:xfrm>
              <a:off x="8459788" y="2006600"/>
              <a:ext cx="52387" cy="228600"/>
            </a:xfrm>
            <a:prstGeom prst="rect">
              <a:avLst/>
            </a:prstGeom>
            <a:noFill/>
            <a:ln w="9525">
              <a:noFill/>
              <a:miter lim="800000"/>
              <a:headEnd/>
              <a:tailEnd/>
            </a:ln>
          </p:spPr>
          <p:txBody>
            <a:bodyPr wrap="none" lIns="0" tIns="0" rIns="0" bIns="0">
              <a:spAutoFit/>
            </a:bodyPr>
            <a:lstStyle/>
            <a:p>
              <a:r>
                <a:rPr lang="en-US" altLang="ja-JP" sz="1500" dirty="0">
                  <a:latin typeface="Century" pitchFamily="18" charset="0"/>
                </a:rPr>
                <a:t> </a:t>
              </a:r>
              <a:endParaRPr lang="en-US" altLang="ja-JP" dirty="0"/>
            </a:p>
          </p:txBody>
        </p:sp>
        <p:sp>
          <p:nvSpPr>
            <p:cNvPr id="6206" name="Rectangle 254"/>
            <p:cNvSpPr>
              <a:spLocks noChangeArrowheads="1"/>
            </p:cNvSpPr>
            <p:nvPr/>
          </p:nvSpPr>
          <p:spPr bwMode="auto">
            <a:xfrm>
              <a:off x="7889875" y="4222750"/>
              <a:ext cx="989013" cy="682625"/>
            </a:xfrm>
            <a:prstGeom prst="rect">
              <a:avLst/>
            </a:prstGeom>
            <a:noFill/>
            <a:ln w="9525">
              <a:noFill/>
              <a:miter lim="800000"/>
              <a:headEnd/>
              <a:tailEnd/>
            </a:ln>
          </p:spPr>
          <p:txBody>
            <a:bodyPr/>
            <a:lstStyle/>
            <a:p>
              <a:endParaRPr lang="ja-JP" altLang="en-US" dirty="0"/>
            </a:p>
          </p:txBody>
        </p:sp>
        <p:sp>
          <p:nvSpPr>
            <p:cNvPr id="6207" name="Rectangle 255"/>
            <p:cNvSpPr>
              <a:spLocks noChangeArrowheads="1"/>
            </p:cNvSpPr>
            <p:nvPr/>
          </p:nvSpPr>
          <p:spPr bwMode="auto">
            <a:xfrm>
              <a:off x="7889875" y="4227513"/>
              <a:ext cx="762000" cy="228600"/>
            </a:xfrm>
            <a:prstGeom prst="rect">
              <a:avLst/>
            </a:prstGeom>
            <a:noFill/>
            <a:ln w="9525">
              <a:noFill/>
              <a:miter lim="800000"/>
              <a:headEnd/>
              <a:tailEnd/>
            </a:ln>
          </p:spPr>
          <p:txBody>
            <a:bodyPr wrap="none" lIns="0" tIns="0" rIns="0" bIns="0">
              <a:spAutoFit/>
            </a:bodyPr>
            <a:lstStyle/>
            <a:p>
              <a:r>
                <a:rPr lang="ja-JP" altLang="en-US" sz="1500" dirty="0">
                  <a:latin typeface="ＭＳ ゴシック" pitchFamily="49" charset="-128"/>
                  <a:ea typeface="ＭＳ ゴシック" pitchFamily="49" charset="-128"/>
                </a:rPr>
                <a:t>劣化量が</a:t>
              </a:r>
              <a:endParaRPr lang="ja-JP" altLang="en-US" dirty="0"/>
            </a:p>
          </p:txBody>
        </p:sp>
        <p:sp>
          <p:nvSpPr>
            <p:cNvPr id="6208" name="Rectangle 256"/>
            <p:cNvSpPr>
              <a:spLocks noChangeArrowheads="1"/>
            </p:cNvSpPr>
            <p:nvPr/>
          </p:nvSpPr>
          <p:spPr bwMode="auto">
            <a:xfrm>
              <a:off x="7889875" y="4441825"/>
              <a:ext cx="762000" cy="228600"/>
            </a:xfrm>
            <a:prstGeom prst="rect">
              <a:avLst/>
            </a:prstGeom>
            <a:noFill/>
            <a:ln w="9525">
              <a:noFill/>
              <a:miter lim="800000"/>
              <a:headEnd/>
              <a:tailEnd/>
            </a:ln>
          </p:spPr>
          <p:txBody>
            <a:bodyPr wrap="none" lIns="0" tIns="0" rIns="0" bIns="0">
              <a:spAutoFit/>
            </a:bodyPr>
            <a:lstStyle/>
            <a:p>
              <a:r>
                <a:rPr lang="ja-JP" altLang="en-US" sz="1500" dirty="0">
                  <a:latin typeface="ＭＳ ゴシック" pitchFamily="49" charset="-128"/>
                  <a:ea typeface="ＭＳ ゴシック" pitchFamily="49" charset="-128"/>
                </a:rPr>
                <a:t>熱移動に</a:t>
              </a:r>
              <a:endParaRPr lang="ja-JP" altLang="en-US" dirty="0"/>
            </a:p>
          </p:txBody>
        </p:sp>
        <p:sp>
          <p:nvSpPr>
            <p:cNvPr id="6209" name="Rectangle 257"/>
            <p:cNvSpPr>
              <a:spLocks noChangeArrowheads="1"/>
            </p:cNvSpPr>
            <p:nvPr/>
          </p:nvSpPr>
          <p:spPr bwMode="auto">
            <a:xfrm>
              <a:off x="7889875" y="4652963"/>
              <a:ext cx="381000" cy="228600"/>
            </a:xfrm>
            <a:prstGeom prst="rect">
              <a:avLst/>
            </a:prstGeom>
            <a:noFill/>
            <a:ln w="9525">
              <a:noFill/>
              <a:miter lim="800000"/>
              <a:headEnd/>
              <a:tailEnd/>
            </a:ln>
          </p:spPr>
          <p:txBody>
            <a:bodyPr wrap="none" lIns="0" tIns="0" rIns="0" bIns="0">
              <a:spAutoFit/>
            </a:bodyPr>
            <a:lstStyle/>
            <a:p>
              <a:r>
                <a:rPr lang="ja-JP" altLang="en-US" sz="1500" dirty="0">
                  <a:latin typeface="ＭＳ ゴシック" pitchFamily="49" charset="-128"/>
                  <a:ea typeface="ＭＳ ゴシック" pitchFamily="49" charset="-128"/>
                </a:rPr>
                <a:t>影響</a:t>
              </a:r>
              <a:endParaRPr lang="ja-JP" altLang="en-US" dirty="0"/>
            </a:p>
          </p:txBody>
        </p:sp>
        <p:sp>
          <p:nvSpPr>
            <p:cNvPr id="6210" name="Rectangle 258"/>
            <p:cNvSpPr>
              <a:spLocks noChangeArrowheads="1"/>
            </p:cNvSpPr>
            <p:nvPr/>
          </p:nvSpPr>
          <p:spPr bwMode="auto">
            <a:xfrm>
              <a:off x="8296275" y="4629150"/>
              <a:ext cx="52388" cy="228600"/>
            </a:xfrm>
            <a:prstGeom prst="rect">
              <a:avLst/>
            </a:prstGeom>
            <a:noFill/>
            <a:ln w="9525">
              <a:noFill/>
              <a:miter lim="800000"/>
              <a:headEnd/>
              <a:tailEnd/>
            </a:ln>
          </p:spPr>
          <p:txBody>
            <a:bodyPr wrap="none" lIns="0" tIns="0" rIns="0" bIns="0">
              <a:spAutoFit/>
            </a:bodyPr>
            <a:lstStyle/>
            <a:p>
              <a:r>
                <a:rPr lang="en-US" altLang="ja-JP" sz="1500" dirty="0">
                  <a:latin typeface="Century" pitchFamily="18" charset="0"/>
                </a:rPr>
                <a:t> </a:t>
              </a:r>
              <a:endParaRPr lang="en-US" altLang="ja-JP" dirty="0"/>
            </a:p>
          </p:txBody>
        </p:sp>
        <p:sp>
          <p:nvSpPr>
            <p:cNvPr id="6211" name="Rectangle 259"/>
            <p:cNvSpPr>
              <a:spLocks noChangeArrowheads="1"/>
            </p:cNvSpPr>
            <p:nvPr/>
          </p:nvSpPr>
          <p:spPr bwMode="auto">
            <a:xfrm>
              <a:off x="6813550" y="3325813"/>
              <a:ext cx="439738" cy="354012"/>
            </a:xfrm>
            <a:prstGeom prst="rect">
              <a:avLst/>
            </a:prstGeom>
            <a:noFill/>
            <a:ln w="9525">
              <a:noFill/>
              <a:miter lim="800000"/>
              <a:headEnd/>
              <a:tailEnd/>
            </a:ln>
          </p:spPr>
          <p:txBody>
            <a:bodyPr/>
            <a:lstStyle/>
            <a:p>
              <a:endParaRPr lang="ja-JP" altLang="en-US" dirty="0"/>
            </a:p>
          </p:txBody>
        </p:sp>
        <p:sp>
          <p:nvSpPr>
            <p:cNvPr id="6212" name="Rectangle 260"/>
            <p:cNvSpPr>
              <a:spLocks noChangeArrowheads="1"/>
            </p:cNvSpPr>
            <p:nvPr/>
          </p:nvSpPr>
          <p:spPr bwMode="auto">
            <a:xfrm>
              <a:off x="7046913" y="3325813"/>
              <a:ext cx="190500" cy="228600"/>
            </a:xfrm>
            <a:prstGeom prst="rect">
              <a:avLst/>
            </a:prstGeom>
            <a:noFill/>
            <a:ln w="9525">
              <a:noFill/>
              <a:miter lim="800000"/>
              <a:headEnd/>
              <a:tailEnd/>
            </a:ln>
          </p:spPr>
          <p:txBody>
            <a:bodyPr wrap="none" lIns="0" tIns="0" rIns="0" bIns="0">
              <a:spAutoFit/>
            </a:bodyPr>
            <a:lstStyle/>
            <a:p>
              <a:r>
                <a:rPr lang="en-US" altLang="ja-JP" sz="1500" dirty="0">
                  <a:latin typeface="ＭＳ ゴシック" pitchFamily="49" charset="-128"/>
                  <a:ea typeface="ＭＳ ゴシック" pitchFamily="49" charset="-128"/>
                </a:rPr>
                <a:t>⑪</a:t>
              </a:r>
              <a:endParaRPr lang="en-US" altLang="ja-JP" dirty="0"/>
            </a:p>
          </p:txBody>
        </p:sp>
        <p:sp>
          <p:nvSpPr>
            <p:cNvPr id="6213" name="Rectangle 261"/>
            <p:cNvSpPr>
              <a:spLocks noChangeArrowheads="1"/>
            </p:cNvSpPr>
            <p:nvPr/>
          </p:nvSpPr>
          <p:spPr bwMode="auto">
            <a:xfrm>
              <a:off x="7250113" y="3302000"/>
              <a:ext cx="52387" cy="228600"/>
            </a:xfrm>
            <a:prstGeom prst="rect">
              <a:avLst/>
            </a:prstGeom>
            <a:noFill/>
            <a:ln w="9525">
              <a:noFill/>
              <a:miter lim="800000"/>
              <a:headEnd/>
              <a:tailEnd/>
            </a:ln>
          </p:spPr>
          <p:txBody>
            <a:bodyPr wrap="none" lIns="0" tIns="0" rIns="0" bIns="0">
              <a:spAutoFit/>
            </a:bodyPr>
            <a:lstStyle/>
            <a:p>
              <a:r>
                <a:rPr lang="en-US" altLang="ja-JP" sz="1500" dirty="0">
                  <a:latin typeface="Century" pitchFamily="18" charset="0"/>
                </a:rPr>
                <a:t> </a:t>
              </a:r>
              <a:endParaRPr lang="en-US" altLang="ja-JP" dirty="0"/>
            </a:p>
          </p:txBody>
        </p:sp>
      </p:grpSp>
      <p:sp>
        <p:nvSpPr>
          <p:cNvPr id="6150" name="角丸四角形 262"/>
          <p:cNvSpPr>
            <a:spLocks noChangeArrowheads="1"/>
          </p:cNvSpPr>
          <p:nvPr/>
        </p:nvSpPr>
        <p:spPr bwMode="auto">
          <a:xfrm>
            <a:off x="279400" y="1092200"/>
            <a:ext cx="8610600" cy="4483100"/>
          </a:xfrm>
          <a:prstGeom prst="roundRect">
            <a:avLst>
              <a:gd name="adj" fmla="val 16667"/>
            </a:avLst>
          </a:prstGeom>
          <a:noFill/>
          <a:ln w="38100" algn="ctr">
            <a:solidFill>
              <a:schemeClr val="tx2"/>
            </a:solidFill>
            <a:round/>
            <a:headEnd/>
            <a:tailEnd/>
          </a:ln>
        </p:spPr>
        <p:txBody>
          <a:bodyPr lIns="92075" tIns="46038" rIns="92075" bIns="46038">
            <a:spAutoFit/>
          </a:bodyPr>
          <a:lstStyle/>
          <a:p>
            <a:endParaRPr lang="ja-JP" altLang="en-US" dirty="0"/>
          </a:p>
        </p:txBody>
      </p:sp>
      <p:sp>
        <p:nvSpPr>
          <p:cNvPr id="261" name="Rectangle 3"/>
          <p:cNvSpPr>
            <a:spLocks noChangeArrowheads="1"/>
          </p:cNvSpPr>
          <p:nvPr/>
        </p:nvSpPr>
        <p:spPr bwMode="auto">
          <a:xfrm>
            <a:off x="128588" y="260350"/>
            <a:ext cx="2386012" cy="706438"/>
          </a:xfrm>
          <a:prstGeom prst="rect">
            <a:avLst/>
          </a:prstGeom>
          <a:solidFill>
            <a:srgbClr val="FFFF00"/>
          </a:solidFill>
          <a:ln w="9525">
            <a:noFill/>
            <a:miter lim="800000"/>
            <a:headEnd/>
            <a:tailEnd/>
          </a:ln>
          <a:effectLst/>
        </p:spPr>
        <p:txBody>
          <a:bodyPr anchor="ctr"/>
          <a:lstStyle/>
          <a:p>
            <a:pPr algn="l"/>
            <a:r>
              <a:rPr lang="ja-JP" altLang="en-US" sz="4000" i="1" dirty="0" smtClean="0">
                <a:solidFill>
                  <a:schemeClr val="tx1"/>
                </a:solidFill>
              </a:rPr>
              <a:t>研究背景</a:t>
            </a:r>
            <a:endParaRPr lang="ja-JP" altLang="en-US" sz="4000" i="1"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スライド番号プレースホルダ 5"/>
          <p:cNvSpPr>
            <a:spLocks noGrp="1"/>
          </p:cNvSpPr>
          <p:nvPr>
            <p:ph type="sldNum" sz="quarter" idx="12"/>
          </p:nvPr>
        </p:nvSpPr>
        <p:spPr>
          <a:noFill/>
        </p:spPr>
        <p:txBody>
          <a:bodyPr/>
          <a:lstStyle/>
          <a:p>
            <a:fld id="{308003A9-14B4-48F2-A747-A4E1C8FB0966}" type="slidenum">
              <a:rPr lang="en-US" altLang="ja-JP"/>
              <a:pPr/>
              <a:t>3</a:t>
            </a:fld>
            <a:endParaRPr lang="en-US" altLang="ja-JP" dirty="0"/>
          </a:p>
        </p:txBody>
      </p:sp>
      <p:graphicFrame>
        <p:nvGraphicFramePr>
          <p:cNvPr id="1026" name="Object 0"/>
          <p:cNvGraphicFramePr>
            <a:graphicFrameLocks noChangeAspect="1"/>
          </p:cNvGraphicFramePr>
          <p:nvPr/>
        </p:nvGraphicFramePr>
        <p:xfrm>
          <a:off x="236538" y="247650"/>
          <a:ext cx="8564562" cy="5872163"/>
        </p:xfrm>
        <a:graphic>
          <a:graphicData uri="http://schemas.openxmlformats.org/presentationml/2006/ole">
            <mc:AlternateContent xmlns:mc="http://schemas.openxmlformats.org/markup-compatibility/2006">
              <mc:Choice xmlns:v="urn:schemas-microsoft-com:vml" Requires="v">
                <p:oleObj spid="_x0000_s280584" name="Picture" r:id="rId4" imgW="6670080" imgH="4572000" progId="Word.Picture.8">
                  <p:embed/>
                </p:oleObj>
              </mc:Choice>
              <mc:Fallback>
                <p:oleObj name="Picture" r:id="rId4" imgW="6670080" imgH="4572000" progId="Word.Picture.8">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538" y="247650"/>
                        <a:ext cx="8564562" cy="587216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Text Box 4"/>
          <p:cNvSpPr txBox="1">
            <a:spLocks noChangeArrowheads="1"/>
          </p:cNvSpPr>
          <p:nvPr/>
        </p:nvSpPr>
        <p:spPr bwMode="auto">
          <a:xfrm>
            <a:off x="1089025" y="6194425"/>
            <a:ext cx="7038975" cy="501650"/>
          </a:xfrm>
          <a:prstGeom prst="rect">
            <a:avLst/>
          </a:prstGeom>
          <a:solidFill>
            <a:srgbClr val="FFFF99">
              <a:alpha val="59999"/>
            </a:srgbClr>
          </a:solidFill>
          <a:ln w="25400">
            <a:solidFill>
              <a:schemeClr val="tx1"/>
            </a:solidFill>
            <a:miter lim="800000"/>
            <a:headEnd/>
            <a:tailEnd/>
          </a:ln>
        </p:spPr>
        <p:txBody>
          <a:bodyPr/>
          <a:lstStyle/>
          <a:p>
            <a:pPr algn="ctr" eaLnBrk="0" hangingPunct="0"/>
            <a:r>
              <a:rPr kumimoji="0" lang="ja-JP" altLang="en-US" dirty="0">
                <a:solidFill>
                  <a:schemeClr val="tx1"/>
                </a:solidFill>
                <a:latin typeface="ＭＳ ゴシック" pitchFamily="49" charset="-128"/>
                <a:ea typeface="ＭＳ ゴシック" pitchFamily="49" charset="-128"/>
              </a:rPr>
              <a:t>セメント硬化体中の水分移動と熱伝導の関係</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 3"/>
          <p:cNvSpPr>
            <a:spLocks noGrp="1"/>
          </p:cNvSpPr>
          <p:nvPr>
            <p:ph type="sldNum" sz="quarter" idx="12"/>
          </p:nvPr>
        </p:nvSpPr>
        <p:spPr/>
        <p:txBody>
          <a:bodyPr/>
          <a:lstStyle/>
          <a:p>
            <a:fld id="{7DB97761-D406-44AC-83F4-410A632067E3}" type="slidenum">
              <a:rPr lang="en-US" altLang="ja-JP"/>
              <a:pPr/>
              <a:t>4</a:t>
            </a:fld>
            <a:endParaRPr lang="en-US" altLang="ja-JP" dirty="0"/>
          </a:p>
        </p:txBody>
      </p:sp>
      <p:sp>
        <p:nvSpPr>
          <p:cNvPr id="196611" name="Rectangle 3"/>
          <p:cNvSpPr>
            <a:spLocks noChangeArrowheads="1"/>
          </p:cNvSpPr>
          <p:nvPr/>
        </p:nvSpPr>
        <p:spPr bwMode="auto">
          <a:xfrm>
            <a:off x="128588" y="260350"/>
            <a:ext cx="2386012" cy="706438"/>
          </a:xfrm>
          <a:prstGeom prst="rect">
            <a:avLst/>
          </a:prstGeom>
          <a:solidFill>
            <a:srgbClr val="FFFF00"/>
          </a:solidFill>
          <a:ln w="9525">
            <a:noFill/>
            <a:miter lim="800000"/>
            <a:headEnd/>
            <a:tailEnd/>
          </a:ln>
          <a:effectLst/>
        </p:spPr>
        <p:txBody>
          <a:bodyPr anchor="ctr"/>
          <a:lstStyle/>
          <a:p>
            <a:pPr algn="l"/>
            <a:r>
              <a:rPr lang="ja-JP" altLang="en-US" sz="4000" i="1" dirty="0" smtClean="0">
                <a:solidFill>
                  <a:schemeClr val="tx1"/>
                </a:solidFill>
              </a:rPr>
              <a:t>研究目的</a:t>
            </a:r>
            <a:endParaRPr lang="ja-JP" altLang="en-US" sz="4000" i="1" dirty="0">
              <a:solidFill>
                <a:schemeClr val="tx1"/>
              </a:solidFill>
            </a:endParaRPr>
          </a:p>
        </p:txBody>
      </p:sp>
      <p:sp>
        <p:nvSpPr>
          <p:cNvPr id="8" name="Text Box 2"/>
          <p:cNvSpPr txBox="1">
            <a:spLocks noChangeArrowheads="1"/>
          </p:cNvSpPr>
          <p:nvPr/>
        </p:nvSpPr>
        <p:spPr bwMode="auto">
          <a:xfrm>
            <a:off x="268015" y="1387365"/>
            <a:ext cx="8675960" cy="3477875"/>
          </a:xfrm>
          <a:prstGeom prst="rect">
            <a:avLst/>
          </a:prstGeom>
          <a:solidFill>
            <a:srgbClr val="FFFFCC"/>
          </a:solidFill>
          <a:ln w="9525">
            <a:noFill/>
            <a:miter lim="800000"/>
            <a:headEnd/>
            <a:tailEnd/>
          </a:ln>
          <a:effectLst/>
        </p:spPr>
        <p:txBody>
          <a:bodyPr wrap="square">
            <a:spAutoFit/>
          </a:bodyPr>
          <a:lstStyle/>
          <a:p>
            <a:pPr algn="l"/>
            <a:r>
              <a:rPr lang="ja-JP" altLang="en-US" dirty="0" smtClean="0">
                <a:solidFill>
                  <a:schemeClr val="tx1"/>
                </a:solidFill>
                <a:ea typeface="ＤＨＰ特太ゴシック体" pitchFamily="2" charset="-128"/>
              </a:rPr>
              <a:t>　　　　　　　　　　　　　　　　　　　　　　　　　　　　　　　　　　　</a:t>
            </a:r>
            <a:endParaRPr lang="ja-JP" altLang="en-US" dirty="0" smtClean="0">
              <a:solidFill>
                <a:srgbClr val="000099"/>
              </a:solidFill>
              <a:ea typeface="ＤＨＰ特太ゴシック体" pitchFamily="2" charset="-128"/>
            </a:endParaRPr>
          </a:p>
          <a:p>
            <a:pPr algn="l"/>
            <a:r>
              <a:rPr lang="ja-JP" altLang="en-US" sz="2800" b="1" dirty="0" smtClean="0">
                <a:solidFill>
                  <a:schemeClr val="tx1"/>
                </a:solidFill>
                <a:ea typeface="ＤＨＰ特太ゴシック体" pitchFamily="2" charset="-128"/>
              </a:rPr>
              <a:t>●　水セメント比および含有水率を変化させたセメント硬化体を用いて，</a:t>
            </a:r>
            <a:r>
              <a:rPr lang="ja-JP" altLang="en-US" sz="2800" b="1" dirty="0" smtClean="0">
                <a:solidFill>
                  <a:srgbClr val="FF0000"/>
                </a:solidFill>
                <a:ea typeface="ＤＨＰ特太ゴシック体" pitchFamily="2" charset="-128"/>
              </a:rPr>
              <a:t>セメント硬化体内部の含有水分分布を定量的に評価するための基礎データ取得。</a:t>
            </a:r>
            <a:endParaRPr lang="en-US" altLang="ja-JP" sz="2800" b="1" dirty="0" smtClean="0">
              <a:solidFill>
                <a:srgbClr val="FF0000"/>
              </a:solidFill>
              <a:ea typeface="ＤＨＰ特太ゴシック体" pitchFamily="2" charset="-128"/>
            </a:endParaRPr>
          </a:p>
          <a:p>
            <a:pPr algn="l"/>
            <a:endParaRPr lang="en-US" altLang="ja-JP" sz="2800" b="1" dirty="0" smtClean="0">
              <a:solidFill>
                <a:schemeClr val="tx1"/>
              </a:solidFill>
              <a:ea typeface="ＤＨＰ特太ゴシック体" pitchFamily="2" charset="-128"/>
            </a:endParaRPr>
          </a:p>
          <a:p>
            <a:pPr algn="l"/>
            <a:r>
              <a:rPr lang="ja-JP" altLang="en-US" sz="2800" b="1" dirty="0" smtClean="0">
                <a:solidFill>
                  <a:schemeClr val="tx1"/>
                </a:solidFill>
                <a:ea typeface="ＤＨＰ特太ゴシック体" pitchFamily="2" charset="-128"/>
              </a:rPr>
              <a:t>●　セメント硬化体の乾燥過程において，</a:t>
            </a:r>
            <a:r>
              <a:rPr lang="ja-JP" altLang="en-US" sz="2800" b="1" dirty="0" smtClean="0">
                <a:solidFill>
                  <a:srgbClr val="FF0000"/>
                </a:solidFill>
                <a:ea typeface="ＤＨＰ特太ゴシック体" pitchFamily="2" charset="-128"/>
              </a:rPr>
              <a:t>体積変化量（収縮量）、水分逸散量と中性子ラジオグラフィにより測定した中性子強度との関係を検討。</a:t>
            </a:r>
            <a:endParaRPr lang="ja-JP" altLang="en-US" sz="2800" b="1" dirty="0">
              <a:solidFill>
                <a:srgbClr val="FF0000"/>
              </a:solidFill>
              <a:ea typeface="ＤＨＰ特太ゴシック体" pitchFamily="2"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スライド番号プレースホルダ 5"/>
          <p:cNvSpPr>
            <a:spLocks noGrp="1"/>
          </p:cNvSpPr>
          <p:nvPr>
            <p:ph type="sldNum" sz="quarter" idx="12"/>
          </p:nvPr>
        </p:nvSpPr>
        <p:spPr>
          <a:noFill/>
        </p:spPr>
        <p:txBody>
          <a:bodyPr/>
          <a:lstStyle/>
          <a:p>
            <a:fld id="{4338301D-456F-451B-855C-232E2ED1186C}" type="slidenum">
              <a:rPr lang="en-US" altLang="ja-JP" smtClean="0"/>
              <a:pPr/>
              <a:t>5</a:t>
            </a:fld>
            <a:endParaRPr lang="en-US" altLang="ja-JP" dirty="0" smtClean="0"/>
          </a:p>
        </p:txBody>
      </p:sp>
      <p:sp>
        <p:nvSpPr>
          <p:cNvPr id="4101" name="Rectangle 4"/>
          <p:cNvSpPr>
            <a:spLocks noChangeArrowheads="1"/>
          </p:cNvSpPr>
          <p:nvPr/>
        </p:nvSpPr>
        <p:spPr bwMode="auto">
          <a:xfrm>
            <a:off x="3176588" y="3286125"/>
            <a:ext cx="9144000" cy="0"/>
          </a:xfrm>
          <a:prstGeom prst="rect">
            <a:avLst/>
          </a:prstGeom>
          <a:noFill/>
          <a:ln w="38100" cmpd="dbl">
            <a:noFill/>
            <a:miter lim="800000"/>
            <a:headEnd/>
            <a:tailEnd/>
          </a:ln>
        </p:spPr>
        <p:txBody>
          <a:bodyPr lIns="92075" tIns="46038" rIns="92075" bIns="46038">
            <a:spAutoFit/>
          </a:bodyPr>
          <a:lstStyle/>
          <a:p>
            <a:endParaRPr lang="ja-JP" altLang="en-US" dirty="0"/>
          </a:p>
        </p:txBody>
      </p:sp>
      <p:sp>
        <p:nvSpPr>
          <p:cNvPr id="4102" name="Rectangle 5"/>
          <p:cNvSpPr>
            <a:spLocks noChangeArrowheads="1"/>
          </p:cNvSpPr>
          <p:nvPr/>
        </p:nvSpPr>
        <p:spPr bwMode="auto">
          <a:xfrm>
            <a:off x="215900" y="1928813"/>
            <a:ext cx="3594100" cy="1411287"/>
          </a:xfrm>
          <a:prstGeom prst="rect">
            <a:avLst/>
          </a:prstGeom>
          <a:noFill/>
          <a:ln w="38100" cmpd="dbl">
            <a:noFill/>
            <a:miter lim="800000"/>
            <a:headEnd/>
            <a:tailEnd/>
          </a:ln>
        </p:spPr>
        <p:txBody>
          <a:bodyPr lIns="92075" tIns="46038" rIns="92075" bIns="46038" anchor="ctr"/>
          <a:lstStyle/>
          <a:p>
            <a:pPr algn="l" latinLnBrk="1">
              <a:spcBef>
                <a:spcPts val="0"/>
              </a:spcBef>
            </a:pPr>
            <a:r>
              <a:rPr lang="es-CR" altLang="ja-JP" dirty="0" smtClean="0"/>
              <a:t>I</a:t>
            </a:r>
            <a:r>
              <a:rPr lang="es-CR" altLang="ja-JP" baseline="-25000" dirty="0" smtClean="0"/>
              <a:t>0</a:t>
            </a:r>
            <a:r>
              <a:rPr lang="en-US" altLang="ja-JP" dirty="0" smtClean="0"/>
              <a:t> </a:t>
            </a:r>
            <a:r>
              <a:rPr lang="ja-JP" altLang="en-US" dirty="0" smtClean="0"/>
              <a:t>：入射中性子強度</a:t>
            </a:r>
            <a:endParaRPr lang="en-US" altLang="ja-JP" dirty="0" smtClean="0"/>
          </a:p>
          <a:p>
            <a:pPr algn="l" latinLnBrk="1">
              <a:spcBef>
                <a:spcPts val="0"/>
              </a:spcBef>
            </a:pPr>
            <a:r>
              <a:rPr lang="es-CR" altLang="ja-JP" dirty="0" smtClean="0"/>
              <a:t>I</a:t>
            </a:r>
            <a:r>
              <a:rPr lang="ja-JP" altLang="en-US" dirty="0" smtClean="0"/>
              <a:t>：　減衰した中性子強度</a:t>
            </a:r>
            <a:endParaRPr lang="en-US" altLang="ja-JP" dirty="0" smtClean="0"/>
          </a:p>
          <a:p>
            <a:pPr algn="l" latinLnBrk="1">
              <a:spcBef>
                <a:spcPts val="0"/>
              </a:spcBef>
            </a:pPr>
            <a:r>
              <a:rPr lang="el-GR" altLang="ja-JP" dirty="0" smtClean="0"/>
              <a:t>δ</a:t>
            </a:r>
            <a:r>
              <a:rPr lang="ja-JP" altLang="en-US" dirty="0" smtClean="0"/>
              <a:t>：均質な厚さ</a:t>
            </a:r>
            <a:r>
              <a:rPr lang="el-GR" altLang="ja-JP" dirty="0" smtClean="0"/>
              <a:t> [</a:t>
            </a:r>
            <a:r>
              <a:rPr lang="es-CR" altLang="ja-JP" dirty="0" smtClean="0"/>
              <a:t>cm]</a:t>
            </a:r>
            <a:r>
              <a:rPr lang="ja-JP" altLang="en-US" dirty="0" smtClean="0"/>
              <a:t>の物体</a:t>
            </a:r>
            <a:endParaRPr lang="en-US" altLang="ja-JP" dirty="0" smtClean="0"/>
          </a:p>
          <a:p>
            <a:pPr algn="l" latinLnBrk="1">
              <a:spcBef>
                <a:spcPts val="0"/>
              </a:spcBef>
            </a:pPr>
            <a:r>
              <a:rPr lang="el-GR" altLang="ja-JP" dirty="0" smtClean="0"/>
              <a:t>μ</a:t>
            </a:r>
            <a:r>
              <a:rPr lang="ja-JP" altLang="en-US" dirty="0" smtClean="0"/>
              <a:t>：　線吸収係数</a:t>
            </a:r>
            <a:r>
              <a:rPr lang="el-GR" altLang="ja-JP" dirty="0" smtClean="0"/>
              <a:t> [1/</a:t>
            </a:r>
            <a:r>
              <a:rPr lang="es-CR" altLang="ja-JP" dirty="0" smtClean="0"/>
              <a:t>cm]</a:t>
            </a:r>
            <a:endParaRPr lang="ja-JP" altLang="en-US" dirty="0"/>
          </a:p>
        </p:txBody>
      </p:sp>
      <p:sp>
        <p:nvSpPr>
          <p:cNvPr id="4103" name="Rectangle 8"/>
          <p:cNvSpPr>
            <a:spLocks noChangeArrowheads="1"/>
          </p:cNvSpPr>
          <p:nvPr/>
        </p:nvSpPr>
        <p:spPr bwMode="auto">
          <a:xfrm>
            <a:off x="3295650" y="3286125"/>
            <a:ext cx="9144000" cy="0"/>
          </a:xfrm>
          <a:prstGeom prst="rect">
            <a:avLst/>
          </a:prstGeom>
          <a:noFill/>
          <a:ln w="38100" cmpd="dbl">
            <a:noFill/>
            <a:miter lim="800000"/>
            <a:headEnd/>
            <a:tailEnd/>
          </a:ln>
        </p:spPr>
        <p:txBody>
          <a:bodyPr lIns="92075" tIns="46038" rIns="92075" bIns="46038">
            <a:spAutoFit/>
          </a:bodyPr>
          <a:lstStyle/>
          <a:p>
            <a:endParaRPr lang="ja-JP" altLang="en-US" dirty="0"/>
          </a:p>
        </p:txBody>
      </p:sp>
      <p:sp>
        <p:nvSpPr>
          <p:cNvPr id="257028" name="Rectangle 4"/>
          <p:cNvSpPr>
            <a:spLocks noChangeArrowheads="1"/>
          </p:cNvSpPr>
          <p:nvPr/>
        </p:nvSpPr>
        <p:spPr bwMode="auto">
          <a:xfrm>
            <a:off x="215900" y="5857980"/>
            <a:ext cx="8587287" cy="831639"/>
          </a:xfrm>
          <a:prstGeom prst="rect">
            <a:avLst/>
          </a:prstGeom>
          <a:noFill/>
          <a:ln w="38100" cap="flat" cmpd="dbl">
            <a:noFill/>
            <a:prstDash val="solid"/>
            <a:miter lim="800000"/>
            <a:headEnd/>
            <a:tailEnd/>
          </a:ln>
          <a:effectLst/>
        </p:spPr>
        <p:txBody>
          <a:bodyPr vert="horz" wrap="none" lIns="92075" tIns="46038" rIns="92075" bIns="46038" numCol="1" anchor="ctr" anchorCtr="0" compatLnSpc="1">
            <a:prstTxWarp prst="textNoShape">
              <a:avLst/>
            </a:prstTxWarp>
            <a:spAutoFit/>
          </a:bodyPr>
          <a:lstStyle/>
          <a:p>
            <a:pPr marL="0" marR="0" lvl="0" indent="133350" algn="l" defTabSz="914400" rtl="0" eaLnBrk="1" fontAlgn="base" latinLnBrk="0" hangingPunct="1">
              <a:lnSpc>
                <a:spcPct val="100000"/>
              </a:lnSpc>
              <a:spcBef>
                <a:spcPct val="0"/>
              </a:spcBef>
              <a:spcAft>
                <a:spcPct val="0"/>
              </a:spcAft>
              <a:buClrTx/>
              <a:buSzTx/>
              <a:buFontTx/>
              <a:buNone/>
              <a:tabLst/>
            </a:pPr>
            <a:r>
              <a:rPr kumimoji="1" lang="ja-JP" b="1" i="0" u="none" strike="noStrike" cap="none" normalizeH="0" baseline="0" dirty="0" smtClean="0">
                <a:ln>
                  <a:noFill/>
                </a:ln>
                <a:solidFill>
                  <a:srgbClr val="FF0000"/>
                </a:solidFill>
                <a:effectLst/>
                <a:latin typeface="Century" pitchFamily="18" charset="0"/>
                <a:ea typeface="ＭＳ Ｐゴシック" pitchFamily="50" charset="-128"/>
                <a:cs typeface="Times New Roman" pitchFamily="18" charset="0"/>
              </a:rPr>
              <a:t>質量</a:t>
            </a:r>
            <a:r>
              <a:rPr kumimoji="1" lang="ja-JP" altLang="en-US" b="1" i="0" u="none" strike="noStrike" cap="none" normalizeH="0" baseline="0" dirty="0" smtClean="0">
                <a:ln>
                  <a:noFill/>
                </a:ln>
                <a:solidFill>
                  <a:srgbClr val="FF0000"/>
                </a:solidFill>
                <a:effectLst/>
                <a:latin typeface="Century" pitchFamily="18" charset="0"/>
                <a:ea typeface="ＭＳ Ｐゴシック" pitchFamily="50" charset="-128"/>
                <a:cs typeface="Times New Roman" pitchFamily="18" charset="0"/>
              </a:rPr>
              <a:t>減衰</a:t>
            </a:r>
            <a:r>
              <a:rPr kumimoji="1" lang="ja-JP" b="1" i="0" u="none" strike="noStrike" cap="none" normalizeH="0" baseline="0" dirty="0" smtClean="0">
                <a:ln>
                  <a:noFill/>
                </a:ln>
                <a:solidFill>
                  <a:srgbClr val="FF0000"/>
                </a:solidFill>
                <a:effectLst/>
                <a:latin typeface="Century" pitchFamily="18" charset="0"/>
                <a:ea typeface="ＭＳ Ｐゴシック" pitchFamily="50" charset="-128"/>
                <a:cs typeface="Times New Roman" pitchFamily="18" charset="0"/>
              </a:rPr>
              <a:t>係数とは，放射線が物質を通過するとき放射線が減衰</a:t>
            </a:r>
            <a:endParaRPr kumimoji="1" lang="en-US" altLang="ja-JP" b="1" i="0" u="none" strike="noStrike" cap="none" normalizeH="0" baseline="0" dirty="0" smtClean="0">
              <a:ln>
                <a:noFill/>
              </a:ln>
              <a:solidFill>
                <a:srgbClr val="FF0000"/>
              </a:solidFill>
              <a:effectLst/>
              <a:latin typeface="Century" pitchFamily="18" charset="0"/>
              <a:ea typeface="ＭＳ Ｐゴシック" pitchFamily="50" charset="-128"/>
              <a:cs typeface="Times New Roman" pitchFamily="18" charset="0"/>
            </a:endParaRPr>
          </a:p>
          <a:p>
            <a:pPr marL="0" marR="0" lvl="0" indent="133350" algn="l" defTabSz="914400" rtl="0" eaLnBrk="1" fontAlgn="base" latinLnBrk="0" hangingPunct="1">
              <a:lnSpc>
                <a:spcPct val="100000"/>
              </a:lnSpc>
              <a:spcBef>
                <a:spcPct val="0"/>
              </a:spcBef>
              <a:spcAft>
                <a:spcPct val="0"/>
              </a:spcAft>
              <a:buClrTx/>
              <a:buSzTx/>
              <a:buFontTx/>
              <a:buNone/>
              <a:tabLst/>
            </a:pPr>
            <a:r>
              <a:rPr kumimoji="1" lang="ja-JP" b="1" i="0" u="none" strike="noStrike" cap="none" normalizeH="0" baseline="0" dirty="0" smtClean="0">
                <a:ln>
                  <a:noFill/>
                </a:ln>
                <a:solidFill>
                  <a:srgbClr val="FF0000"/>
                </a:solidFill>
                <a:effectLst/>
                <a:latin typeface="Century" pitchFamily="18" charset="0"/>
                <a:ea typeface="ＭＳ Ｐゴシック" pitchFamily="50" charset="-128"/>
                <a:cs typeface="Times New Roman" pitchFamily="18" charset="0"/>
              </a:rPr>
              <a:t>する割合を示すもので，物質が定まれば一定となる。</a:t>
            </a:r>
            <a:endParaRPr kumimoji="1" lang="ja-JP" b="1" i="0" u="none" strike="noStrike" cap="none" normalizeH="0" baseline="0" dirty="0" smtClean="0">
              <a:ln>
                <a:noFill/>
              </a:ln>
              <a:solidFill>
                <a:srgbClr val="FF0000"/>
              </a:solidFill>
              <a:effectLst/>
              <a:latin typeface="Times New Roman" pitchFamily="18" charset="0"/>
              <a:ea typeface="ＭＳ Ｐゴシック" pitchFamily="50" charset="-128"/>
            </a:endParaRPr>
          </a:p>
        </p:txBody>
      </p:sp>
      <p:sp>
        <p:nvSpPr>
          <p:cNvPr id="28774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graphicFrame>
        <p:nvGraphicFramePr>
          <p:cNvPr id="287748" name="Object 4"/>
          <p:cNvGraphicFramePr>
            <a:graphicFrameLocks noChangeAspect="1"/>
          </p:cNvGraphicFramePr>
          <p:nvPr/>
        </p:nvGraphicFramePr>
        <p:xfrm>
          <a:off x="254000" y="1041401"/>
          <a:ext cx="3263900" cy="696788"/>
        </p:xfrm>
        <a:graphic>
          <a:graphicData uri="http://schemas.openxmlformats.org/presentationml/2006/ole">
            <mc:AlternateContent xmlns:mc="http://schemas.openxmlformats.org/markup-compatibility/2006">
              <mc:Choice xmlns:v="urn:schemas-microsoft-com:vml" Requires="v">
                <p:oleObj spid="_x0000_s287762" name="数式" r:id="rId4" imgW="1028700" imgH="228600" progId="Equation.3">
                  <p:embed/>
                </p:oleObj>
              </mc:Choice>
              <mc:Fallback>
                <p:oleObj name="数式" r:id="rId4" imgW="1028700" imgH="22860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041401"/>
                        <a:ext cx="3263900" cy="696788"/>
                      </a:xfrm>
                      <a:prstGeom prst="rect">
                        <a:avLst/>
                      </a:prstGeom>
                      <a:solidFill>
                        <a:srgbClr val="FFCC00"/>
                      </a:solidFill>
                    </p:spPr>
                  </p:pic>
                </p:oleObj>
              </mc:Fallback>
            </mc:AlternateContent>
          </a:graphicData>
        </a:graphic>
      </p:graphicFrame>
      <p:sp>
        <p:nvSpPr>
          <p:cNvPr id="287750" name="Rectangle 6"/>
          <p:cNvSpPr>
            <a:spLocks noChangeArrowheads="1"/>
          </p:cNvSpPr>
          <p:nvPr/>
        </p:nvSpPr>
        <p:spPr bwMode="auto">
          <a:xfrm>
            <a:off x="0" y="180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 </a:t>
            </a:r>
            <a:r>
              <a:rPr kumimoji="1" lang="en-US" altLang="ja-JP" sz="9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 </a:t>
            </a:r>
            <a:endParaRPr kumimoji="1" lang="en-US"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8775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graphicFrame>
        <p:nvGraphicFramePr>
          <p:cNvPr id="287751" name="Object 7"/>
          <p:cNvGraphicFramePr>
            <a:graphicFrameLocks noChangeAspect="1"/>
          </p:cNvGraphicFramePr>
          <p:nvPr/>
        </p:nvGraphicFramePr>
        <p:xfrm>
          <a:off x="203200" y="3848100"/>
          <a:ext cx="2463800" cy="790276"/>
        </p:xfrm>
        <a:graphic>
          <a:graphicData uri="http://schemas.openxmlformats.org/presentationml/2006/ole">
            <mc:AlternateContent xmlns:mc="http://schemas.openxmlformats.org/markup-compatibility/2006">
              <mc:Choice xmlns:v="urn:schemas-microsoft-com:vml" Requires="v">
                <p:oleObj spid="_x0000_s287763" name="数式" r:id="rId6" imgW="647419" imgH="203112" progId="Equation.3">
                  <p:embed/>
                </p:oleObj>
              </mc:Choice>
              <mc:Fallback>
                <p:oleObj name="数式" r:id="rId6" imgW="647419" imgH="203112" progId="Equation.3">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3200" y="3848100"/>
                        <a:ext cx="2463800" cy="790276"/>
                      </a:xfrm>
                      <a:prstGeom prst="rect">
                        <a:avLst/>
                      </a:prstGeom>
                      <a:solidFill>
                        <a:srgbClr val="FFCC00"/>
                      </a:solidFill>
                    </p:spPr>
                  </p:pic>
                </p:oleObj>
              </mc:Fallback>
            </mc:AlternateContent>
          </a:graphicData>
        </a:graphic>
      </p:graphicFrame>
      <p:sp>
        <p:nvSpPr>
          <p:cNvPr id="15" name="Rectangle 5"/>
          <p:cNvSpPr>
            <a:spLocks noChangeArrowheads="1"/>
          </p:cNvSpPr>
          <p:nvPr/>
        </p:nvSpPr>
        <p:spPr bwMode="auto">
          <a:xfrm>
            <a:off x="152400" y="4608513"/>
            <a:ext cx="3797300" cy="1017587"/>
          </a:xfrm>
          <a:prstGeom prst="rect">
            <a:avLst/>
          </a:prstGeom>
          <a:noFill/>
          <a:ln w="38100" cmpd="dbl">
            <a:noFill/>
            <a:miter lim="800000"/>
            <a:headEnd/>
            <a:tailEnd/>
          </a:ln>
        </p:spPr>
        <p:txBody>
          <a:bodyPr lIns="92075" tIns="46038" rIns="92075" bIns="46038" anchor="ctr"/>
          <a:lstStyle/>
          <a:p>
            <a:pPr algn="l" latinLnBrk="1">
              <a:spcBef>
                <a:spcPts val="0"/>
              </a:spcBef>
            </a:pPr>
            <a:r>
              <a:rPr lang="el-GR" altLang="ja-JP" dirty="0" smtClean="0"/>
              <a:t>ρ</a:t>
            </a:r>
            <a:r>
              <a:rPr lang="ja-JP" altLang="en-US" dirty="0" smtClean="0"/>
              <a:t>：　物体の密度</a:t>
            </a:r>
            <a:endParaRPr lang="en-US" altLang="ja-JP" dirty="0" smtClean="0"/>
          </a:p>
          <a:p>
            <a:pPr algn="l" latinLnBrk="1">
              <a:spcBef>
                <a:spcPts val="0"/>
              </a:spcBef>
            </a:pPr>
            <a:r>
              <a:rPr lang="el-GR" altLang="ja-JP" dirty="0" smtClean="0"/>
              <a:t>μ</a:t>
            </a:r>
            <a:r>
              <a:rPr lang="es-CR" altLang="ja-JP" dirty="0" smtClean="0"/>
              <a:t>m</a:t>
            </a:r>
            <a:r>
              <a:rPr lang="ja-JP" altLang="en-US" dirty="0" smtClean="0"/>
              <a:t>：質量減衰係数</a:t>
            </a:r>
            <a:r>
              <a:rPr lang="es-CR" altLang="ja-JP" dirty="0" smtClean="0"/>
              <a:t> [cm</a:t>
            </a:r>
            <a:r>
              <a:rPr lang="es-CR" altLang="ja-JP" baseline="30000" dirty="0" smtClean="0"/>
              <a:t>2</a:t>
            </a:r>
            <a:r>
              <a:rPr lang="es-CR" altLang="ja-JP" dirty="0" smtClean="0"/>
              <a:t>/g]</a:t>
            </a:r>
            <a:endParaRPr lang="ja-JP" altLang="en-US" dirty="0"/>
          </a:p>
        </p:txBody>
      </p:sp>
      <p:sp>
        <p:nvSpPr>
          <p:cNvPr id="17" name="Rectangle 3"/>
          <p:cNvSpPr>
            <a:spLocks noChangeArrowheads="1"/>
          </p:cNvSpPr>
          <p:nvPr/>
        </p:nvSpPr>
        <p:spPr bwMode="auto">
          <a:xfrm>
            <a:off x="128588" y="260350"/>
            <a:ext cx="6488112" cy="706438"/>
          </a:xfrm>
          <a:prstGeom prst="rect">
            <a:avLst/>
          </a:prstGeom>
          <a:solidFill>
            <a:srgbClr val="FFFF00"/>
          </a:solidFill>
          <a:ln w="9525">
            <a:noFill/>
            <a:miter lim="800000"/>
            <a:headEnd/>
            <a:tailEnd/>
          </a:ln>
          <a:effectLst/>
        </p:spPr>
        <p:txBody>
          <a:bodyPr anchor="ctr"/>
          <a:lstStyle/>
          <a:p>
            <a:pPr algn="l"/>
            <a:r>
              <a:rPr lang="ja-JP" altLang="en-US" sz="4000" i="1" dirty="0" smtClean="0">
                <a:solidFill>
                  <a:schemeClr val="tx1"/>
                </a:solidFill>
              </a:rPr>
              <a:t>中性子ラジオグラフィの原理</a:t>
            </a:r>
            <a:endParaRPr lang="ja-JP" altLang="en-US" sz="4000" i="1" dirty="0">
              <a:solidFill>
                <a:schemeClr val="tx1"/>
              </a:solidFill>
            </a:endParaRPr>
          </a:p>
        </p:txBody>
      </p:sp>
      <p:sp>
        <p:nvSpPr>
          <p:cNvPr id="18" name="正方形/長方形 17"/>
          <p:cNvSpPr/>
          <p:nvPr/>
        </p:nvSpPr>
        <p:spPr>
          <a:xfrm>
            <a:off x="3810000" y="4753402"/>
            <a:ext cx="5334000" cy="430887"/>
          </a:xfrm>
          <a:prstGeom prst="rect">
            <a:avLst/>
          </a:prstGeom>
        </p:spPr>
        <p:txBody>
          <a:bodyPr wrap="square">
            <a:spAutoFit/>
          </a:bodyPr>
          <a:lstStyle/>
          <a:p>
            <a:r>
              <a:rPr lang="es-CR" altLang="ja-JP" sz="2200" b="1" dirty="0" smtClean="0"/>
              <a:t>Fig.1 </a:t>
            </a:r>
            <a:r>
              <a:rPr lang="ja-JP" altLang="en-US" sz="2200" b="1" dirty="0" smtClean="0"/>
              <a:t>中性子強度の物体による減衰の概念</a:t>
            </a:r>
            <a:endParaRPr lang="ja-JP" altLang="en-US" sz="2200" b="1" dirty="0"/>
          </a:p>
        </p:txBody>
      </p:sp>
      <p:pic>
        <p:nvPicPr>
          <p:cNvPr id="287754" name="Picture 10"/>
          <p:cNvPicPr>
            <a:picLocks noChangeAspect="1" noChangeArrowheads="1"/>
          </p:cNvPicPr>
          <p:nvPr/>
        </p:nvPicPr>
        <p:blipFill>
          <a:blip r:embed="rId8" cstate="print"/>
          <a:srcRect/>
          <a:stretch>
            <a:fillRect/>
          </a:stretch>
        </p:blipFill>
        <p:spPr bwMode="auto">
          <a:xfrm>
            <a:off x="3657600" y="1409700"/>
            <a:ext cx="5334000" cy="3352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 3"/>
          <p:cNvSpPr>
            <a:spLocks noGrp="1"/>
          </p:cNvSpPr>
          <p:nvPr>
            <p:ph type="sldNum" sz="quarter" idx="12"/>
          </p:nvPr>
        </p:nvSpPr>
        <p:spPr/>
        <p:txBody>
          <a:bodyPr/>
          <a:lstStyle/>
          <a:p>
            <a:fld id="{7DB97761-D406-44AC-83F4-410A632067E3}" type="slidenum">
              <a:rPr lang="en-US" altLang="ja-JP"/>
              <a:pPr/>
              <a:t>6</a:t>
            </a:fld>
            <a:endParaRPr lang="en-US" altLang="ja-JP" dirty="0"/>
          </a:p>
        </p:txBody>
      </p:sp>
      <p:sp>
        <p:nvSpPr>
          <p:cNvPr id="196610" name="Text Box 2"/>
          <p:cNvSpPr txBox="1">
            <a:spLocks noChangeArrowheads="1"/>
          </p:cNvSpPr>
          <p:nvPr/>
        </p:nvSpPr>
        <p:spPr bwMode="auto">
          <a:xfrm>
            <a:off x="215900" y="904875"/>
            <a:ext cx="5127625" cy="1169551"/>
          </a:xfrm>
          <a:prstGeom prst="rect">
            <a:avLst/>
          </a:prstGeom>
          <a:solidFill>
            <a:srgbClr val="FFFF99"/>
          </a:solidFill>
          <a:ln w="9525">
            <a:noFill/>
            <a:miter lim="800000"/>
            <a:headEnd/>
            <a:tailEnd/>
          </a:ln>
          <a:effectLst/>
        </p:spPr>
        <p:txBody>
          <a:bodyPr wrap="square">
            <a:spAutoFit/>
          </a:bodyPr>
          <a:lstStyle/>
          <a:p>
            <a:pPr marL="355600" indent="-355600" algn="l">
              <a:buClr>
                <a:srgbClr val="FF0000"/>
              </a:buClr>
              <a:buSzPct val="120000"/>
              <a:buFont typeface="Wingdings" pitchFamily="2" charset="2"/>
              <a:buChar char="ü"/>
              <a:tabLst>
                <a:tab pos="2959100" algn="l"/>
              </a:tabLst>
            </a:pPr>
            <a:r>
              <a:rPr lang="ja-JP" altLang="en-US" sz="2000" b="1" dirty="0" smtClean="0">
                <a:solidFill>
                  <a:schemeClr val="tx1"/>
                </a:solidFill>
                <a:ea typeface="ＤＨＰ特太ゴシック体" pitchFamily="2" charset="-128"/>
              </a:rPr>
              <a:t>　実験ポート：</a:t>
            </a:r>
            <a:r>
              <a:rPr lang="en-US" altLang="ja-JP" sz="2000" b="1" dirty="0" smtClean="0">
                <a:solidFill>
                  <a:schemeClr val="tx1"/>
                </a:solidFill>
                <a:ea typeface="ＤＨＰ特太ゴシック体" pitchFamily="2" charset="-128"/>
              </a:rPr>
              <a:t>E2</a:t>
            </a:r>
          </a:p>
          <a:p>
            <a:pPr marL="355600" indent="-355600" algn="l">
              <a:spcBef>
                <a:spcPts val="600"/>
              </a:spcBef>
              <a:buClr>
                <a:srgbClr val="FF0000"/>
              </a:buClr>
              <a:buSzPct val="120000"/>
              <a:buFont typeface="Wingdings" pitchFamily="2" charset="2"/>
              <a:buChar char="ü"/>
              <a:tabLst>
                <a:tab pos="2959100" algn="l"/>
              </a:tabLst>
            </a:pPr>
            <a:r>
              <a:rPr lang="ja-JP" altLang="en-US" sz="2000" b="1" dirty="0" smtClean="0">
                <a:solidFill>
                  <a:srgbClr val="0066FF"/>
                </a:solidFill>
                <a:ea typeface="ＤＨＰ特太ゴシック体" pitchFamily="2" charset="-128"/>
              </a:rPr>
              <a:t>　</a:t>
            </a:r>
            <a:r>
              <a:rPr lang="ja-JP" altLang="en-US" sz="2000" b="1" dirty="0" smtClean="0">
                <a:solidFill>
                  <a:schemeClr val="tx1"/>
                </a:solidFill>
                <a:ea typeface="ＤＨＰ特太ゴシック体" pitchFamily="2" charset="-128"/>
              </a:rPr>
              <a:t>撮影システム：理研システムを利用</a:t>
            </a:r>
            <a:endParaRPr lang="en-US" altLang="ja-JP" sz="2000" b="1" dirty="0" smtClean="0">
              <a:solidFill>
                <a:schemeClr val="tx1"/>
              </a:solidFill>
              <a:ea typeface="ＤＨＰ特太ゴシック体" pitchFamily="2" charset="-128"/>
            </a:endParaRPr>
          </a:p>
          <a:p>
            <a:pPr marL="355600" indent="-355600" algn="l">
              <a:spcBef>
                <a:spcPts val="600"/>
              </a:spcBef>
              <a:buClr>
                <a:srgbClr val="FF0000"/>
              </a:buClr>
              <a:buSzPct val="120000"/>
              <a:buFont typeface="Wingdings" pitchFamily="2" charset="2"/>
              <a:buChar char="ü"/>
              <a:tabLst>
                <a:tab pos="2959100" algn="l"/>
              </a:tabLst>
            </a:pPr>
            <a:r>
              <a:rPr lang="ja-JP" altLang="en-US" sz="2000" b="1" dirty="0" smtClean="0">
                <a:solidFill>
                  <a:schemeClr val="tx1"/>
                </a:solidFill>
                <a:ea typeface="ＤＨＰ特太ゴシック体" pitchFamily="2" charset="-128"/>
              </a:rPr>
              <a:t>　利用期間：１ヶ月間（平成</a:t>
            </a:r>
            <a:r>
              <a:rPr lang="en-US" altLang="ja-JP" sz="2000" b="1" dirty="0" smtClean="0">
                <a:solidFill>
                  <a:schemeClr val="tx1"/>
                </a:solidFill>
                <a:ea typeface="ＤＨＰ特太ゴシック体" pitchFamily="2" charset="-128"/>
              </a:rPr>
              <a:t>23</a:t>
            </a:r>
            <a:r>
              <a:rPr lang="ja-JP" altLang="en-US" sz="2000" b="1" dirty="0" smtClean="0">
                <a:solidFill>
                  <a:schemeClr val="tx1"/>
                </a:solidFill>
                <a:ea typeface="ＤＨＰ特太ゴシック体" pitchFamily="2" charset="-128"/>
              </a:rPr>
              <a:t>年</a:t>
            </a:r>
            <a:r>
              <a:rPr lang="en-US" altLang="ja-JP" sz="2000" b="1" dirty="0" smtClean="0">
                <a:solidFill>
                  <a:schemeClr val="tx1"/>
                </a:solidFill>
                <a:ea typeface="ＤＨＰ特太ゴシック体" pitchFamily="2" charset="-128"/>
              </a:rPr>
              <a:t>9</a:t>
            </a:r>
            <a:r>
              <a:rPr lang="ja-JP" altLang="en-US" sz="2000" b="1" dirty="0" smtClean="0">
                <a:solidFill>
                  <a:schemeClr val="tx1"/>
                </a:solidFill>
                <a:ea typeface="ＤＨＰ特太ゴシック体" pitchFamily="2" charset="-128"/>
              </a:rPr>
              <a:t>月） 　</a:t>
            </a:r>
            <a:endParaRPr lang="ja-JP" altLang="en-US" sz="2000" b="1" dirty="0">
              <a:solidFill>
                <a:srgbClr val="FF0000"/>
              </a:solidFill>
              <a:ea typeface="ＤＨＰ特太ゴシック体" pitchFamily="2" charset="-128"/>
            </a:endParaRPr>
          </a:p>
        </p:txBody>
      </p:sp>
      <p:sp>
        <p:nvSpPr>
          <p:cNvPr id="8" name="Rectangle 3"/>
          <p:cNvSpPr>
            <a:spLocks noChangeArrowheads="1"/>
          </p:cNvSpPr>
          <p:nvPr/>
        </p:nvSpPr>
        <p:spPr bwMode="auto">
          <a:xfrm>
            <a:off x="138113" y="133350"/>
            <a:ext cx="2481262" cy="706438"/>
          </a:xfrm>
          <a:prstGeom prst="rect">
            <a:avLst/>
          </a:prstGeom>
          <a:solidFill>
            <a:srgbClr val="FFFF00"/>
          </a:solidFill>
          <a:ln w="9525">
            <a:noFill/>
            <a:miter lim="800000"/>
            <a:headEnd/>
            <a:tailEnd/>
          </a:ln>
          <a:effectLst/>
        </p:spPr>
        <p:txBody>
          <a:bodyPr anchor="ctr"/>
          <a:lstStyle/>
          <a:p>
            <a:pPr algn="l"/>
            <a:r>
              <a:rPr lang="ja-JP" altLang="en-US" sz="4000" i="1" dirty="0" smtClean="0">
                <a:solidFill>
                  <a:schemeClr val="tx1"/>
                </a:solidFill>
              </a:rPr>
              <a:t>施設概要</a:t>
            </a:r>
          </a:p>
        </p:txBody>
      </p:sp>
      <p:pic>
        <p:nvPicPr>
          <p:cNvPr id="5" name="図 4"/>
          <p:cNvPicPr/>
          <p:nvPr/>
        </p:nvPicPr>
        <p:blipFill>
          <a:blip r:embed="rId2" cstate="print"/>
          <a:srcRect l="6999"/>
          <a:stretch>
            <a:fillRect/>
          </a:stretch>
        </p:blipFill>
        <p:spPr bwMode="auto">
          <a:xfrm>
            <a:off x="3086100" y="2190750"/>
            <a:ext cx="5695950" cy="4114800"/>
          </a:xfrm>
          <a:prstGeom prst="rect">
            <a:avLst/>
          </a:prstGeom>
          <a:solidFill>
            <a:schemeClr val="accent1">
              <a:lumMod val="20000"/>
              <a:lumOff val="80000"/>
            </a:schemeClr>
          </a:solidFill>
          <a:ln w="9525">
            <a:noFill/>
            <a:miter lim="800000"/>
            <a:headEnd/>
            <a:tailEnd/>
          </a:ln>
        </p:spPr>
      </p:pic>
      <p:sp>
        <p:nvSpPr>
          <p:cNvPr id="315394" name="Text Box 2"/>
          <p:cNvSpPr txBox="1">
            <a:spLocks noChangeArrowheads="1"/>
          </p:cNvSpPr>
          <p:nvPr/>
        </p:nvSpPr>
        <p:spPr bwMode="auto">
          <a:xfrm>
            <a:off x="5242013" y="6326188"/>
            <a:ext cx="1688925" cy="325730"/>
          </a:xfrm>
          <a:prstGeom prst="rect">
            <a:avLst/>
          </a:prstGeom>
          <a:noFill/>
          <a:ln w="9525">
            <a:noFill/>
            <a:miter lim="800000"/>
            <a:headEnd/>
            <a:tailEnd/>
          </a:ln>
        </p:spPr>
        <p:txBody>
          <a:bodyPr vert="horz" wrap="none" lIns="74295" tIns="8890" rIns="74295" bIns="889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測定システム</a:t>
            </a:r>
            <a:endParaRPr kumimoji="1" lang="ja-JP" sz="20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 name="正方形/長方形 9"/>
          <p:cNvSpPr/>
          <p:nvPr/>
        </p:nvSpPr>
        <p:spPr>
          <a:xfrm>
            <a:off x="325874" y="5131743"/>
            <a:ext cx="2339102" cy="461665"/>
          </a:xfrm>
          <a:prstGeom prst="rect">
            <a:avLst/>
          </a:prstGeom>
        </p:spPr>
        <p:txBody>
          <a:bodyPr wrap="none">
            <a:spAutoFit/>
          </a:bodyPr>
          <a:lstStyle/>
          <a:p>
            <a:r>
              <a:rPr lang="ja-JP" altLang="ja-JP" dirty="0" smtClean="0">
                <a:latin typeface="ＭＳ ゴシック" pitchFamily="49" charset="-128"/>
                <a:ea typeface="ＭＳ ゴシック" pitchFamily="49" charset="-128"/>
                <a:cs typeface="ＭＳ Ｐゴシック" pitchFamily="50" charset="-128"/>
              </a:rPr>
              <a:t>薄肉円筒試験体</a:t>
            </a:r>
            <a:endParaRPr lang="ja-JP" altLang="en-US" dirty="0"/>
          </a:p>
        </p:txBody>
      </p:sp>
      <p:sp>
        <p:nvSpPr>
          <p:cNvPr id="11" name="正方形/長方形 10"/>
          <p:cNvSpPr/>
          <p:nvPr/>
        </p:nvSpPr>
        <p:spPr>
          <a:xfrm>
            <a:off x="266700" y="5621804"/>
            <a:ext cx="2714625" cy="584775"/>
          </a:xfrm>
          <a:prstGeom prst="rect">
            <a:avLst/>
          </a:prstGeom>
        </p:spPr>
        <p:txBody>
          <a:bodyPr wrap="square">
            <a:spAutoFit/>
          </a:bodyPr>
          <a:lstStyle/>
          <a:p>
            <a:r>
              <a:rPr lang="ja-JP" altLang="en-US" sz="1600" b="1" dirty="0" smtClean="0">
                <a:solidFill>
                  <a:srgbClr val="FF0000"/>
                </a:solidFill>
                <a:latin typeface="ＭＳ ゴシック" pitchFamily="49" charset="-128"/>
                <a:ea typeface="ＭＳ ゴシック" pitchFamily="49" charset="-128"/>
              </a:rPr>
              <a:t>厚さ約</a:t>
            </a:r>
            <a:r>
              <a:rPr lang="en-US" altLang="ja-JP" sz="1600" b="1" dirty="0" smtClean="0">
                <a:solidFill>
                  <a:srgbClr val="FF0000"/>
                </a:solidFill>
                <a:latin typeface="ＭＳ ゴシック" pitchFamily="49" charset="-128"/>
                <a:ea typeface="ＭＳ ゴシック" pitchFamily="49" charset="-128"/>
              </a:rPr>
              <a:t>1mm</a:t>
            </a:r>
            <a:r>
              <a:rPr lang="ja-JP" altLang="en-US" sz="1600" b="1" dirty="0" err="1" smtClean="0">
                <a:solidFill>
                  <a:srgbClr val="FF0000"/>
                </a:solidFill>
                <a:latin typeface="ＭＳ ゴシック" pitchFamily="49" charset="-128"/>
                <a:ea typeface="ＭＳ ゴシック" pitchFamily="49" charset="-128"/>
              </a:rPr>
              <a:t>、</a:t>
            </a:r>
            <a:r>
              <a:rPr lang="ja-JP" altLang="en-US" sz="1600" b="1" dirty="0" smtClean="0">
                <a:solidFill>
                  <a:srgbClr val="FF0000"/>
                </a:solidFill>
                <a:latin typeface="ＭＳ ゴシック" pitchFamily="49" charset="-128"/>
                <a:ea typeface="ＭＳ ゴシック" pitchFamily="49" charset="-128"/>
              </a:rPr>
              <a:t>長さ</a:t>
            </a:r>
            <a:r>
              <a:rPr lang="en-US" altLang="ja-JP" sz="1600" b="1" dirty="0" smtClean="0">
                <a:solidFill>
                  <a:srgbClr val="FF0000"/>
                </a:solidFill>
                <a:latin typeface="ＭＳ ゴシック" pitchFamily="49" charset="-128"/>
                <a:ea typeface="ＭＳ ゴシック" pitchFamily="49" charset="-128"/>
              </a:rPr>
              <a:t>100mm</a:t>
            </a:r>
            <a:r>
              <a:rPr lang="ja-JP" altLang="en-US" sz="1600" b="1" dirty="0" err="1" smtClean="0">
                <a:solidFill>
                  <a:srgbClr val="FF0000"/>
                </a:solidFill>
                <a:latin typeface="ＭＳ ゴシック" pitchFamily="49" charset="-128"/>
                <a:ea typeface="ＭＳ ゴシック" pitchFamily="49" charset="-128"/>
              </a:rPr>
              <a:t>、</a:t>
            </a:r>
            <a:r>
              <a:rPr lang="ja-JP" altLang="en-US" sz="1600" b="1" dirty="0" smtClean="0">
                <a:solidFill>
                  <a:srgbClr val="FF0000"/>
                </a:solidFill>
                <a:latin typeface="ＭＳ ゴシック" pitchFamily="49" charset="-128"/>
                <a:ea typeface="ＭＳ ゴシック" pitchFamily="49" charset="-128"/>
              </a:rPr>
              <a:t>外径</a:t>
            </a:r>
            <a:r>
              <a:rPr lang="en-US" altLang="ja-JP" sz="1600" b="1" dirty="0" smtClean="0">
                <a:solidFill>
                  <a:srgbClr val="FF0000"/>
                </a:solidFill>
                <a:latin typeface="ＭＳ ゴシック" pitchFamily="49" charset="-128"/>
                <a:ea typeface="ＭＳ ゴシック" pitchFamily="49" charset="-128"/>
              </a:rPr>
              <a:t>15mm</a:t>
            </a:r>
            <a:r>
              <a:rPr lang="ja-JP" altLang="en-US" sz="1600" b="1" dirty="0" smtClean="0">
                <a:solidFill>
                  <a:srgbClr val="FF0000"/>
                </a:solidFill>
                <a:latin typeface="ＭＳ ゴシック" pitchFamily="49" charset="-128"/>
                <a:ea typeface="ＭＳ ゴシック" pitchFamily="49" charset="-128"/>
              </a:rPr>
              <a:t>のペースト硬化体</a:t>
            </a:r>
            <a:endParaRPr lang="ja-JP" altLang="en-US" sz="1600" dirty="0"/>
          </a:p>
        </p:txBody>
      </p:sp>
      <p:pic>
        <p:nvPicPr>
          <p:cNvPr id="315395" name="Picture 3"/>
          <p:cNvPicPr>
            <a:picLocks noChangeAspect="1" noChangeArrowheads="1"/>
          </p:cNvPicPr>
          <p:nvPr/>
        </p:nvPicPr>
        <p:blipFill>
          <a:blip r:embed="rId3" cstate="print"/>
          <a:srcRect/>
          <a:stretch>
            <a:fillRect/>
          </a:stretch>
        </p:blipFill>
        <p:spPr bwMode="auto">
          <a:xfrm>
            <a:off x="628649" y="2628900"/>
            <a:ext cx="1876425" cy="23635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 3"/>
          <p:cNvSpPr>
            <a:spLocks noGrp="1"/>
          </p:cNvSpPr>
          <p:nvPr>
            <p:ph type="sldNum" sz="quarter" idx="12"/>
          </p:nvPr>
        </p:nvSpPr>
        <p:spPr/>
        <p:txBody>
          <a:bodyPr/>
          <a:lstStyle/>
          <a:p>
            <a:fld id="{7DB97761-D406-44AC-83F4-410A632067E3}" type="slidenum">
              <a:rPr lang="en-US" altLang="ja-JP"/>
              <a:pPr/>
              <a:t>7</a:t>
            </a:fld>
            <a:endParaRPr lang="en-US" altLang="ja-JP" dirty="0"/>
          </a:p>
        </p:txBody>
      </p:sp>
      <p:sp>
        <p:nvSpPr>
          <p:cNvPr id="196610" name="Text Box 2"/>
          <p:cNvSpPr txBox="1">
            <a:spLocks noChangeArrowheads="1"/>
          </p:cNvSpPr>
          <p:nvPr/>
        </p:nvSpPr>
        <p:spPr bwMode="auto">
          <a:xfrm>
            <a:off x="215900" y="904875"/>
            <a:ext cx="5127625" cy="400110"/>
          </a:xfrm>
          <a:prstGeom prst="rect">
            <a:avLst/>
          </a:prstGeom>
          <a:solidFill>
            <a:srgbClr val="FFFF99"/>
          </a:solidFill>
          <a:ln w="9525">
            <a:noFill/>
            <a:miter lim="800000"/>
            <a:headEnd/>
            <a:tailEnd/>
          </a:ln>
          <a:effectLst/>
        </p:spPr>
        <p:txBody>
          <a:bodyPr wrap="square">
            <a:spAutoFit/>
          </a:bodyPr>
          <a:lstStyle/>
          <a:p>
            <a:pPr marL="355600" indent="-355600" algn="l">
              <a:buClr>
                <a:srgbClr val="FF0000"/>
              </a:buClr>
              <a:buSzPct val="120000"/>
              <a:buFont typeface="Wingdings" pitchFamily="2" charset="2"/>
              <a:buChar char="ü"/>
              <a:tabLst>
                <a:tab pos="2959100" algn="l"/>
              </a:tabLst>
            </a:pPr>
            <a:r>
              <a:rPr lang="ja-JP" altLang="en-US" sz="2000" b="1" dirty="0" smtClean="0">
                <a:solidFill>
                  <a:schemeClr val="tx1"/>
                </a:solidFill>
                <a:ea typeface="ＤＨＰ特太ゴシック体" pitchFamily="2" charset="-128"/>
              </a:rPr>
              <a:t>　利用期間：１ヶ月間（平成</a:t>
            </a:r>
            <a:r>
              <a:rPr lang="en-US" altLang="ja-JP" sz="2000" b="1" dirty="0" smtClean="0">
                <a:solidFill>
                  <a:schemeClr val="tx1"/>
                </a:solidFill>
                <a:ea typeface="ＤＨＰ特太ゴシック体" pitchFamily="2" charset="-128"/>
              </a:rPr>
              <a:t>23</a:t>
            </a:r>
            <a:r>
              <a:rPr lang="ja-JP" altLang="en-US" sz="2000" b="1" dirty="0" smtClean="0">
                <a:solidFill>
                  <a:schemeClr val="tx1"/>
                </a:solidFill>
                <a:ea typeface="ＤＨＰ特太ゴシック体" pitchFamily="2" charset="-128"/>
              </a:rPr>
              <a:t>年</a:t>
            </a:r>
            <a:r>
              <a:rPr lang="en-US" altLang="ja-JP" sz="2000" b="1" dirty="0" smtClean="0">
                <a:solidFill>
                  <a:schemeClr val="tx1"/>
                </a:solidFill>
                <a:ea typeface="ＤＨＰ特太ゴシック体" pitchFamily="2" charset="-128"/>
              </a:rPr>
              <a:t>9</a:t>
            </a:r>
            <a:r>
              <a:rPr lang="ja-JP" altLang="en-US" sz="2000" b="1" dirty="0" smtClean="0">
                <a:solidFill>
                  <a:schemeClr val="tx1"/>
                </a:solidFill>
                <a:ea typeface="ＤＨＰ特太ゴシック体" pitchFamily="2" charset="-128"/>
              </a:rPr>
              <a:t>月） 　</a:t>
            </a:r>
            <a:endParaRPr lang="ja-JP" altLang="en-US" sz="2000" b="1" dirty="0">
              <a:solidFill>
                <a:srgbClr val="FF0000"/>
              </a:solidFill>
              <a:ea typeface="ＤＨＰ特太ゴシック体" pitchFamily="2" charset="-128"/>
            </a:endParaRPr>
          </a:p>
        </p:txBody>
      </p:sp>
      <p:sp>
        <p:nvSpPr>
          <p:cNvPr id="8" name="Rectangle 3"/>
          <p:cNvSpPr>
            <a:spLocks noChangeArrowheads="1"/>
          </p:cNvSpPr>
          <p:nvPr/>
        </p:nvSpPr>
        <p:spPr bwMode="auto">
          <a:xfrm>
            <a:off x="138113" y="133350"/>
            <a:ext cx="2481262" cy="706438"/>
          </a:xfrm>
          <a:prstGeom prst="rect">
            <a:avLst/>
          </a:prstGeom>
          <a:solidFill>
            <a:srgbClr val="FFFF00"/>
          </a:solidFill>
          <a:ln w="9525">
            <a:noFill/>
            <a:miter lim="800000"/>
            <a:headEnd/>
            <a:tailEnd/>
          </a:ln>
          <a:effectLst/>
        </p:spPr>
        <p:txBody>
          <a:bodyPr anchor="ctr"/>
          <a:lstStyle/>
          <a:p>
            <a:pPr algn="l"/>
            <a:r>
              <a:rPr lang="ja-JP" altLang="en-US" sz="4000" i="1" dirty="0" smtClean="0">
                <a:solidFill>
                  <a:schemeClr val="tx1"/>
                </a:solidFill>
              </a:rPr>
              <a:t>施設概要</a:t>
            </a:r>
          </a:p>
        </p:txBody>
      </p:sp>
      <p:pic>
        <p:nvPicPr>
          <p:cNvPr id="318466" name="Picture 2"/>
          <p:cNvPicPr>
            <a:picLocks noChangeAspect="1" noChangeArrowheads="1"/>
          </p:cNvPicPr>
          <p:nvPr/>
        </p:nvPicPr>
        <p:blipFill>
          <a:blip r:embed="rId2" cstate="print"/>
          <a:srcRect/>
          <a:stretch>
            <a:fillRect/>
          </a:stretch>
        </p:blipFill>
        <p:spPr bwMode="auto">
          <a:xfrm>
            <a:off x="628651" y="1609282"/>
            <a:ext cx="7934324" cy="48864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4615" name="Picture 7"/>
          <p:cNvPicPr>
            <a:picLocks noChangeAspect="1" noChangeArrowheads="1"/>
          </p:cNvPicPr>
          <p:nvPr/>
        </p:nvPicPr>
        <p:blipFill>
          <a:blip r:embed="rId2" cstate="print"/>
          <a:srcRect/>
          <a:stretch>
            <a:fillRect/>
          </a:stretch>
        </p:blipFill>
        <p:spPr bwMode="auto">
          <a:xfrm rot="5400000">
            <a:off x="4148079" y="3835050"/>
            <a:ext cx="2856782" cy="2149269"/>
          </a:xfrm>
          <a:prstGeom prst="rect">
            <a:avLst/>
          </a:prstGeom>
          <a:noFill/>
          <a:ln w="9525">
            <a:noFill/>
            <a:miter lim="800000"/>
            <a:headEnd/>
            <a:tailEnd/>
          </a:ln>
        </p:spPr>
      </p:pic>
      <p:sp>
        <p:nvSpPr>
          <p:cNvPr id="14" name="テキスト ボックス 13"/>
          <p:cNvSpPr txBox="1"/>
          <p:nvPr/>
        </p:nvSpPr>
        <p:spPr>
          <a:xfrm>
            <a:off x="1172561" y="2935671"/>
            <a:ext cx="1475390" cy="461665"/>
          </a:xfrm>
          <a:prstGeom prst="rect">
            <a:avLst/>
          </a:prstGeom>
          <a:noFill/>
        </p:spPr>
        <p:txBody>
          <a:bodyPr wrap="square" rtlCol="0">
            <a:spAutoFit/>
          </a:bodyPr>
          <a:lstStyle/>
          <a:p>
            <a:r>
              <a:rPr kumimoji="1" lang="ja-JP" altLang="en-US" b="1" dirty="0" smtClean="0">
                <a:solidFill>
                  <a:schemeClr val="tx1"/>
                </a:solidFill>
              </a:rPr>
              <a:t>実験状況</a:t>
            </a:r>
            <a:endParaRPr kumimoji="1" lang="ja-JP" altLang="en-US" b="1" dirty="0">
              <a:solidFill>
                <a:schemeClr val="tx1"/>
              </a:solidFill>
            </a:endParaRPr>
          </a:p>
        </p:txBody>
      </p:sp>
      <p:sp>
        <p:nvSpPr>
          <p:cNvPr id="17" name="テキスト ボックス 16"/>
          <p:cNvSpPr txBox="1"/>
          <p:nvPr/>
        </p:nvSpPr>
        <p:spPr>
          <a:xfrm>
            <a:off x="5385895" y="6396335"/>
            <a:ext cx="2695903" cy="461665"/>
          </a:xfrm>
          <a:prstGeom prst="rect">
            <a:avLst/>
          </a:prstGeom>
          <a:noFill/>
        </p:spPr>
        <p:txBody>
          <a:bodyPr wrap="square" rtlCol="0">
            <a:spAutoFit/>
          </a:bodyPr>
          <a:lstStyle/>
          <a:p>
            <a:r>
              <a:rPr lang="ja-JP" altLang="en-US" b="1" dirty="0" smtClean="0">
                <a:solidFill>
                  <a:schemeClr val="tx1"/>
                </a:solidFill>
              </a:rPr>
              <a:t>アルミチャンバー</a:t>
            </a:r>
            <a:endParaRPr kumimoji="1" lang="ja-JP" altLang="en-US" b="1" dirty="0">
              <a:solidFill>
                <a:schemeClr val="tx1"/>
              </a:solidFill>
            </a:endParaRPr>
          </a:p>
        </p:txBody>
      </p:sp>
      <p:pic>
        <p:nvPicPr>
          <p:cNvPr id="324617" name="Picture 9"/>
          <p:cNvPicPr>
            <a:picLocks noChangeAspect="1" noChangeArrowheads="1"/>
          </p:cNvPicPr>
          <p:nvPr/>
        </p:nvPicPr>
        <p:blipFill>
          <a:blip r:embed="rId3" cstate="print"/>
          <a:srcRect/>
          <a:stretch>
            <a:fillRect/>
          </a:stretch>
        </p:blipFill>
        <p:spPr bwMode="auto">
          <a:xfrm>
            <a:off x="4101169" y="272941"/>
            <a:ext cx="4759449" cy="2533158"/>
          </a:xfrm>
          <a:prstGeom prst="rect">
            <a:avLst/>
          </a:prstGeom>
          <a:noFill/>
          <a:ln w="9525">
            <a:noFill/>
            <a:miter lim="800000"/>
            <a:headEnd/>
            <a:tailEnd/>
          </a:ln>
        </p:spPr>
      </p:pic>
      <p:sp>
        <p:nvSpPr>
          <p:cNvPr id="19" name="テキスト ボックス 18"/>
          <p:cNvSpPr txBox="1"/>
          <p:nvPr/>
        </p:nvSpPr>
        <p:spPr>
          <a:xfrm>
            <a:off x="5680840" y="2971143"/>
            <a:ext cx="1453385" cy="461665"/>
          </a:xfrm>
          <a:prstGeom prst="rect">
            <a:avLst/>
          </a:prstGeom>
          <a:noFill/>
        </p:spPr>
        <p:txBody>
          <a:bodyPr wrap="square" rtlCol="0">
            <a:spAutoFit/>
          </a:bodyPr>
          <a:lstStyle/>
          <a:p>
            <a:r>
              <a:rPr lang="ja-JP" altLang="en-US" b="1" dirty="0" smtClean="0">
                <a:solidFill>
                  <a:schemeClr val="tx1"/>
                </a:solidFill>
              </a:rPr>
              <a:t>実験装置</a:t>
            </a:r>
            <a:endParaRPr kumimoji="1" lang="ja-JP" altLang="en-US" b="1" dirty="0">
              <a:solidFill>
                <a:schemeClr val="tx1"/>
              </a:solidFill>
            </a:endParaRPr>
          </a:p>
        </p:txBody>
      </p:sp>
      <p:pic>
        <p:nvPicPr>
          <p:cNvPr id="317442" name="Picture 2"/>
          <p:cNvPicPr>
            <a:picLocks noChangeAspect="1" noChangeArrowheads="1"/>
          </p:cNvPicPr>
          <p:nvPr/>
        </p:nvPicPr>
        <p:blipFill>
          <a:blip r:embed="rId4" cstate="print"/>
          <a:srcRect/>
          <a:stretch>
            <a:fillRect/>
          </a:stretch>
        </p:blipFill>
        <p:spPr bwMode="auto">
          <a:xfrm>
            <a:off x="387350" y="285750"/>
            <a:ext cx="3332035" cy="2505075"/>
          </a:xfrm>
          <a:prstGeom prst="rect">
            <a:avLst/>
          </a:prstGeom>
          <a:noFill/>
          <a:ln w="9525">
            <a:noFill/>
            <a:miter lim="800000"/>
            <a:headEnd/>
            <a:tailEnd/>
          </a:ln>
          <a:effectLst/>
        </p:spPr>
      </p:pic>
      <p:pic>
        <p:nvPicPr>
          <p:cNvPr id="317443" name="Picture 3"/>
          <p:cNvPicPr>
            <a:picLocks noChangeAspect="1" noChangeArrowheads="1"/>
          </p:cNvPicPr>
          <p:nvPr/>
        </p:nvPicPr>
        <p:blipFill>
          <a:blip r:embed="rId5" cstate="print"/>
          <a:srcRect/>
          <a:stretch>
            <a:fillRect/>
          </a:stretch>
        </p:blipFill>
        <p:spPr bwMode="auto">
          <a:xfrm>
            <a:off x="1044575" y="3654425"/>
            <a:ext cx="3033713" cy="2281238"/>
          </a:xfrm>
          <a:prstGeom prst="rect">
            <a:avLst/>
          </a:prstGeom>
          <a:noFill/>
          <a:ln w="9525">
            <a:noFill/>
            <a:miter lim="800000"/>
            <a:headEnd/>
            <a:tailEnd/>
          </a:ln>
          <a:effectLst/>
        </p:spPr>
      </p:pic>
      <p:sp>
        <p:nvSpPr>
          <p:cNvPr id="11" name="テキスト ボックス 10"/>
          <p:cNvSpPr txBox="1"/>
          <p:nvPr/>
        </p:nvSpPr>
        <p:spPr>
          <a:xfrm>
            <a:off x="590550" y="6186786"/>
            <a:ext cx="3733800" cy="461665"/>
          </a:xfrm>
          <a:prstGeom prst="rect">
            <a:avLst/>
          </a:prstGeom>
          <a:noFill/>
        </p:spPr>
        <p:txBody>
          <a:bodyPr wrap="square" rtlCol="0">
            <a:spAutoFit/>
          </a:bodyPr>
          <a:lstStyle/>
          <a:p>
            <a:r>
              <a:rPr lang="ja-JP" altLang="en-US" b="1" dirty="0" smtClean="0">
                <a:solidFill>
                  <a:schemeClr val="tx1"/>
                </a:solidFill>
              </a:rPr>
              <a:t>アルミチャンバー設置場所</a:t>
            </a:r>
            <a:endParaRPr kumimoji="1" lang="ja-JP" altLang="en-US" b="1" dirty="0">
              <a:solidFill>
                <a:schemeClr val="tx1"/>
              </a:solidFill>
            </a:endParaRPr>
          </a:p>
        </p:txBody>
      </p:sp>
      <p:pic>
        <p:nvPicPr>
          <p:cNvPr id="317444" name="Picture 4"/>
          <p:cNvPicPr>
            <a:picLocks noChangeAspect="1" noChangeArrowheads="1"/>
          </p:cNvPicPr>
          <p:nvPr/>
        </p:nvPicPr>
        <p:blipFill>
          <a:blip r:embed="rId6" cstate="print"/>
          <a:srcRect l="22636" r="22636" b="5895"/>
          <a:stretch>
            <a:fillRect/>
          </a:stretch>
        </p:blipFill>
        <p:spPr bwMode="auto">
          <a:xfrm>
            <a:off x="6734175" y="3494088"/>
            <a:ext cx="2190750" cy="28305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1382110" y="3211896"/>
            <a:ext cx="1789715" cy="461665"/>
          </a:xfrm>
          <a:prstGeom prst="rect">
            <a:avLst/>
          </a:prstGeom>
          <a:noFill/>
        </p:spPr>
        <p:txBody>
          <a:bodyPr wrap="square" rtlCol="0">
            <a:spAutoFit/>
          </a:bodyPr>
          <a:lstStyle/>
          <a:p>
            <a:r>
              <a:rPr lang="ja-JP" altLang="en-US" b="1" dirty="0" smtClean="0">
                <a:solidFill>
                  <a:schemeClr val="tx1"/>
                </a:solidFill>
              </a:rPr>
              <a:t>収縮量測定</a:t>
            </a:r>
            <a:endParaRPr kumimoji="1" lang="ja-JP" altLang="en-US" b="1" dirty="0">
              <a:solidFill>
                <a:schemeClr val="tx1"/>
              </a:solidFill>
            </a:endParaRPr>
          </a:p>
        </p:txBody>
      </p:sp>
      <p:sp>
        <p:nvSpPr>
          <p:cNvPr id="16" name="テキスト ボックス 15"/>
          <p:cNvSpPr txBox="1"/>
          <p:nvPr/>
        </p:nvSpPr>
        <p:spPr>
          <a:xfrm>
            <a:off x="1479331" y="6396335"/>
            <a:ext cx="1854419" cy="461665"/>
          </a:xfrm>
          <a:prstGeom prst="rect">
            <a:avLst/>
          </a:prstGeom>
          <a:noFill/>
        </p:spPr>
        <p:txBody>
          <a:bodyPr wrap="square" rtlCol="0">
            <a:spAutoFit/>
          </a:bodyPr>
          <a:lstStyle/>
          <a:p>
            <a:r>
              <a:rPr lang="ja-JP" altLang="en-US" b="1" dirty="0" smtClean="0">
                <a:solidFill>
                  <a:schemeClr val="tx1"/>
                </a:solidFill>
              </a:rPr>
              <a:t>温湿度管理</a:t>
            </a:r>
            <a:endParaRPr kumimoji="1" lang="ja-JP" altLang="en-US" b="1" dirty="0">
              <a:solidFill>
                <a:schemeClr val="tx1"/>
              </a:solidFill>
            </a:endParaRPr>
          </a:p>
        </p:txBody>
      </p:sp>
      <p:sp>
        <p:nvSpPr>
          <p:cNvPr id="17" name="テキスト ボックス 16"/>
          <p:cNvSpPr txBox="1"/>
          <p:nvPr/>
        </p:nvSpPr>
        <p:spPr>
          <a:xfrm>
            <a:off x="5871670" y="3140951"/>
            <a:ext cx="1472105" cy="461665"/>
          </a:xfrm>
          <a:prstGeom prst="rect">
            <a:avLst/>
          </a:prstGeom>
          <a:noFill/>
        </p:spPr>
        <p:txBody>
          <a:bodyPr wrap="square" rtlCol="0">
            <a:spAutoFit/>
          </a:bodyPr>
          <a:lstStyle/>
          <a:p>
            <a:r>
              <a:rPr lang="ja-JP" altLang="en-US" b="1" dirty="0" smtClean="0">
                <a:solidFill>
                  <a:schemeClr val="tx1"/>
                </a:solidFill>
              </a:rPr>
              <a:t>重量測定</a:t>
            </a:r>
            <a:endParaRPr kumimoji="1" lang="ja-JP" altLang="en-US" b="1" dirty="0">
              <a:solidFill>
                <a:schemeClr val="tx1"/>
              </a:solidFill>
            </a:endParaRPr>
          </a:p>
        </p:txBody>
      </p:sp>
      <p:pic>
        <p:nvPicPr>
          <p:cNvPr id="314370" name="Picture 2"/>
          <p:cNvPicPr>
            <a:picLocks noChangeAspect="1" noChangeArrowheads="1"/>
          </p:cNvPicPr>
          <p:nvPr/>
        </p:nvPicPr>
        <p:blipFill>
          <a:blip r:embed="rId2" cstate="print"/>
          <a:srcRect/>
          <a:stretch>
            <a:fillRect/>
          </a:stretch>
        </p:blipFill>
        <p:spPr bwMode="auto">
          <a:xfrm>
            <a:off x="466724" y="207963"/>
            <a:ext cx="3769830" cy="2830512"/>
          </a:xfrm>
          <a:prstGeom prst="rect">
            <a:avLst/>
          </a:prstGeom>
          <a:noFill/>
          <a:ln w="9525">
            <a:noFill/>
            <a:miter lim="800000"/>
            <a:headEnd/>
            <a:tailEnd/>
          </a:ln>
          <a:effectLst/>
        </p:spPr>
      </p:pic>
      <p:pic>
        <p:nvPicPr>
          <p:cNvPr id="314371" name="Picture 3"/>
          <p:cNvPicPr>
            <a:picLocks noChangeAspect="1" noChangeArrowheads="1"/>
          </p:cNvPicPr>
          <p:nvPr/>
        </p:nvPicPr>
        <p:blipFill>
          <a:blip r:embed="rId3" cstate="print"/>
          <a:srcRect/>
          <a:stretch>
            <a:fillRect/>
          </a:stretch>
        </p:blipFill>
        <p:spPr bwMode="auto">
          <a:xfrm>
            <a:off x="4876799" y="279400"/>
            <a:ext cx="3667126" cy="2753402"/>
          </a:xfrm>
          <a:prstGeom prst="rect">
            <a:avLst/>
          </a:prstGeom>
          <a:noFill/>
          <a:ln w="9525">
            <a:noFill/>
            <a:miter lim="800000"/>
            <a:headEnd/>
            <a:tailEnd/>
          </a:ln>
          <a:effectLst/>
        </p:spPr>
      </p:pic>
      <p:pic>
        <p:nvPicPr>
          <p:cNvPr id="314372" name="Picture 4"/>
          <p:cNvPicPr>
            <a:picLocks noChangeAspect="1" noChangeArrowheads="1"/>
          </p:cNvPicPr>
          <p:nvPr/>
        </p:nvPicPr>
        <p:blipFill>
          <a:blip r:embed="rId4" cstate="print"/>
          <a:srcRect/>
          <a:stretch>
            <a:fillRect/>
          </a:stretch>
        </p:blipFill>
        <p:spPr bwMode="auto">
          <a:xfrm>
            <a:off x="561975" y="3694113"/>
            <a:ext cx="3619500" cy="27176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CC"/>
        </a:solidFill>
        <a:ln w="38100" cap="flat" cmpd="dbl" algn="ctr">
          <a:solidFill>
            <a:schemeClr val="tx2"/>
          </a:solid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0" marR="0" indent="0" algn="just"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rgbClr val="000000"/>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rgbClr val="FFFFCC"/>
        </a:solidFill>
        <a:ln w="38100" cap="flat" cmpd="dbl" algn="ctr">
          <a:solidFill>
            <a:schemeClr val="tx2"/>
          </a:solid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0" marR="0" indent="0" algn="just"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rgbClr val="000000"/>
            </a:solidFill>
            <a:effectLst/>
            <a:latin typeface="Times New Roman" pitchFamily="18"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FFFFFF"/>
    </a:dk1>
    <a:lt1>
      <a:srgbClr val="FFFFFF"/>
    </a:lt1>
    <a:dk2>
      <a:srgbClr val="000000"/>
    </a:dk2>
    <a:lt2>
      <a:srgbClr val="969696"/>
    </a:lt2>
    <a:accent1>
      <a:srgbClr val="00CC99"/>
    </a:accent1>
    <a:accent2>
      <a:srgbClr val="3333CC"/>
    </a:accent2>
    <a:accent3>
      <a:srgbClr val="FFFFFF"/>
    </a:accent3>
    <a:accent4>
      <a:srgbClr val="DADADA"/>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8658</TotalTime>
  <Words>530</Words>
  <Application>Microsoft Office PowerPoint</Application>
  <PresentationFormat>画面に合わせる (4:3)</PresentationFormat>
  <Paragraphs>158</Paragraphs>
  <Slides>19</Slides>
  <Notes>6</Notes>
  <HiddenSlides>0</HiddenSlides>
  <MMClips>0</MMClips>
  <ScaleCrop>false</ScaleCrop>
  <HeadingPairs>
    <vt:vector size="6" baseType="variant">
      <vt:variant>
        <vt:lpstr>テーマ</vt:lpstr>
      </vt:variant>
      <vt:variant>
        <vt:i4>1</vt:i4>
      </vt:variant>
      <vt:variant>
        <vt:lpstr>埋め込まれた OLE サーバー</vt:lpstr>
      </vt:variant>
      <vt:variant>
        <vt:i4>2</vt:i4>
      </vt:variant>
      <vt:variant>
        <vt:lpstr>スライド タイトル</vt:lpstr>
      </vt:variant>
      <vt:variant>
        <vt:i4>19</vt:i4>
      </vt:variant>
    </vt:vector>
  </HeadingPairs>
  <TitlesOfParts>
    <vt:vector size="22" baseType="lpstr">
      <vt:lpstr>標準デザイン</vt:lpstr>
      <vt:lpstr>Picture</vt:lpstr>
      <vt:lpstr>数式</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材料</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日本国内年度別実績（件数）</dc:title>
  <dc:creator>ａｏｋｉ</dc:creator>
  <cp:lastModifiedBy>numao</cp:lastModifiedBy>
  <cp:revision>353</cp:revision>
  <cp:lastPrinted>2002-09-24T15:01:36Z</cp:lastPrinted>
  <dcterms:created xsi:type="dcterms:W3CDTF">1999-10-13T04:07:32Z</dcterms:created>
  <dcterms:modified xsi:type="dcterms:W3CDTF">2012-01-06T00:23:25Z</dcterms:modified>
</cp:coreProperties>
</file>