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6" r:id="rId3"/>
    <p:sldId id="257" r:id="rId4"/>
    <p:sldId id="259" r:id="rId5"/>
    <p:sldId id="270" r:id="rId6"/>
    <p:sldId id="260" r:id="rId7"/>
    <p:sldId id="269" r:id="rId8"/>
    <p:sldId id="261" r:id="rId9"/>
    <p:sldId id="263" r:id="rId10"/>
    <p:sldId id="268" r:id="rId11"/>
    <p:sldId id="264" r:id="rId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1475" autoAdjust="0"/>
  </p:normalViewPr>
  <p:slideViewPr>
    <p:cSldViewPr>
      <p:cViewPr>
        <p:scale>
          <a:sx n="60" d="100"/>
          <a:sy n="60" d="100"/>
        </p:scale>
        <p:origin x="-164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34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E9D1E-A7B5-495F-B1CE-6254B40C9C8B}" type="datetimeFigureOut">
              <a:rPr kumimoji="1" lang="ja-JP" altLang="en-US" smtClean="0"/>
              <a:t>2012/1/6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92424-A4C0-423F-BAF3-0D2DB867B951}" type="slidenum">
              <a:rPr kumimoji="1" lang="ja-JP" altLang="en-US" smtClean="0"/>
              <a:t>‹#›</a:t>
            </a:fld>
            <a:endParaRPr kumimoji="1" lang="ja-JP" altLang="en-US"/>
          </a:p>
        </p:txBody>
      </p:sp>
    </p:spTree>
    <p:extLst>
      <p:ext uri="{BB962C8B-B14F-4D97-AF65-F5344CB8AC3E}">
        <p14:creationId xmlns:p14="http://schemas.microsoft.com/office/powerpoint/2010/main" val="1395709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沼尾先生と内容が被るかも！</a:t>
            </a:r>
          </a:p>
          <a:p>
            <a:r>
              <a:rPr kumimoji="1" lang="ja-JP" altLang="en-US" dirty="0" smtClean="0"/>
              <a:t>コンクリートと水の話をして、</a:t>
            </a:r>
            <a:endParaRPr kumimoji="1" lang="en-US" altLang="ja-JP" dirty="0" smtClean="0"/>
          </a:p>
          <a:p>
            <a:r>
              <a:rPr kumimoji="1" lang="ja-JP" altLang="en-US" dirty="0" smtClean="0"/>
              <a:t>中性子ラジオグラフィがコンクリート分野に適した測定法であることを言う。</a:t>
            </a:r>
            <a:endParaRPr kumimoji="1" lang="en-US" altLang="ja-JP" dirty="0" smtClean="0"/>
          </a:p>
          <a:p>
            <a:endParaRPr kumimoji="1" lang="en-US" altLang="ja-JP" dirty="0" smtClean="0"/>
          </a:p>
          <a:p>
            <a:r>
              <a:rPr kumimoji="1" lang="ja-JP" altLang="en-US" dirty="0" smtClean="0"/>
              <a:t>右の画像について少ししゃべる</a:t>
            </a:r>
            <a:endParaRPr kumimoji="1" lang="ja-JP" altLang="en-US" dirty="0"/>
          </a:p>
        </p:txBody>
      </p:sp>
      <p:sp>
        <p:nvSpPr>
          <p:cNvPr id="4" name="スライド番号プレースホルダー 3"/>
          <p:cNvSpPr>
            <a:spLocks noGrp="1"/>
          </p:cNvSpPr>
          <p:nvPr>
            <p:ph type="sldNum" sz="quarter" idx="10"/>
          </p:nvPr>
        </p:nvSpPr>
        <p:spPr/>
        <p:txBody>
          <a:bodyPr/>
          <a:lstStyle/>
          <a:p>
            <a:fld id="{1D992424-A4C0-423F-BAF3-0D2DB867B951}" type="slidenum">
              <a:rPr kumimoji="1" lang="ja-JP" altLang="en-US" smtClean="0"/>
              <a:t>2</a:t>
            </a:fld>
            <a:endParaRPr kumimoji="1" lang="ja-JP" altLang="en-US"/>
          </a:p>
        </p:txBody>
      </p:sp>
    </p:spTree>
    <p:extLst>
      <p:ext uri="{BB962C8B-B14F-4D97-AF65-F5344CB8AC3E}">
        <p14:creationId xmlns:p14="http://schemas.microsoft.com/office/powerpoint/2010/main" val="35973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今までの成果。</a:t>
            </a:r>
            <a:endParaRPr kumimoji="1" lang="en-US" altLang="ja-JP" dirty="0" smtClean="0"/>
          </a:p>
          <a:p>
            <a:r>
              <a:rPr kumimoji="1" lang="ja-JP" altLang="en-US" dirty="0" smtClean="0"/>
              <a:t>下面からの吸水実験を行って、拡散係数の算出を行った。</a:t>
            </a:r>
            <a:endParaRPr kumimoji="1" lang="en-US" altLang="ja-JP" dirty="0" smtClean="0"/>
          </a:p>
          <a:p>
            <a:endParaRPr kumimoji="1" lang="en-US" altLang="ja-JP" dirty="0" smtClean="0"/>
          </a:p>
          <a:p>
            <a:r>
              <a:rPr kumimoji="1" lang="ja-JP" altLang="en-US" dirty="0" smtClean="0"/>
              <a:t>温度依存性であるとか、調合・水セメント比の違いなど検討して、良好な結果を得ています。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1D992424-A4C0-423F-BAF3-0D2DB867B951}" type="slidenum">
              <a:rPr kumimoji="1" lang="ja-JP" altLang="en-US" smtClean="0"/>
              <a:t>3</a:t>
            </a:fld>
            <a:endParaRPr kumimoji="1" lang="ja-JP" altLang="en-US"/>
          </a:p>
        </p:txBody>
      </p:sp>
    </p:spTree>
    <p:extLst>
      <p:ext uri="{BB962C8B-B14F-4D97-AF65-F5344CB8AC3E}">
        <p14:creationId xmlns:p14="http://schemas.microsoft.com/office/powerpoint/2010/main" val="176739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本題に入ります。</a:t>
            </a:r>
            <a:endParaRPr kumimoji="1" lang="en-US" altLang="ja-JP" dirty="0" smtClean="0"/>
          </a:p>
          <a:p>
            <a:r>
              <a:rPr kumimoji="1" lang="ja-JP" altLang="en-US" dirty="0" smtClean="0"/>
              <a:t>高強度コンクリートの説明を少し。</a:t>
            </a:r>
            <a:endParaRPr kumimoji="1" lang="en-US" altLang="ja-JP" dirty="0" smtClean="0"/>
          </a:p>
          <a:p>
            <a:r>
              <a:rPr kumimoji="1" lang="ja-JP" altLang="en-US" dirty="0" smtClean="0"/>
              <a:t>一般的なコンクリートに比べて、非常に密実であるところが特徴です。</a:t>
            </a:r>
            <a:endParaRPr kumimoji="1" lang="en-US" altLang="ja-JP" dirty="0" smtClean="0"/>
          </a:p>
          <a:p>
            <a:endParaRPr kumimoji="1" lang="en-US" altLang="ja-JP" dirty="0" smtClean="0"/>
          </a:p>
          <a:p>
            <a:r>
              <a:rPr kumimoji="1" lang="ja-JP" altLang="en-US" dirty="0" smtClean="0"/>
              <a:t>爆裂について。</a:t>
            </a:r>
            <a:endParaRPr kumimoji="1" lang="en-US" altLang="ja-JP" dirty="0" smtClean="0"/>
          </a:p>
          <a:p>
            <a:r>
              <a:rPr kumimoji="1" lang="ja-JP" altLang="en-US" dirty="0" smtClean="0"/>
              <a:t>メカニズムの諸説を図で説明。</a:t>
            </a:r>
            <a:endParaRPr kumimoji="1" lang="en-US" altLang="ja-JP" dirty="0" smtClean="0"/>
          </a:p>
          <a:p>
            <a:r>
              <a:rPr kumimoji="1" lang="ja-JP" altLang="en-US" dirty="0" smtClean="0"/>
              <a:t>ですが、かくかくしかじかの理由で、</a:t>
            </a:r>
            <a:endParaRPr kumimoji="1" lang="en-US" altLang="ja-JP" dirty="0" smtClean="0"/>
          </a:p>
          <a:p>
            <a:r>
              <a:rPr kumimoji="1" lang="ja-JP" altLang="en-US" dirty="0" smtClean="0"/>
              <a:t>爆裂のメカニズムは明らかになっていないのが現状です。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992424-A4C0-423F-BAF3-0D2DB867B951}" type="slidenum">
              <a:rPr kumimoji="1" lang="ja-JP" altLang="en-US" smtClean="0"/>
              <a:t>4</a:t>
            </a:fld>
            <a:endParaRPr kumimoji="1" lang="ja-JP" altLang="en-US"/>
          </a:p>
        </p:txBody>
      </p:sp>
    </p:spTree>
    <p:extLst>
      <p:ext uri="{BB962C8B-B14F-4D97-AF65-F5344CB8AC3E}">
        <p14:creationId xmlns:p14="http://schemas.microsoft.com/office/powerpoint/2010/main" val="201210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下面からの加熱実験を行いました。爆裂した試験体の写真です。</a:t>
            </a:r>
            <a:endParaRPr kumimoji="1" lang="en-US" altLang="ja-JP" dirty="0" smtClean="0"/>
          </a:p>
          <a:p>
            <a:r>
              <a:rPr kumimoji="1" lang="ja-JP" altLang="en-US" dirty="0" smtClean="0"/>
              <a:t>この写真は事前に大学で行ったものの写真なのですが、</a:t>
            </a:r>
            <a:endParaRPr kumimoji="1" lang="en-US" altLang="ja-JP" dirty="0" smtClean="0"/>
          </a:p>
          <a:p>
            <a:r>
              <a:rPr kumimoji="1" lang="ja-JP" altLang="en-US" dirty="0" smtClean="0"/>
              <a:t>爆裂が発生すると、このように断面欠損が生じてしまいます。</a:t>
            </a:r>
            <a:endParaRPr kumimoji="1" lang="en-US" altLang="ja-JP" dirty="0" smtClean="0"/>
          </a:p>
          <a:p>
            <a:endParaRPr kumimoji="1" lang="en-US" altLang="ja-JP" dirty="0" smtClean="0"/>
          </a:p>
          <a:p>
            <a:r>
              <a:rPr kumimoji="1" lang="ja-JP" altLang="en-US" dirty="0" smtClean="0"/>
              <a:t>構造物で実際に爆裂が発生した時を想定すると、</a:t>
            </a:r>
            <a:endParaRPr kumimoji="1" lang="en-US" altLang="ja-JP" dirty="0" smtClean="0"/>
          </a:p>
          <a:p>
            <a:r>
              <a:rPr kumimoji="1" lang="ja-JP" altLang="en-US" dirty="0" smtClean="0"/>
              <a:t>部材の断面欠損による耐力の低下が考えられます。</a:t>
            </a:r>
            <a:endParaRPr kumimoji="1" lang="en-US" altLang="ja-JP" dirty="0" smtClean="0"/>
          </a:p>
          <a:p>
            <a:r>
              <a:rPr kumimoji="1" lang="ja-JP" altLang="en-US" dirty="0" smtClean="0"/>
              <a:t>また、爆裂は連続して起こる現象ですので、</a:t>
            </a:r>
            <a:endParaRPr kumimoji="1" lang="en-US" altLang="ja-JP" dirty="0" smtClean="0"/>
          </a:p>
          <a:p>
            <a:r>
              <a:rPr kumimoji="1" lang="ja-JP" altLang="en-US" dirty="0" smtClean="0"/>
              <a:t>更に爆裂が進むことで、鉄筋の露出が起こると鉄筋の溶解が起きて、</a:t>
            </a:r>
            <a:endParaRPr kumimoji="1" lang="en-US" altLang="ja-JP" dirty="0" smtClean="0"/>
          </a:p>
          <a:p>
            <a:r>
              <a:rPr kumimoji="1" lang="ja-JP" altLang="en-US" dirty="0" smtClean="0"/>
              <a:t>著しい耐力の低下が懸念されます。</a:t>
            </a:r>
            <a:endParaRPr kumimoji="1" lang="en-US" altLang="ja-JP" dirty="0" smtClean="0"/>
          </a:p>
          <a:p>
            <a:endParaRPr kumimoji="1" lang="en-US" altLang="ja-JP" dirty="0" smtClean="0"/>
          </a:p>
          <a:p>
            <a:r>
              <a:rPr kumimoji="1" lang="ja-JP" altLang="en-US" dirty="0" smtClean="0"/>
              <a:t>火災時において、非常に危険な現象であると言えます。</a:t>
            </a:r>
            <a:endParaRPr kumimoji="1" lang="en-US" altLang="ja-JP" dirty="0" smtClean="0"/>
          </a:p>
          <a:p>
            <a:endParaRPr kumimoji="1" lang="en-US" altLang="ja-JP" dirty="0" smtClean="0"/>
          </a:p>
          <a:p>
            <a:endParaRPr kumimoji="1" lang="en-US" altLang="ja-JP" dirty="0" smtClean="0"/>
          </a:p>
          <a:p>
            <a:r>
              <a:rPr kumimoji="1" lang="ja-JP" altLang="en-US" dirty="0" smtClean="0"/>
              <a:t>昨年、</a:t>
            </a:r>
            <a:r>
              <a:rPr kumimoji="1" lang="en-US" altLang="ja-JP" dirty="0" smtClean="0"/>
              <a:t>KUR</a:t>
            </a:r>
            <a:r>
              <a:rPr kumimoji="1" lang="ja-JP" altLang="en-US" dirty="0" smtClean="0"/>
              <a:t>で行った実験についてお話します。</a:t>
            </a:r>
            <a:endParaRPr kumimoji="1" lang="en-US" altLang="ja-JP" dirty="0" smtClean="0"/>
          </a:p>
          <a:p>
            <a:r>
              <a:rPr kumimoji="1" lang="ja-JP" altLang="en-US" dirty="0" smtClean="0"/>
              <a:t>初めて</a:t>
            </a:r>
            <a:r>
              <a:rPr kumimoji="1" lang="en-US" altLang="ja-JP" dirty="0" smtClean="0"/>
              <a:t>KUR</a:t>
            </a:r>
            <a:r>
              <a:rPr kumimoji="1" lang="ja-JP" altLang="en-US" dirty="0" smtClean="0"/>
              <a:t>で測定を行いました。</a:t>
            </a:r>
            <a:endParaRPr kumimoji="1" lang="en-US" altLang="ja-JP" dirty="0" smtClean="0"/>
          </a:p>
          <a:p>
            <a:r>
              <a:rPr kumimoji="1" lang="ja-JP" altLang="en-US" dirty="0" smtClean="0"/>
              <a:t>試験体は治具によって拘束して、耐熱レンガで挟んで試験体側面からの火の流入を防ぎました。</a:t>
            </a:r>
            <a:endParaRPr kumimoji="1" lang="en-US" altLang="ja-JP" dirty="0" smtClean="0"/>
          </a:p>
          <a:p>
            <a:r>
              <a:rPr kumimoji="1" lang="ja-JP" altLang="en-US" dirty="0" smtClean="0"/>
              <a:t>加熱装置は写真のようにアルミ容器に納めて、実験室に配置しました。</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992424-A4C0-423F-BAF3-0D2DB867B951}" type="slidenum">
              <a:rPr kumimoji="1" lang="ja-JP" altLang="en-US" smtClean="0"/>
              <a:t>6</a:t>
            </a:fld>
            <a:endParaRPr kumimoji="1" lang="ja-JP" altLang="en-US"/>
          </a:p>
        </p:txBody>
      </p:sp>
    </p:spTree>
    <p:extLst>
      <p:ext uri="{BB962C8B-B14F-4D97-AF65-F5344CB8AC3E}">
        <p14:creationId xmlns:p14="http://schemas.microsoft.com/office/powerpoint/2010/main" val="219746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実験室での様子です。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992424-A4C0-423F-BAF3-0D2DB867B951}" type="slidenum">
              <a:rPr kumimoji="1" lang="ja-JP" altLang="en-US" smtClean="0"/>
              <a:t>8</a:t>
            </a:fld>
            <a:endParaRPr kumimoji="1" lang="ja-JP" altLang="en-US"/>
          </a:p>
        </p:txBody>
      </p:sp>
    </p:spTree>
    <p:extLst>
      <p:ext uri="{BB962C8B-B14F-4D97-AF65-F5344CB8AC3E}">
        <p14:creationId xmlns:p14="http://schemas.microsoft.com/office/powerpoint/2010/main" val="183458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今後の展望ですが、</a:t>
            </a:r>
            <a:endParaRPr kumimoji="1" lang="en-US" altLang="ja-JP" dirty="0" smtClean="0"/>
          </a:p>
          <a:p>
            <a:r>
              <a:rPr kumimoji="1" lang="en-US" altLang="ja-JP" dirty="0" smtClean="0"/>
              <a:t>KUR</a:t>
            </a:r>
            <a:r>
              <a:rPr kumimoji="1" lang="ja-JP" altLang="en-US" dirty="0" smtClean="0"/>
              <a:t>の実験室は爆裂の実験に適していると考えられます。</a:t>
            </a:r>
            <a:endParaRPr kumimoji="1" lang="en-US" altLang="ja-JP" dirty="0" smtClean="0"/>
          </a:p>
          <a:p>
            <a:r>
              <a:rPr kumimoji="1" lang="ja-JP" altLang="en-US" dirty="0" smtClean="0"/>
              <a:t>火災加熱を模擬するので、火を使うことができること、</a:t>
            </a:r>
            <a:endParaRPr kumimoji="1" lang="en-US" altLang="ja-JP" dirty="0" smtClean="0"/>
          </a:p>
          <a:p>
            <a:r>
              <a:rPr kumimoji="1" lang="ja-JP" altLang="en-US" dirty="0" smtClean="0"/>
              <a:t>実験室が広く、安全を確保しやすいことなど、が理由です。</a:t>
            </a:r>
            <a:endParaRPr kumimoji="1" lang="en-US" altLang="ja-JP" dirty="0" smtClean="0"/>
          </a:p>
          <a:p>
            <a:endParaRPr kumimoji="1" lang="en-US" altLang="ja-JP" dirty="0" smtClean="0"/>
          </a:p>
          <a:p>
            <a:r>
              <a:rPr kumimoji="1" lang="ja-JP" altLang="en-US" dirty="0" smtClean="0"/>
              <a:t>課題ですが、安全性の確保に尽きると思います。</a:t>
            </a:r>
            <a:endParaRPr kumimoji="1" lang="en-US" altLang="ja-JP" dirty="0" smtClean="0"/>
          </a:p>
          <a:p>
            <a:r>
              <a:rPr kumimoji="1" lang="ja-JP" altLang="en-US" dirty="0" smtClean="0"/>
              <a:t>今回は、実験設備への延焼などはなかったですが、今後セットアップの変更があっても安全第一で実験を行います。</a:t>
            </a:r>
            <a:endParaRPr kumimoji="1" lang="en-US" altLang="ja-JP" dirty="0" smtClean="0"/>
          </a:p>
          <a:p>
            <a:r>
              <a:rPr kumimoji="1" lang="ja-JP" altLang="en-US" dirty="0" smtClean="0"/>
              <a:t>次に、今回は実験をアルミ容器内で行いましたが、ガスの燃焼を考えて上面解放で行いました。</a:t>
            </a:r>
            <a:endParaRPr kumimoji="1" lang="en-US" altLang="ja-JP" dirty="0" smtClean="0"/>
          </a:p>
          <a:p>
            <a:r>
              <a:rPr kumimoji="1" lang="ja-JP" altLang="en-US" dirty="0" smtClean="0"/>
              <a:t>コンクリートの性質上、少し粉が出るし、爆裂の衝撃で破片や粉が舞っていると思われます。</a:t>
            </a:r>
            <a:endParaRPr kumimoji="1" lang="en-US" altLang="ja-JP" dirty="0" smtClean="0"/>
          </a:p>
          <a:p>
            <a:r>
              <a:rPr kumimoji="1" lang="ja-JP" altLang="en-US" dirty="0" smtClean="0"/>
              <a:t>放射性物質を体に取り込んでしまう危険性があるので、今後はアルミ容器で覆って実験をする方向でセットアップを考えていきます。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1D992424-A4C0-423F-BAF3-0D2DB867B951}" type="slidenum">
              <a:rPr kumimoji="1" lang="ja-JP" altLang="en-US" smtClean="0"/>
              <a:t>11</a:t>
            </a:fld>
            <a:endParaRPr kumimoji="1" lang="ja-JP" altLang="en-US"/>
          </a:p>
        </p:txBody>
      </p:sp>
    </p:spTree>
    <p:extLst>
      <p:ext uri="{BB962C8B-B14F-4D97-AF65-F5344CB8AC3E}">
        <p14:creationId xmlns:p14="http://schemas.microsoft.com/office/powerpoint/2010/main" val="390766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6D1D5ADA-562C-48BC-AF89-AFA6204C7F98}" type="datetimeFigureOut">
              <a:rPr kumimoji="1" lang="ja-JP" altLang="en-US" smtClean="0"/>
              <a:t>2012/1/6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5DF7FE6A-8F60-46BB-B6D3-673E1E8A59E5}" type="slidenum">
              <a:rPr kumimoji="1" lang="ja-JP" altLang="en-US" smtClean="0"/>
              <a:t>‹#›</a:t>
            </a:fld>
            <a:endParaRPr kumimoji="1" lang="ja-JP" altLang="en-US"/>
          </a:p>
        </p:txBody>
      </p:sp>
    </p:spTree>
    <p:extLst>
      <p:ext uri="{BB962C8B-B14F-4D97-AF65-F5344CB8AC3E}">
        <p14:creationId xmlns:p14="http://schemas.microsoft.com/office/powerpoint/2010/main" val="29095214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6D1D5ADA-562C-48BC-AF89-AFA6204C7F98}" type="datetimeFigureOut">
              <a:rPr kumimoji="1" lang="ja-JP" altLang="en-US" smtClean="0"/>
              <a:t>2012/1/6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5DF7FE6A-8F60-46BB-B6D3-673E1E8A59E5}" type="slidenum">
              <a:rPr kumimoji="1" lang="ja-JP" altLang="en-US" smtClean="0"/>
              <a:t>‹#›</a:t>
            </a:fld>
            <a:endParaRPr kumimoji="1" lang="ja-JP" altLang="en-US"/>
          </a:p>
        </p:txBody>
      </p:sp>
    </p:spTree>
    <p:extLst>
      <p:ext uri="{BB962C8B-B14F-4D97-AF65-F5344CB8AC3E}">
        <p14:creationId xmlns:p14="http://schemas.microsoft.com/office/powerpoint/2010/main" val="25405245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6D1D5ADA-562C-48BC-AF89-AFA6204C7F98}" type="datetimeFigureOut">
              <a:rPr kumimoji="1" lang="ja-JP" altLang="en-US" smtClean="0"/>
              <a:t>2012/1/6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5DF7FE6A-8F60-46BB-B6D3-673E1E8A59E5}" type="slidenum">
              <a:rPr kumimoji="1" lang="ja-JP" altLang="en-US" smtClean="0"/>
              <a:t>‹#›</a:t>
            </a:fld>
            <a:endParaRPr kumimoji="1" lang="ja-JP" altLang="en-US"/>
          </a:p>
        </p:txBody>
      </p:sp>
    </p:spTree>
    <p:extLst>
      <p:ext uri="{BB962C8B-B14F-4D97-AF65-F5344CB8AC3E}">
        <p14:creationId xmlns:p14="http://schemas.microsoft.com/office/powerpoint/2010/main" val="2308662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6D1D5ADA-562C-48BC-AF89-AFA6204C7F98}" type="datetimeFigureOut">
              <a:rPr kumimoji="1" lang="ja-JP" altLang="en-US" smtClean="0"/>
              <a:t>2012/1/6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5DF7FE6A-8F60-46BB-B6D3-673E1E8A59E5}" type="slidenum">
              <a:rPr kumimoji="1" lang="ja-JP" altLang="en-US" smtClean="0"/>
              <a:t>‹#›</a:t>
            </a:fld>
            <a:endParaRPr kumimoji="1" lang="ja-JP" altLang="en-US"/>
          </a:p>
        </p:txBody>
      </p:sp>
      <p:sp>
        <p:nvSpPr>
          <p:cNvPr id="2" name="タイトル 1"/>
          <p:cNvSpPr>
            <a:spLocks noGrp="1"/>
          </p:cNvSpPr>
          <p:nvPr>
            <p:ph type="title"/>
          </p:nvPr>
        </p:nvSpPr>
        <p:spPr/>
        <p:txBody>
          <a:bodyPr>
            <a:normAutofit/>
          </a:bodyPr>
          <a:lstStyle>
            <a:lvl1pPr>
              <a:defRPr sz="3200"/>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9451826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6D1D5ADA-562C-48BC-AF89-AFA6204C7F98}" type="datetimeFigureOut">
              <a:rPr kumimoji="1" lang="ja-JP" altLang="en-US" smtClean="0"/>
              <a:t>2012/1/6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5DF7FE6A-8F60-46BB-B6D3-673E1E8A59E5}" type="slidenum">
              <a:rPr kumimoji="1" lang="ja-JP" altLang="en-US" smtClean="0"/>
              <a:t>‹#›</a:t>
            </a:fld>
            <a:endParaRPr kumimoji="1" lang="ja-JP" altLang="en-US"/>
          </a:p>
        </p:txBody>
      </p:sp>
    </p:spTree>
    <p:extLst>
      <p:ext uri="{BB962C8B-B14F-4D97-AF65-F5344CB8AC3E}">
        <p14:creationId xmlns:p14="http://schemas.microsoft.com/office/powerpoint/2010/main" val="33223921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6D1D5ADA-562C-48BC-AF89-AFA6204C7F98}" type="datetimeFigureOut">
              <a:rPr kumimoji="1" lang="ja-JP" altLang="en-US" smtClean="0"/>
              <a:t>2012/1/6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5DF7FE6A-8F60-46BB-B6D3-673E1E8A59E5}" type="slidenum">
              <a:rPr kumimoji="1" lang="ja-JP" altLang="en-US" smtClean="0"/>
              <a:t>‹#›</a:t>
            </a:fld>
            <a:endParaRPr kumimoji="1" lang="ja-JP" altLang="en-US"/>
          </a:p>
        </p:txBody>
      </p:sp>
    </p:spTree>
    <p:extLst>
      <p:ext uri="{BB962C8B-B14F-4D97-AF65-F5344CB8AC3E}">
        <p14:creationId xmlns:p14="http://schemas.microsoft.com/office/powerpoint/2010/main" val="34718753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6D1D5ADA-562C-48BC-AF89-AFA6204C7F98}" type="datetimeFigureOut">
              <a:rPr kumimoji="1" lang="ja-JP" altLang="en-US" smtClean="0"/>
              <a:t>2012/1/6</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5DF7FE6A-8F60-46BB-B6D3-673E1E8A59E5}" type="slidenum">
              <a:rPr kumimoji="1" lang="ja-JP" altLang="en-US" smtClean="0"/>
              <a:t>‹#›</a:t>
            </a:fld>
            <a:endParaRPr kumimoji="1" lang="ja-JP" altLang="en-US"/>
          </a:p>
        </p:txBody>
      </p:sp>
    </p:spTree>
    <p:extLst>
      <p:ext uri="{BB962C8B-B14F-4D97-AF65-F5344CB8AC3E}">
        <p14:creationId xmlns:p14="http://schemas.microsoft.com/office/powerpoint/2010/main" val="1232908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6D1D5ADA-562C-48BC-AF89-AFA6204C7F98}" type="datetimeFigureOut">
              <a:rPr kumimoji="1" lang="ja-JP" altLang="en-US" smtClean="0"/>
              <a:t>2012/1/6</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5DF7FE6A-8F60-46BB-B6D3-673E1E8A59E5}" type="slidenum">
              <a:rPr kumimoji="1" lang="ja-JP" altLang="en-US" smtClean="0"/>
              <a:t>‹#›</a:t>
            </a:fld>
            <a:endParaRPr kumimoji="1" lang="ja-JP" altLang="en-US"/>
          </a:p>
        </p:txBody>
      </p:sp>
    </p:spTree>
    <p:extLst>
      <p:ext uri="{BB962C8B-B14F-4D97-AF65-F5344CB8AC3E}">
        <p14:creationId xmlns:p14="http://schemas.microsoft.com/office/powerpoint/2010/main" val="34039602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6D1D5ADA-562C-48BC-AF89-AFA6204C7F98}" type="datetimeFigureOut">
              <a:rPr kumimoji="1" lang="ja-JP" altLang="en-US" smtClean="0"/>
              <a:t>2012/1/6</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5DF7FE6A-8F60-46BB-B6D3-673E1E8A59E5}" type="slidenum">
              <a:rPr kumimoji="1" lang="ja-JP" altLang="en-US" smtClean="0"/>
              <a:t>‹#›</a:t>
            </a:fld>
            <a:endParaRPr kumimoji="1" lang="ja-JP" altLang="en-US"/>
          </a:p>
        </p:txBody>
      </p:sp>
    </p:spTree>
    <p:extLst>
      <p:ext uri="{BB962C8B-B14F-4D97-AF65-F5344CB8AC3E}">
        <p14:creationId xmlns:p14="http://schemas.microsoft.com/office/powerpoint/2010/main" val="1598010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6D1D5ADA-562C-48BC-AF89-AFA6204C7F98}" type="datetimeFigureOut">
              <a:rPr kumimoji="1" lang="ja-JP" altLang="en-US" smtClean="0"/>
              <a:t>2012/1/6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5DF7FE6A-8F60-46BB-B6D3-673E1E8A59E5}" type="slidenum">
              <a:rPr kumimoji="1" lang="ja-JP" altLang="en-US" smtClean="0"/>
              <a:t>‹#›</a:t>
            </a:fld>
            <a:endParaRPr kumimoji="1" lang="ja-JP" altLang="en-US"/>
          </a:p>
        </p:txBody>
      </p:sp>
    </p:spTree>
    <p:extLst>
      <p:ext uri="{BB962C8B-B14F-4D97-AF65-F5344CB8AC3E}">
        <p14:creationId xmlns:p14="http://schemas.microsoft.com/office/powerpoint/2010/main" val="38112467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6D1D5ADA-562C-48BC-AF89-AFA6204C7F98}" type="datetimeFigureOut">
              <a:rPr kumimoji="1" lang="ja-JP" altLang="en-US" smtClean="0"/>
              <a:t>2012/1/6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5DF7FE6A-8F60-46BB-B6D3-673E1E8A59E5}" type="slidenum">
              <a:rPr kumimoji="1" lang="ja-JP" altLang="en-US" smtClean="0"/>
              <a:t>‹#›</a:t>
            </a:fld>
            <a:endParaRPr kumimoji="1" lang="ja-JP" altLang="en-US"/>
          </a:p>
        </p:txBody>
      </p:sp>
    </p:spTree>
    <p:extLst>
      <p:ext uri="{BB962C8B-B14F-4D97-AF65-F5344CB8AC3E}">
        <p14:creationId xmlns:p14="http://schemas.microsoft.com/office/powerpoint/2010/main" val="32896726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タイトル プレースホルダー 1"/>
          <p:cNvSpPr>
            <a:spLocks noGrp="1"/>
          </p:cNvSpPr>
          <p:nvPr>
            <p:ph type="title"/>
          </p:nvPr>
        </p:nvSpPr>
        <p:spPr>
          <a:xfrm>
            <a:off x="158824" y="116632"/>
            <a:ext cx="8229600" cy="648072"/>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196752"/>
            <a:ext cx="8229600" cy="5328592"/>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415983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txStyles>
    <p:titleStyle>
      <a:lvl1pPr algn="ctr" defTabSz="914400" rtl="0" eaLnBrk="1" latinLnBrk="0" hangingPunct="1">
        <a:spcBef>
          <a:spcPct val="0"/>
        </a:spcBef>
        <a:buNone/>
        <a:defRPr kumimoji="1" sz="3600" kern="1200">
          <a:solidFill>
            <a:schemeClr val="tx1"/>
          </a:solidFill>
          <a:latin typeface="HGPｺﾞｼｯｸM" pitchFamily="50" charset="-128"/>
          <a:ea typeface="HGPｺﾞｼｯｸM"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solidFill>
          <a:latin typeface="HGPｺﾞｼｯｸM" pitchFamily="50" charset="-128"/>
          <a:ea typeface="HGPｺﾞｼｯｸM" pitchFamily="50" charset="-128"/>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HGPｺﾞｼｯｸM" pitchFamily="50" charset="-128"/>
          <a:ea typeface="HGPｺﾞｼｯｸM"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HGPｺﾞｼｯｸM" pitchFamily="50" charset="-128"/>
          <a:ea typeface="HGPｺﾞｼｯｸM" pitchFamily="50" charset="-128"/>
          <a:cs typeface="+mn-cs"/>
        </a:defRPr>
      </a:lvl3pPr>
      <a:lvl4pPr marL="1600200" indent="-228600" algn="l" defTabSz="914400" rtl="0" eaLnBrk="1" latinLnBrk="0" hangingPunct="1">
        <a:spcBef>
          <a:spcPct val="20000"/>
        </a:spcBef>
        <a:buFont typeface="Arial" pitchFamily="34" charset="0"/>
        <a:buChar char="–"/>
        <a:defRPr kumimoji="1" sz="2400" kern="1200">
          <a:solidFill>
            <a:schemeClr val="tx1"/>
          </a:solidFill>
          <a:latin typeface="HGPｺﾞｼｯｸM" pitchFamily="50" charset="-128"/>
          <a:ea typeface="HGPｺﾞｼｯｸM" pitchFamily="50" charset="-128"/>
          <a:cs typeface="+mn-cs"/>
        </a:defRPr>
      </a:lvl4pPr>
      <a:lvl5pPr marL="2057400" indent="-228600" algn="l" defTabSz="914400" rtl="0" eaLnBrk="1" latinLnBrk="0" hangingPunct="1">
        <a:spcBef>
          <a:spcPct val="20000"/>
        </a:spcBef>
        <a:buFont typeface="Arial" pitchFamily="34" charset="0"/>
        <a:buChar char="»"/>
        <a:defRPr kumimoji="1" sz="2400" kern="1200">
          <a:solidFill>
            <a:schemeClr val="tx1"/>
          </a:solidFill>
          <a:latin typeface="HGPｺﾞｼｯｸM" pitchFamily="50" charset="-128"/>
          <a:ea typeface="HGPｺﾞｼｯｸM"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3200" dirty="0" smtClean="0"/>
              <a:t>中性子ラジオグラフィによる</a:t>
            </a:r>
            <a:r>
              <a:rPr kumimoji="1" lang="en-US" altLang="ja-JP" sz="3200" dirty="0" smtClean="0"/>
              <a:t/>
            </a:r>
            <a:br>
              <a:rPr kumimoji="1" lang="en-US" altLang="ja-JP" sz="3200" dirty="0" smtClean="0"/>
            </a:br>
            <a:r>
              <a:rPr kumimoji="1" lang="ja-JP" altLang="en-US" sz="3200" dirty="0" smtClean="0"/>
              <a:t>高強度コンクリートの爆裂に関する研究</a:t>
            </a:r>
            <a:endParaRPr kumimoji="1" lang="ja-JP" altLang="en-US" sz="3200" dirty="0"/>
          </a:p>
        </p:txBody>
      </p:sp>
      <p:sp>
        <p:nvSpPr>
          <p:cNvPr id="3" name="サブタイトル 2"/>
          <p:cNvSpPr>
            <a:spLocks noGrp="1"/>
          </p:cNvSpPr>
          <p:nvPr>
            <p:ph type="subTitle" idx="1"/>
          </p:nvPr>
        </p:nvSpPr>
        <p:spPr/>
        <p:txBody>
          <a:bodyPr/>
          <a:lstStyle/>
          <a:p>
            <a:r>
              <a:rPr kumimoji="1" lang="ja-JP" altLang="en-US" dirty="0" smtClean="0">
                <a:solidFill>
                  <a:schemeClr val="tx1"/>
                </a:solidFill>
              </a:rPr>
              <a:t>東京理科大学　榎村剛</a:t>
            </a:r>
            <a:endParaRPr kumimoji="1" lang="ja-JP" altLang="en-US" dirty="0">
              <a:solidFill>
                <a:schemeClr val="tx1"/>
              </a:solidFill>
            </a:endParaRPr>
          </a:p>
        </p:txBody>
      </p:sp>
    </p:spTree>
    <p:extLst>
      <p:ext uri="{BB962C8B-B14F-4D97-AF65-F5344CB8AC3E}">
        <p14:creationId xmlns:p14="http://schemas.microsoft.com/office/powerpoint/2010/main" val="24422016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44121" y="1107635"/>
            <a:ext cx="8229600" cy="5328592"/>
          </a:xfrm>
        </p:spPr>
        <p:txBody>
          <a:bodyPr/>
          <a:lstStyle/>
          <a:p>
            <a:r>
              <a:rPr kumimoji="1" lang="ja-JP" altLang="en-US" dirty="0" smtClean="0"/>
              <a:t>実験結果</a:t>
            </a:r>
            <a:endParaRPr kumimoji="1" lang="ja-JP" altLang="en-US" dirty="0"/>
          </a:p>
        </p:txBody>
      </p:sp>
      <p:sp>
        <p:nvSpPr>
          <p:cNvPr id="3" name="タイトル 2"/>
          <p:cNvSpPr>
            <a:spLocks noGrp="1"/>
          </p:cNvSpPr>
          <p:nvPr>
            <p:ph type="title"/>
          </p:nvPr>
        </p:nvSpPr>
        <p:spPr/>
        <p:txBody>
          <a:bodyPr/>
          <a:lstStyle/>
          <a:p>
            <a:r>
              <a:rPr lang="ja-JP" altLang="en-US" dirty="0"/>
              <a:t>高強度コンクリートの爆裂</a:t>
            </a:r>
            <a:endParaRPr kumimoji="1" lang="ja-JP" altLang="en-US" dirty="0"/>
          </a:p>
        </p:txBody>
      </p:sp>
      <p:grpSp>
        <p:nvGrpSpPr>
          <p:cNvPr id="5" name="グループ化 4"/>
          <p:cNvGrpSpPr/>
          <p:nvPr/>
        </p:nvGrpSpPr>
        <p:grpSpPr>
          <a:xfrm>
            <a:off x="179512" y="1524048"/>
            <a:ext cx="8766006" cy="4813512"/>
            <a:chOff x="179512" y="1717289"/>
            <a:chExt cx="8766006" cy="4813512"/>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204864"/>
              <a:ext cx="4327525" cy="432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7993" y="2197272"/>
              <a:ext cx="4327525" cy="432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270704" y="1743199"/>
              <a:ext cx="2145139" cy="461665"/>
            </a:xfrm>
            <a:prstGeom prst="rect">
              <a:avLst/>
            </a:prstGeom>
            <a:noFill/>
          </p:spPr>
          <p:txBody>
            <a:bodyPr wrap="none" rtlCol="0">
              <a:spAutoFit/>
            </a:bodyPr>
            <a:lstStyle/>
            <a:p>
              <a:r>
                <a:rPr kumimoji="1" lang="ja-JP" altLang="en-US" sz="2400" dirty="0" smtClean="0">
                  <a:latin typeface="HGPｺﾞｼｯｸM" pitchFamily="50" charset="-128"/>
                  <a:ea typeface="HGPｺﾞｼｯｸM" pitchFamily="50" charset="-128"/>
                </a:rPr>
                <a:t>透過率のグラフ</a:t>
              </a:r>
              <a:endParaRPr kumimoji="1" lang="ja-JP" altLang="en-US" sz="2400" dirty="0">
                <a:latin typeface="HGPｺﾞｼｯｸM" pitchFamily="50" charset="-128"/>
                <a:ea typeface="HGPｺﾞｼｯｸM" pitchFamily="50" charset="-128"/>
              </a:endParaRPr>
            </a:p>
          </p:txBody>
        </p:sp>
        <p:sp>
          <p:nvSpPr>
            <p:cNvPr id="7" name="テキスト ボックス 6"/>
            <p:cNvSpPr txBox="1"/>
            <p:nvPr/>
          </p:nvSpPr>
          <p:spPr>
            <a:xfrm>
              <a:off x="5935209" y="1717289"/>
              <a:ext cx="1693092" cy="461665"/>
            </a:xfrm>
            <a:prstGeom prst="rect">
              <a:avLst/>
            </a:prstGeom>
            <a:noFill/>
          </p:spPr>
          <p:txBody>
            <a:bodyPr wrap="none" rtlCol="0">
              <a:spAutoFit/>
            </a:bodyPr>
            <a:lstStyle/>
            <a:p>
              <a:r>
                <a:rPr kumimoji="1" lang="ja-JP" altLang="en-US" sz="2400" dirty="0" smtClean="0">
                  <a:latin typeface="HGPｺﾞｼｯｸM" pitchFamily="50" charset="-128"/>
                  <a:ea typeface="HGPｺﾞｼｯｸM" pitchFamily="50" charset="-128"/>
                </a:rPr>
                <a:t>水分</a:t>
              </a:r>
              <a:r>
                <a:rPr lang="ja-JP" altLang="en-US" sz="2400" dirty="0" smtClean="0">
                  <a:latin typeface="HGPｺﾞｼｯｸM" pitchFamily="50" charset="-128"/>
                  <a:ea typeface="HGPｺﾞｼｯｸM" pitchFamily="50" charset="-128"/>
                </a:rPr>
                <a:t>の増減</a:t>
              </a:r>
              <a:endParaRPr kumimoji="1" lang="ja-JP" altLang="en-US" sz="2400" dirty="0">
                <a:latin typeface="HGPｺﾞｼｯｸM" pitchFamily="50" charset="-128"/>
                <a:ea typeface="HGPｺﾞｼｯｸM" pitchFamily="50" charset="-128"/>
              </a:endParaRPr>
            </a:p>
          </p:txBody>
        </p:sp>
      </p:grpSp>
      <p:sp>
        <p:nvSpPr>
          <p:cNvPr id="6" name="テキスト ボックス 5"/>
          <p:cNvSpPr txBox="1"/>
          <p:nvPr/>
        </p:nvSpPr>
        <p:spPr>
          <a:xfrm>
            <a:off x="830249" y="6329968"/>
            <a:ext cx="6470041" cy="461665"/>
          </a:xfrm>
          <a:prstGeom prst="rect">
            <a:avLst/>
          </a:prstGeom>
          <a:noFill/>
        </p:spPr>
        <p:txBody>
          <a:bodyPr wrap="none" rtlCol="0">
            <a:spAutoFit/>
          </a:bodyPr>
          <a:lstStyle/>
          <a:p>
            <a:r>
              <a:rPr lang="ja-JP" altLang="en-US" sz="2400" b="1" dirty="0" smtClean="0">
                <a:solidFill>
                  <a:srgbClr val="FF0000"/>
                </a:solidFill>
              </a:rPr>
              <a:t>→爆裂発生時の水分移動を捉えることができた。</a:t>
            </a:r>
            <a:endParaRPr kumimoji="1" lang="ja-JP" altLang="en-US" sz="2400" b="1" dirty="0">
              <a:solidFill>
                <a:srgbClr val="FF0000"/>
              </a:solidFill>
            </a:endParaRPr>
          </a:p>
        </p:txBody>
      </p:sp>
    </p:spTree>
    <p:extLst>
      <p:ext uri="{BB962C8B-B14F-4D97-AF65-F5344CB8AC3E}">
        <p14:creationId xmlns:p14="http://schemas.microsoft.com/office/powerpoint/2010/main" val="25105982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kumimoji="1" lang="ja-JP" altLang="en-US" dirty="0" smtClean="0"/>
              <a:t>今後の展望</a:t>
            </a:r>
            <a:endParaRPr lang="en-US" altLang="ja-JP" dirty="0" smtClean="0"/>
          </a:p>
          <a:p>
            <a:pPr lvl="1"/>
            <a:r>
              <a:rPr kumimoji="1" lang="en-US" altLang="ja-JP" sz="2400" dirty="0" smtClean="0"/>
              <a:t>KUR</a:t>
            </a:r>
            <a:r>
              <a:rPr kumimoji="1" lang="ja-JP" altLang="en-US" sz="2400" dirty="0" smtClean="0"/>
              <a:t>の設備</a:t>
            </a:r>
            <a:endParaRPr kumimoji="1" lang="en-US" altLang="ja-JP" sz="2400" dirty="0" smtClean="0"/>
          </a:p>
          <a:p>
            <a:pPr lvl="2"/>
            <a:r>
              <a:rPr lang="ja-JP" altLang="en-US" sz="2400" dirty="0" smtClean="0"/>
              <a:t> </a:t>
            </a:r>
            <a:r>
              <a:rPr lang="ja-JP" altLang="en-US" sz="2400" dirty="0" smtClean="0">
                <a:solidFill>
                  <a:srgbClr val="FF0000"/>
                </a:solidFill>
              </a:rPr>
              <a:t>自由度</a:t>
            </a:r>
            <a:r>
              <a:rPr lang="ja-JP" altLang="en-US" sz="2400" dirty="0" smtClean="0"/>
              <a:t>が高く、火を使う実験でも行うことができた。</a:t>
            </a:r>
            <a:endParaRPr lang="en-US" altLang="ja-JP" sz="2400" dirty="0" smtClean="0"/>
          </a:p>
          <a:p>
            <a:pPr lvl="2"/>
            <a:endParaRPr kumimoji="1" lang="en-US" altLang="ja-JP" sz="2400" dirty="0" smtClean="0"/>
          </a:p>
          <a:p>
            <a:pPr lvl="1"/>
            <a:r>
              <a:rPr lang="ja-JP" altLang="en-US" sz="2400" dirty="0" smtClean="0"/>
              <a:t> </a:t>
            </a:r>
            <a:r>
              <a:rPr lang="ja-JP" altLang="en-US" sz="2400" dirty="0" smtClean="0">
                <a:solidFill>
                  <a:srgbClr val="FF0000"/>
                </a:solidFill>
              </a:rPr>
              <a:t>安全性の追求</a:t>
            </a:r>
            <a:endParaRPr lang="en-US" altLang="ja-JP" sz="2400" dirty="0" smtClean="0">
              <a:solidFill>
                <a:srgbClr val="FF0000"/>
              </a:solidFill>
            </a:endParaRPr>
          </a:p>
          <a:p>
            <a:pPr lvl="2"/>
            <a:r>
              <a:rPr lang="ja-JP" altLang="en-US" sz="2400" dirty="0" smtClean="0"/>
              <a:t>上面</a:t>
            </a:r>
            <a:r>
              <a:rPr lang="ja-JP" altLang="en-US" sz="2400" dirty="0"/>
              <a:t>解放で行ったが、破片・粉塵の飛散が懸念</a:t>
            </a:r>
            <a:r>
              <a:rPr lang="ja-JP" altLang="en-US" sz="2400" dirty="0" smtClean="0"/>
              <a:t>された。</a:t>
            </a:r>
            <a:endParaRPr lang="en-US" altLang="ja-JP" sz="2400" dirty="0" smtClean="0"/>
          </a:p>
          <a:p>
            <a:pPr lvl="2"/>
            <a:r>
              <a:rPr lang="ja-JP" altLang="en-US" sz="2400" dirty="0"/>
              <a:t>セットアップ変更をしても、安全に実験を行う</a:t>
            </a:r>
            <a:r>
              <a:rPr lang="ja-JP" altLang="en-US" sz="2400" dirty="0" smtClean="0"/>
              <a:t>。</a:t>
            </a:r>
            <a:endParaRPr kumimoji="1" lang="en-US" altLang="ja-JP" sz="2400" dirty="0"/>
          </a:p>
          <a:p>
            <a:endParaRPr lang="en-US" altLang="ja-JP" dirty="0" smtClean="0"/>
          </a:p>
          <a:p>
            <a:r>
              <a:rPr lang="ja-JP" altLang="en-US" dirty="0" smtClean="0"/>
              <a:t>まとめ</a:t>
            </a:r>
            <a:endParaRPr lang="en-US" altLang="ja-JP" dirty="0" smtClean="0"/>
          </a:p>
          <a:p>
            <a:pPr lvl="1"/>
            <a:r>
              <a:rPr lang="ja-JP" altLang="en-US" sz="2400" dirty="0"/>
              <a:t>火</a:t>
            </a:r>
            <a:r>
              <a:rPr lang="ja-JP" altLang="en-US" sz="2400" dirty="0" smtClean="0"/>
              <a:t>を使う実験を行った。</a:t>
            </a:r>
            <a:endParaRPr lang="en-US" altLang="ja-JP" sz="2400" dirty="0" smtClean="0"/>
          </a:p>
          <a:p>
            <a:pPr lvl="1"/>
            <a:r>
              <a:rPr kumimoji="1" lang="ja-JP" altLang="en-US" sz="2400" dirty="0" smtClean="0"/>
              <a:t>爆裂発生させ、水分分布を捉えることができた。</a:t>
            </a:r>
            <a:endParaRPr kumimoji="1" lang="ja-JP" altLang="en-US" sz="2400" dirty="0"/>
          </a:p>
        </p:txBody>
      </p:sp>
      <p:sp>
        <p:nvSpPr>
          <p:cNvPr id="3" name="タイトル 2"/>
          <p:cNvSpPr>
            <a:spLocks noGrp="1"/>
          </p:cNvSpPr>
          <p:nvPr>
            <p:ph type="title"/>
          </p:nvPr>
        </p:nvSpPr>
        <p:spPr/>
        <p:txBody>
          <a:bodyPr/>
          <a:lstStyle/>
          <a:p>
            <a:r>
              <a:rPr lang="ja-JP" altLang="en-US" dirty="0"/>
              <a:t>高強度コンクリートの爆裂</a:t>
            </a:r>
            <a:endParaRPr kumimoji="1" lang="ja-JP" altLang="en-US" dirty="0"/>
          </a:p>
        </p:txBody>
      </p:sp>
    </p:spTree>
    <p:extLst>
      <p:ext uri="{BB962C8B-B14F-4D97-AF65-F5344CB8AC3E}">
        <p14:creationId xmlns:p14="http://schemas.microsoft.com/office/powerpoint/2010/main" val="42212491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196752"/>
            <a:ext cx="4225257" cy="5328592"/>
          </a:xfrm>
        </p:spPr>
        <p:txBody>
          <a:bodyPr>
            <a:normAutofit/>
          </a:bodyPr>
          <a:lstStyle/>
          <a:p>
            <a:r>
              <a:rPr kumimoji="1" lang="ja-JP" altLang="en-US" dirty="0" smtClean="0"/>
              <a:t>コンクリートと水分には密接な関係がある。</a:t>
            </a:r>
            <a:endParaRPr kumimoji="1" lang="en-US" altLang="ja-JP" dirty="0" smtClean="0"/>
          </a:p>
          <a:p>
            <a:pPr lvl="1"/>
            <a:r>
              <a:rPr lang="ja-JP" altLang="en-US" sz="2400" dirty="0">
                <a:solidFill>
                  <a:schemeClr val="accent5">
                    <a:lumMod val="50000"/>
                  </a:schemeClr>
                </a:solidFill>
              </a:rPr>
              <a:t>水和</a:t>
            </a:r>
            <a:r>
              <a:rPr lang="ja-JP" altLang="en-US" sz="2400" dirty="0" smtClean="0">
                <a:solidFill>
                  <a:schemeClr val="accent5">
                    <a:lumMod val="50000"/>
                  </a:schemeClr>
                </a:solidFill>
              </a:rPr>
              <a:t>反応</a:t>
            </a:r>
            <a:endParaRPr lang="en-US" altLang="ja-JP" sz="2400" dirty="0" smtClean="0">
              <a:solidFill>
                <a:schemeClr val="accent5">
                  <a:lumMod val="50000"/>
                </a:schemeClr>
              </a:solidFill>
            </a:endParaRPr>
          </a:p>
          <a:p>
            <a:pPr lvl="1"/>
            <a:r>
              <a:rPr kumimoji="1" lang="ja-JP" altLang="en-US" sz="2400" dirty="0" smtClean="0">
                <a:solidFill>
                  <a:schemeClr val="accent5">
                    <a:lumMod val="50000"/>
                  </a:schemeClr>
                </a:solidFill>
              </a:rPr>
              <a:t>劣化因子の流入</a:t>
            </a:r>
            <a:endParaRPr kumimoji="1" lang="en-US" altLang="ja-JP" sz="2400" dirty="0" smtClean="0">
              <a:solidFill>
                <a:schemeClr val="accent5">
                  <a:lumMod val="50000"/>
                </a:schemeClr>
              </a:solidFill>
            </a:endParaRPr>
          </a:p>
          <a:p>
            <a:endParaRPr kumimoji="1" lang="en-US" altLang="ja-JP" dirty="0" smtClean="0"/>
          </a:p>
          <a:p>
            <a:r>
              <a:rPr kumimoji="1" lang="ja-JP" altLang="en-US" dirty="0" smtClean="0"/>
              <a:t>中性子ラジオグラフィ</a:t>
            </a:r>
            <a:endParaRPr kumimoji="1" lang="en-US" altLang="ja-JP" dirty="0" smtClean="0"/>
          </a:p>
          <a:p>
            <a:pPr lvl="1"/>
            <a:r>
              <a:rPr lang="ja-JP" altLang="en-US" sz="2400" dirty="0" smtClean="0">
                <a:solidFill>
                  <a:schemeClr val="accent5">
                    <a:lumMod val="50000"/>
                  </a:schemeClr>
                </a:solidFill>
              </a:rPr>
              <a:t>水分定量性</a:t>
            </a:r>
            <a:endParaRPr lang="en-US" altLang="ja-JP" sz="2400" dirty="0" smtClean="0">
              <a:solidFill>
                <a:schemeClr val="accent5">
                  <a:lumMod val="50000"/>
                </a:schemeClr>
              </a:solidFill>
            </a:endParaRPr>
          </a:p>
          <a:p>
            <a:pPr lvl="1"/>
            <a:r>
              <a:rPr kumimoji="1" lang="ja-JP" altLang="en-US" sz="2400" dirty="0" smtClean="0">
                <a:solidFill>
                  <a:schemeClr val="accent5">
                    <a:lumMod val="50000"/>
                  </a:schemeClr>
                </a:solidFill>
              </a:rPr>
              <a:t>高空間・時間分解能</a:t>
            </a:r>
            <a:endParaRPr kumimoji="1" lang="ja-JP" altLang="en-US" sz="2400" dirty="0">
              <a:solidFill>
                <a:schemeClr val="accent5">
                  <a:lumMod val="50000"/>
                </a:schemeClr>
              </a:solidFill>
            </a:endParaRPr>
          </a:p>
        </p:txBody>
      </p:sp>
      <p:sp>
        <p:nvSpPr>
          <p:cNvPr id="3" name="タイトル 2"/>
          <p:cNvSpPr>
            <a:spLocks noGrp="1"/>
          </p:cNvSpPr>
          <p:nvPr>
            <p:ph type="title"/>
          </p:nvPr>
        </p:nvSpPr>
        <p:spPr/>
        <p:txBody>
          <a:bodyPr/>
          <a:lstStyle/>
          <a:p>
            <a:r>
              <a:rPr lang="ja-JP" altLang="en-US" dirty="0" smtClean="0"/>
              <a:t>コンクリート工学分野</a:t>
            </a:r>
            <a:r>
              <a:rPr lang="ja-JP" altLang="en-US" dirty="0"/>
              <a:t>への適用</a:t>
            </a:r>
            <a:endParaRPr kumimoji="1" lang="ja-JP" altLang="en-US" dirty="0"/>
          </a:p>
        </p:txBody>
      </p:sp>
      <p:pic>
        <p:nvPicPr>
          <p:cNvPr id="4" name="Picture 4" descr="con50IS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28800"/>
            <a:ext cx="3789362"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4644009" y="5425169"/>
            <a:ext cx="447099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lnSpc>
                <a:spcPct val="90000"/>
              </a:lnSpc>
              <a:spcBef>
                <a:spcPct val="20000"/>
              </a:spcBef>
            </a:pPr>
            <a:r>
              <a:rPr lang="ja-JP" altLang="en-US" sz="1600" dirty="0">
                <a:latin typeface="Times New Roman" pitchFamily="18" charset="0"/>
                <a:ea typeface="HGPｺﾞｼｯｸM" pitchFamily="50" charset="-128"/>
                <a:cs typeface="Times New Roman" pitchFamily="18" charset="0"/>
              </a:rPr>
              <a:t>典型的なコンクリートの中性子ラジオグラフィ画像</a:t>
            </a:r>
          </a:p>
          <a:p>
            <a:pPr algn="ctr">
              <a:lnSpc>
                <a:spcPct val="90000"/>
              </a:lnSpc>
              <a:spcBef>
                <a:spcPct val="20000"/>
              </a:spcBef>
            </a:pPr>
            <a:r>
              <a:rPr lang="en-US" altLang="ja-JP" sz="1600" dirty="0" smtClean="0">
                <a:latin typeface="Times New Roman" pitchFamily="18" charset="0"/>
                <a:cs typeface="Times New Roman" pitchFamily="18" charset="0"/>
              </a:rPr>
              <a:t>(JRR-3</a:t>
            </a:r>
            <a:r>
              <a:rPr lang="ja-JP" altLang="en-US" sz="1600" dirty="0" err="1" smtClean="0">
                <a:latin typeface="HGPｺﾞｼｯｸM" pitchFamily="50" charset="-128"/>
                <a:ea typeface="HGPｺﾞｼｯｸM" pitchFamily="50" charset="-128"/>
                <a:cs typeface="Times New Roman" pitchFamily="18" charset="0"/>
              </a:rPr>
              <a:t>での</a:t>
            </a:r>
            <a:r>
              <a:rPr lang="ja-JP" altLang="en-US" sz="1600" dirty="0" smtClean="0">
                <a:latin typeface="HGPｺﾞｼｯｸM" pitchFamily="50" charset="-128"/>
                <a:ea typeface="HGPｺﾞｼｯｸM" pitchFamily="50" charset="-128"/>
                <a:cs typeface="Times New Roman" pitchFamily="18" charset="0"/>
              </a:rPr>
              <a:t>測定</a:t>
            </a:r>
            <a:r>
              <a:rPr lang="ja-JP" altLang="en-US" sz="1600" dirty="0" smtClean="0">
                <a:latin typeface="Times New Roman" pitchFamily="18" charset="0"/>
                <a:cs typeface="Times New Roman" pitchFamily="18" charset="0"/>
              </a:rPr>
              <a:t>，</a:t>
            </a:r>
            <a:r>
              <a:rPr lang="en-US" altLang="ja-JP" sz="1600" dirty="0" smtClean="0">
                <a:latin typeface="Times New Roman" pitchFamily="18" charset="0"/>
                <a:cs typeface="Times New Roman" pitchFamily="18" charset="0"/>
              </a:rPr>
              <a:t>Kanematsu</a:t>
            </a:r>
            <a:r>
              <a:rPr lang="en-US" altLang="ja-JP" sz="1600" dirty="0">
                <a:latin typeface="Times New Roman" pitchFamily="18" charset="0"/>
                <a:cs typeface="Times New Roman" pitchFamily="18" charset="0"/>
              </a:rPr>
              <a:t>, 2006)</a:t>
            </a:r>
          </a:p>
          <a:p>
            <a:pPr algn="ctr">
              <a:lnSpc>
                <a:spcPct val="90000"/>
              </a:lnSpc>
              <a:spcBef>
                <a:spcPct val="20000"/>
              </a:spcBef>
            </a:pPr>
            <a:r>
              <a:rPr lang="en-US" altLang="ja-JP" sz="1600" dirty="0">
                <a:latin typeface="Times New Roman" pitchFamily="18" charset="0"/>
                <a:cs typeface="Times New Roman" pitchFamily="18" charset="0"/>
              </a:rPr>
              <a:t>(w/c 50, 100x100x20mm) </a:t>
            </a:r>
          </a:p>
        </p:txBody>
      </p:sp>
    </p:spTree>
    <p:extLst>
      <p:ext uri="{BB962C8B-B14F-4D97-AF65-F5344CB8AC3E}">
        <p14:creationId xmlns:p14="http://schemas.microsoft.com/office/powerpoint/2010/main" val="30022317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タイトル 1"/>
          <p:cNvSpPr>
            <a:spLocks noGrp="1"/>
          </p:cNvSpPr>
          <p:nvPr>
            <p:ph type="title"/>
          </p:nvPr>
        </p:nvSpPr>
        <p:spPr/>
        <p:txBody>
          <a:bodyPr>
            <a:normAutofit/>
          </a:bodyPr>
          <a:lstStyle/>
          <a:p>
            <a:r>
              <a:rPr lang="ja-JP" altLang="en-US" dirty="0"/>
              <a:t>コンクリート工学分野への適用</a:t>
            </a:r>
            <a:endParaRPr kumimoji="1" lang="ja-JP" altLang="en-US" dirty="0"/>
          </a:p>
        </p:txBody>
      </p:sp>
      <p:sp>
        <p:nvSpPr>
          <p:cNvPr id="3" name="コンテンツ プレースホルダー 2"/>
          <p:cNvSpPr>
            <a:spLocks noGrp="1"/>
          </p:cNvSpPr>
          <p:nvPr>
            <p:ph idx="1"/>
          </p:nvPr>
        </p:nvSpPr>
        <p:spPr>
          <a:xfrm>
            <a:off x="2915816" y="1925215"/>
            <a:ext cx="6048672" cy="2326109"/>
          </a:xfrm>
        </p:spPr>
        <p:txBody>
          <a:bodyPr>
            <a:normAutofit/>
          </a:bodyPr>
          <a:lstStyle/>
          <a:p>
            <a:pPr lvl="1"/>
            <a:r>
              <a:rPr kumimoji="1" lang="ja-JP" altLang="en-US" sz="2400" dirty="0" smtClean="0"/>
              <a:t>吸水実験を行い、拡散係数を算出</a:t>
            </a:r>
            <a:endParaRPr kumimoji="1" lang="en-US" altLang="ja-JP" sz="2400" dirty="0" smtClean="0"/>
          </a:p>
          <a:p>
            <a:pPr lvl="2"/>
            <a:r>
              <a:rPr lang="ja-JP" altLang="en-US" sz="2400" dirty="0" smtClean="0"/>
              <a:t>コンクリートの水分拡散現象の基礎的知見を得た。</a:t>
            </a:r>
            <a:endParaRPr lang="en-US" altLang="ja-JP" sz="2400" dirty="0" smtClean="0"/>
          </a:p>
          <a:p>
            <a:pPr lvl="2"/>
            <a:r>
              <a:rPr kumimoji="1" lang="ja-JP" altLang="en-US" sz="2400" dirty="0" smtClean="0"/>
              <a:t>温度依存性、水セメント比による吸水特性の違いなどを検討。</a:t>
            </a:r>
            <a:endParaRPr kumimoji="1" lang="ja-JP" altLang="en-US" sz="2400" dirty="0"/>
          </a:p>
        </p:txBody>
      </p:sp>
      <p:pic>
        <p:nvPicPr>
          <p:cNvPr id="5" name="Picture 4" descr="吸水概念図"/>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989138"/>
            <a:ext cx="3240088"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508500"/>
            <a:ext cx="2808287"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4508500"/>
            <a:ext cx="2589213"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1250" y="4508500"/>
            <a:ext cx="295275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コンテンツ プレースホルダー 2"/>
          <p:cNvSpPr txBox="1">
            <a:spLocks/>
          </p:cNvSpPr>
          <p:nvPr/>
        </p:nvSpPr>
        <p:spPr>
          <a:xfrm>
            <a:off x="457200" y="1196752"/>
            <a:ext cx="822960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a:latin typeface="HGPｺﾞｼｯｸM" pitchFamily="50" charset="-128"/>
                <a:ea typeface="HGPｺﾞｼｯｸM" pitchFamily="50" charset="-128"/>
              </a:rPr>
              <a:t>コンクリートの</a:t>
            </a:r>
            <a:r>
              <a:rPr lang="ja-JP" altLang="en-US" sz="2400" dirty="0" smtClean="0">
                <a:latin typeface="HGPｺﾞｼｯｸM" pitchFamily="50" charset="-128"/>
                <a:ea typeface="HGPｺﾞｼｯｸM" pitchFamily="50" charset="-128"/>
              </a:rPr>
              <a:t>水分の拡散係数の算出</a:t>
            </a:r>
            <a:endParaRPr lang="ja-JP" altLang="en-US" sz="2400" dirty="0">
              <a:latin typeface="HGPｺﾞｼｯｸM" pitchFamily="50" charset="-128"/>
              <a:ea typeface="HGPｺﾞｼｯｸM" pitchFamily="50" charset="-128"/>
            </a:endParaRPr>
          </a:p>
        </p:txBody>
      </p:sp>
    </p:spTree>
    <p:extLst>
      <p:ext uri="{BB962C8B-B14F-4D97-AF65-F5344CB8AC3E}">
        <p14:creationId xmlns:p14="http://schemas.microsoft.com/office/powerpoint/2010/main" val="27702957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kumimoji="1" lang="ja-JP" altLang="en-US" dirty="0" smtClean="0"/>
              <a:t>高強度コンクリート</a:t>
            </a:r>
            <a:endParaRPr kumimoji="1" lang="en-US" altLang="ja-JP" dirty="0" smtClean="0"/>
          </a:p>
          <a:p>
            <a:pPr lvl="1"/>
            <a:r>
              <a:rPr lang="ja-JP" altLang="en-US" sz="2400" dirty="0"/>
              <a:t>一般的</a:t>
            </a:r>
            <a:r>
              <a:rPr lang="ja-JP" altLang="en-US" sz="2400" dirty="0" smtClean="0"/>
              <a:t>なコンクリートと比較して</a:t>
            </a:r>
            <a:r>
              <a:rPr lang="ja-JP" altLang="en-US" sz="2400" dirty="0" smtClean="0">
                <a:solidFill>
                  <a:srgbClr val="FF0000"/>
                </a:solidFill>
              </a:rPr>
              <a:t>緻密</a:t>
            </a:r>
            <a:r>
              <a:rPr lang="ja-JP" altLang="en-US" sz="2400" dirty="0" smtClean="0"/>
              <a:t>。</a:t>
            </a:r>
            <a:endParaRPr lang="en-US" altLang="ja-JP" sz="2400" dirty="0" smtClean="0"/>
          </a:p>
          <a:p>
            <a:pPr lvl="1"/>
            <a:r>
              <a:rPr lang="en-US" altLang="ja-JP" sz="2400" dirty="0"/>
              <a:t> </a:t>
            </a:r>
            <a:r>
              <a:rPr lang="ja-JP" altLang="en-US" sz="2400" dirty="0" smtClean="0"/>
              <a:t>建物の高層化に伴い、</a:t>
            </a:r>
            <a:r>
              <a:rPr lang="ja-JP" altLang="en-US" sz="2400" dirty="0" smtClean="0">
                <a:solidFill>
                  <a:srgbClr val="FF0000"/>
                </a:solidFill>
              </a:rPr>
              <a:t>需要が増加</a:t>
            </a:r>
            <a:r>
              <a:rPr lang="ja-JP" altLang="en-US" sz="2400" dirty="0" smtClean="0"/>
              <a:t>している。</a:t>
            </a:r>
            <a:endParaRPr lang="en-US" altLang="ja-JP" sz="2400" dirty="0" smtClean="0"/>
          </a:p>
          <a:p>
            <a:pPr lvl="1"/>
            <a:r>
              <a:rPr kumimoji="1" lang="ja-JP" altLang="en-US" sz="2400" dirty="0" smtClean="0"/>
              <a:t> 一方で火災時に発生する</a:t>
            </a:r>
            <a:r>
              <a:rPr kumimoji="1" lang="ja-JP" altLang="en-US" sz="2400" dirty="0" smtClean="0">
                <a:solidFill>
                  <a:srgbClr val="FF0000"/>
                </a:solidFill>
              </a:rPr>
              <a:t>爆裂</a:t>
            </a:r>
            <a:r>
              <a:rPr kumimoji="1" lang="ja-JP" altLang="en-US" sz="2400" dirty="0" smtClean="0"/>
              <a:t>が問題となっている。</a:t>
            </a:r>
            <a:endParaRPr kumimoji="1" lang="en-US" altLang="ja-JP" sz="2400" dirty="0" smtClean="0"/>
          </a:p>
          <a:p>
            <a:pPr lvl="1"/>
            <a:endParaRPr kumimoji="1" lang="en-US" altLang="ja-JP" sz="2400" dirty="0" smtClean="0"/>
          </a:p>
          <a:p>
            <a:r>
              <a:rPr lang="ja-JP" altLang="en-US" dirty="0" smtClean="0"/>
              <a:t>爆裂とは？</a:t>
            </a:r>
            <a:endParaRPr lang="en-US" altLang="ja-JP" dirty="0"/>
          </a:p>
          <a:p>
            <a:pPr lvl="1"/>
            <a:r>
              <a:rPr lang="ja-JP" altLang="en-US" sz="2400" dirty="0" smtClean="0"/>
              <a:t>火災</a:t>
            </a:r>
            <a:r>
              <a:rPr lang="ja-JP" altLang="en-US" sz="2400" dirty="0"/>
              <a:t>など</a:t>
            </a:r>
            <a:r>
              <a:rPr lang="ja-JP" altLang="en-US" sz="2400" dirty="0" smtClean="0"/>
              <a:t>の高温加熱</a:t>
            </a:r>
            <a:endParaRPr lang="en-US" altLang="ja-JP" sz="2400" dirty="0" smtClean="0"/>
          </a:p>
          <a:p>
            <a:pPr marL="457200" lvl="1" indent="0">
              <a:buNone/>
            </a:pPr>
            <a:r>
              <a:rPr lang="ja-JP" altLang="en-US" sz="2400" dirty="0" smtClean="0"/>
              <a:t>にさらされた時に、表面</a:t>
            </a:r>
            <a:endParaRPr lang="en-US" altLang="ja-JP" sz="2400" dirty="0" smtClean="0"/>
          </a:p>
          <a:p>
            <a:pPr marL="457200" lvl="1" indent="0">
              <a:buNone/>
            </a:pPr>
            <a:r>
              <a:rPr lang="ja-JP" altLang="en-US" sz="2400" dirty="0" smtClean="0"/>
              <a:t>が飛散・剥離する現象。</a:t>
            </a:r>
            <a:endParaRPr lang="en-US" altLang="ja-JP" sz="2400" dirty="0" smtClean="0"/>
          </a:p>
        </p:txBody>
      </p:sp>
      <p:sp>
        <p:nvSpPr>
          <p:cNvPr id="3" name="タイトル 2"/>
          <p:cNvSpPr>
            <a:spLocks noGrp="1"/>
          </p:cNvSpPr>
          <p:nvPr>
            <p:ph type="title"/>
          </p:nvPr>
        </p:nvSpPr>
        <p:spPr/>
        <p:txBody>
          <a:bodyPr/>
          <a:lstStyle/>
          <a:p>
            <a:r>
              <a:rPr kumimoji="1" lang="ja-JP" altLang="en-US" dirty="0" smtClean="0"/>
              <a:t>高強度コンクリートの爆裂</a:t>
            </a:r>
            <a:endParaRPr kumimoji="1" lang="ja-JP" altLang="en-US" dirty="0"/>
          </a:p>
        </p:txBody>
      </p:sp>
      <p:pic>
        <p:nvPicPr>
          <p:cNvPr id="4" name="Picture 4" descr="爆裂写真のコピー"/>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228617"/>
            <a:ext cx="4054952" cy="362938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971600" y="6516144"/>
            <a:ext cx="3599062" cy="307777"/>
          </a:xfrm>
          <a:prstGeom prst="rect">
            <a:avLst/>
          </a:prstGeom>
          <a:noFill/>
        </p:spPr>
        <p:txBody>
          <a:bodyPr wrap="none" rtlCol="0">
            <a:spAutoFit/>
          </a:bodyPr>
          <a:lstStyle/>
          <a:p>
            <a:r>
              <a:rPr lang="ja-JP" altLang="en-US" sz="1400" dirty="0"/>
              <a:t>（</a:t>
            </a:r>
            <a:r>
              <a:rPr lang="ja-JP" altLang="en-US" sz="1400" dirty="0" smtClean="0"/>
              <a:t>森田</a:t>
            </a:r>
            <a:r>
              <a:rPr lang="ja-JP" altLang="en-US" sz="1400" dirty="0"/>
              <a:t>武：コンクリートの爆裂とその防止</a:t>
            </a:r>
            <a:r>
              <a:rPr lang="ja-JP" altLang="en-US" sz="1400" dirty="0" smtClean="0"/>
              <a:t>対策）</a:t>
            </a:r>
            <a:endParaRPr lang="ja-JP" altLang="en-US" sz="1400" dirty="0"/>
          </a:p>
        </p:txBody>
      </p:sp>
      <p:sp>
        <p:nvSpPr>
          <p:cNvPr id="7" name="テキスト ボックス 6"/>
          <p:cNvSpPr txBox="1"/>
          <p:nvPr/>
        </p:nvSpPr>
        <p:spPr>
          <a:xfrm>
            <a:off x="6876256" y="3228617"/>
            <a:ext cx="877163" cy="369332"/>
          </a:xfrm>
          <a:prstGeom prst="rect">
            <a:avLst/>
          </a:prstGeom>
          <a:noFill/>
        </p:spPr>
        <p:txBody>
          <a:bodyPr wrap="none" rtlCol="0">
            <a:spAutoFit/>
          </a:bodyPr>
          <a:lstStyle/>
          <a:p>
            <a:r>
              <a:rPr kumimoji="1" lang="ja-JP" altLang="en-US" dirty="0" smtClean="0">
                <a:latin typeface="HGPｺﾞｼｯｸM" pitchFamily="50" charset="-128"/>
                <a:ea typeface="HGPｺﾞｼｯｸM" pitchFamily="50" charset="-128"/>
              </a:rPr>
              <a:t>爆裂前</a:t>
            </a:r>
            <a:endParaRPr kumimoji="1" lang="ja-JP" altLang="en-US" dirty="0">
              <a:latin typeface="HGPｺﾞｼｯｸM" pitchFamily="50" charset="-128"/>
              <a:ea typeface="HGPｺﾞｼｯｸM" pitchFamily="50" charset="-128"/>
            </a:endParaRPr>
          </a:p>
        </p:txBody>
      </p:sp>
      <p:sp>
        <p:nvSpPr>
          <p:cNvPr id="8" name="テキスト ボックス 7"/>
          <p:cNvSpPr txBox="1"/>
          <p:nvPr/>
        </p:nvSpPr>
        <p:spPr>
          <a:xfrm>
            <a:off x="5004048" y="3226773"/>
            <a:ext cx="877163" cy="369332"/>
          </a:xfrm>
          <a:prstGeom prst="rect">
            <a:avLst/>
          </a:prstGeom>
          <a:noFill/>
        </p:spPr>
        <p:txBody>
          <a:bodyPr wrap="none" rtlCol="0">
            <a:spAutoFit/>
          </a:bodyPr>
          <a:lstStyle/>
          <a:p>
            <a:r>
              <a:rPr kumimoji="1" lang="ja-JP" altLang="en-US" dirty="0" smtClean="0">
                <a:latin typeface="HGPｺﾞｼｯｸM" pitchFamily="50" charset="-128"/>
                <a:ea typeface="HGPｺﾞｼｯｸM" pitchFamily="50" charset="-128"/>
              </a:rPr>
              <a:t>爆裂後</a:t>
            </a:r>
            <a:endParaRPr kumimoji="1" lang="ja-JP" altLang="en-US" dirty="0">
              <a:latin typeface="HGPｺﾞｼｯｸM" pitchFamily="50" charset="-128"/>
              <a:ea typeface="HGPｺﾞｼｯｸM" pitchFamily="50" charset="-128"/>
            </a:endParaRPr>
          </a:p>
        </p:txBody>
      </p:sp>
    </p:spTree>
    <p:extLst>
      <p:ext uri="{BB962C8B-B14F-4D97-AF65-F5344CB8AC3E}">
        <p14:creationId xmlns:p14="http://schemas.microsoft.com/office/powerpoint/2010/main" val="31339884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196752"/>
            <a:ext cx="8229600" cy="5661248"/>
          </a:xfrm>
        </p:spPr>
        <p:txBody>
          <a:bodyPr/>
          <a:lstStyle/>
          <a:p>
            <a:r>
              <a:rPr kumimoji="1" lang="ja-JP" altLang="en-US" dirty="0" smtClean="0"/>
              <a:t>爆裂のメカニズム</a:t>
            </a:r>
            <a:endParaRPr lang="en-US" altLang="ja-JP" dirty="0" smtClean="0"/>
          </a:p>
          <a:p>
            <a:pPr lvl="1"/>
            <a:r>
              <a:rPr kumimoji="1" lang="ja-JP" altLang="en-US" sz="2400" dirty="0"/>
              <a:t>熱</a:t>
            </a:r>
            <a:r>
              <a:rPr kumimoji="1" lang="ja-JP" altLang="en-US" sz="2400" dirty="0" smtClean="0"/>
              <a:t>応力</a:t>
            </a:r>
            <a:endParaRPr kumimoji="1" lang="en-US" altLang="ja-JP" sz="2400" dirty="0" smtClean="0"/>
          </a:p>
          <a:p>
            <a:pPr lvl="1"/>
            <a:r>
              <a:rPr lang="ja-JP" altLang="en-US" sz="2400" dirty="0" smtClean="0"/>
              <a:t>水蒸気圧</a:t>
            </a:r>
            <a:endParaRPr lang="en-US" altLang="ja-JP" sz="2400" dirty="0" smtClean="0"/>
          </a:p>
          <a:p>
            <a:pPr lvl="1"/>
            <a:r>
              <a:rPr kumimoji="1" lang="ja-JP" altLang="en-US" sz="2400" dirty="0" smtClean="0"/>
              <a:t>上記の複合応力</a:t>
            </a:r>
            <a:endParaRPr kumimoji="1" lang="en-US" altLang="ja-JP" sz="2400" dirty="0" smtClean="0"/>
          </a:p>
          <a:p>
            <a:pPr lvl="1"/>
            <a:endParaRPr lang="en-US" altLang="ja-JP" sz="2400" dirty="0"/>
          </a:p>
          <a:p>
            <a:pPr lvl="1"/>
            <a:endParaRPr kumimoji="1" lang="en-US" altLang="ja-JP" sz="2400" dirty="0" smtClean="0"/>
          </a:p>
          <a:p>
            <a:pPr lvl="1"/>
            <a:endParaRPr lang="en-US" altLang="ja-JP" sz="2400" dirty="0"/>
          </a:p>
          <a:p>
            <a:pPr lvl="1"/>
            <a:endParaRPr kumimoji="1" lang="en-US" altLang="ja-JP" sz="2400" dirty="0" smtClean="0"/>
          </a:p>
          <a:p>
            <a:pPr lvl="1"/>
            <a:endParaRPr lang="en-US" altLang="ja-JP" sz="2400" dirty="0"/>
          </a:p>
          <a:p>
            <a:pPr lvl="1"/>
            <a:endParaRPr kumimoji="1" lang="en-US" altLang="ja-JP" sz="2400" dirty="0" smtClean="0"/>
          </a:p>
          <a:p>
            <a:pPr lvl="1"/>
            <a:endParaRPr lang="en-US" altLang="ja-JP" sz="1200" dirty="0" smtClean="0"/>
          </a:p>
          <a:p>
            <a:pPr lvl="1"/>
            <a:endParaRPr lang="en-US" altLang="ja-JP" sz="1200" dirty="0"/>
          </a:p>
          <a:p>
            <a:pPr lvl="1"/>
            <a:endParaRPr lang="en-US" altLang="ja-JP" sz="1200" dirty="0"/>
          </a:p>
          <a:p>
            <a:pPr marL="457200" lvl="1" indent="0" algn="ctr">
              <a:buNone/>
            </a:pPr>
            <a:r>
              <a:rPr kumimoji="1" lang="ja-JP" altLang="en-US" sz="2400" dirty="0" smtClean="0">
                <a:solidFill>
                  <a:srgbClr val="FF0000"/>
                </a:solidFill>
              </a:rPr>
              <a:t>爆裂のメカニズムの解明 → 耐火設計手法の開発</a:t>
            </a:r>
          </a:p>
        </p:txBody>
      </p:sp>
      <p:sp>
        <p:nvSpPr>
          <p:cNvPr id="3" name="タイトル 2"/>
          <p:cNvSpPr>
            <a:spLocks noGrp="1"/>
          </p:cNvSpPr>
          <p:nvPr>
            <p:ph type="title"/>
          </p:nvPr>
        </p:nvSpPr>
        <p:spPr/>
        <p:txBody>
          <a:bodyPr/>
          <a:lstStyle/>
          <a:p>
            <a:r>
              <a:rPr lang="ja-JP" altLang="en-US" dirty="0"/>
              <a:t>高強度コンクリートの爆裂</a:t>
            </a:r>
            <a:endParaRPr kumimoji="1" lang="ja-JP" altLang="en-US" dirty="0"/>
          </a:p>
        </p:txBody>
      </p:sp>
      <p:pic>
        <p:nvPicPr>
          <p:cNvPr id="4" name="Picture 13" descr="名称未設定-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064631"/>
            <a:ext cx="6696992" cy="308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0469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lang="ja-JP" altLang="en-US" dirty="0"/>
              <a:t>高強度コンクリートの加熱</a:t>
            </a:r>
            <a:r>
              <a:rPr lang="ja-JP" altLang="en-US" dirty="0" smtClean="0"/>
              <a:t>実験</a:t>
            </a:r>
            <a:r>
              <a:rPr lang="ja-JP" altLang="en-US" sz="2200" dirty="0" smtClean="0"/>
              <a:t>（</a:t>
            </a:r>
            <a:r>
              <a:rPr lang="en-US" altLang="ja-JP" sz="2200" dirty="0" smtClean="0"/>
              <a:t>KUR</a:t>
            </a:r>
            <a:r>
              <a:rPr lang="ja-JP" altLang="en-US" sz="2200" dirty="0" smtClean="0"/>
              <a:t>：</a:t>
            </a:r>
            <a:r>
              <a:rPr lang="en-US" altLang="ja-JP" sz="2200" dirty="0" smtClean="0"/>
              <a:t>2011</a:t>
            </a:r>
            <a:r>
              <a:rPr lang="ja-JP" altLang="en-US" sz="2200" dirty="0" smtClean="0"/>
              <a:t>年</a:t>
            </a:r>
            <a:r>
              <a:rPr lang="en-US" altLang="ja-JP" sz="2200" dirty="0" smtClean="0"/>
              <a:t>11</a:t>
            </a:r>
            <a:r>
              <a:rPr lang="ja-JP" altLang="en-US" sz="2200" dirty="0" smtClean="0"/>
              <a:t>月</a:t>
            </a:r>
            <a:r>
              <a:rPr lang="en-US" altLang="ja-JP" sz="2200" dirty="0" smtClean="0"/>
              <a:t>8</a:t>
            </a:r>
            <a:r>
              <a:rPr lang="ja-JP" altLang="en-US" sz="2200" dirty="0" smtClean="0"/>
              <a:t>日～</a:t>
            </a:r>
            <a:r>
              <a:rPr lang="en-US" altLang="ja-JP" sz="2200" dirty="0" smtClean="0"/>
              <a:t>10</a:t>
            </a:r>
            <a:r>
              <a:rPr lang="ja-JP" altLang="en-US" sz="2200" dirty="0" smtClean="0"/>
              <a:t>日）</a:t>
            </a:r>
            <a:endParaRPr lang="en-US" altLang="ja-JP" sz="2200" dirty="0"/>
          </a:p>
          <a:p>
            <a:pPr lvl="1"/>
            <a:r>
              <a:rPr lang="ja-JP" altLang="en-US" sz="2400" dirty="0" smtClean="0"/>
              <a:t>梁部材</a:t>
            </a:r>
            <a:r>
              <a:rPr lang="ja-JP" altLang="en-US" sz="2400" dirty="0"/>
              <a:t>を模擬した、下面からの</a:t>
            </a:r>
            <a:r>
              <a:rPr lang="ja-JP" altLang="en-US" sz="2400" dirty="0" smtClean="0"/>
              <a:t>加熱</a:t>
            </a:r>
            <a:endParaRPr lang="en-US" altLang="ja-JP" sz="2400" dirty="0" smtClean="0"/>
          </a:p>
          <a:p>
            <a:pPr lvl="1"/>
            <a:r>
              <a:rPr lang="ja-JP" altLang="en-US" sz="2400" dirty="0" smtClean="0"/>
              <a:t>加熱源には、</a:t>
            </a:r>
            <a:r>
              <a:rPr kumimoji="1" lang="ja-JP" altLang="en-US" sz="2400" dirty="0" smtClean="0"/>
              <a:t>ブンゼンガスバーナーを</a:t>
            </a:r>
            <a:r>
              <a:rPr lang="ja-JP" altLang="en-US" sz="2400" dirty="0"/>
              <a:t>使用</a:t>
            </a:r>
            <a:endParaRPr kumimoji="1" lang="en-US" altLang="ja-JP" sz="2400" dirty="0" smtClean="0"/>
          </a:p>
        </p:txBody>
      </p:sp>
      <p:sp>
        <p:nvSpPr>
          <p:cNvPr id="3" name="タイトル 2"/>
          <p:cNvSpPr>
            <a:spLocks noGrp="1"/>
          </p:cNvSpPr>
          <p:nvPr>
            <p:ph type="title"/>
          </p:nvPr>
        </p:nvSpPr>
        <p:spPr/>
        <p:txBody>
          <a:bodyPr/>
          <a:lstStyle/>
          <a:p>
            <a:r>
              <a:rPr lang="ja-JP" altLang="en-US" dirty="0"/>
              <a:t>高強度コンクリートの爆裂</a:t>
            </a:r>
            <a:endParaRPr kumimoji="1" lang="ja-JP" altLang="en-US" dirty="0"/>
          </a:p>
        </p:txBody>
      </p:sp>
      <p:pic>
        <p:nvPicPr>
          <p:cNvPr id="3074" name="Picture 2" descr="\\TS-WXL3E1\share\研究共有\TNRF\2011\KUR\2012新年KURイメージング研究会\写真\P1040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085374"/>
            <a:ext cx="2592288" cy="3457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TS-WXL3E1\share\研究共有\TNRF\2011\KUR\2012新年KURイメージング研究会\写真\P104004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61" y="3068960"/>
            <a:ext cx="4612005"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0108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TS-WXL3E1\share\研究共有\TNRF\2011\KUR\20111019_温度のムラがないか試した。\20mm\0245爆裂1photoshopper.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51514" y="1075063"/>
            <a:ext cx="4110782" cy="2304000"/>
          </a:xfrm>
          <a:prstGeom prst="rect">
            <a:avLst/>
          </a:prstGeom>
          <a:noFill/>
          <a:ln>
            <a:noFill/>
          </a:ln>
        </p:spPr>
      </p:pic>
      <p:sp>
        <p:nvSpPr>
          <p:cNvPr id="3" name="タイトル 2"/>
          <p:cNvSpPr>
            <a:spLocks noGrp="1"/>
          </p:cNvSpPr>
          <p:nvPr>
            <p:ph type="title"/>
          </p:nvPr>
        </p:nvSpPr>
        <p:spPr/>
        <p:txBody>
          <a:bodyPr/>
          <a:lstStyle/>
          <a:p>
            <a:r>
              <a:rPr lang="ja-JP" altLang="en-US" dirty="0"/>
              <a:t>高強度コンクリートの爆裂</a:t>
            </a:r>
            <a:endParaRPr kumimoji="1" lang="ja-JP" altLang="en-US" dirty="0"/>
          </a:p>
        </p:txBody>
      </p:sp>
      <p:pic>
        <p:nvPicPr>
          <p:cNvPr id="6" name="Picture 2" descr="G:\爆裂の景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501008"/>
            <a:ext cx="4601316" cy="34491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S-WXL3E1\share\研究共有\TNRF\2011\KUR\2012新年KURイメージング研究会\写真\P10400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3085374"/>
            <a:ext cx="2592288" cy="345770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TS-WXL3E1\share\研究共有\TNRF\2011\エムラ修論\本論\5章\加熱面の写真.em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511" y="1052736"/>
            <a:ext cx="4445886" cy="2304000"/>
          </a:xfrm>
          <a:prstGeom prst="rect">
            <a:avLst/>
          </a:prstGeom>
          <a:noFill/>
          <a:ln>
            <a:noFill/>
          </a:ln>
        </p:spPr>
      </p:pic>
    </p:spTree>
    <p:extLst>
      <p:ext uri="{BB962C8B-B14F-4D97-AF65-F5344CB8AC3E}">
        <p14:creationId xmlns:p14="http://schemas.microsoft.com/office/powerpoint/2010/main" val="24958915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dirty="0"/>
          </a:p>
        </p:txBody>
      </p:sp>
      <p:sp>
        <p:nvSpPr>
          <p:cNvPr id="3" name="タイトル 2"/>
          <p:cNvSpPr>
            <a:spLocks noGrp="1"/>
          </p:cNvSpPr>
          <p:nvPr>
            <p:ph type="title"/>
          </p:nvPr>
        </p:nvSpPr>
        <p:spPr/>
        <p:txBody>
          <a:bodyPr/>
          <a:lstStyle/>
          <a:p>
            <a:r>
              <a:rPr lang="ja-JP" altLang="en-US" dirty="0"/>
              <a:t>高強度コンクリートの爆裂</a:t>
            </a:r>
            <a:endParaRPr kumimoji="1" lang="ja-JP" altLang="en-US" dirty="0"/>
          </a:p>
        </p:txBody>
      </p:sp>
      <p:pic>
        <p:nvPicPr>
          <p:cNvPr id="4" name="Picture 2" descr="\\TS-WXL3E1\share\研究共有\TNRF\2011\KUR\2012新年KURイメージング研究会\写真\P10400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005064"/>
            <a:ext cx="3600000" cy="26989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S-WXL3E1\share\研究共有\TNRF\2011\KUR\2012新年KURイメージング研究会\写真\P104008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608" y="4005064"/>
            <a:ext cx="3600000" cy="26989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TS-WXL3E1\share\研究共有\TNRF\2011\KUR\2012新年KURイメージング研究会\写真\P10400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3608" y="1104148"/>
            <a:ext cx="3600000" cy="26989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S-WXL3E1\share\研究共有\TNRF\2011\KUR\2012新年KURイメージング研究会\写真\P104007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1104148"/>
            <a:ext cx="3600000" cy="269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1798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44121" y="1107635"/>
            <a:ext cx="8229600" cy="5328592"/>
          </a:xfrm>
        </p:spPr>
        <p:txBody>
          <a:bodyPr/>
          <a:lstStyle/>
          <a:p>
            <a:r>
              <a:rPr kumimoji="1" lang="ja-JP" altLang="en-US" dirty="0" smtClean="0"/>
              <a:t>実験結果</a:t>
            </a:r>
            <a:endParaRPr kumimoji="1" lang="ja-JP" altLang="en-US" dirty="0"/>
          </a:p>
        </p:txBody>
      </p:sp>
      <p:sp>
        <p:nvSpPr>
          <p:cNvPr id="3" name="タイトル 2"/>
          <p:cNvSpPr>
            <a:spLocks noGrp="1"/>
          </p:cNvSpPr>
          <p:nvPr>
            <p:ph type="title"/>
          </p:nvPr>
        </p:nvSpPr>
        <p:spPr/>
        <p:txBody>
          <a:bodyPr/>
          <a:lstStyle/>
          <a:p>
            <a:r>
              <a:rPr lang="ja-JP" altLang="en-US" dirty="0"/>
              <a:t>高強度コンクリートの爆裂</a:t>
            </a:r>
            <a:endParaRPr kumimoji="1" lang="ja-JP" altLang="en-US" dirty="0"/>
          </a:p>
        </p:txBody>
      </p:sp>
      <p:grpSp>
        <p:nvGrpSpPr>
          <p:cNvPr id="5" name="グループ化 4"/>
          <p:cNvGrpSpPr/>
          <p:nvPr/>
        </p:nvGrpSpPr>
        <p:grpSpPr>
          <a:xfrm>
            <a:off x="283168" y="1765349"/>
            <a:ext cx="8523099" cy="4640355"/>
            <a:chOff x="283168" y="1765349"/>
            <a:chExt cx="8523099" cy="4640355"/>
          </a:xfrm>
        </p:grpSpPr>
        <p:pic>
          <p:nvPicPr>
            <p:cNvPr id="2051" name="Picture 3" descr="G:\透過画像\1110\発表用5MW_A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68" y="1765350"/>
              <a:ext cx="8523099" cy="464035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17538" y="1765350"/>
              <a:ext cx="878767" cy="461665"/>
            </a:xfrm>
            <a:prstGeom prst="rect">
              <a:avLst/>
            </a:prstGeom>
            <a:noFill/>
          </p:spPr>
          <p:txBody>
            <a:bodyPr wrap="none" rtlCol="0">
              <a:spAutoFit/>
            </a:bodyPr>
            <a:lstStyle/>
            <a:p>
              <a:r>
                <a:rPr kumimoji="1" lang="en-US" altLang="ja-JP" sz="2400" dirty="0" smtClean="0">
                  <a:solidFill>
                    <a:schemeClr val="bg1"/>
                  </a:solidFill>
                </a:rPr>
                <a:t>initial</a:t>
              </a:r>
              <a:endParaRPr kumimoji="1" lang="ja-JP" altLang="en-US" sz="2400" dirty="0">
                <a:solidFill>
                  <a:schemeClr val="bg1"/>
                </a:solidFill>
              </a:endParaRPr>
            </a:p>
          </p:txBody>
        </p:sp>
        <p:sp>
          <p:nvSpPr>
            <p:cNvPr id="7" name="テキスト ボックス 6"/>
            <p:cNvSpPr txBox="1"/>
            <p:nvPr/>
          </p:nvSpPr>
          <p:spPr>
            <a:xfrm>
              <a:off x="2483768" y="1765350"/>
              <a:ext cx="1055097" cy="461665"/>
            </a:xfrm>
            <a:prstGeom prst="rect">
              <a:avLst/>
            </a:prstGeom>
            <a:noFill/>
          </p:spPr>
          <p:txBody>
            <a:bodyPr wrap="none" rtlCol="0">
              <a:spAutoFit/>
            </a:bodyPr>
            <a:lstStyle/>
            <a:p>
              <a:r>
                <a:rPr kumimoji="1" lang="en-US" altLang="ja-JP" sz="2400" dirty="0" smtClean="0">
                  <a:solidFill>
                    <a:schemeClr val="bg1"/>
                  </a:solidFill>
                </a:rPr>
                <a:t>340sec</a:t>
              </a:r>
              <a:endParaRPr kumimoji="1" lang="ja-JP" altLang="en-US" sz="2400" dirty="0">
                <a:solidFill>
                  <a:schemeClr val="bg1"/>
                </a:solidFill>
              </a:endParaRPr>
            </a:p>
          </p:txBody>
        </p:sp>
        <p:sp>
          <p:nvSpPr>
            <p:cNvPr id="8" name="テキスト ボックス 7"/>
            <p:cNvSpPr txBox="1"/>
            <p:nvPr/>
          </p:nvSpPr>
          <p:spPr>
            <a:xfrm>
              <a:off x="4644008" y="1765349"/>
              <a:ext cx="1055097" cy="461665"/>
            </a:xfrm>
            <a:prstGeom prst="rect">
              <a:avLst/>
            </a:prstGeom>
            <a:noFill/>
          </p:spPr>
          <p:txBody>
            <a:bodyPr wrap="none" rtlCol="0">
              <a:spAutoFit/>
            </a:bodyPr>
            <a:lstStyle/>
            <a:p>
              <a:r>
                <a:rPr kumimoji="1" lang="en-US" altLang="ja-JP" sz="2400" dirty="0" smtClean="0">
                  <a:solidFill>
                    <a:schemeClr val="bg1"/>
                  </a:solidFill>
                </a:rPr>
                <a:t>350sec</a:t>
              </a:r>
              <a:endParaRPr kumimoji="1" lang="ja-JP" altLang="en-US" sz="2400" dirty="0">
                <a:solidFill>
                  <a:schemeClr val="bg1"/>
                </a:solidFill>
              </a:endParaRPr>
            </a:p>
          </p:txBody>
        </p:sp>
        <p:sp>
          <p:nvSpPr>
            <p:cNvPr id="9" name="テキスト ボックス 8"/>
            <p:cNvSpPr txBox="1"/>
            <p:nvPr/>
          </p:nvSpPr>
          <p:spPr>
            <a:xfrm>
              <a:off x="6804248" y="1765350"/>
              <a:ext cx="1055097" cy="461665"/>
            </a:xfrm>
            <a:prstGeom prst="rect">
              <a:avLst/>
            </a:prstGeom>
            <a:noFill/>
          </p:spPr>
          <p:txBody>
            <a:bodyPr wrap="none" rtlCol="0">
              <a:spAutoFit/>
            </a:bodyPr>
            <a:lstStyle/>
            <a:p>
              <a:r>
                <a:rPr lang="en-US" altLang="ja-JP" sz="2400" dirty="0" smtClean="0">
                  <a:solidFill>
                    <a:schemeClr val="bg1"/>
                  </a:solidFill>
                </a:rPr>
                <a:t>360</a:t>
              </a:r>
              <a:r>
                <a:rPr kumimoji="1" lang="en-US" altLang="ja-JP" sz="2400" dirty="0" smtClean="0">
                  <a:solidFill>
                    <a:schemeClr val="bg1"/>
                  </a:solidFill>
                </a:rPr>
                <a:t>sec</a:t>
              </a:r>
              <a:endParaRPr kumimoji="1" lang="ja-JP" altLang="en-US" sz="2400" dirty="0">
                <a:solidFill>
                  <a:schemeClr val="bg1"/>
                </a:solidFill>
              </a:endParaRPr>
            </a:p>
          </p:txBody>
        </p:sp>
      </p:grpSp>
    </p:spTree>
    <p:extLst>
      <p:ext uri="{BB962C8B-B14F-4D97-AF65-F5344CB8AC3E}">
        <p14:creationId xmlns:p14="http://schemas.microsoft.com/office/powerpoint/2010/main" val="33820545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872</Words>
  <Application>Microsoft Office PowerPoint</Application>
  <PresentationFormat>画面に合わせる (4:3)</PresentationFormat>
  <Paragraphs>126</Paragraphs>
  <Slides>11</Slides>
  <Notes>6</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Office ​​テーマ</vt:lpstr>
      <vt:lpstr>中性子ラジオグラフィによる 高強度コンクリートの爆裂に関する研究</vt:lpstr>
      <vt:lpstr>コンクリート工学分野への適用</vt:lpstr>
      <vt:lpstr>コンクリート工学分野への適用</vt:lpstr>
      <vt:lpstr>高強度コンクリートの爆裂</vt:lpstr>
      <vt:lpstr>高強度コンクリートの爆裂</vt:lpstr>
      <vt:lpstr>高強度コンクリートの爆裂</vt:lpstr>
      <vt:lpstr>高強度コンクリートの爆裂</vt:lpstr>
      <vt:lpstr>高強度コンクリートの爆裂</vt:lpstr>
      <vt:lpstr>高強度コンクリートの爆裂</vt:lpstr>
      <vt:lpstr>高強度コンクリートの爆裂</vt:lpstr>
      <vt:lpstr>高強度コンクリートの爆裂</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中性子ラジオグラフィによる高強度コンクリートの爆裂に関する研究</dc:title>
  <dc:creator>Microsoft Office ユーザー</dc:creator>
  <cp:lastModifiedBy>member</cp:lastModifiedBy>
  <cp:revision>59</cp:revision>
  <dcterms:created xsi:type="dcterms:W3CDTF">2011-12-24T14:37:09Z</dcterms:created>
  <dcterms:modified xsi:type="dcterms:W3CDTF">2012-01-05T15:32:26Z</dcterms:modified>
</cp:coreProperties>
</file>