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4"/>
  </p:sldMasterIdLst>
  <p:notesMasterIdLst>
    <p:notesMasterId r:id="rId22"/>
  </p:notesMasterIdLst>
  <p:handoutMasterIdLst>
    <p:handoutMasterId r:id="rId23"/>
  </p:handoutMasterIdLst>
  <p:sldIdLst>
    <p:sldId id="256" r:id="rId5"/>
    <p:sldId id="293" r:id="rId6"/>
    <p:sldId id="261" r:id="rId7"/>
    <p:sldId id="263" r:id="rId8"/>
    <p:sldId id="291" r:id="rId9"/>
    <p:sldId id="289" r:id="rId10"/>
    <p:sldId id="264" r:id="rId11"/>
    <p:sldId id="283" r:id="rId12"/>
    <p:sldId id="286" r:id="rId13"/>
    <p:sldId id="287" r:id="rId14"/>
    <p:sldId id="265" r:id="rId15"/>
    <p:sldId id="288" r:id="rId16"/>
    <p:sldId id="269" r:id="rId17"/>
    <p:sldId id="270" r:id="rId18"/>
    <p:sldId id="292" r:id="rId19"/>
    <p:sldId id="276" r:id="rId20"/>
    <p:sldId id="290" r:id="rId21"/>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p:normalViewPr>
    <p:restoredLeft sz="34580"/>
    <p:restoredTop sz="92085" autoAdjust="0"/>
  </p:normalViewPr>
  <p:slideViewPr>
    <p:cSldViewPr>
      <p:cViewPr varScale="1">
        <p:scale>
          <a:sx n="67" d="100"/>
          <a:sy n="67" d="100"/>
        </p:scale>
        <p:origin x="-1242" y="-102"/>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Administrator\Local%20Settings\Temp\BL10&#12473;&#12506;&#12463;&#12488;&#12523;&#65288;14m&#20301;&#32622;&#65289;-v2.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plotArea>
      <c:layout>
        <c:manualLayout>
          <c:layoutTarget val="inner"/>
          <c:xMode val="edge"/>
          <c:yMode val="edge"/>
          <c:x val="0.13692496582910399"/>
          <c:y val="7.2072072072072071E-2"/>
          <c:w val="0.82938162437552265"/>
          <c:h val="0.69356146697879073"/>
        </c:manualLayout>
      </c:layout>
      <c:scatterChart>
        <c:scatterStyle val="smoothMarker"/>
        <c:ser>
          <c:idx val="0"/>
          <c:order val="0"/>
          <c:spPr>
            <a:ln>
              <a:solidFill>
                <a:schemeClr val="tx2">
                  <a:lumMod val="75000"/>
                </a:schemeClr>
              </a:solidFill>
            </a:ln>
          </c:spPr>
          <c:marker>
            <c:symbol val="none"/>
          </c:marker>
          <c:xVal>
            <c:numRef>
              <c:f>Sheet1!$K$2:$K$72</c:f>
              <c:numCache>
                <c:formatCode>General</c:formatCode>
                <c:ptCount val="71"/>
                <c:pt idx="0">
                  <c:v>101.21723963599619</c:v>
                </c:pt>
                <c:pt idx="1">
                  <c:v>90.210465116279053</c:v>
                </c:pt>
                <c:pt idx="2">
                  <c:v>80.399140546006052</c:v>
                </c:pt>
                <c:pt idx="3">
                  <c:v>71.655510616784326</c:v>
                </c:pt>
                <c:pt idx="4">
                  <c:v>63.863498483316327</c:v>
                </c:pt>
                <c:pt idx="5">
                  <c:v>56.918351870576352</c:v>
                </c:pt>
                <c:pt idx="6">
                  <c:v>50.729120323559286</c:v>
                </c:pt>
                <c:pt idx="7">
                  <c:v>45.212285136501563</c:v>
                </c:pt>
                <c:pt idx="8">
                  <c:v>40.294944388271013</c:v>
                </c:pt>
                <c:pt idx="9">
                  <c:v>35.913043478260754</c:v>
                </c:pt>
                <c:pt idx="10">
                  <c:v>32.007765419615744</c:v>
                </c:pt>
                <c:pt idx="11">
                  <c:v>28.527087967644121</c:v>
                </c:pt>
                <c:pt idx="12">
                  <c:v>25.424474216380183</c:v>
                </c:pt>
                <c:pt idx="13">
                  <c:v>22.659438827098118</c:v>
                </c:pt>
                <c:pt idx="14">
                  <c:v>20.195353892821029</c:v>
                </c:pt>
                <c:pt idx="15">
                  <c:v>17.999130434782586</c:v>
                </c:pt>
                <c:pt idx="16">
                  <c:v>16.041926188068757</c:v>
                </c:pt>
                <c:pt idx="17">
                  <c:v>14.297376137512638</c:v>
                </c:pt>
                <c:pt idx="18">
                  <c:v>12.74240647118302</c:v>
                </c:pt>
                <c:pt idx="19">
                  <c:v>11.356703741152682</c:v>
                </c:pt>
                <c:pt idx="20">
                  <c:v>10.121723963599567</c:v>
                </c:pt>
                <c:pt idx="21">
                  <c:v>9.0210465116279348</c:v>
                </c:pt>
                <c:pt idx="22">
                  <c:v>8.0399140546006098</c:v>
                </c:pt>
                <c:pt idx="23">
                  <c:v>7.1655510616784452</c:v>
                </c:pt>
                <c:pt idx="24">
                  <c:v>6.3863498483316494</c:v>
                </c:pt>
                <c:pt idx="25">
                  <c:v>5.6918351870576336</c:v>
                </c:pt>
                <c:pt idx="26">
                  <c:v>5.0729120323559052</c:v>
                </c:pt>
                <c:pt idx="27">
                  <c:v>4.5212285136501524</c:v>
                </c:pt>
                <c:pt idx="28">
                  <c:v>4.0294944388270899</c:v>
                </c:pt>
                <c:pt idx="29">
                  <c:v>3.5913043478260911</c:v>
                </c:pt>
                <c:pt idx="30">
                  <c:v>3.2007765419615857</c:v>
                </c:pt>
                <c:pt idx="31">
                  <c:v>2.8527087967644067</c:v>
                </c:pt>
                <c:pt idx="32">
                  <c:v>2.542447421638014</c:v>
                </c:pt>
                <c:pt idx="33">
                  <c:v>2.2659438827098084</c:v>
                </c:pt>
                <c:pt idx="34">
                  <c:v>2.0195353892821033</c:v>
                </c:pt>
                <c:pt idx="35">
                  <c:v>1.7999130434782613</c:v>
                </c:pt>
                <c:pt idx="36">
                  <c:v>1.604192618806876</c:v>
                </c:pt>
                <c:pt idx="37">
                  <c:v>1.4297376137512638</c:v>
                </c:pt>
                <c:pt idx="38">
                  <c:v>1.2742406471183012</c:v>
                </c:pt>
                <c:pt idx="39">
                  <c:v>1.1356703741152681</c:v>
                </c:pt>
                <c:pt idx="40">
                  <c:v>1.0121723963599596</c:v>
                </c:pt>
                <c:pt idx="41">
                  <c:v>0.9021046511627907</c:v>
                </c:pt>
                <c:pt idx="42">
                  <c:v>0.80399140546006065</c:v>
                </c:pt>
                <c:pt idx="43">
                  <c:v>0.71655510616784623</c:v>
                </c:pt>
                <c:pt idx="44">
                  <c:v>0.63863498483316483</c:v>
                </c:pt>
                <c:pt idx="45">
                  <c:v>0.56918351870576256</c:v>
                </c:pt>
                <c:pt idx="46">
                  <c:v>0.50729120323559285</c:v>
                </c:pt>
                <c:pt idx="47">
                  <c:v>0.45212285136501573</c:v>
                </c:pt>
                <c:pt idx="48">
                  <c:v>0.40294944388270981</c:v>
                </c:pt>
                <c:pt idx="49">
                  <c:v>0.35913043478260881</c:v>
                </c:pt>
                <c:pt idx="50">
                  <c:v>0.3200776541961578</c:v>
                </c:pt>
                <c:pt idx="51">
                  <c:v>0.28527087967644177</c:v>
                </c:pt>
                <c:pt idx="52">
                  <c:v>0.25424474216380183</c:v>
                </c:pt>
                <c:pt idx="53">
                  <c:v>0.22659438827098097</c:v>
                </c:pt>
                <c:pt idx="54">
                  <c:v>0.20195353892821033</c:v>
                </c:pt>
                <c:pt idx="55">
                  <c:v>0.17999130434782662</c:v>
                </c:pt>
                <c:pt idx="56">
                  <c:v>0.16041926188068786</c:v>
                </c:pt>
                <c:pt idx="57">
                  <c:v>0.14297376137512641</c:v>
                </c:pt>
                <c:pt idx="58">
                  <c:v>0.12742406471183021</c:v>
                </c:pt>
                <c:pt idx="59">
                  <c:v>0.11356703741152691</c:v>
                </c:pt>
                <c:pt idx="60">
                  <c:v>0.10121723963599595</c:v>
                </c:pt>
                <c:pt idx="61">
                  <c:v>9.0210465116279434E-2</c:v>
                </c:pt>
                <c:pt idx="62">
                  <c:v>8.0399140546006262E-2</c:v>
                </c:pt>
                <c:pt idx="63">
                  <c:v>7.1655510616784615E-2</c:v>
                </c:pt>
                <c:pt idx="64">
                  <c:v>6.3863498483316627E-2</c:v>
                </c:pt>
                <c:pt idx="65">
                  <c:v>5.6918351870576409E-2</c:v>
                </c:pt>
                <c:pt idx="66">
                  <c:v>5.0729120323559147E-2</c:v>
                </c:pt>
                <c:pt idx="67">
                  <c:v>4.5212285136501648E-2</c:v>
                </c:pt>
                <c:pt idx="68">
                  <c:v>4.0294944388270977E-2</c:v>
                </c:pt>
                <c:pt idx="69">
                  <c:v>3.5913043478260957E-2</c:v>
                </c:pt>
                <c:pt idx="70">
                  <c:v>3.2007765419615905E-2</c:v>
                </c:pt>
              </c:numCache>
            </c:numRef>
          </c:xVal>
          <c:yVal>
            <c:numRef>
              <c:f>Sheet1!$L$2:$L$72</c:f>
              <c:numCache>
                <c:formatCode>General</c:formatCode>
                <c:ptCount val="71"/>
                <c:pt idx="0">
                  <c:v>10527.3</c:v>
                </c:pt>
                <c:pt idx="1">
                  <c:v>16098.8</c:v>
                </c:pt>
                <c:pt idx="2">
                  <c:v>31004.6</c:v>
                </c:pt>
                <c:pt idx="3">
                  <c:v>52432.5</c:v>
                </c:pt>
                <c:pt idx="4">
                  <c:v>71072.800000000003</c:v>
                </c:pt>
                <c:pt idx="5">
                  <c:v>102440</c:v>
                </c:pt>
                <c:pt idx="6">
                  <c:v>153203</c:v>
                </c:pt>
                <c:pt idx="7">
                  <c:v>279666</c:v>
                </c:pt>
                <c:pt idx="8">
                  <c:v>343182</c:v>
                </c:pt>
                <c:pt idx="9">
                  <c:v>597683</c:v>
                </c:pt>
                <c:pt idx="10">
                  <c:v>785295</c:v>
                </c:pt>
                <c:pt idx="11" formatCode="0.00E+00">
                  <c:v>1039140</c:v>
                </c:pt>
                <c:pt idx="12" formatCode="0.00E+00">
                  <c:v>1363430</c:v>
                </c:pt>
                <c:pt idx="13" formatCode="0.00E+00">
                  <c:v>1937960</c:v>
                </c:pt>
                <c:pt idx="14" formatCode="0.00E+00">
                  <c:v>2809330</c:v>
                </c:pt>
                <c:pt idx="15" formatCode="0.00E+00">
                  <c:v>3716000</c:v>
                </c:pt>
                <c:pt idx="16" formatCode="0.00E+00">
                  <c:v>4735560</c:v>
                </c:pt>
                <c:pt idx="17" formatCode="0.00E+00">
                  <c:v>5978110</c:v>
                </c:pt>
                <c:pt idx="18" formatCode="0.00E+00">
                  <c:v>7381880</c:v>
                </c:pt>
                <c:pt idx="19" formatCode="0.00E+00">
                  <c:v>7988330</c:v>
                </c:pt>
                <c:pt idx="20" formatCode="0.00E+00">
                  <c:v>9794710</c:v>
                </c:pt>
                <c:pt idx="21" formatCode="0.00E+00">
                  <c:v>10037700</c:v>
                </c:pt>
                <c:pt idx="22" formatCode="0.00E+00">
                  <c:v>8928890</c:v>
                </c:pt>
                <c:pt idx="23" formatCode="0.00E+00">
                  <c:v>7117600</c:v>
                </c:pt>
                <c:pt idx="24" formatCode="0.00E+00">
                  <c:v>5898980</c:v>
                </c:pt>
                <c:pt idx="25" formatCode="0.00E+00">
                  <c:v>4982500</c:v>
                </c:pt>
                <c:pt idx="26" formatCode="0.00E+00">
                  <c:v>4263520</c:v>
                </c:pt>
                <c:pt idx="27" formatCode="0.00E+00">
                  <c:v>3904960</c:v>
                </c:pt>
                <c:pt idx="28" formatCode="0.00E+00">
                  <c:v>3827470</c:v>
                </c:pt>
                <c:pt idx="29" formatCode="0.00E+00">
                  <c:v>4036370</c:v>
                </c:pt>
                <c:pt idx="30" formatCode="0.00E+00">
                  <c:v>4460050</c:v>
                </c:pt>
                <c:pt idx="31" formatCode="0.00E+00">
                  <c:v>4878220</c:v>
                </c:pt>
                <c:pt idx="32" formatCode="0.00E+00">
                  <c:v>5499020</c:v>
                </c:pt>
                <c:pt idx="33" formatCode="0.00E+00">
                  <c:v>5618090</c:v>
                </c:pt>
                <c:pt idx="34" formatCode="0.00E+00">
                  <c:v>5487930</c:v>
                </c:pt>
                <c:pt idx="35" formatCode="0.00E+00">
                  <c:v>5410880</c:v>
                </c:pt>
                <c:pt idx="36" formatCode="0.00E+00">
                  <c:v>5794710</c:v>
                </c:pt>
                <c:pt idx="37" formatCode="0.00E+00">
                  <c:v>6238260</c:v>
                </c:pt>
                <c:pt idx="38" formatCode="0.00E+00">
                  <c:v>6448530</c:v>
                </c:pt>
                <c:pt idx="39" formatCode="0.00E+00">
                  <c:v>6994970</c:v>
                </c:pt>
                <c:pt idx="40" formatCode="0.00E+00">
                  <c:v>7451410</c:v>
                </c:pt>
                <c:pt idx="41" formatCode="0.00E+00">
                  <c:v>7618020</c:v>
                </c:pt>
                <c:pt idx="42" formatCode="0.00E+00">
                  <c:v>7857730</c:v>
                </c:pt>
                <c:pt idx="43" formatCode="0.00E+00">
                  <c:v>8133600</c:v>
                </c:pt>
                <c:pt idx="44" formatCode="0.00E+00">
                  <c:v>8282280</c:v>
                </c:pt>
                <c:pt idx="45" formatCode="0.00E+00">
                  <c:v>8502560</c:v>
                </c:pt>
                <c:pt idx="46" formatCode="0.00E+00">
                  <c:v>8565150</c:v>
                </c:pt>
                <c:pt idx="47" formatCode="0.00E+00">
                  <c:v>8761940</c:v>
                </c:pt>
                <c:pt idx="48" formatCode="0.00E+00">
                  <c:v>9195270</c:v>
                </c:pt>
                <c:pt idx="49" formatCode="0.00E+00">
                  <c:v>9434070</c:v>
                </c:pt>
                <c:pt idx="50" formatCode="0.00E+00">
                  <c:v>9712290</c:v>
                </c:pt>
                <c:pt idx="51" formatCode="0.00E+00">
                  <c:v>9724210</c:v>
                </c:pt>
                <c:pt idx="52" formatCode="0.00E+00">
                  <c:v>9892210</c:v>
                </c:pt>
                <c:pt idx="53" formatCode="0.00E+00">
                  <c:v>10250300</c:v>
                </c:pt>
                <c:pt idx="54" formatCode="0.00E+00">
                  <c:v>10319400</c:v>
                </c:pt>
                <c:pt idx="55" formatCode="0.00E+00">
                  <c:v>10482600</c:v>
                </c:pt>
                <c:pt idx="56" formatCode="0.00E+00">
                  <c:v>10574400</c:v>
                </c:pt>
                <c:pt idx="57" formatCode="0.00E+00">
                  <c:v>10674200</c:v>
                </c:pt>
                <c:pt idx="58" formatCode="0.00E+00">
                  <c:v>10991000</c:v>
                </c:pt>
                <c:pt idx="59" formatCode="0.00E+00">
                  <c:v>11134100</c:v>
                </c:pt>
                <c:pt idx="60" formatCode="0.00E+00">
                  <c:v>11303700</c:v>
                </c:pt>
                <c:pt idx="61" formatCode="0.00E+00">
                  <c:v>11371600</c:v>
                </c:pt>
                <c:pt idx="62" formatCode="0.00E+00">
                  <c:v>11533700</c:v>
                </c:pt>
                <c:pt idx="63" formatCode="0.00E+00">
                  <c:v>11650400</c:v>
                </c:pt>
                <c:pt idx="64" formatCode="0.00E+00">
                  <c:v>11857500</c:v>
                </c:pt>
                <c:pt idx="65" formatCode="0.00E+00">
                  <c:v>11842200</c:v>
                </c:pt>
                <c:pt idx="66" formatCode="0.00E+00">
                  <c:v>11916100</c:v>
                </c:pt>
                <c:pt idx="67" formatCode="0.00E+00">
                  <c:v>11995100</c:v>
                </c:pt>
                <c:pt idx="68" formatCode="0.00E+00">
                  <c:v>12217500</c:v>
                </c:pt>
                <c:pt idx="69" formatCode="0.00E+00">
                  <c:v>12242300</c:v>
                </c:pt>
                <c:pt idx="70" formatCode="0.00E+00">
                  <c:v>12484200</c:v>
                </c:pt>
              </c:numCache>
            </c:numRef>
          </c:yVal>
          <c:smooth val="1"/>
        </c:ser>
        <c:axId val="143084160"/>
        <c:axId val="144658816"/>
      </c:scatterChart>
      <c:valAx>
        <c:axId val="143084160"/>
        <c:scaling>
          <c:logBase val="10"/>
          <c:orientation val="minMax"/>
          <c:max val="23"/>
          <c:min val="2.300000000000001E-2"/>
        </c:scaling>
        <c:axPos val="b"/>
        <c:numFmt formatCode="General" sourceLinked="1"/>
        <c:minorTickMark val="in"/>
        <c:tickLblPos val="nextTo"/>
        <c:crossAx val="144658816"/>
        <c:crosses val="autoZero"/>
        <c:crossBetween val="midCat"/>
      </c:valAx>
      <c:valAx>
        <c:axId val="144658816"/>
        <c:scaling>
          <c:orientation val="minMax"/>
        </c:scaling>
        <c:axPos val="l"/>
        <c:majorGridlines>
          <c:spPr>
            <a:ln>
              <a:solidFill>
                <a:schemeClr val="bg1"/>
              </a:solidFill>
            </a:ln>
          </c:spPr>
        </c:majorGridlines>
        <c:numFmt formatCode="0.E+00" sourceLinked="0"/>
        <c:majorTickMark val="in"/>
        <c:tickLblPos val="nextTo"/>
        <c:spPr>
          <a:ln>
            <a:solidFill>
              <a:schemeClr val="tx1"/>
            </a:solidFill>
          </a:ln>
        </c:spPr>
        <c:txPr>
          <a:bodyPr/>
          <a:lstStyle/>
          <a:p>
            <a:pPr>
              <a:defRPr baseline="0">
                <a:solidFill>
                  <a:schemeClr val="bg1"/>
                </a:solidFill>
              </a:defRPr>
            </a:pPr>
            <a:endParaRPr lang="ja-JP"/>
          </a:p>
        </c:txPr>
        <c:crossAx val="143084160"/>
        <c:crossesAt val="2.300000000000001E-2"/>
        <c:crossBetween val="midCat"/>
      </c:valAx>
      <c:spPr>
        <a:ln>
          <a:solidFill>
            <a:schemeClr val="tx1"/>
          </a:solidFill>
        </a:ln>
      </c:spPr>
    </c:plotArea>
    <c:plotVisOnly val="1"/>
  </c:chart>
  <c:spPr>
    <a:ln>
      <a:noFill/>
    </a:ln>
  </c:sp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1" y="0"/>
            <a:ext cx="2921582" cy="493633"/>
          </a:xfrm>
          <a:prstGeom prst="rect">
            <a:avLst/>
          </a:prstGeom>
        </p:spPr>
        <p:txBody>
          <a:bodyPr lIns="90836" tIns="45418" rIns="90836" bIns="45418"/>
          <a:lstStyle/>
          <a:p>
            <a:endParaRPr lang="en-US" smtClean="0"/>
          </a:p>
        </p:txBody>
      </p:sp>
      <p:sp>
        <p:nvSpPr>
          <p:cNvPr id="24" name="Rectangle 24"/>
          <p:cNvSpPr>
            <a:spLocks noGrp="1"/>
          </p:cNvSpPr>
          <p:nvPr>
            <p:ph type="dt" sz="quarter" idx="1"/>
          </p:nvPr>
        </p:nvSpPr>
        <p:spPr>
          <a:xfrm>
            <a:off x="3818971" y="0"/>
            <a:ext cx="2921582" cy="493633"/>
          </a:xfrm>
          <a:prstGeom prst="rect">
            <a:avLst/>
          </a:prstGeom>
        </p:spPr>
        <p:txBody>
          <a:bodyPr lIns="90836" tIns="45418" rIns="90836" bIns="45418"/>
          <a:lstStyle/>
          <a:p>
            <a:fld id="{A849C5AD-4428-4E9C-9C84-11B72C9365FB}" type="datetimeFigureOut">
              <a:rPr lang="en-US" smtClean="0"/>
              <a:pPr/>
              <a:t>1/6/2012</a:t>
            </a:fld>
            <a:endParaRPr lang="en-US" smtClean="0"/>
          </a:p>
        </p:txBody>
      </p:sp>
      <p:sp>
        <p:nvSpPr>
          <p:cNvPr id="30" name="Rectangle 30"/>
          <p:cNvSpPr>
            <a:spLocks noGrp="1"/>
          </p:cNvSpPr>
          <p:nvPr>
            <p:ph type="ftr" sz="quarter" idx="2"/>
          </p:nvPr>
        </p:nvSpPr>
        <p:spPr>
          <a:xfrm>
            <a:off x="1" y="9377316"/>
            <a:ext cx="2921582" cy="493633"/>
          </a:xfrm>
          <a:prstGeom prst="rect">
            <a:avLst/>
          </a:prstGeom>
        </p:spPr>
        <p:txBody>
          <a:bodyPr lIns="90836" tIns="45418" rIns="90836" bIns="45418"/>
          <a:lstStyle/>
          <a:p>
            <a:endParaRPr lang="en-US" smtClean="0"/>
          </a:p>
        </p:txBody>
      </p:sp>
      <p:sp>
        <p:nvSpPr>
          <p:cNvPr id="18" name="Rectangle 18"/>
          <p:cNvSpPr>
            <a:spLocks noGrp="1"/>
          </p:cNvSpPr>
          <p:nvPr>
            <p:ph type="sldNum" sz="quarter" idx="3"/>
          </p:nvPr>
        </p:nvSpPr>
        <p:spPr>
          <a:xfrm>
            <a:off x="3818971" y="9377316"/>
            <a:ext cx="2921582" cy="493633"/>
          </a:xfrm>
          <a:prstGeom prst="rect">
            <a:avLst/>
          </a:prstGeom>
        </p:spPr>
        <p:txBody>
          <a:bodyPr lIns="90836" tIns="45418" rIns="90836" bIns="45418"/>
          <a:lstStyle/>
          <a:p>
            <a:fld id="{8C596567-A38F-4CEF-B37F-9B9D120D62CE}" type="slidenum">
              <a:rPr lang="en-US" smtClean="0"/>
              <a:pPr/>
              <a:t>&lt;#&gt;</a:t>
            </a:fld>
            <a:endParaRPr lang="en-US" smtClean="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1" y="0"/>
            <a:ext cx="2921582" cy="493633"/>
          </a:xfrm>
          <a:prstGeom prst="rect">
            <a:avLst/>
          </a:prstGeom>
        </p:spPr>
        <p:txBody>
          <a:bodyPr lIns="90836" tIns="45418" rIns="90836" bIns="45418"/>
          <a:lstStyle/>
          <a:p>
            <a:endParaRPr lang="en-US" smtClean="0"/>
          </a:p>
        </p:txBody>
      </p:sp>
      <p:sp>
        <p:nvSpPr>
          <p:cNvPr id="15" name="Rectangle 15"/>
          <p:cNvSpPr>
            <a:spLocks noGrp="1"/>
          </p:cNvSpPr>
          <p:nvPr>
            <p:ph type="dt" idx="1"/>
          </p:nvPr>
        </p:nvSpPr>
        <p:spPr>
          <a:xfrm>
            <a:off x="3818971" y="0"/>
            <a:ext cx="2921582" cy="493633"/>
          </a:xfrm>
          <a:prstGeom prst="rect">
            <a:avLst/>
          </a:prstGeom>
        </p:spPr>
        <p:txBody>
          <a:bodyPr lIns="90836" tIns="45418" rIns="90836" bIns="45418"/>
          <a:lstStyle/>
          <a:p>
            <a:fld id="{D7547E60-4BE7-4E4E-9AAA-5EE35AEC995C}" type="datetimeFigureOut">
              <a:rPr lang="en-US" smtClean="0"/>
              <a:pPr/>
              <a:t>1/6/2012</a:t>
            </a:fld>
            <a:endParaRPr lang="en-US" smtClean="0"/>
          </a:p>
        </p:txBody>
      </p:sp>
      <p:sp>
        <p:nvSpPr>
          <p:cNvPr id="23" name="Rectangle 2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lIns="90836" tIns="45418" rIns="90836" bIns="45418" anchor="ctr"/>
          <a:lstStyle/>
          <a:p>
            <a:endParaRPr lang="en-US"/>
          </a:p>
        </p:txBody>
      </p:sp>
      <p:sp>
        <p:nvSpPr>
          <p:cNvPr id="5" name="Rectangle 5"/>
          <p:cNvSpPr>
            <a:spLocks noGrp="1"/>
          </p:cNvSpPr>
          <p:nvPr>
            <p:ph type="body" sz="quarter" idx="3"/>
          </p:nvPr>
        </p:nvSpPr>
        <p:spPr>
          <a:xfrm>
            <a:off x="674212" y="4689515"/>
            <a:ext cx="5393690" cy="4442698"/>
          </a:xfrm>
          <a:prstGeom prst="rect">
            <a:avLst/>
          </a:prstGeom>
        </p:spPr>
        <p:txBody>
          <a:bodyPr lIns="90836" tIns="45418" rIns="90836" bIns="45418"/>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Rectangle 18"/>
          <p:cNvSpPr>
            <a:spLocks noGrp="1"/>
          </p:cNvSpPr>
          <p:nvPr>
            <p:ph type="ftr" sz="quarter" idx="4"/>
          </p:nvPr>
        </p:nvSpPr>
        <p:spPr>
          <a:xfrm>
            <a:off x="1" y="9377316"/>
            <a:ext cx="2921582" cy="493633"/>
          </a:xfrm>
          <a:prstGeom prst="rect">
            <a:avLst/>
          </a:prstGeom>
        </p:spPr>
        <p:txBody>
          <a:bodyPr lIns="90836" tIns="45418" rIns="90836" bIns="45418"/>
          <a:lstStyle/>
          <a:p>
            <a:endParaRPr lang="en-US" smtClean="0"/>
          </a:p>
        </p:txBody>
      </p:sp>
      <p:sp>
        <p:nvSpPr>
          <p:cNvPr id="28" name="Rectangle 28"/>
          <p:cNvSpPr>
            <a:spLocks noGrp="1"/>
          </p:cNvSpPr>
          <p:nvPr>
            <p:ph type="sldNum" sz="quarter" idx="5"/>
          </p:nvPr>
        </p:nvSpPr>
        <p:spPr>
          <a:xfrm>
            <a:off x="3818971" y="9377316"/>
            <a:ext cx="2921582" cy="493633"/>
          </a:xfrm>
          <a:prstGeom prst="rect">
            <a:avLst/>
          </a:prstGeom>
        </p:spPr>
        <p:txBody>
          <a:bodyPr lIns="90836" tIns="45418" rIns="90836" bIns="45418"/>
          <a:lstStyle/>
          <a:p>
            <a:fld id="{CA077768-21C8-4125-A345-258E48D2EED0}" type="slidenum">
              <a:rPr lang="en-US" smtClean="0"/>
              <a:pPr/>
              <a:t>&lt;#&gt;</a:t>
            </a:fld>
            <a:endParaRPr lang="en-US" smtClean="0"/>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CA077768-21C8-4125-A345-258E48D2EED0}"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CA077768-21C8-4125-A345-258E48D2EED0}"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defTabSz="908365">
              <a:defRPr/>
            </a:pPr>
            <a:r>
              <a:rPr kumimoji="1" lang="ja-JP" altLang="en-US" dirty="0" smtClean="0"/>
              <a:t>トリガ制御システムから</a:t>
            </a:r>
            <a:r>
              <a:rPr kumimoji="1" lang="en-US" altLang="ja-JP" dirty="0" smtClean="0"/>
              <a:t>LINAC</a:t>
            </a:r>
            <a:r>
              <a:rPr kumimoji="1" lang="ja-JP" altLang="en-US" dirty="0" smtClean="0"/>
              <a:t>とカメラのトリガを出します。</a:t>
            </a:r>
          </a:p>
          <a:p>
            <a:r>
              <a:rPr kumimoji="1" lang="en-US" altLang="ja-JP" dirty="0" smtClean="0"/>
              <a:t>LINAC</a:t>
            </a:r>
            <a:r>
              <a:rPr kumimoji="1" lang="ja-JP" altLang="en-US" dirty="0" smtClean="0"/>
              <a:t>からターゲットに電子線をあて、減速材で実験できるエネルギーまで落として、飛行させ被検体に当てます。</a:t>
            </a:r>
            <a:endParaRPr kumimoji="1" lang="en-US" altLang="ja-JP" dirty="0" smtClean="0"/>
          </a:p>
          <a:p>
            <a:r>
              <a:rPr kumimoji="1" lang="ja-JP" altLang="en-US" dirty="0" smtClean="0"/>
              <a:t>そして、中性子</a:t>
            </a:r>
            <a:r>
              <a:rPr kumimoji="1" lang="en-US" altLang="ja-JP" dirty="0" smtClean="0"/>
              <a:t>I.I.</a:t>
            </a:r>
            <a:r>
              <a:rPr kumimoji="1" lang="ja-JP" altLang="en-US" dirty="0" err="1" smtClean="0"/>
              <a:t>、</a:t>
            </a:r>
            <a:r>
              <a:rPr kumimoji="1" lang="en-US" altLang="ja-JP" dirty="0" smtClean="0"/>
              <a:t>MCP</a:t>
            </a:r>
            <a:r>
              <a:rPr kumimoji="1" lang="ja-JP" altLang="en-US" dirty="0" err="1" smtClean="0"/>
              <a:t>、</a:t>
            </a:r>
            <a:r>
              <a:rPr kumimoji="1" lang="ja-JP" altLang="en-US" dirty="0" smtClean="0"/>
              <a:t>カメラへ行き画像を取得します。</a:t>
            </a:r>
            <a:endParaRPr kumimoji="1" lang="en-US" altLang="ja-JP" dirty="0" smtClean="0"/>
          </a:p>
          <a:p>
            <a:r>
              <a:rPr kumimoji="1" lang="en-US" altLang="ja-JP" dirty="0" smtClean="0"/>
              <a:t>MCP</a:t>
            </a:r>
            <a:r>
              <a:rPr kumimoji="1" lang="ja-JP" altLang="en-US" dirty="0" smtClean="0"/>
              <a:t>は微弱な光を増倍させることによって感度を上げるために使います。</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CA077768-21C8-4125-A345-258E48D2EED0}"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従来より高速、なおかつ通常の</a:t>
            </a:r>
            <a:r>
              <a:rPr kumimoji="1" lang="en-US" altLang="ja-JP" dirty="0" smtClean="0"/>
              <a:t>CMOS</a:t>
            </a:r>
            <a:r>
              <a:rPr kumimoji="1" lang="ja-JP" altLang="en-US" dirty="0" smtClean="0"/>
              <a:t>イメージセンサは一ラインごとに画像を取得するため、いらないピクセルも取得してしまうが、</a:t>
            </a:r>
            <a:endParaRPr kumimoji="1" lang="en-US" altLang="ja-JP" dirty="0" smtClean="0"/>
          </a:p>
          <a:p>
            <a:r>
              <a:rPr kumimoji="1" lang="ja-JP" altLang="en-US" dirty="0" smtClean="0"/>
              <a:t>この会社のイメージセンサは必要なピクセルだけを取得するためより高速に撮影できます。</a:t>
            </a:r>
            <a:endParaRPr kumimoji="1" lang="ja-JP" altLang="en-US" dirty="0"/>
          </a:p>
        </p:txBody>
      </p:sp>
      <p:sp>
        <p:nvSpPr>
          <p:cNvPr id="4" name="スライド番号プレースホルダ 3"/>
          <p:cNvSpPr>
            <a:spLocks noGrp="1"/>
          </p:cNvSpPr>
          <p:nvPr>
            <p:ph type="sldNum" sz="quarter" idx="10"/>
          </p:nvPr>
        </p:nvSpPr>
        <p:spPr/>
        <p:txBody>
          <a:bodyPr/>
          <a:lstStyle/>
          <a:p>
            <a:fld id="{CA077768-21C8-4125-A345-258E48D2EED0}" type="slidenum">
              <a:rPr lang="en-US" smtClean="0"/>
              <a:pPr/>
              <a:t>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ライナックトリガ、繰り返し周期</a:t>
            </a:r>
            <a:endParaRPr kumimoji="1" lang="en-US" altLang="ja-JP" dirty="0" smtClean="0"/>
          </a:p>
          <a:p>
            <a:r>
              <a:rPr kumimoji="1" lang="ja-JP" altLang="en-US" dirty="0" smtClean="0"/>
              <a:t>これによって、</a:t>
            </a:r>
            <a:r>
              <a:rPr kumimoji="1" lang="en-US" altLang="ja-JP" dirty="0" smtClean="0"/>
              <a:t>PC</a:t>
            </a:r>
            <a:r>
              <a:rPr kumimoji="1" lang="ja-JP" altLang="en-US" dirty="0" smtClean="0"/>
              <a:t>に転送する時間を稼ぐことができます。</a:t>
            </a:r>
            <a:endParaRPr kumimoji="1" lang="ja-JP" altLang="en-US" dirty="0"/>
          </a:p>
        </p:txBody>
      </p:sp>
      <p:sp>
        <p:nvSpPr>
          <p:cNvPr id="4" name="スライド番号プレースホルダ 3"/>
          <p:cNvSpPr>
            <a:spLocks noGrp="1"/>
          </p:cNvSpPr>
          <p:nvPr>
            <p:ph type="sldNum" sz="quarter" idx="10"/>
          </p:nvPr>
        </p:nvSpPr>
        <p:spPr/>
        <p:txBody>
          <a:bodyPr/>
          <a:lstStyle/>
          <a:p>
            <a:fld id="{CA077768-21C8-4125-A345-258E48D2EED0}" type="slidenum">
              <a:rPr lang="en-US" smtClean="0"/>
              <a:pPr/>
              <a:t>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CA077768-21C8-4125-A345-258E48D2EED0}" type="slidenum">
              <a:rPr lang="en-US" smtClean="0"/>
              <a:pPr/>
              <a:t>13</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CA077768-21C8-4125-A345-258E48D2EED0}" type="slidenum">
              <a:rPr lang="en-US" smtClean="0"/>
              <a:pPr/>
              <a:t>14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 サブタイトルの書式設定</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ja-JP" altLang="en-US" smtClean="0"/>
              <a:t>マスタ タイトルの書式設定</a:t>
            </a:r>
            <a:endParaRPr lang="en-US"/>
          </a:p>
        </p:txBody>
      </p:sp>
      <p:sp>
        <p:nvSpPr>
          <p:cNvPr id="10" name="Date Placeholder 9"/>
          <p:cNvSpPr>
            <a:spLocks noGrp="1"/>
          </p:cNvSpPr>
          <p:nvPr>
            <p:ph type="dt" sz="half" idx="10"/>
          </p:nvPr>
        </p:nvSpPr>
        <p:spPr/>
        <p:txBody>
          <a:bodyPr/>
          <a:lstStyle/>
          <a:p>
            <a:fld id="{C8296BE6-E286-4BAF-8CDA-FA35CB75B1D3}" type="datetime1">
              <a:rPr lang="en-US" altLang="ja-JP" smtClean="0"/>
              <a:pPr/>
              <a:t>1/6/2012</a:t>
            </a:fld>
            <a:endParaRPr lang="en-US"/>
          </a:p>
        </p:txBody>
      </p:sp>
      <p:sp>
        <p:nvSpPr>
          <p:cNvPr id="11" name="Slide Number Placeholder 10"/>
          <p:cNvSpPr>
            <a:spLocks noGrp="1"/>
          </p:cNvSpPr>
          <p:nvPr>
            <p:ph type="sldNum" sz="quarter" idx="11"/>
          </p:nvPr>
        </p:nvSpPr>
        <p:spPr/>
        <p:txBody>
          <a:bodyPr/>
          <a:lstStyle/>
          <a:p>
            <a:pPr algn="r"/>
            <a:fld id="{D4C49B74-5DB2-4B03-B1D2-7F6A3C51C318}" type="slidenum">
              <a:rPr lang="en-US" smtClean="0"/>
              <a:pPr algn="r"/>
              <a:t>&lt;#&gt;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タイトルとテキスト">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ja-JP" altLang="en-US" smtClean="0"/>
              <a:t>マスタ タイトルの書式設定</a:t>
            </a:r>
            <a:endParaRPr lang="en-US"/>
          </a:p>
        </p:txBody>
      </p:sp>
      <p:sp>
        <p:nvSpPr>
          <p:cNvPr id="8" name="Date Placeholder 7"/>
          <p:cNvSpPr>
            <a:spLocks noGrp="1"/>
          </p:cNvSpPr>
          <p:nvPr>
            <p:ph type="dt" sz="half" idx="10"/>
          </p:nvPr>
        </p:nvSpPr>
        <p:spPr/>
        <p:txBody>
          <a:bodyPr/>
          <a:lstStyle/>
          <a:p>
            <a:fld id="{3F78E0DC-5E30-4386-B928-9C30CEE33EDF}" type="datetime1">
              <a:rPr lang="en-US" altLang="ja-JP" smtClean="0"/>
              <a:pPr/>
              <a:t>1/6/2012</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&lt;#&gt;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ja-JP" altLang="en-US" smtClean="0"/>
              <a:t>マスタ タイトルの書式設定</a:t>
            </a:r>
            <a:endParaRPr lang="en-US"/>
          </a:p>
        </p:txBody>
      </p:sp>
      <p:sp>
        <p:nvSpPr>
          <p:cNvPr id="7" name="Date Placeholder 6"/>
          <p:cNvSpPr>
            <a:spLocks noGrp="1"/>
          </p:cNvSpPr>
          <p:nvPr>
            <p:ph type="dt" sz="half" idx="10"/>
          </p:nvPr>
        </p:nvSpPr>
        <p:spPr/>
        <p:txBody>
          <a:bodyPr/>
          <a:lstStyle/>
          <a:p>
            <a:fld id="{CAC41E1E-CCC4-4B7D-8B26-7DE095D69D42}" type="datetime1">
              <a:rPr lang="en-US" altLang="ja-JP" smtClean="0"/>
              <a:pPr/>
              <a:t>1/6/2012</a:t>
            </a:fld>
            <a:endParaRPr lang="en-US"/>
          </a:p>
        </p:txBody>
      </p:sp>
      <p:sp>
        <p:nvSpPr>
          <p:cNvPr id="8" name="Slide Number Placeholder 7"/>
          <p:cNvSpPr>
            <a:spLocks noGrp="1"/>
          </p:cNvSpPr>
          <p:nvPr>
            <p:ph type="sldNum" sz="quarter" idx="11"/>
          </p:nvPr>
        </p:nvSpPr>
        <p:spPr/>
        <p:txBody>
          <a:bodyPr/>
          <a:lstStyle/>
          <a:p>
            <a:pPr algn="r"/>
            <a:fld id="{D4C49B74-5DB2-4B03-B1D2-7F6A3C51C318}" type="slidenum">
              <a:rPr lang="en-US" smtClean="0"/>
              <a:pPr algn="r"/>
              <a:t>&lt;#&gt;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F551138-1D93-42D7-9DB5-038F91394B9B}" type="datetime1">
              <a:rPr lang="en-US" altLang="ja-JP" smtClean="0"/>
              <a:pPr/>
              <a:t>1/6/2012</a:t>
            </a:fld>
            <a:endParaRPr lang="en-US"/>
          </a:p>
        </p:txBody>
      </p:sp>
      <p:sp>
        <p:nvSpPr>
          <p:cNvPr id="6" name="Slide Number Placeholder 5"/>
          <p:cNvSpPr>
            <a:spLocks noGrp="1"/>
          </p:cNvSpPr>
          <p:nvPr>
            <p:ph type="sldNum" sz="quarter" idx="11"/>
          </p:nvPr>
        </p:nvSpPr>
        <p:spPr/>
        <p:txBody>
          <a:bodyPr/>
          <a:lstStyle/>
          <a:p>
            <a:pPr algn="r"/>
            <a:fld id="{D4C49B74-5DB2-4B03-B1D2-7F6A3C51C318}" type="slidenum">
              <a:rPr lang="en-US" smtClean="0"/>
              <a:pPr algn="r"/>
              <a:t>&lt;#&gt;</a:t>
            </a:fld>
            <a:endParaRPr lang="en-US"/>
          </a:p>
        </p:txBody>
      </p:sp>
      <p:sp>
        <p:nvSpPr>
          <p:cNvPr id="8" name="Footer Placeholder 7"/>
          <p:cNvSpPr>
            <a:spLocks noGrp="1"/>
          </p:cNvSpPr>
          <p:nvPr>
            <p:ph type="ftr" sz="quarter" idx="12"/>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タイトルと 2 段組みテキスト">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ja-JP" altLang="en-US" smtClean="0"/>
              <a:t>マスタ タイトルの書式設定</a:t>
            </a:r>
            <a:endParaRPr lang="en-US"/>
          </a:p>
        </p:txBody>
      </p:sp>
      <p:sp>
        <p:nvSpPr>
          <p:cNvPr id="10" name="Date Placeholder 9"/>
          <p:cNvSpPr>
            <a:spLocks noGrp="1"/>
          </p:cNvSpPr>
          <p:nvPr>
            <p:ph type="dt" sz="half" idx="10"/>
          </p:nvPr>
        </p:nvSpPr>
        <p:spPr/>
        <p:txBody>
          <a:bodyPr/>
          <a:lstStyle/>
          <a:p>
            <a:fld id="{F12F1945-EDC1-4CC6-B648-00A3F49F7052}" type="datetime1">
              <a:rPr lang="en-US" altLang="ja-JP" smtClean="0"/>
              <a:pPr/>
              <a:t>1/6/2012</a:t>
            </a:fld>
            <a:endParaRPr lang="en-US"/>
          </a:p>
        </p:txBody>
      </p:sp>
      <p:sp>
        <p:nvSpPr>
          <p:cNvPr id="12" name="Slide Number Placeholder 11"/>
          <p:cNvSpPr>
            <a:spLocks noGrp="1"/>
          </p:cNvSpPr>
          <p:nvPr>
            <p:ph type="sldNum" sz="quarter" idx="11"/>
          </p:nvPr>
        </p:nvSpPr>
        <p:spPr/>
        <p:txBody>
          <a:bodyPr/>
          <a:lstStyle/>
          <a:p>
            <a:pPr algn="r"/>
            <a:fld id="{D4C49B74-5DB2-4B03-B1D2-7F6A3C51C318}" type="slidenum">
              <a:rPr lang="en-US" smtClean="0"/>
              <a:pPr algn="r"/>
              <a:t>&lt;#&gt;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ja-JP" altLang="en-US" smtClean="0"/>
              <a:t>マスタ タイトルの書式設定</a:t>
            </a:r>
            <a:endParaRPr lang="en-US"/>
          </a:p>
        </p:txBody>
      </p:sp>
      <p:sp>
        <p:nvSpPr>
          <p:cNvPr id="8" name="Date Placeholder 7"/>
          <p:cNvSpPr>
            <a:spLocks noGrp="1"/>
          </p:cNvSpPr>
          <p:nvPr>
            <p:ph type="dt" sz="half" idx="10"/>
          </p:nvPr>
        </p:nvSpPr>
        <p:spPr/>
        <p:txBody>
          <a:bodyPr/>
          <a:lstStyle/>
          <a:p>
            <a:fld id="{4EE21D3B-F8E7-49C9-9331-CE425FE58898}" type="datetime1">
              <a:rPr lang="en-US" altLang="ja-JP" smtClean="0"/>
              <a:pPr/>
              <a:t>1/6/2012</a:t>
            </a:fld>
            <a:endParaRPr lang="en-US"/>
          </a:p>
        </p:txBody>
      </p:sp>
      <p:sp>
        <p:nvSpPr>
          <p:cNvPr id="9" name="Slide Number Placeholder 8"/>
          <p:cNvSpPr>
            <a:spLocks noGrp="1"/>
          </p:cNvSpPr>
          <p:nvPr>
            <p:ph type="sldNum" sz="quarter" idx="11"/>
          </p:nvPr>
        </p:nvSpPr>
        <p:spPr/>
        <p:txBody>
          <a:bodyPr/>
          <a:lstStyle/>
          <a:p>
            <a:pPr algn="r"/>
            <a:fld id="{D4C49B74-5DB2-4B03-B1D2-7F6A3C51C318}" type="slidenum">
              <a:rPr lang="en-US" smtClean="0"/>
              <a:pPr algn="r"/>
              <a:t>&lt;#&gt;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ja-JP" altLang="en-US" smtClean="0"/>
              <a:t>マスタ タイトルの書式設定</a:t>
            </a:r>
            <a:endParaRPr lang="en-US"/>
          </a:p>
        </p:txBody>
      </p:sp>
      <p:sp>
        <p:nvSpPr>
          <p:cNvPr id="9" name="Date Placeholder 8"/>
          <p:cNvSpPr>
            <a:spLocks noGrp="1"/>
          </p:cNvSpPr>
          <p:nvPr>
            <p:ph type="dt" sz="half" idx="10"/>
          </p:nvPr>
        </p:nvSpPr>
        <p:spPr/>
        <p:txBody>
          <a:bodyPr/>
          <a:lstStyle/>
          <a:p>
            <a:fld id="{C0A4BFF6-70E1-4CCD-965F-BBBC639E5771}" type="datetime1">
              <a:rPr lang="en-US" altLang="ja-JP" smtClean="0"/>
              <a:pPr/>
              <a:t>1/6/2012</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&lt;#&gt;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ja-JP" altLang="en-US" smtClean="0"/>
              <a:t>マスタ タイトルの書式設定</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251F880B-AE6C-452F-AE05-9344B16487BE}" type="datetime1">
              <a:rPr lang="en-US" altLang="ja-JP" smtClean="0"/>
              <a:pPr/>
              <a:t>1/6/2012</a:t>
            </a:fld>
            <a:endParaRPr lang="en-US" sz="1000" dirty="0" smtClean="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pPr algn="ctr"/>
            <a:endParaRPr lang="en-US" sz="1000" smtClean="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pPr algn="r"/>
            <a:fld id="{D4C49B74-5DB2-4B03-B1D2-7F6A3C51C318}" type="slidenum">
              <a:rPr lang="en-US" smtClean="0"/>
              <a:pPr algn="r"/>
              <a:t>&lt;#&gt;</a:t>
            </a:fld>
            <a:endParaRPr lang="en-US" sz="1000"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a:defRPr sz="4400">
          <a:solidFill>
            <a:schemeClr val="tx1"/>
          </a:solidFill>
          <a:latin typeface="+mj-lt"/>
          <a:ea typeface="+mj-ea"/>
          <a:cs typeface="+mj-cs"/>
        </a:defRPr>
      </a:defPPr>
      <a:lvl1pPr algn="l" eaLnBrk="1" hangingPunct="1">
        <a:buNone/>
        <a:defRPr kumimoji="1"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kumimoji="1" sz="2800">
          <a:latin typeface="+mn-lt"/>
        </a:defRPr>
      </a:lvl1pPr>
      <a:lvl2pPr marL="742950" indent="-285750" eaLnBrk="1" hangingPunct="1">
        <a:buChar char="–"/>
        <a:defRPr kumimoji="1" sz="2400">
          <a:latin typeface="+mn-lt"/>
        </a:defRPr>
      </a:lvl2pPr>
      <a:lvl3pPr marL="1143000" indent="-228600" eaLnBrk="1" hangingPunct="1">
        <a:buChar char="•"/>
        <a:defRPr kumimoji="1" sz="2400">
          <a:latin typeface="+mn-lt"/>
        </a:defRPr>
      </a:lvl3pPr>
      <a:lvl4pPr marL="1600200" indent="-228600" eaLnBrk="1" hangingPunct="1">
        <a:buChar char="–"/>
        <a:defRPr kumimoji="1" sz="2000">
          <a:latin typeface="+mn-lt"/>
        </a:defRPr>
      </a:lvl4pPr>
      <a:lvl5pPr marL="2057400" indent="-228600" eaLnBrk="1" hangingPunct="1">
        <a:buChar char="»"/>
        <a:defRPr kumimoji="1" sz="2000">
          <a:latin typeface="+mn-lt"/>
        </a:defRPr>
      </a:lvl5pPr>
      <a:lvl6pPr marL="2514600" indent="-228600" eaLnBrk="1" hangingPunct="1">
        <a:buChar char="•"/>
        <a:defRPr kumimoji="1" sz="2000"/>
      </a:lvl6pPr>
      <a:lvl7pPr marL="2971800" indent="-228600" eaLnBrk="1" hangingPunct="1">
        <a:buChar char="•"/>
        <a:defRPr kumimoji="1" sz="2000"/>
      </a:lvl7pPr>
      <a:lvl8pPr marL="3429000" indent="-228600" eaLnBrk="1" hangingPunct="1">
        <a:buChar char="•"/>
        <a:defRPr kumimoji="1" sz="2000"/>
      </a:lvl8pPr>
      <a:lvl9pPr marL="3886200" indent="-228600" eaLnBrk="1" hangingPunct="1">
        <a:buChar char="•"/>
        <a:defRPr kumimoji="1" sz="2000"/>
      </a:lvl9pPr>
    </p:bodyStyle>
    <p:otherStyle>
      <a:defPPr>
        <a:defRPr>
          <a:solidFill>
            <a:schemeClr val="tx1"/>
          </a:solidFill>
          <a:latin typeface="+mn-lt"/>
          <a:ea typeface="+mn-ea"/>
          <a:cs typeface="+mn-cs"/>
        </a:defRPr>
      </a:defPPr>
      <a:lvl1pPr marL="0" eaLnBrk="1" hangingPunct="1">
        <a:defRPr kumimoji="1"/>
      </a:lvl1pPr>
      <a:lvl2pPr marL="457200" eaLnBrk="1" hangingPunct="1">
        <a:defRPr kumimoji="1"/>
      </a:lvl2pPr>
      <a:lvl3pPr marL="914400" eaLnBrk="1" hangingPunct="1">
        <a:defRPr kumimoji="1"/>
      </a:lvl3pPr>
      <a:lvl4pPr marL="1371600" eaLnBrk="1" hangingPunct="1">
        <a:defRPr kumimoji="1"/>
      </a:lvl4pPr>
      <a:lvl5pPr marL="1828800" eaLnBrk="1" hangingPunct="1">
        <a:defRPr kumimoji="1"/>
      </a:lvl5pPr>
      <a:lvl6pPr marL="2286000" eaLnBrk="1" hangingPunct="1">
        <a:defRPr kumimoji="1"/>
      </a:lvl6pPr>
      <a:lvl7pPr marL="2743200" eaLnBrk="1" hangingPunct="1">
        <a:defRPr kumimoji="1"/>
      </a:lvl7pPr>
      <a:lvl8pPr marL="3200400" eaLnBrk="1" hangingPunct="1">
        <a:defRPr kumimoji="1"/>
      </a:lvl8pPr>
      <a:lvl9pPr marL="3657600" eaLnBrk="1" hangingPunct="1">
        <a:defRPr kumimoji="1"/>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idx="1"/>
          </p:nvPr>
        </p:nvSpPr>
        <p:spPr>
          <a:xfrm>
            <a:off x="0" y="4797152"/>
            <a:ext cx="8883514" cy="1296144"/>
          </a:xfrm>
        </p:spPr>
        <p:txBody>
          <a:bodyPr>
            <a:normAutofit/>
          </a:bodyPr>
          <a:lstStyle/>
          <a:p>
            <a:pPr>
              <a:defRPr/>
            </a:pPr>
            <a:r>
              <a:rPr lang="ja-JP" altLang="en-US" dirty="0" smtClean="0">
                <a:latin typeface="メイリオ" pitchFamily="50" charset="-128"/>
                <a:ea typeface="メイリオ" pitchFamily="50" charset="-128"/>
              </a:rPr>
              <a:t>東京都市</a:t>
            </a:r>
            <a:r>
              <a:rPr lang="ja-JP" altLang="en-US" dirty="0" smtClean="0">
                <a:latin typeface="メイリオ" pitchFamily="50" charset="-128"/>
                <a:ea typeface="メイリオ" pitchFamily="50" charset="-128"/>
              </a:rPr>
              <a:t>大学</a:t>
            </a:r>
            <a:r>
              <a:rPr lang="en-US" altLang="ja-JP" dirty="0" smtClean="0">
                <a:latin typeface="メイリオ" pitchFamily="50" charset="-128"/>
                <a:ea typeface="メイリオ" pitchFamily="50" charset="-128"/>
              </a:rPr>
              <a:t>		</a:t>
            </a:r>
            <a:r>
              <a:rPr lang="ja-JP" altLang="en-US" dirty="0" smtClean="0">
                <a:latin typeface="メイリオ" pitchFamily="50" charset="-128"/>
                <a:ea typeface="メイリオ" pitchFamily="50" charset="-128"/>
              </a:rPr>
              <a:t>山下</a:t>
            </a:r>
            <a:r>
              <a:rPr lang="ja-JP" altLang="en-US" dirty="0" smtClean="0">
                <a:latin typeface="メイリオ" pitchFamily="50" charset="-128"/>
                <a:ea typeface="メイリオ" pitchFamily="50" charset="-128"/>
              </a:rPr>
              <a:t>純征</a:t>
            </a:r>
            <a:r>
              <a:rPr lang="en-US" altLang="ja-JP" dirty="0" smtClean="0">
                <a:latin typeface="メイリオ" pitchFamily="50" charset="-128"/>
                <a:ea typeface="メイリオ" pitchFamily="50" charset="-128"/>
              </a:rPr>
              <a:t>	</a:t>
            </a:r>
            <a:r>
              <a:rPr lang="ja-JP" altLang="en-US" dirty="0" smtClean="0">
                <a:latin typeface="メイリオ" pitchFamily="50" charset="-128"/>
                <a:ea typeface="メイリオ" pitchFamily="50" charset="-128"/>
              </a:rPr>
              <a:t>持木幸一</a:t>
            </a:r>
            <a:endParaRPr lang="en-US" altLang="ja-JP" dirty="0" smtClean="0">
              <a:latin typeface="メイリオ" pitchFamily="50" charset="-128"/>
              <a:ea typeface="メイリオ" pitchFamily="50" charset="-128"/>
            </a:endParaRPr>
          </a:p>
          <a:p>
            <a:pPr>
              <a:defRPr/>
            </a:pPr>
            <a:r>
              <a:rPr lang="ja-JP" altLang="en-US" dirty="0" smtClean="0">
                <a:latin typeface="メイリオ" pitchFamily="50" charset="-128"/>
                <a:ea typeface="メイリオ" pitchFamily="50" charset="-128"/>
              </a:rPr>
              <a:t>北海道大学</a:t>
            </a:r>
            <a:r>
              <a:rPr lang="en-US" altLang="ja-JP" dirty="0" smtClean="0">
                <a:latin typeface="メイリオ" pitchFamily="50" charset="-128"/>
                <a:ea typeface="メイリオ" pitchFamily="50" charset="-128"/>
              </a:rPr>
              <a:t>			</a:t>
            </a:r>
            <a:r>
              <a:rPr lang="ja-JP" altLang="en-US" dirty="0" smtClean="0">
                <a:latin typeface="メイリオ" pitchFamily="50" charset="-128"/>
                <a:ea typeface="メイリオ" pitchFamily="50" charset="-128"/>
              </a:rPr>
              <a:t>加美山隆</a:t>
            </a:r>
            <a:r>
              <a:rPr lang="en-US" altLang="ja-JP" dirty="0" smtClean="0">
                <a:latin typeface="メイリオ" pitchFamily="50" charset="-128"/>
                <a:ea typeface="メイリオ" pitchFamily="50" charset="-128"/>
              </a:rPr>
              <a:t>	</a:t>
            </a:r>
            <a:r>
              <a:rPr lang="ja-JP" altLang="en-US" dirty="0" smtClean="0">
                <a:latin typeface="メイリオ" pitchFamily="50" charset="-128"/>
                <a:ea typeface="メイリオ" pitchFamily="50" charset="-128"/>
              </a:rPr>
              <a:t>鬼柳善明</a:t>
            </a:r>
            <a:endParaRPr lang="en-US" altLang="ja-JP" dirty="0" smtClean="0">
              <a:latin typeface="メイリオ" pitchFamily="50" charset="-128"/>
              <a:ea typeface="メイリオ" pitchFamily="50" charset="-128"/>
            </a:endParaRPr>
          </a:p>
          <a:p>
            <a:endParaRPr kumimoji="1" lang="ja-JP" altLang="en-US" dirty="0"/>
          </a:p>
        </p:txBody>
      </p:sp>
      <p:sp>
        <p:nvSpPr>
          <p:cNvPr id="3" name="タイトル 2"/>
          <p:cNvSpPr>
            <a:spLocks noGrp="1"/>
          </p:cNvSpPr>
          <p:nvPr>
            <p:ph type="ctrTitle"/>
          </p:nvPr>
        </p:nvSpPr>
        <p:spPr>
          <a:xfrm>
            <a:off x="251520" y="1988840"/>
            <a:ext cx="8369902" cy="1296144"/>
          </a:xfrm>
        </p:spPr>
        <p:txBody>
          <a:bodyPr>
            <a:normAutofit fontScale="90000"/>
          </a:bodyPr>
          <a:lstStyle/>
          <a:p>
            <a:r>
              <a:rPr lang="ja-JP" altLang="ja-JP" dirty="0" smtClean="0"/>
              <a:t>パルス中性子透過分光撮影のための</a:t>
            </a:r>
            <a:r>
              <a:rPr lang="en-US" altLang="ja-JP" dirty="0" smtClean="0"/>
              <a:t/>
            </a:r>
            <a:br>
              <a:rPr lang="en-US" altLang="ja-JP" dirty="0" smtClean="0"/>
            </a:br>
            <a:r>
              <a:rPr lang="ja-JP" altLang="ja-JP" dirty="0" smtClean="0"/>
              <a:t>撮像システムの開発</a:t>
            </a:r>
            <a:endParaRPr lang="ja-JP" altLang="en-US" dirty="0" smtClean="0">
              <a:ea typeface="ＭＳ Ｐゴシック" pitchFamily="50" charset="-128"/>
            </a:endParaRPr>
          </a:p>
        </p:txBody>
      </p:sp>
      <p:sp>
        <p:nvSpPr>
          <p:cNvPr id="4" name="スライド番号プレースホルダ 3"/>
          <p:cNvSpPr>
            <a:spLocks noGrp="1"/>
          </p:cNvSpPr>
          <p:nvPr>
            <p:ph type="sldNum" sz="quarter" idx="11"/>
          </p:nvPr>
        </p:nvSpPr>
        <p:spPr/>
        <p:txBody>
          <a:bodyPr/>
          <a:lstStyle/>
          <a:p>
            <a:pPr algn="r"/>
            <a:fld id="{D4C49B74-5DB2-4B03-B1D2-7F6A3C51C318}" type="slidenum">
              <a:rPr lang="en-US" smtClean="0"/>
              <a:pPr algn="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67544" y="620688"/>
            <a:ext cx="8229600" cy="576064"/>
          </a:xfrm>
        </p:spPr>
        <p:txBody>
          <a:bodyPr>
            <a:noAutofit/>
          </a:bodyPr>
          <a:lstStyle/>
          <a:p>
            <a:pPr algn="ctr"/>
            <a:r>
              <a:rPr lang="ja-JP" altLang="en-US" sz="3200" dirty="0" smtClean="0">
                <a:ea typeface="ＭＳ Ｐゴシック" pitchFamily="50" charset="-128"/>
              </a:rPr>
              <a:t>追加機能２　シームレスなデータ転送</a:t>
            </a:r>
            <a:endParaRPr kumimoji="1" lang="ja-JP" altLang="en-US" sz="3200" dirty="0"/>
          </a:p>
        </p:txBody>
      </p:sp>
      <p:sp>
        <p:nvSpPr>
          <p:cNvPr id="8" name="Text Box 8"/>
          <p:cNvSpPr txBox="1">
            <a:spLocks noChangeArrowheads="1"/>
          </p:cNvSpPr>
          <p:nvPr/>
        </p:nvSpPr>
        <p:spPr bwMode="auto">
          <a:xfrm>
            <a:off x="1259632" y="5284365"/>
            <a:ext cx="6984776" cy="1200329"/>
          </a:xfrm>
          <a:prstGeom prst="rect">
            <a:avLst/>
          </a:prstGeom>
          <a:noFill/>
          <a:ln w="19050" algn="ctr">
            <a:noFill/>
            <a:miter lim="800000"/>
            <a:headEnd/>
            <a:tailEnd/>
          </a:ln>
        </p:spPr>
        <p:txBody>
          <a:bodyPr wrap="square">
            <a:spAutoFit/>
          </a:bodyPr>
          <a:lstStyle/>
          <a:p>
            <a:r>
              <a:rPr kumimoji="1" lang="ja-JP" altLang="en-US" sz="2400" dirty="0" smtClean="0">
                <a:latin typeface="ＭＳ ゴシック" pitchFamily="49" charset="-128"/>
                <a:ea typeface="ＭＳ ゴシック" pitchFamily="49" charset="-128"/>
              </a:rPr>
              <a:t>片方のメモリが</a:t>
            </a:r>
            <a:r>
              <a:rPr kumimoji="1" lang="en-US" altLang="ja-JP" sz="2400" dirty="0" smtClean="0">
                <a:latin typeface="ＭＳ ゴシック" pitchFamily="49" charset="-128"/>
                <a:ea typeface="ＭＳ ゴシック" pitchFamily="49" charset="-128"/>
              </a:rPr>
              <a:t>256</a:t>
            </a:r>
            <a:r>
              <a:rPr kumimoji="1" lang="ja-JP" altLang="en-US" sz="2400" dirty="0" smtClean="0">
                <a:latin typeface="ＭＳ ゴシック" pitchFamily="49" charset="-128"/>
                <a:ea typeface="ＭＳ ゴシック" pitchFamily="49" charset="-128"/>
              </a:rPr>
              <a:t>回積算後に</a:t>
            </a:r>
            <a:r>
              <a:rPr kumimoji="1" lang="en-US" altLang="ja-JP" sz="2400" dirty="0" smtClean="0">
                <a:latin typeface="ＭＳ ゴシック" pitchFamily="49" charset="-128"/>
                <a:ea typeface="ＭＳ ゴシック" pitchFamily="49" charset="-128"/>
              </a:rPr>
              <a:t>PC</a:t>
            </a:r>
            <a:r>
              <a:rPr kumimoji="1" lang="ja-JP" altLang="en-US" sz="2400" dirty="0" smtClean="0">
                <a:latin typeface="ＭＳ ゴシック" pitchFamily="49" charset="-128"/>
                <a:ea typeface="ＭＳ ゴシック" pitchFamily="49" charset="-128"/>
              </a:rPr>
              <a:t>転送を行うが、</a:t>
            </a:r>
            <a:endParaRPr kumimoji="1" lang="en-US" altLang="ja-JP" sz="2400" dirty="0" smtClean="0">
              <a:latin typeface="ＭＳ ゴシック" pitchFamily="49" charset="-128"/>
              <a:ea typeface="ＭＳ ゴシック" pitchFamily="49" charset="-128"/>
            </a:endParaRPr>
          </a:p>
          <a:p>
            <a:r>
              <a:rPr kumimoji="1" lang="ja-JP" altLang="en-US" sz="2400" dirty="0" smtClean="0">
                <a:latin typeface="ＭＳ ゴシック" pitchFamily="49" charset="-128"/>
                <a:ea typeface="ＭＳ ゴシック" pitchFamily="49" charset="-128"/>
              </a:rPr>
              <a:t>その間にもう片方のメモリが</a:t>
            </a:r>
            <a:r>
              <a:rPr kumimoji="1" lang="en-US" altLang="ja-JP" sz="2400" dirty="0" smtClean="0">
                <a:latin typeface="ＭＳ ゴシック" pitchFamily="49" charset="-128"/>
                <a:ea typeface="ＭＳ ゴシック" pitchFamily="49" charset="-128"/>
              </a:rPr>
              <a:t>256</a:t>
            </a:r>
            <a:r>
              <a:rPr kumimoji="1" lang="ja-JP" altLang="en-US" sz="2400" dirty="0" smtClean="0">
                <a:latin typeface="ＭＳ ゴシック" pitchFamily="49" charset="-128"/>
                <a:ea typeface="ＭＳ ゴシック" pitchFamily="49" charset="-128"/>
              </a:rPr>
              <a:t>回分の積算を</a:t>
            </a:r>
            <a:endParaRPr kumimoji="1" lang="en-US" altLang="ja-JP" sz="2400" dirty="0" smtClean="0">
              <a:latin typeface="ＭＳ ゴシック" pitchFamily="49" charset="-128"/>
              <a:ea typeface="ＭＳ ゴシック" pitchFamily="49" charset="-128"/>
            </a:endParaRPr>
          </a:p>
          <a:p>
            <a:r>
              <a:rPr kumimoji="1" lang="ja-JP" altLang="en-US" sz="2400" dirty="0" smtClean="0">
                <a:latin typeface="ＭＳ ゴシック" pitchFamily="49" charset="-128"/>
                <a:ea typeface="ＭＳ ゴシック" pitchFamily="49" charset="-128"/>
              </a:rPr>
              <a:t>することにすることによって、交互に動作させる</a:t>
            </a:r>
            <a:endParaRPr kumimoji="1" lang="ja-JP" altLang="en-US" sz="2400" dirty="0">
              <a:latin typeface="ＭＳ ゴシック" pitchFamily="49" charset="-128"/>
              <a:ea typeface="ＭＳ ゴシック" pitchFamily="49" charset="-128"/>
            </a:endParaRPr>
          </a:p>
        </p:txBody>
      </p:sp>
      <p:sp>
        <p:nvSpPr>
          <p:cNvPr id="9" name="AutoShape 9"/>
          <p:cNvSpPr>
            <a:spLocks noChangeArrowheads="1"/>
          </p:cNvSpPr>
          <p:nvPr/>
        </p:nvSpPr>
        <p:spPr bwMode="auto">
          <a:xfrm>
            <a:off x="1115616" y="5229200"/>
            <a:ext cx="7128792" cy="1368152"/>
          </a:xfrm>
          <a:prstGeom prst="roundRect">
            <a:avLst>
              <a:gd name="adj" fmla="val 16667"/>
            </a:avLst>
          </a:prstGeom>
          <a:noFill/>
          <a:ln w="19050">
            <a:solidFill>
              <a:srgbClr val="6600FF"/>
            </a:solidFill>
            <a:round/>
            <a:headEnd/>
            <a:tailEnd/>
          </a:ln>
        </p:spPr>
        <p:txBody>
          <a:bodyPr wrap="none" anchor="ctr"/>
          <a:lstStyle/>
          <a:p>
            <a:endParaRPr lang="ja-JP" altLang="en-US">
              <a:ea typeface="ＭＳ Ｐゴシック" charset="-128"/>
            </a:endParaRPr>
          </a:p>
        </p:txBody>
      </p:sp>
      <p:grpSp>
        <p:nvGrpSpPr>
          <p:cNvPr id="11" name="グループ化 10"/>
          <p:cNvGrpSpPr/>
          <p:nvPr/>
        </p:nvGrpSpPr>
        <p:grpSpPr>
          <a:xfrm>
            <a:off x="1922842" y="1268760"/>
            <a:ext cx="5241446" cy="3601294"/>
            <a:chOff x="827584" y="548680"/>
            <a:chExt cx="6894521" cy="4969446"/>
          </a:xfrm>
        </p:grpSpPr>
        <p:sp>
          <p:nvSpPr>
            <p:cNvPr id="12" name="AutoShape 2"/>
            <p:cNvSpPr>
              <a:spLocks noChangeArrowheads="1"/>
            </p:cNvSpPr>
            <p:nvPr/>
          </p:nvSpPr>
          <p:spPr bwMode="auto">
            <a:xfrm rot="16200000">
              <a:off x="215429" y="2962251"/>
              <a:ext cx="4464050" cy="647700"/>
            </a:xfrm>
            <a:prstGeom prst="cube">
              <a:avLst>
                <a:gd name="adj" fmla="val 76963"/>
              </a:avLst>
            </a:prstGeom>
            <a:solidFill>
              <a:schemeClr val="accent1"/>
            </a:solidFill>
            <a:ln w="9525">
              <a:solidFill>
                <a:schemeClr val="tx1"/>
              </a:solidFill>
              <a:miter lim="800000"/>
              <a:headEnd/>
              <a:tailEnd/>
            </a:ln>
            <a:effectLst/>
          </p:spPr>
          <p:txBody>
            <a:bodyPr wrap="none" anchor="ctr"/>
            <a:lstStyle/>
            <a:p>
              <a:endParaRPr lang="ja-JP" altLang="en-US" sz="2000">
                <a:latin typeface="ＭＳ Ｐゴシック" pitchFamily="50" charset="-128"/>
                <a:ea typeface="ＭＳ Ｐゴシック" pitchFamily="50" charset="-128"/>
              </a:endParaRPr>
            </a:p>
          </p:txBody>
        </p:sp>
        <p:sp>
          <p:nvSpPr>
            <p:cNvPr id="13" name="AutoShape 3"/>
            <p:cNvSpPr>
              <a:spLocks noChangeArrowheads="1"/>
            </p:cNvSpPr>
            <p:nvPr/>
          </p:nvSpPr>
          <p:spPr bwMode="auto">
            <a:xfrm rot="16200000">
              <a:off x="3742854" y="2962251"/>
              <a:ext cx="4464050" cy="647700"/>
            </a:xfrm>
            <a:prstGeom prst="cube">
              <a:avLst>
                <a:gd name="adj" fmla="val 76963"/>
              </a:avLst>
            </a:prstGeom>
            <a:solidFill>
              <a:schemeClr val="accent6"/>
            </a:solidFill>
            <a:ln w="9525">
              <a:solidFill>
                <a:schemeClr val="tx1"/>
              </a:solidFill>
              <a:miter lim="800000"/>
              <a:headEnd/>
              <a:tailEnd/>
            </a:ln>
            <a:effectLst/>
          </p:spPr>
          <p:txBody>
            <a:bodyPr wrap="none" anchor="ctr"/>
            <a:lstStyle/>
            <a:p>
              <a:endParaRPr lang="ja-JP" altLang="en-US" sz="2000">
                <a:latin typeface="ＭＳ Ｐゴシック" pitchFamily="50" charset="-128"/>
                <a:ea typeface="ＭＳ Ｐゴシック" pitchFamily="50" charset="-128"/>
              </a:endParaRPr>
            </a:p>
          </p:txBody>
        </p:sp>
        <p:sp>
          <p:nvSpPr>
            <p:cNvPr id="14" name="AutoShape 4"/>
            <p:cNvSpPr>
              <a:spLocks noChangeArrowheads="1"/>
            </p:cNvSpPr>
            <p:nvPr/>
          </p:nvSpPr>
          <p:spPr bwMode="auto">
            <a:xfrm rot="19456812">
              <a:off x="1186979" y="4149701"/>
              <a:ext cx="865188" cy="504825"/>
            </a:xfrm>
            <a:prstGeom prst="leftArrow">
              <a:avLst>
                <a:gd name="adj1" fmla="val 50000"/>
                <a:gd name="adj2" fmla="val 42846"/>
              </a:avLst>
            </a:prstGeom>
            <a:solidFill>
              <a:schemeClr val="accent1"/>
            </a:solidFill>
            <a:ln w="9525">
              <a:solidFill>
                <a:schemeClr val="tx1"/>
              </a:solidFill>
              <a:miter lim="800000"/>
              <a:headEnd/>
              <a:tailEnd/>
            </a:ln>
          </p:spPr>
          <p:txBody>
            <a:bodyPr wrap="none" anchor="ctr"/>
            <a:lstStyle/>
            <a:p>
              <a:endParaRPr lang="ja-JP" altLang="en-US" sz="2000">
                <a:latin typeface="ＭＳ Ｐゴシック" pitchFamily="50" charset="-128"/>
                <a:ea typeface="ＭＳ Ｐゴシック" pitchFamily="50" charset="-128"/>
              </a:endParaRPr>
            </a:p>
          </p:txBody>
        </p:sp>
        <p:sp>
          <p:nvSpPr>
            <p:cNvPr id="15" name="Text Box 5"/>
            <p:cNvSpPr txBox="1">
              <a:spLocks noChangeArrowheads="1"/>
            </p:cNvSpPr>
            <p:nvPr/>
          </p:nvSpPr>
          <p:spPr bwMode="auto">
            <a:xfrm>
              <a:off x="1691680" y="548680"/>
              <a:ext cx="1269780" cy="552114"/>
            </a:xfrm>
            <a:prstGeom prst="rect">
              <a:avLst/>
            </a:prstGeom>
            <a:noFill/>
            <a:ln w="9525">
              <a:noFill/>
              <a:miter lim="800000"/>
              <a:headEnd/>
              <a:tailEnd/>
            </a:ln>
          </p:spPr>
          <p:txBody>
            <a:bodyPr wrap="none">
              <a:spAutoFit/>
            </a:bodyPr>
            <a:lstStyle/>
            <a:p>
              <a:r>
                <a:rPr lang="ja-JP" altLang="en-US" sz="2000" dirty="0">
                  <a:latin typeface="ＭＳ Ｐゴシック" pitchFamily="50" charset="-128"/>
                  <a:ea typeface="ＭＳ Ｐゴシック" pitchFamily="50" charset="-128"/>
                </a:rPr>
                <a:t>メモリ１</a:t>
              </a:r>
            </a:p>
          </p:txBody>
        </p:sp>
        <p:sp>
          <p:nvSpPr>
            <p:cNvPr id="16" name="Text Box 6"/>
            <p:cNvSpPr txBox="1">
              <a:spLocks noChangeArrowheads="1"/>
            </p:cNvSpPr>
            <p:nvPr/>
          </p:nvSpPr>
          <p:spPr bwMode="auto">
            <a:xfrm>
              <a:off x="5292080" y="620688"/>
              <a:ext cx="1208630" cy="552114"/>
            </a:xfrm>
            <a:prstGeom prst="rect">
              <a:avLst/>
            </a:prstGeom>
            <a:noFill/>
            <a:ln w="9525">
              <a:noFill/>
              <a:miter lim="800000"/>
              <a:headEnd/>
              <a:tailEnd/>
            </a:ln>
          </p:spPr>
          <p:txBody>
            <a:bodyPr wrap="none">
              <a:spAutoFit/>
            </a:bodyPr>
            <a:lstStyle/>
            <a:p>
              <a:r>
                <a:rPr lang="ja-JP" altLang="en-US" sz="2000" dirty="0">
                  <a:latin typeface="ＭＳ Ｐゴシック" pitchFamily="50" charset="-128"/>
                  <a:ea typeface="ＭＳ Ｐゴシック" pitchFamily="50" charset="-128"/>
                </a:rPr>
                <a:t>メモリ</a:t>
              </a:r>
              <a:r>
                <a:rPr lang="en-US" altLang="ja-JP" sz="2000" dirty="0">
                  <a:latin typeface="ＭＳ Ｐゴシック" pitchFamily="50" charset="-128"/>
                  <a:ea typeface="ＭＳ Ｐゴシック" pitchFamily="50" charset="-128"/>
                </a:rPr>
                <a:t>2</a:t>
              </a:r>
            </a:p>
          </p:txBody>
        </p:sp>
        <p:sp>
          <p:nvSpPr>
            <p:cNvPr id="17" name="Text Box 7"/>
            <p:cNvSpPr txBox="1">
              <a:spLocks noChangeArrowheads="1"/>
            </p:cNvSpPr>
            <p:nvPr/>
          </p:nvSpPr>
          <p:spPr bwMode="auto">
            <a:xfrm>
              <a:off x="827584" y="3573016"/>
              <a:ext cx="1349905" cy="552114"/>
            </a:xfrm>
            <a:prstGeom prst="rect">
              <a:avLst/>
            </a:prstGeom>
            <a:noFill/>
            <a:ln w="9525">
              <a:noFill/>
              <a:miter lim="800000"/>
              <a:headEnd/>
              <a:tailEnd/>
            </a:ln>
          </p:spPr>
          <p:txBody>
            <a:bodyPr wrap="none">
              <a:spAutoFit/>
            </a:bodyPr>
            <a:lstStyle/>
            <a:p>
              <a:r>
                <a:rPr lang="en-US" altLang="ja-JP" sz="2000" dirty="0">
                  <a:latin typeface="ＭＳ Ｐゴシック" pitchFamily="50" charset="-128"/>
                  <a:ea typeface="ＭＳ Ｐゴシック" pitchFamily="50" charset="-128"/>
                </a:rPr>
                <a:t>PC</a:t>
              </a:r>
              <a:r>
                <a:rPr lang="ja-JP" altLang="en-US" sz="2000" dirty="0">
                  <a:latin typeface="ＭＳ Ｐゴシック" pitchFamily="50" charset="-128"/>
                  <a:ea typeface="ＭＳ Ｐゴシック" pitchFamily="50" charset="-128"/>
                </a:rPr>
                <a:t>転送</a:t>
              </a:r>
            </a:p>
          </p:txBody>
        </p:sp>
        <p:sp>
          <p:nvSpPr>
            <p:cNvPr id="18" name="AutoShape 8"/>
            <p:cNvSpPr>
              <a:spLocks noChangeArrowheads="1"/>
            </p:cNvSpPr>
            <p:nvPr/>
          </p:nvSpPr>
          <p:spPr bwMode="auto">
            <a:xfrm>
              <a:off x="3131667" y="1701776"/>
              <a:ext cx="2447925" cy="647700"/>
            </a:xfrm>
            <a:prstGeom prst="curvedDownArrow">
              <a:avLst>
                <a:gd name="adj1" fmla="val 75588"/>
                <a:gd name="adj2" fmla="val 151176"/>
                <a:gd name="adj3" fmla="val 33333"/>
              </a:avLst>
            </a:prstGeom>
            <a:gradFill rotWithShape="1">
              <a:gsLst>
                <a:gs pos="0">
                  <a:srgbClr val="FF0000"/>
                </a:gs>
                <a:gs pos="50000">
                  <a:schemeClr val="tx1"/>
                </a:gs>
                <a:gs pos="100000">
                  <a:srgbClr val="FF0000"/>
                </a:gs>
              </a:gsLst>
              <a:lin ang="0" scaled="1"/>
            </a:gradFill>
            <a:ln w="9525">
              <a:solidFill>
                <a:schemeClr val="tx1"/>
              </a:solidFill>
              <a:miter lim="800000"/>
              <a:headEnd/>
              <a:tailEnd/>
            </a:ln>
            <a:effectLst/>
          </p:spPr>
          <p:txBody>
            <a:bodyPr wrap="none" anchor="ctr"/>
            <a:lstStyle/>
            <a:p>
              <a:endParaRPr lang="ja-JP" altLang="en-US" sz="2000">
                <a:latin typeface="ＭＳ Ｐゴシック" pitchFamily="50" charset="-128"/>
                <a:ea typeface="ＭＳ Ｐゴシック" pitchFamily="50" charset="-128"/>
              </a:endParaRPr>
            </a:p>
          </p:txBody>
        </p:sp>
        <p:sp>
          <p:nvSpPr>
            <p:cNvPr id="19" name="AutoShape 9"/>
            <p:cNvSpPr>
              <a:spLocks noChangeArrowheads="1"/>
            </p:cNvSpPr>
            <p:nvPr/>
          </p:nvSpPr>
          <p:spPr bwMode="auto">
            <a:xfrm rot="10800000">
              <a:off x="2987204" y="4294163"/>
              <a:ext cx="2303463" cy="792163"/>
            </a:xfrm>
            <a:prstGeom prst="curvedDownArrow">
              <a:avLst>
                <a:gd name="adj1" fmla="val 58156"/>
                <a:gd name="adj2" fmla="val 116313"/>
                <a:gd name="adj3" fmla="val 33333"/>
              </a:avLst>
            </a:prstGeom>
            <a:gradFill rotWithShape="1">
              <a:gsLst>
                <a:gs pos="0">
                  <a:srgbClr val="000099"/>
                </a:gs>
                <a:gs pos="50000">
                  <a:schemeClr val="tx1"/>
                </a:gs>
                <a:gs pos="100000">
                  <a:srgbClr val="000099"/>
                </a:gs>
              </a:gsLst>
              <a:lin ang="0" scaled="1"/>
            </a:gradFill>
            <a:ln w="9525">
              <a:solidFill>
                <a:schemeClr val="tx1"/>
              </a:solidFill>
              <a:miter lim="800000"/>
              <a:headEnd/>
              <a:tailEnd/>
            </a:ln>
            <a:effectLst/>
          </p:spPr>
          <p:txBody>
            <a:bodyPr wrap="none" anchor="ctr"/>
            <a:lstStyle/>
            <a:p>
              <a:endParaRPr lang="ja-JP" altLang="en-US" sz="2000">
                <a:latin typeface="ＭＳ Ｐゴシック" pitchFamily="50" charset="-128"/>
                <a:ea typeface="ＭＳ Ｐゴシック" pitchFamily="50" charset="-128"/>
              </a:endParaRPr>
            </a:p>
          </p:txBody>
        </p:sp>
        <p:sp>
          <p:nvSpPr>
            <p:cNvPr id="20" name="AutoShape 10"/>
            <p:cNvSpPr>
              <a:spLocks noChangeArrowheads="1"/>
            </p:cNvSpPr>
            <p:nvPr/>
          </p:nvSpPr>
          <p:spPr bwMode="auto">
            <a:xfrm rot="2095789">
              <a:off x="6587654" y="4365601"/>
              <a:ext cx="792163" cy="431800"/>
            </a:xfrm>
            <a:prstGeom prst="rightArrow">
              <a:avLst>
                <a:gd name="adj1" fmla="val 50000"/>
                <a:gd name="adj2" fmla="val 45864"/>
              </a:avLst>
            </a:prstGeom>
            <a:solidFill>
              <a:schemeClr val="accent1"/>
            </a:solidFill>
            <a:ln w="9525">
              <a:solidFill>
                <a:schemeClr val="tx1"/>
              </a:solidFill>
              <a:miter lim="800000"/>
              <a:headEnd/>
              <a:tailEnd/>
            </a:ln>
          </p:spPr>
          <p:txBody>
            <a:bodyPr wrap="none" anchor="ctr"/>
            <a:lstStyle/>
            <a:p>
              <a:endParaRPr lang="ja-JP" altLang="en-US" sz="2000">
                <a:latin typeface="ＭＳ Ｐゴシック" pitchFamily="50" charset="-128"/>
                <a:ea typeface="ＭＳ Ｐゴシック" pitchFamily="50" charset="-128"/>
              </a:endParaRPr>
            </a:p>
          </p:txBody>
        </p:sp>
        <p:sp>
          <p:nvSpPr>
            <p:cNvPr id="21" name="Text Box 11"/>
            <p:cNvSpPr txBox="1">
              <a:spLocks noChangeArrowheads="1"/>
            </p:cNvSpPr>
            <p:nvPr/>
          </p:nvSpPr>
          <p:spPr bwMode="auto">
            <a:xfrm>
              <a:off x="6372200" y="3717032"/>
              <a:ext cx="1349905" cy="552114"/>
            </a:xfrm>
            <a:prstGeom prst="rect">
              <a:avLst/>
            </a:prstGeom>
            <a:noFill/>
            <a:ln w="9525">
              <a:noFill/>
              <a:miter lim="800000"/>
              <a:headEnd/>
              <a:tailEnd/>
            </a:ln>
          </p:spPr>
          <p:txBody>
            <a:bodyPr wrap="none">
              <a:spAutoFit/>
            </a:bodyPr>
            <a:lstStyle/>
            <a:p>
              <a:r>
                <a:rPr lang="en-US" altLang="ja-JP" sz="2000" dirty="0">
                  <a:latin typeface="ＭＳ Ｐゴシック" pitchFamily="50" charset="-128"/>
                  <a:ea typeface="ＭＳ Ｐゴシック" pitchFamily="50" charset="-128"/>
                </a:rPr>
                <a:t>PC</a:t>
              </a:r>
              <a:r>
                <a:rPr lang="ja-JP" altLang="en-US" sz="2000" dirty="0">
                  <a:latin typeface="ＭＳ Ｐゴシック" pitchFamily="50" charset="-128"/>
                  <a:ea typeface="ＭＳ Ｐゴシック" pitchFamily="50" charset="-128"/>
                </a:rPr>
                <a:t>転送</a:t>
              </a:r>
            </a:p>
          </p:txBody>
        </p:sp>
        <p:sp>
          <p:nvSpPr>
            <p:cNvPr id="22" name="AutoShape 12"/>
            <p:cNvSpPr>
              <a:spLocks noChangeArrowheads="1"/>
            </p:cNvSpPr>
            <p:nvPr/>
          </p:nvSpPr>
          <p:spPr bwMode="auto">
            <a:xfrm>
              <a:off x="6516217" y="1917676"/>
              <a:ext cx="719137" cy="433387"/>
            </a:xfrm>
            <a:prstGeom prst="leftArrow">
              <a:avLst>
                <a:gd name="adj1" fmla="val 50000"/>
                <a:gd name="adj2" fmla="val 41484"/>
              </a:avLst>
            </a:prstGeom>
            <a:solidFill>
              <a:schemeClr val="accent1"/>
            </a:solidFill>
            <a:ln w="9525">
              <a:solidFill>
                <a:schemeClr val="tx1"/>
              </a:solidFill>
              <a:miter lim="800000"/>
              <a:headEnd/>
              <a:tailEnd/>
            </a:ln>
          </p:spPr>
          <p:txBody>
            <a:bodyPr wrap="none" anchor="ctr"/>
            <a:lstStyle/>
            <a:p>
              <a:endParaRPr lang="ja-JP" altLang="en-US" sz="2000">
                <a:latin typeface="ＭＳ Ｐゴシック" pitchFamily="50" charset="-128"/>
                <a:ea typeface="ＭＳ Ｐゴシック" pitchFamily="50" charset="-128"/>
              </a:endParaRPr>
            </a:p>
          </p:txBody>
        </p:sp>
        <p:sp>
          <p:nvSpPr>
            <p:cNvPr id="23" name="AutoShape 13"/>
            <p:cNvSpPr>
              <a:spLocks noChangeArrowheads="1"/>
            </p:cNvSpPr>
            <p:nvPr/>
          </p:nvSpPr>
          <p:spPr bwMode="auto">
            <a:xfrm>
              <a:off x="1186979" y="1989113"/>
              <a:ext cx="792163" cy="358775"/>
            </a:xfrm>
            <a:prstGeom prst="rightArrow">
              <a:avLst>
                <a:gd name="adj1" fmla="val 50000"/>
                <a:gd name="adj2" fmla="val 55199"/>
              </a:avLst>
            </a:prstGeom>
            <a:solidFill>
              <a:schemeClr val="accent1"/>
            </a:solidFill>
            <a:ln w="9525">
              <a:solidFill>
                <a:schemeClr val="tx1"/>
              </a:solidFill>
              <a:miter lim="800000"/>
              <a:headEnd/>
              <a:tailEnd/>
            </a:ln>
          </p:spPr>
          <p:txBody>
            <a:bodyPr wrap="none" anchor="ctr"/>
            <a:lstStyle/>
            <a:p>
              <a:endParaRPr lang="ja-JP" altLang="en-US" sz="2000">
                <a:latin typeface="ＭＳ Ｐゴシック" pitchFamily="50" charset="-128"/>
                <a:ea typeface="ＭＳ Ｐゴシック" pitchFamily="50" charset="-128"/>
              </a:endParaRPr>
            </a:p>
          </p:txBody>
        </p:sp>
        <p:sp>
          <p:nvSpPr>
            <p:cNvPr id="24" name="Text Box 14"/>
            <p:cNvSpPr txBox="1">
              <a:spLocks noChangeArrowheads="1"/>
            </p:cNvSpPr>
            <p:nvPr/>
          </p:nvSpPr>
          <p:spPr bwMode="auto">
            <a:xfrm>
              <a:off x="1115617" y="1484785"/>
              <a:ext cx="917648" cy="552114"/>
            </a:xfrm>
            <a:prstGeom prst="rect">
              <a:avLst/>
            </a:prstGeom>
            <a:noFill/>
            <a:ln w="9525">
              <a:noFill/>
              <a:miter lim="800000"/>
              <a:headEnd/>
              <a:tailEnd/>
            </a:ln>
          </p:spPr>
          <p:txBody>
            <a:bodyPr wrap="none">
              <a:spAutoFit/>
            </a:bodyPr>
            <a:lstStyle/>
            <a:p>
              <a:r>
                <a:rPr lang="ja-JP" altLang="en-US" sz="2000" dirty="0">
                  <a:latin typeface="ＭＳ Ｐゴシック" pitchFamily="50" charset="-128"/>
                  <a:ea typeface="ＭＳ Ｐゴシック" pitchFamily="50" charset="-128"/>
                </a:rPr>
                <a:t>撮影</a:t>
              </a:r>
            </a:p>
          </p:txBody>
        </p:sp>
        <p:sp>
          <p:nvSpPr>
            <p:cNvPr id="25" name="Text Box 15"/>
            <p:cNvSpPr txBox="1">
              <a:spLocks noChangeArrowheads="1"/>
            </p:cNvSpPr>
            <p:nvPr/>
          </p:nvSpPr>
          <p:spPr bwMode="auto">
            <a:xfrm>
              <a:off x="6444208" y="1484785"/>
              <a:ext cx="917648" cy="552114"/>
            </a:xfrm>
            <a:prstGeom prst="rect">
              <a:avLst/>
            </a:prstGeom>
            <a:noFill/>
            <a:ln w="9525">
              <a:noFill/>
              <a:miter lim="800000"/>
              <a:headEnd/>
              <a:tailEnd/>
            </a:ln>
          </p:spPr>
          <p:txBody>
            <a:bodyPr wrap="none">
              <a:spAutoFit/>
            </a:bodyPr>
            <a:lstStyle/>
            <a:p>
              <a:r>
                <a:rPr lang="ja-JP" altLang="en-US" sz="2000" dirty="0">
                  <a:latin typeface="ＭＳ Ｐゴシック" pitchFamily="50" charset="-128"/>
                  <a:ea typeface="ＭＳ Ｐゴシック" pitchFamily="50" charset="-128"/>
                </a:rPr>
                <a:t>撮影</a:t>
              </a:r>
            </a:p>
          </p:txBody>
        </p:sp>
        <p:sp>
          <p:nvSpPr>
            <p:cNvPr id="26" name="Text Box 14"/>
            <p:cNvSpPr txBox="1">
              <a:spLocks noChangeArrowheads="1"/>
            </p:cNvSpPr>
            <p:nvPr/>
          </p:nvSpPr>
          <p:spPr bwMode="auto">
            <a:xfrm>
              <a:off x="3059832" y="1124744"/>
              <a:ext cx="2281891" cy="552114"/>
            </a:xfrm>
            <a:prstGeom prst="rect">
              <a:avLst/>
            </a:prstGeom>
            <a:noFill/>
            <a:ln w="9525">
              <a:noFill/>
              <a:miter lim="800000"/>
              <a:headEnd/>
              <a:tailEnd/>
            </a:ln>
          </p:spPr>
          <p:txBody>
            <a:bodyPr wrap="none">
              <a:spAutoFit/>
            </a:bodyPr>
            <a:lstStyle/>
            <a:p>
              <a:r>
                <a:rPr lang="ja-JP" altLang="en-US" sz="2000" dirty="0" smtClean="0">
                  <a:latin typeface="ＭＳ Ｐゴシック" pitchFamily="50" charset="-128"/>
                  <a:ea typeface="ＭＳ Ｐゴシック" pitchFamily="50" charset="-128"/>
                </a:rPr>
                <a:t>２５６回積算後</a:t>
              </a:r>
              <a:endParaRPr lang="ja-JP" altLang="en-US" sz="2000" dirty="0">
                <a:latin typeface="ＭＳ Ｐゴシック" pitchFamily="50" charset="-128"/>
                <a:ea typeface="ＭＳ Ｐゴシック" pitchFamily="50" charset="-128"/>
              </a:endParaRPr>
            </a:p>
          </p:txBody>
        </p:sp>
        <p:sp>
          <p:nvSpPr>
            <p:cNvPr id="27" name="Text Box 14"/>
            <p:cNvSpPr txBox="1">
              <a:spLocks noChangeArrowheads="1"/>
            </p:cNvSpPr>
            <p:nvPr/>
          </p:nvSpPr>
          <p:spPr bwMode="auto">
            <a:xfrm>
              <a:off x="2987824" y="3789039"/>
              <a:ext cx="2281891" cy="552114"/>
            </a:xfrm>
            <a:prstGeom prst="rect">
              <a:avLst/>
            </a:prstGeom>
            <a:noFill/>
            <a:ln w="9525">
              <a:noFill/>
              <a:miter lim="800000"/>
              <a:headEnd/>
              <a:tailEnd/>
            </a:ln>
          </p:spPr>
          <p:txBody>
            <a:bodyPr wrap="none">
              <a:spAutoFit/>
            </a:bodyPr>
            <a:lstStyle/>
            <a:p>
              <a:r>
                <a:rPr lang="ja-JP" altLang="en-US" sz="2000" dirty="0" smtClean="0">
                  <a:latin typeface="ＭＳ Ｐゴシック" pitchFamily="50" charset="-128"/>
                  <a:ea typeface="ＭＳ Ｐゴシック" pitchFamily="50" charset="-128"/>
                </a:rPr>
                <a:t>２５６回積算後</a:t>
              </a:r>
              <a:endParaRPr lang="ja-JP" altLang="en-US" sz="2000" dirty="0">
                <a:latin typeface="ＭＳ Ｐゴシック" pitchFamily="50" charset="-128"/>
                <a:ea typeface="ＭＳ Ｐゴシック" pitchFamily="50" charset="-128"/>
              </a:endParaRPr>
            </a:p>
          </p:txBody>
        </p:sp>
      </p:grpSp>
      <p:sp>
        <p:nvSpPr>
          <p:cNvPr id="28" name="スライド番号プレースホルダ 27"/>
          <p:cNvSpPr>
            <a:spLocks noGrp="1"/>
          </p:cNvSpPr>
          <p:nvPr>
            <p:ph type="sldNum" sz="quarter" idx="11"/>
          </p:nvPr>
        </p:nvSpPr>
        <p:spPr/>
        <p:txBody>
          <a:bodyPr/>
          <a:lstStyle/>
          <a:p>
            <a:pPr algn="r"/>
            <a:fld id="{D4C49B74-5DB2-4B03-B1D2-7F6A3C51C318}" type="slidenum">
              <a:rPr lang="en-US" smtClean="0"/>
              <a:pPr algn="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413792"/>
            <a:ext cx="8229600" cy="1143000"/>
          </a:xfrm>
        </p:spPr>
        <p:txBody>
          <a:bodyPr>
            <a:noAutofit/>
          </a:bodyPr>
          <a:lstStyle/>
          <a:p>
            <a:pPr algn="ctr"/>
            <a:r>
              <a:rPr lang="ja-JP" altLang="en-US" sz="3200" dirty="0" smtClean="0">
                <a:latin typeface="ＭＳ Ｐゴシック" pitchFamily="50" charset="-128"/>
                <a:ea typeface="ＭＳ Ｐゴシック" pitchFamily="50" charset="-128"/>
              </a:rPr>
              <a:t>追加機能３　</a:t>
            </a:r>
            <a:br>
              <a:rPr lang="ja-JP" altLang="en-US" sz="3200" dirty="0" smtClean="0">
                <a:latin typeface="ＭＳ Ｐゴシック" pitchFamily="50" charset="-128"/>
                <a:ea typeface="ＭＳ Ｐゴシック" pitchFamily="50" charset="-128"/>
              </a:rPr>
            </a:br>
            <a:r>
              <a:rPr lang="ja-JP" altLang="en-US" sz="3200" dirty="0" smtClean="0">
                <a:latin typeface="ＭＳ Ｐゴシック" pitchFamily="50" charset="-128"/>
                <a:ea typeface="ＭＳ Ｐゴシック" pitchFamily="50" charset="-128"/>
              </a:rPr>
              <a:t>ピクセル数とフレームレートの改良</a:t>
            </a:r>
            <a:endParaRPr kumimoji="1" lang="ja-JP" altLang="en-US" sz="3200" dirty="0">
              <a:latin typeface="ＭＳ Ｐゴシック" pitchFamily="50" charset="-128"/>
              <a:ea typeface="ＭＳ Ｐゴシック" pitchFamily="50" charset="-128"/>
            </a:endParaRPr>
          </a:p>
        </p:txBody>
      </p:sp>
      <p:graphicFrame>
        <p:nvGraphicFramePr>
          <p:cNvPr id="4" name="Group 4"/>
          <p:cNvGraphicFramePr>
            <a:graphicFrameLocks noGrp="1"/>
          </p:cNvGraphicFramePr>
          <p:nvPr/>
        </p:nvGraphicFramePr>
        <p:xfrm>
          <a:off x="465833" y="1878336"/>
          <a:ext cx="8106695" cy="2138680"/>
        </p:xfrm>
        <a:graphic>
          <a:graphicData uri="http://schemas.openxmlformats.org/drawingml/2006/table">
            <a:tbl>
              <a:tblPr/>
              <a:tblGrid>
                <a:gridCol w="1328216"/>
                <a:gridCol w="1328216"/>
                <a:gridCol w="1228224"/>
                <a:gridCol w="1216516"/>
                <a:gridCol w="1291011"/>
                <a:gridCol w="1714512"/>
              </a:tblGrid>
              <a:tr h="736600">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ja-JP" altLang="en-US" sz="2000" b="0" i="0" u="none" strike="noStrike" cap="none" normalizeH="0" baseline="0" dirty="0" smtClean="0">
                        <a:ln>
                          <a:noFill/>
                        </a:ln>
                        <a:solidFill>
                          <a:schemeClr val="tx1"/>
                        </a:solidFill>
                        <a:effectLst/>
                        <a:latin typeface="Arial"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ja-JP" altLang="en-US" sz="2000" b="0" i="0" u="none" strike="noStrike" cap="none" normalizeH="0" baseline="0" dirty="0" smtClean="0">
                          <a:ln>
                            <a:noFill/>
                          </a:ln>
                          <a:solidFill>
                            <a:schemeClr val="tx1"/>
                          </a:solidFill>
                          <a:effectLst/>
                          <a:latin typeface="Arial" charset="0"/>
                          <a:ea typeface="ＭＳ Ｐゴシック" pitchFamily="50" charset="-128"/>
                        </a:rPr>
                        <a:t>繰り返し</a:t>
                      </a:r>
                      <a:r>
                        <a:rPr kumimoji="0" lang="en-US" altLang="ja-JP" sz="2000" b="0" i="0" u="none" strike="noStrike" cap="none" normalizeH="0" baseline="0" dirty="0" smtClean="0">
                          <a:ln>
                            <a:noFill/>
                          </a:ln>
                          <a:solidFill>
                            <a:schemeClr val="tx1"/>
                          </a:solidFill>
                          <a:effectLst/>
                          <a:latin typeface="Arial" charset="0"/>
                          <a:ea typeface="ＭＳ Ｐゴシック" pitchFamily="50" charset="-128"/>
                        </a:rPr>
                        <a:t/>
                      </a:r>
                      <a:br>
                        <a:rPr kumimoji="0" lang="en-US" altLang="ja-JP" sz="2000" b="0" i="0" u="none" strike="noStrike" cap="none" normalizeH="0" baseline="0" dirty="0" smtClean="0">
                          <a:ln>
                            <a:noFill/>
                          </a:ln>
                          <a:solidFill>
                            <a:schemeClr val="tx1"/>
                          </a:solidFill>
                          <a:effectLst/>
                          <a:latin typeface="Arial" charset="0"/>
                          <a:ea typeface="ＭＳ Ｐゴシック" pitchFamily="50" charset="-128"/>
                        </a:rPr>
                      </a:br>
                      <a:r>
                        <a:rPr kumimoji="0" lang="ja-JP" altLang="en-US" sz="2000" b="0" i="0" u="none" strike="noStrike" cap="none" normalizeH="0" baseline="0" dirty="0" smtClean="0">
                          <a:ln>
                            <a:noFill/>
                          </a:ln>
                          <a:solidFill>
                            <a:schemeClr val="tx1"/>
                          </a:solidFill>
                          <a:effectLst/>
                          <a:latin typeface="Arial" charset="0"/>
                          <a:ea typeface="ＭＳ Ｐゴシック" pitchFamily="50" charset="-128"/>
                        </a:rPr>
                        <a:t>周期</a:t>
                      </a:r>
                      <a:r>
                        <a:rPr kumimoji="0" lang="en-US" altLang="ja-JP" sz="2000" b="0" i="0" u="none" strike="noStrike" cap="none" normalizeH="0" baseline="0" dirty="0" smtClean="0">
                          <a:ln>
                            <a:noFill/>
                          </a:ln>
                          <a:solidFill>
                            <a:schemeClr val="tx1"/>
                          </a:solidFill>
                          <a:effectLst/>
                          <a:latin typeface="Arial" charset="0"/>
                          <a:ea typeface="ＭＳ Ｐゴシック" pitchFamily="50" charset="-128"/>
                        </a:rPr>
                        <a:t/>
                      </a:r>
                      <a:br>
                        <a:rPr kumimoji="0" lang="en-US" altLang="ja-JP" sz="2000" b="0" i="0" u="none" strike="noStrike" cap="none" normalizeH="0" baseline="0" dirty="0" smtClean="0">
                          <a:ln>
                            <a:noFill/>
                          </a:ln>
                          <a:solidFill>
                            <a:schemeClr val="tx1"/>
                          </a:solidFill>
                          <a:effectLst/>
                          <a:latin typeface="Arial" charset="0"/>
                          <a:ea typeface="ＭＳ Ｐゴシック" pitchFamily="50" charset="-128"/>
                        </a:rPr>
                      </a:br>
                      <a:r>
                        <a:rPr kumimoji="0" lang="en-US" altLang="ja-JP" sz="2000" b="0" i="0" u="none" strike="noStrike" cap="none" normalizeH="0" baseline="0" dirty="0" smtClean="0">
                          <a:ln>
                            <a:noFill/>
                          </a:ln>
                          <a:solidFill>
                            <a:schemeClr val="tx1"/>
                          </a:solidFill>
                          <a:effectLst/>
                          <a:latin typeface="Arial" charset="0"/>
                          <a:ea typeface="ＭＳ Ｐゴシック" pitchFamily="50" charset="-128"/>
                        </a:rPr>
                        <a:t>(</a:t>
                      </a:r>
                      <a:r>
                        <a:rPr kumimoji="0" lang="en-US" altLang="ja-JP" sz="2000" b="0" i="0" u="none" strike="noStrike" cap="none" normalizeH="0" baseline="0" dirty="0" err="1" smtClean="0">
                          <a:ln>
                            <a:noFill/>
                          </a:ln>
                          <a:solidFill>
                            <a:schemeClr val="tx1"/>
                          </a:solidFill>
                          <a:effectLst/>
                          <a:latin typeface="Arial" charset="0"/>
                          <a:ea typeface="ＭＳ Ｐゴシック" pitchFamily="50" charset="-128"/>
                        </a:rPr>
                        <a:t>pps</a:t>
                      </a:r>
                      <a:r>
                        <a:rPr kumimoji="0" lang="en-US" altLang="ja-JP" sz="2000" b="0" i="0" u="none" strike="noStrike" cap="none" normalizeH="0" baseline="0" dirty="0" smtClean="0">
                          <a:ln>
                            <a:noFill/>
                          </a:ln>
                          <a:solidFill>
                            <a:schemeClr val="tx1"/>
                          </a:solidFill>
                          <a:effectLst/>
                          <a:latin typeface="Arial" charset="0"/>
                          <a:ea typeface="ＭＳ Ｐゴシック" pitchFamily="50" charset="-128"/>
                        </a:rPr>
                        <a:t>)</a:t>
                      </a:r>
                      <a:endParaRPr kumimoji="0" lang="ja-JP" altLang="en-US" sz="2000" b="0" i="0" u="none" strike="noStrike" cap="none" normalizeH="0" baseline="0" dirty="0" smtClean="0">
                        <a:ln>
                          <a:noFill/>
                        </a:ln>
                        <a:solidFill>
                          <a:schemeClr val="tx1"/>
                        </a:solidFill>
                        <a:effectLst/>
                        <a:latin typeface="Arial"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ja-JP" altLang="en-US" sz="2000" b="0" i="0" u="none" strike="noStrike" cap="none" normalizeH="0" baseline="0" dirty="0" smtClean="0">
                          <a:ln>
                            <a:noFill/>
                          </a:ln>
                          <a:solidFill>
                            <a:schemeClr val="tx1"/>
                          </a:solidFill>
                          <a:effectLst/>
                          <a:latin typeface="Arial" charset="0"/>
                          <a:ea typeface="ＭＳ Ｐゴシック" pitchFamily="50" charset="-128"/>
                        </a:rPr>
                        <a:t>フレームレート</a:t>
                      </a:r>
                      <a:r>
                        <a:rPr kumimoji="0" lang="en-US" altLang="ja-JP" sz="2000" b="0" i="0" u="none" strike="noStrike" cap="none" normalizeH="0" baseline="0" dirty="0" smtClean="0">
                          <a:ln>
                            <a:noFill/>
                          </a:ln>
                          <a:solidFill>
                            <a:schemeClr val="tx1"/>
                          </a:solidFill>
                          <a:effectLst/>
                          <a:latin typeface="Arial" charset="0"/>
                          <a:ea typeface="ＭＳ Ｐゴシック" pitchFamily="50" charset="-128"/>
                        </a:rPr>
                        <a:t/>
                      </a:r>
                      <a:br>
                        <a:rPr kumimoji="0" lang="en-US" altLang="ja-JP" sz="2000" b="0" i="0" u="none" strike="noStrike" cap="none" normalizeH="0" baseline="0" dirty="0" smtClean="0">
                          <a:ln>
                            <a:noFill/>
                          </a:ln>
                          <a:solidFill>
                            <a:schemeClr val="tx1"/>
                          </a:solidFill>
                          <a:effectLst/>
                          <a:latin typeface="Arial" charset="0"/>
                          <a:ea typeface="ＭＳ Ｐゴシック" pitchFamily="50" charset="-128"/>
                        </a:rPr>
                      </a:br>
                      <a:r>
                        <a:rPr kumimoji="0" lang="ja-JP" altLang="en-US" sz="2000" b="0" i="0" u="none" strike="noStrike" cap="none" normalizeH="0" baseline="0" dirty="0" smtClean="0">
                          <a:ln>
                            <a:noFill/>
                          </a:ln>
                          <a:solidFill>
                            <a:schemeClr val="tx1"/>
                          </a:solidFill>
                          <a:effectLst/>
                          <a:latin typeface="Arial" charset="0"/>
                          <a:ea typeface="ＭＳ Ｐゴシック" pitchFamily="50" charset="-128"/>
                        </a:rPr>
                        <a:t>（</a:t>
                      </a:r>
                      <a:r>
                        <a:rPr kumimoji="0" lang="en-US" altLang="ja-JP" sz="2000" b="0" i="0" u="none" strike="noStrike" cap="none" normalizeH="0" baseline="0" dirty="0" smtClean="0">
                          <a:ln>
                            <a:noFill/>
                          </a:ln>
                          <a:solidFill>
                            <a:schemeClr val="tx1"/>
                          </a:solidFill>
                          <a:effectLst/>
                          <a:latin typeface="Arial" charset="0"/>
                          <a:ea typeface="ＭＳ Ｐゴシック" pitchFamily="50" charset="-128"/>
                        </a:rPr>
                        <a:t>fps</a:t>
                      </a:r>
                      <a:r>
                        <a:rPr kumimoji="0" lang="ja-JP" altLang="en-US" sz="2000" b="0" i="0" u="none" strike="noStrike" cap="none" normalizeH="0" baseline="0" dirty="0" smtClean="0">
                          <a:ln>
                            <a:noFill/>
                          </a:ln>
                          <a:solidFill>
                            <a:schemeClr val="tx1"/>
                          </a:solidFill>
                          <a:effectLst/>
                          <a:latin typeface="Arial" charset="0"/>
                          <a:ea typeface="ＭＳ Ｐゴシック" pitchFamily="50"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ja-JP" altLang="en-US" sz="2000" b="0" i="0" u="none" strike="noStrike" cap="none" normalizeH="0" baseline="0" dirty="0" smtClean="0">
                          <a:ln>
                            <a:noFill/>
                          </a:ln>
                          <a:solidFill>
                            <a:schemeClr val="tx1"/>
                          </a:solidFill>
                          <a:effectLst/>
                          <a:latin typeface="Arial" charset="0"/>
                          <a:ea typeface="ＭＳ Ｐゴシック" pitchFamily="50" charset="-128"/>
                        </a:rPr>
                        <a:t>フレーム</a:t>
                      </a:r>
                      <a:r>
                        <a:rPr kumimoji="0" lang="en-US" altLang="ja-JP" sz="2000" b="0" i="0" u="none" strike="noStrike" cap="none" normalizeH="0" baseline="0" dirty="0" smtClean="0">
                          <a:ln>
                            <a:noFill/>
                          </a:ln>
                          <a:solidFill>
                            <a:schemeClr val="tx1"/>
                          </a:solidFill>
                          <a:effectLst/>
                          <a:latin typeface="Arial" charset="0"/>
                          <a:ea typeface="ＭＳ Ｐゴシック" pitchFamily="50" charset="-128"/>
                        </a:rPr>
                        <a:t/>
                      </a:r>
                      <a:br>
                        <a:rPr kumimoji="0" lang="en-US" altLang="ja-JP" sz="2000" b="0" i="0" u="none" strike="noStrike" cap="none" normalizeH="0" baseline="0" dirty="0" smtClean="0">
                          <a:ln>
                            <a:noFill/>
                          </a:ln>
                          <a:solidFill>
                            <a:schemeClr val="tx1"/>
                          </a:solidFill>
                          <a:effectLst/>
                          <a:latin typeface="Arial" charset="0"/>
                          <a:ea typeface="ＭＳ Ｐゴシック" pitchFamily="50" charset="-128"/>
                        </a:rPr>
                      </a:br>
                      <a:r>
                        <a:rPr kumimoji="0" lang="ja-JP" altLang="en-US" sz="2000" b="0" i="0" u="none" strike="noStrike" cap="none" normalizeH="0" baseline="0" dirty="0" smtClean="0">
                          <a:ln>
                            <a:noFill/>
                          </a:ln>
                          <a:solidFill>
                            <a:schemeClr val="tx1"/>
                          </a:solidFill>
                          <a:effectLst/>
                          <a:latin typeface="Arial" charset="0"/>
                          <a:ea typeface="ＭＳ Ｐゴシック" pitchFamily="50" charset="-128"/>
                        </a:rPr>
                        <a:t>間隔</a:t>
                      </a:r>
                      <a:r>
                        <a:rPr kumimoji="0" lang="en-US" altLang="ja-JP" sz="2000" b="0" i="0" u="none" strike="noStrike" cap="none" normalizeH="0" baseline="0" dirty="0" smtClean="0">
                          <a:ln>
                            <a:noFill/>
                          </a:ln>
                          <a:solidFill>
                            <a:schemeClr val="tx1"/>
                          </a:solidFill>
                          <a:effectLst/>
                          <a:latin typeface="Arial" charset="0"/>
                          <a:ea typeface="ＭＳ Ｐゴシック" pitchFamily="50" charset="-128"/>
                        </a:rPr>
                        <a:t/>
                      </a:r>
                      <a:br>
                        <a:rPr kumimoji="0" lang="en-US" altLang="ja-JP" sz="2000" b="0" i="0" u="none" strike="noStrike" cap="none" normalizeH="0" baseline="0" dirty="0" smtClean="0">
                          <a:ln>
                            <a:noFill/>
                          </a:ln>
                          <a:solidFill>
                            <a:schemeClr val="tx1"/>
                          </a:solidFill>
                          <a:effectLst/>
                          <a:latin typeface="Arial" charset="0"/>
                          <a:ea typeface="ＭＳ Ｐゴシック" pitchFamily="50" charset="-128"/>
                        </a:rPr>
                      </a:br>
                      <a:r>
                        <a:rPr kumimoji="0" lang="ja-JP" altLang="en-US" sz="2000" b="0" i="0" u="none" strike="noStrike" cap="none" normalizeH="0" baseline="0" dirty="0" smtClean="0">
                          <a:ln>
                            <a:noFill/>
                          </a:ln>
                          <a:solidFill>
                            <a:schemeClr val="tx1"/>
                          </a:solidFill>
                          <a:effectLst/>
                          <a:latin typeface="Arial" charset="0"/>
                          <a:ea typeface="ＭＳ Ｐゴシック" pitchFamily="50" charset="-128"/>
                        </a:rPr>
                        <a:t>（</a:t>
                      </a:r>
                      <a:r>
                        <a:rPr kumimoji="0" lang="en-US" altLang="ja-JP" sz="2000" b="0" i="0" u="none" strike="noStrike" cap="none" normalizeH="0" baseline="0" dirty="0" smtClean="0">
                          <a:ln>
                            <a:noFill/>
                          </a:ln>
                          <a:solidFill>
                            <a:schemeClr val="tx1"/>
                          </a:solidFill>
                          <a:effectLst/>
                          <a:latin typeface="Arial" charset="0"/>
                          <a:ea typeface="ＭＳ Ｐゴシック" pitchFamily="50" charset="-128"/>
                        </a:rPr>
                        <a:t>sec</a:t>
                      </a:r>
                      <a:r>
                        <a:rPr kumimoji="0" lang="ja-JP" altLang="en-US" sz="2000" b="0" i="0" u="none" strike="noStrike" cap="none" normalizeH="0" baseline="0" dirty="0" smtClean="0">
                          <a:ln>
                            <a:noFill/>
                          </a:ln>
                          <a:solidFill>
                            <a:schemeClr val="tx1"/>
                          </a:solidFill>
                          <a:effectLst/>
                          <a:latin typeface="Arial" charset="0"/>
                          <a:ea typeface="ＭＳ Ｐゴシック" pitchFamily="50" charset="-128"/>
                        </a:rPr>
                        <a:t>）</a:t>
                      </a:r>
                      <a:endParaRPr kumimoji="0" lang="en-US" altLang="ja-JP" sz="2000" b="0" i="0" u="none" strike="noStrike" cap="none" normalizeH="0" baseline="0" dirty="0" smtClean="0">
                        <a:ln>
                          <a:noFill/>
                        </a:ln>
                        <a:solidFill>
                          <a:schemeClr val="tx1"/>
                        </a:solidFill>
                        <a:effectLst/>
                        <a:latin typeface="Arial"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ja-JP" altLang="en-US" sz="2000" b="0" i="0" u="none" strike="noStrike" cap="none" normalizeH="0" baseline="0" dirty="0" smtClean="0">
                          <a:ln>
                            <a:noFill/>
                          </a:ln>
                          <a:solidFill>
                            <a:schemeClr val="tx1"/>
                          </a:solidFill>
                          <a:effectLst/>
                          <a:latin typeface="Arial" charset="0"/>
                          <a:ea typeface="ＭＳ Ｐゴシック" pitchFamily="50" charset="-128"/>
                        </a:rPr>
                        <a:t>ピクセルサイズ</a:t>
                      </a:r>
                    </a:p>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2000" b="0" i="0" u="none" strike="noStrike" cap="none" normalizeH="0" baseline="0" dirty="0" smtClean="0">
                          <a:ln>
                            <a:noFill/>
                          </a:ln>
                          <a:solidFill>
                            <a:schemeClr val="tx1"/>
                          </a:solidFill>
                          <a:effectLst/>
                          <a:latin typeface="Arial" charset="0"/>
                          <a:ea typeface="ＭＳ Ｐゴシック" pitchFamily="50" charset="-128"/>
                        </a:rPr>
                        <a:t>(pixel)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ja-JP" altLang="en-US" sz="2000" b="0" i="0" u="none" strike="noStrike" cap="none" normalizeH="0" baseline="0" dirty="0" smtClean="0">
                          <a:ln>
                            <a:noFill/>
                          </a:ln>
                          <a:solidFill>
                            <a:schemeClr val="tx1"/>
                          </a:solidFill>
                          <a:effectLst/>
                          <a:latin typeface="Arial" charset="0"/>
                          <a:ea typeface="ＭＳ Ｐゴシック" pitchFamily="50" charset="-128"/>
                        </a:rPr>
                        <a:t>空間</a:t>
                      </a:r>
                      <a:r>
                        <a:rPr kumimoji="0" lang="en-US" altLang="ja-JP" sz="2000" b="0" i="0" u="none" strike="noStrike" cap="none" normalizeH="0" baseline="0" dirty="0" smtClean="0">
                          <a:ln>
                            <a:noFill/>
                          </a:ln>
                          <a:solidFill>
                            <a:schemeClr val="tx1"/>
                          </a:solidFill>
                          <a:effectLst/>
                          <a:latin typeface="Arial" charset="0"/>
                          <a:ea typeface="ＭＳ Ｐゴシック" pitchFamily="50" charset="-128"/>
                        </a:rPr>
                        <a:t/>
                      </a:r>
                      <a:br>
                        <a:rPr kumimoji="0" lang="en-US" altLang="ja-JP" sz="2000" b="0" i="0" u="none" strike="noStrike" cap="none" normalizeH="0" baseline="0" dirty="0" smtClean="0">
                          <a:ln>
                            <a:noFill/>
                          </a:ln>
                          <a:solidFill>
                            <a:schemeClr val="tx1"/>
                          </a:solidFill>
                          <a:effectLst/>
                          <a:latin typeface="Arial" charset="0"/>
                          <a:ea typeface="ＭＳ Ｐゴシック" pitchFamily="50" charset="-128"/>
                        </a:rPr>
                      </a:br>
                      <a:r>
                        <a:rPr kumimoji="0" lang="ja-JP" altLang="en-US" sz="2000" b="0" i="0" u="none" strike="noStrike" cap="none" normalizeH="0" baseline="0" dirty="0" smtClean="0">
                          <a:ln>
                            <a:noFill/>
                          </a:ln>
                          <a:solidFill>
                            <a:schemeClr val="tx1"/>
                          </a:solidFill>
                          <a:effectLst/>
                          <a:latin typeface="Arial" charset="0"/>
                          <a:ea typeface="ＭＳ Ｐゴシック" pitchFamily="50" charset="-128"/>
                        </a:rPr>
                        <a:t>分解能</a:t>
                      </a:r>
                      <a:r>
                        <a:rPr kumimoji="0" lang="en-US" altLang="ja-JP" sz="2000" b="0" i="0" u="none" strike="noStrike" cap="none" normalizeH="0" baseline="0" dirty="0" smtClean="0">
                          <a:ln>
                            <a:noFill/>
                          </a:ln>
                          <a:solidFill>
                            <a:schemeClr val="tx1"/>
                          </a:solidFill>
                          <a:effectLst/>
                          <a:latin typeface="Arial" charset="0"/>
                          <a:ea typeface="ＭＳ Ｐゴシック" pitchFamily="50" charset="-128"/>
                        </a:rPr>
                        <a:t/>
                      </a:r>
                      <a:br>
                        <a:rPr kumimoji="0" lang="en-US" altLang="ja-JP" sz="2000" b="0" i="0" u="none" strike="noStrike" cap="none" normalizeH="0" baseline="0" dirty="0" smtClean="0">
                          <a:ln>
                            <a:noFill/>
                          </a:ln>
                          <a:solidFill>
                            <a:schemeClr val="tx1"/>
                          </a:solidFill>
                          <a:effectLst/>
                          <a:latin typeface="Arial" charset="0"/>
                          <a:ea typeface="ＭＳ Ｐゴシック" pitchFamily="50" charset="-128"/>
                        </a:rPr>
                      </a:br>
                      <a:r>
                        <a:rPr kumimoji="0" lang="en-US" altLang="ja-JP" sz="2000" b="0" i="0" u="none" strike="noStrike" cap="none" normalizeH="0" baseline="0" dirty="0" smtClean="0">
                          <a:ln>
                            <a:noFill/>
                          </a:ln>
                          <a:solidFill>
                            <a:schemeClr val="tx1"/>
                          </a:solidFill>
                          <a:effectLst/>
                          <a:latin typeface="Arial" charset="0"/>
                          <a:ea typeface="ＭＳ Ｐゴシック" pitchFamily="50" charset="-128"/>
                        </a:rPr>
                        <a:t>(m)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ja-JP" altLang="en-US" sz="2000" b="0" i="0" u="none" strike="noStrike" cap="none" normalizeH="0" baseline="0" dirty="0" smtClean="0">
                          <a:ln>
                            <a:noFill/>
                          </a:ln>
                          <a:solidFill>
                            <a:schemeClr val="tx1"/>
                          </a:solidFill>
                          <a:effectLst/>
                          <a:latin typeface="Arial" charset="0"/>
                          <a:ea typeface="ＭＳ Ｐゴシック" pitchFamily="50" charset="-128"/>
                        </a:rPr>
                        <a:t>北大</a:t>
                      </a:r>
                      <a:r>
                        <a:rPr kumimoji="0" lang="en-US" altLang="ja-JP" sz="2000" b="0" i="0" u="none" strike="noStrike" cap="none" normalizeH="0" baseline="0" dirty="0" smtClean="0">
                          <a:ln>
                            <a:noFill/>
                          </a:ln>
                          <a:solidFill>
                            <a:schemeClr val="tx1"/>
                          </a:solidFill>
                          <a:effectLst/>
                          <a:latin typeface="Arial" charset="0"/>
                          <a:ea typeface="ＭＳ Ｐゴシック" pitchFamily="50" charset="-128"/>
                        </a:rPr>
                        <a:t>LINAC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lumMod val="60000"/>
                            <a:lumOff val="40000"/>
                          </a:schemeClr>
                        </a:gs>
                        <a:gs pos="39999">
                          <a:schemeClr val="accent2">
                            <a:lumMod val="40000"/>
                            <a:lumOff val="60000"/>
                          </a:schemeClr>
                        </a:gs>
                        <a:gs pos="70000">
                          <a:schemeClr val="accent2">
                            <a:lumMod val="20000"/>
                            <a:lumOff val="80000"/>
                          </a:schemeClr>
                        </a:gs>
                        <a:gs pos="100000">
                          <a:srgbClr val="FFEBFA"/>
                        </a:gs>
                      </a:gsLst>
                      <a:lin ang="2700000" scaled="0"/>
                      <a:tileRect/>
                    </a:gra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2000" b="0" i="0" u="none" strike="noStrike" cap="none" normalizeH="0" baseline="0" dirty="0" smtClean="0">
                          <a:ln>
                            <a:noFill/>
                          </a:ln>
                          <a:solidFill>
                            <a:schemeClr val="tx1"/>
                          </a:solidFill>
                          <a:effectLst/>
                          <a:latin typeface="Arial" charset="0"/>
                          <a:ea typeface="ＭＳ Ｐゴシック" pitchFamily="50" charset="-128"/>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lumMod val="60000"/>
                            <a:lumOff val="40000"/>
                          </a:schemeClr>
                        </a:gs>
                        <a:gs pos="39999">
                          <a:schemeClr val="accent2">
                            <a:lumMod val="40000"/>
                            <a:lumOff val="60000"/>
                          </a:schemeClr>
                        </a:gs>
                        <a:gs pos="70000">
                          <a:schemeClr val="accent2">
                            <a:lumMod val="20000"/>
                            <a:lumOff val="80000"/>
                          </a:schemeClr>
                        </a:gs>
                        <a:gs pos="100000">
                          <a:srgbClr val="FFEBFA"/>
                        </a:gs>
                      </a:gsLst>
                      <a:lin ang="2700000" scaled="0"/>
                      <a:tileRect/>
                    </a:gra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2000" b="0" i="0" u="none" strike="noStrike" cap="none" normalizeH="0" baseline="0" dirty="0" smtClean="0">
                          <a:ln>
                            <a:noFill/>
                          </a:ln>
                          <a:solidFill>
                            <a:schemeClr val="tx1"/>
                          </a:solidFill>
                          <a:effectLst/>
                          <a:latin typeface="Arial" charset="0"/>
                          <a:ea typeface="ＭＳ Ｐゴシック" pitchFamily="50" charset="-128"/>
                        </a:rPr>
                        <a:t>25k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lumMod val="60000"/>
                            <a:lumOff val="40000"/>
                          </a:schemeClr>
                        </a:gs>
                        <a:gs pos="39999">
                          <a:schemeClr val="accent2">
                            <a:lumMod val="40000"/>
                            <a:lumOff val="60000"/>
                          </a:schemeClr>
                        </a:gs>
                        <a:gs pos="70000">
                          <a:schemeClr val="accent2">
                            <a:lumMod val="20000"/>
                            <a:lumOff val="80000"/>
                          </a:schemeClr>
                        </a:gs>
                        <a:gs pos="100000">
                          <a:srgbClr val="FFEBFA"/>
                        </a:gs>
                      </a:gsLst>
                      <a:lin ang="2700000" scaled="0"/>
                      <a:tileRect/>
                    </a:gra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2000" b="0" i="0" u="none" strike="noStrike" cap="none" normalizeH="0" baseline="0" dirty="0" smtClean="0">
                          <a:ln>
                            <a:noFill/>
                          </a:ln>
                          <a:solidFill>
                            <a:schemeClr val="tx1"/>
                          </a:solidFill>
                          <a:effectLst/>
                          <a:latin typeface="Arial" charset="0"/>
                          <a:ea typeface="ＭＳ Ｐゴシック" pitchFamily="50" charset="-128"/>
                        </a:rPr>
                        <a:t>40μ</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lumMod val="60000"/>
                            <a:lumOff val="40000"/>
                          </a:schemeClr>
                        </a:gs>
                        <a:gs pos="39999">
                          <a:schemeClr val="accent2">
                            <a:lumMod val="40000"/>
                            <a:lumOff val="60000"/>
                          </a:schemeClr>
                        </a:gs>
                        <a:gs pos="70000">
                          <a:schemeClr val="accent2">
                            <a:lumMod val="20000"/>
                            <a:lumOff val="80000"/>
                          </a:schemeClr>
                        </a:gs>
                        <a:gs pos="100000">
                          <a:srgbClr val="FFEBFA"/>
                        </a:gs>
                      </a:gsLst>
                      <a:lin ang="2700000" scaled="0"/>
                      <a:tileRect/>
                    </a:gra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2000" b="0" i="0" u="none" strike="noStrike" cap="none" normalizeH="0" baseline="0" dirty="0" smtClean="0">
                          <a:ln>
                            <a:noFill/>
                          </a:ln>
                          <a:solidFill>
                            <a:schemeClr val="tx1"/>
                          </a:solidFill>
                          <a:effectLst/>
                          <a:latin typeface="Arial" charset="0"/>
                          <a:ea typeface="ＭＳ Ｐゴシック" pitchFamily="50" charset="-128"/>
                        </a:rPr>
                        <a:t>160x134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lumMod val="60000"/>
                            <a:lumOff val="40000"/>
                          </a:schemeClr>
                        </a:gs>
                        <a:gs pos="39999">
                          <a:schemeClr val="accent2">
                            <a:lumMod val="40000"/>
                            <a:lumOff val="60000"/>
                          </a:schemeClr>
                        </a:gs>
                        <a:gs pos="70000">
                          <a:schemeClr val="accent2">
                            <a:lumMod val="20000"/>
                            <a:lumOff val="80000"/>
                          </a:schemeClr>
                        </a:gs>
                        <a:gs pos="100000">
                          <a:srgbClr val="FFEBFA"/>
                        </a:gs>
                      </a:gsLst>
                      <a:lin ang="2700000" scaled="0"/>
                      <a:tileRect/>
                    </a:gra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2000" b="0" i="0" u="none" strike="noStrike" cap="none" normalizeH="0" baseline="0" dirty="0" smtClean="0">
                          <a:ln>
                            <a:noFill/>
                          </a:ln>
                          <a:solidFill>
                            <a:schemeClr val="tx1"/>
                          </a:solidFill>
                          <a:effectLst/>
                          <a:latin typeface="Arial" charset="0"/>
                          <a:ea typeface="ＭＳ Ｐゴシック" pitchFamily="50" charset="-128"/>
                        </a:rPr>
                        <a:t>125μ×150μ</a:t>
                      </a:r>
                      <a:endParaRPr kumimoji="0" lang="en-US" altLang="ja-JP" sz="2000" b="0" i="0" u="none" strike="noStrike" cap="none" normalizeH="0" baseline="0" dirty="0" smtClean="0">
                        <a:ln>
                          <a:noFill/>
                        </a:ln>
                        <a:solidFill>
                          <a:schemeClr val="tx1"/>
                        </a:solidFill>
                        <a:effectLst/>
                        <a:latin typeface="Arial"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lumMod val="60000"/>
                            <a:lumOff val="40000"/>
                          </a:schemeClr>
                        </a:gs>
                        <a:gs pos="39999">
                          <a:schemeClr val="accent2">
                            <a:lumMod val="40000"/>
                            <a:lumOff val="60000"/>
                          </a:schemeClr>
                        </a:gs>
                        <a:gs pos="70000">
                          <a:schemeClr val="accent2">
                            <a:lumMod val="20000"/>
                            <a:lumOff val="80000"/>
                          </a:schemeClr>
                        </a:gs>
                        <a:gs pos="100000">
                          <a:srgbClr val="FFEBFA"/>
                        </a:gs>
                      </a:gsLst>
                      <a:lin ang="2700000" scaled="0"/>
                      <a:tileRect/>
                    </a:gradFill>
                  </a:tcPr>
                </a:tc>
              </a:tr>
              <a:tr h="431800">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2000" b="0" i="0" u="none" strike="noStrike" cap="none" normalizeH="0" baseline="0" dirty="0" smtClean="0">
                          <a:ln>
                            <a:noFill/>
                          </a:ln>
                          <a:solidFill>
                            <a:schemeClr val="tx1"/>
                          </a:solidFill>
                          <a:effectLst/>
                          <a:latin typeface="Arial" charset="0"/>
                          <a:ea typeface="ＭＳ Ｐゴシック" pitchFamily="50" charset="-128"/>
                        </a:rPr>
                        <a:t>J-PARC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2000" b="0" i="0" u="none" strike="noStrike" cap="none" normalizeH="0" baseline="0" dirty="0" smtClean="0">
                          <a:ln>
                            <a:noFill/>
                          </a:ln>
                          <a:solidFill>
                            <a:schemeClr val="tx1"/>
                          </a:solidFill>
                          <a:effectLst/>
                          <a:latin typeface="Arial" charset="0"/>
                          <a:ea typeface="ＭＳ Ｐゴシック" pitchFamily="50" charset="-128"/>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2000" b="0" i="0" u="none" strike="noStrike" cap="none" normalizeH="0" baseline="0" dirty="0" smtClean="0">
                          <a:ln>
                            <a:noFill/>
                          </a:ln>
                          <a:solidFill>
                            <a:schemeClr val="tx1"/>
                          </a:solidFill>
                          <a:effectLst/>
                          <a:latin typeface="Arial" charset="0"/>
                          <a:ea typeface="ＭＳ Ｐゴシック" pitchFamily="50" charset="-128"/>
                        </a:rPr>
                        <a:t>12.5k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2000" b="0" i="0" u="none" strike="noStrike" cap="none" normalizeH="0" baseline="0" dirty="0" smtClean="0">
                          <a:ln>
                            <a:noFill/>
                          </a:ln>
                          <a:solidFill>
                            <a:schemeClr val="tx1"/>
                          </a:solidFill>
                          <a:effectLst/>
                          <a:latin typeface="Arial" charset="0"/>
                          <a:ea typeface="ＭＳ Ｐゴシック" pitchFamily="50" charset="-128"/>
                        </a:rPr>
                        <a:t>80μ</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2000" b="0" i="0" u="none" strike="noStrike" cap="none" normalizeH="0" baseline="0" dirty="0" smtClean="0">
                          <a:ln>
                            <a:noFill/>
                          </a:ln>
                          <a:solidFill>
                            <a:schemeClr val="tx1"/>
                          </a:solidFill>
                          <a:effectLst/>
                          <a:latin typeface="Arial" charset="0"/>
                          <a:ea typeface="ＭＳ Ｐゴシック" pitchFamily="50" charset="-128"/>
                        </a:rPr>
                        <a:t>224x200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2000" b="0" i="0" u="none" strike="noStrike" cap="none" normalizeH="0" baseline="0" dirty="0" smtClean="0">
                          <a:ln>
                            <a:noFill/>
                          </a:ln>
                          <a:solidFill>
                            <a:schemeClr val="tx1"/>
                          </a:solidFill>
                          <a:effectLst/>
                          <a:latin typeface="Arial" charset="0"/>
                          <a:ea typeface="ＭＳ Ｐゴシック" pitchFamily="50" charset="-128"/>
                        </a:rPr>
                        <a:t>89.3μ×100μ</a:t>
                      </a:r>
                      <a:endParaRPr kumimoji="0" lang="en-US" altLang="ja-JP" sz="20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AutoShape 28"/>
          <p:cNvSpPr>
            <a:spLocks noChangeArrowheads="1"/>
          </p:cNvSpPr>
          <p:nvPr/>
        </p:nvSpPr>
        <p:spPr bwMode="auto">
          <a:xfrm>
            <a:off x="1043608" y="4725144"/>
            <a:ext cx="7344816" cy="1440160"/>
          </a:xfrm>
          <a:prstGeom prst="roundRect">
            <a:avLst>
              <a:gd name="adj" fmla="val 16667"/>
            </a:avLst>
          </a:prstGeom>
          <a:noFill/>
          <a:ln w="25400">
            <a:solidFill>
              <a:schemeClr val="accent1"/>
            </a:solidFill>
            <a:round/>
            <a:headEnd/>
            <a:tailEnd/>
          </a:ln>
        </p:spPr>
        <p:txBody>
          <a:bodyPr wrap="none" anchor="ctr"/>
          <a:lstStyle/>
          <a:p>
            <a:endParaRPr lang="ja-JP" altLang="en-US" dirty="0">
              <a:ea typeface="ＭＳ Ｐゴシック" charset="-128"/>
            </a:endParaRPr>
          </a:p>
        </p:txBody>
      </p:sp>
      <p:sp>
        <p:nvSpPr>
          <p:cNvPr id="6" name="Text Box 27"/>
          <p:cNvSpPr txBox="1">
            <a:spLocks noChangeArrowheads="1"/>
          </p:cNvSpPr>
          <p:nvPr/>
        </p:nvSpPr>
        <p:spPr bwMode="auto">
          <a:xfrm>
            <a:off x="1187624" y="4725144"/>
            <a:ext cx="7200800" cy="1384995"/>
          </a:xfrm>
          <a:prstGeom prst="rect">
            <a:avLst/>
          </a:prstGeom>
          <a:noFill/>
          <a:ln w="9525">
            <a:noFill/>
            <a:miter lim="800000"/>
            <a:headEnd/>
            <a:tailEnd/>
          </a:ln>
        </p:spPr>
        <p:txBody>
          <a:bodyPr wrap="square">
            <a:spAutoFit/>
          </a:bodyPr>
          <a:lstStyle/>
          <a:p>
            <a:pPr algn="ctr"/>
            <a:r>
              <a:rPr lang="ja-JP" altLang="ja-JP" sz="2800" dirty="0" smtClean="0">
                <a:latin typeface="ＭＳ Ｐゴシック" pitchFamily="50" charset="-128"/>
                <a:ea typeface="ＭＳ Ｐゴシック" pitchFamily="50" charset="-128"/>
                <a:cs typeface="Times New Roman"/>
              </a:rPr>
              <a:t>中性子透過分光撮影法に求められている</a:t>
            </a:r>
            <a:endParaRPr lang="en-US" altLang="ja-JP" sz="2800" dirty="0" smtClean="0">
              <a:latin typeface="ＭＳ Ｐゴシック" pitchFamily="50" charset="-128"/>
              <a:ea typeface="ＭＳ Ｐゴシック" pitchFamily="50" charset="-128"/>
              <a:cs typeface="Times New Roman"/>
            </a:endParaRPr>
          </a:p>
          <a:p>
            <a:pPr algn="ctr"/>
            <a:r>
              <a:rPr lang="ja-JP" altLang="ja-JP" sz="2800" dirty="0" smtClean="0">
                <a:latin typeface="ＭＳ Ｐゴシック" pitchFamily="50" charset="-128"/>
                <a:ea typeface="ＭＳ Ｐゴシック" pitchFamily="50" charset="-128"/>
                <a:cs typeface="Times New Roman"/>
              </a:rPr>
              <a:t>フレーム間隔は</a:t>
            </a:r>
            <a:r>
              <a:rPr lang="en-US" altLang="ja-JP" sz="2800" dirty="0" smtClean="0">
                <a:latin typeface="ＭＳ Ｐゴシック" pitchFamily="50" charset="-128"/>
                <a:ea typeface="ＭＳ Ｐゴシック" pitchFamily="50" charset="-128"/>
                <a:cs typeface="Times New Roman"/>
              </a:rPr>
              <a:t>50μ</a:t>
            </a:r>
            <a:r>
              <a:rPr lang="en-US" altLang="ja-JP" sz="2800" dirty="0" smtClean="0">
                <a:latin typeface="ＭＳ Ｐゴシック" pitchFamily="50" charset="-128"/>
                <a:ea typeface="ＭＳ Ｐゴシック" pitchFamily="50" charset="-128"/>
              </a:rPr>
              <a:t>sec</a:t>
            </a:r>
            <a:r>
              <a:rPr lang="ja-JP" altLang="en-US" sz="2800" dirty="0" smtClean="0">
                <a:latin typeface="ＭＳ Ｐゴシック" pitchFamily="50" charset="-128"/>
                <a:ea typeface="ＭＳ Ｐゴシック" pitchFamily="50" charset="-128"/>
              </a:rPr>
              <a:t>以下であるため、</a:t>
            </a:r>
            <a:endParaRPr lang="en-US" altLang="ja-JP" sz="2800" dirty="0" smtClean="0">
              <a:latin typeface="ＭＳ Ｐゴシック" pitchFamily="50" charset="-128"/>
              <a:ea typeface="ＭＳ Ｐゴシック" pitchFamily="50" charset="-128"/>
            </a:endParaRPr>
          </a:p>
          <a:p>
            <a:pPr algn="ctr"/>
            <a:r>
              <a:rPr lang="ja-JP" altLang="en-US" sz="2800" dirty="0" smtClean="0">
                <a:latin typeface="ＭＳ Ｐゴシック" pitchFamily="50" charset="-128"/>
                <a:ea typeface="ＭＳ Ｐゴシック" pitchFamily="50" charset="-128"/>
              </a:rPr>
              <a:t>フレームレート</a:t>
            </a:r>
            <a:r>
              <a:rPr lang="ja-JP" altLang="en-US" sz="2800" dirty="0">
                <a:latin typeface="ＭＳ Ｐゴシック" pitchFamily="50" charset="-128"/>
                <a:ea typeface="ＭＳ Ｐゴシック" pitchFamily="50" charset="-128"/>
              </a:rPr>
              <a:t>とピクセルサイズを</a:t>
            </a:r>
            <a:r>
              <a:rPr lang="ja-JP" altLang="en-US" sz="2800" dirty="0" smtClean="0">
                <a:latin typeface="ＭＳ Ｐゴシック" pitchFamily="50" charset="-128"/>
                <a:ea typeface="ＭＳ Ｐゴシック" pitchFamily="50" charset="-128"/>
              </a:rPr>
              <a:t>追加した</a:t>
            </a:r>
            <a:endParaRPr lang="en-US" altLang="ja-JP" sz="2800" dirty="0">
              <a:latin typeface="ＭＳ Ｐゴシック" pitchFamily="50" charset="-128"/>
              <a:ea typeface="ＭＳ Ｐゴシック" pitchFamily="50" charset="-128"/>
            </a:endParaRPr>
          </a:p>
        </p:txBody>
      </p:sp>
      <p:sp>
        <p:nvSpPr>
          <p:cNvPr id="7" name="スライド番号プレースホルダ 6"/>
          <p:cNvSpPr>
            <a:spLocks noGrp="1"/>
          </p:cNvSpPr>
          <p:nvPr>
            <p:ph type="sldNum" sz="quarter" idx="11"/>
          </p:nvPr>
        </p:nvSpPr>
        <p:spPr/>
        <p:txBody>
          <a:bodyPr/>
          <a:lstStyle/>
          <a:p>
            <a:pPr algn="r"/>
            <a:fld id="{D4C49B74-5DB2-4B03-B1D2-7F6A3C51C318}" type="slidenum">
              <a:rPr lang="en-US" smtClean="0"/>
              <a:pPr algn="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714348" y="571480"/>
            <a:ext cx="4318770" cy="593745"/>
          </a:xfrm>
        </p:spPr>
        <p:txBody>
          <a:bodyPr>
            <a:normAutofit/>
          </a:bodyPr>
          <a:lstStyle/>
          <a:p>
            <a:pPr lvl="1" algn="l"/>
            <a:r>
              <a:rPr kumimoji="1" lang="ja-JP" altLang="en-US" sz="3200" dirty="0" smtClean="0">
                <a:latin typeface="ＭＳ Ｐゴシック" pitchFamily="50" charset="-128"/>
                <a:ea typeface="ＭＳ Ｐゴシック" pitchFamily="50" charset="-128"/>
              </a:rPr>
              <a:t>溶接部撮像による実験</a:t>
            </a:r>
            <a:endParaRPr kumimoji="1" lang="ja-JP" altLang="en-US" sz="3200" dirty="0">
              <a:latin typeface="ＭＳ Ｐゴシック" pitchFamily="50" charset="-128"/>
              <a:ea typeface="ＭＳ Ｐゴシック" pitchFamily="50" charset="-128"/>
            </a:endParaRPr>
          </a:p>
        </p:txBody>
      </p:sp>
      <p:pic>
        <p:nvPicPr>
          <p:cNvPr id="4" name="図 3" descr="図8.jpg"/>
          <p:cNvPicPr>
            <a:picLocks noChangeAspect="1"/>
          </p:cNvPicPr>
          <p:nvPr/>
        </p:nvPicPr>
        <p:blipFill>
          <a:blip r:embed="rId2" cstate="print"/>
          <a:stretch>
            <a:fillRect/>
          </a:stretch>
        </p:blipFill>
        <p:spPr>
          <a:xfrm>
            <a:off x="2555776" y="1556792"/>
            <a:ext cx="3312367" cy="3254694"/>
          </a:xfrm>
          <a:prstGeom prst="rect">
            <a:avLst/>
          </a:prstGeom>
        </p:spPr>
      </p:pic>
      <p:sp>
        <p:nvSpPr>
          <p:cNvPr id="5" name="テキスト ボックス 4"/>
          <p:cNvSpPr txBox="1"/>
          <p:nvPr/>
        </p:nvSpPr>
        <p:spPr>
          <a:xfrm>
            <a:off x="6516216" y="1916832"/>
            <a:ext cx="1440160" cy="830997"/>
          </a:xfrm>
          <a:prstGeom prst="rect">
            <a:avLst/>
          </a:prstGeom>
          <a:noFill/>
        </p:spPr>
        <p:txBody>
          <a:bodyPr wrap="square" rtlCol="0">
            <a:spAutoFit/>
          </a:bodyPr>
          <a:lstStyle/>
          <a:p>
            <a:r>
              <a:rPr lang="ja-JP" altLang="en-US" sz="2400" dirty="0" smtClean="0">
                <a:latin typeface="ＭＳ Ｐゴシック" pitchFamily="50" charset="-128"/>
                <a:ea typeface="ＭＳ Ｐゴシック" pitchFamily="50" charset="-128"/>
              </a:rPr>
              <a:t>鉄の厚さ</a:t>
            </a:r>
            <a:r>
              <a:rPr lang="en-US" altLang="ja-JP" sz="2400" dirty="0" smtClean="0">
                <a:latin typeface="ＭＳ Ｐゴシック" pitchFamily="50" charset="-128"/>
                <a:ea typeface="ＭＳ Ｐゴシック" pitchFamily="50" charset="-128"/>
              </a:rPr>
              <a:t>T=0.55cm</a:t>
            </a:r>
            <a:endParaRPr kumimoji="1" lang="ja-JP" altLang="en-US" sz="2400" dirty="0">
              <a:latin typeface="ＭＳ Ｐゴシック" pitchFamily="50" charset="-128"/>
              <a:ea typeface="ＭＳ Ｐゴシック" pitchFamily="50" charset="-128"/>
            </a:endParaRPr>
          </a:p>
        </p:txBody>
      </p:sp>
      <p:sp>
        <p:nvSpPr>
          <p:cNvPr id="6" name="テキスト ボックス 5"/>
          <p:cNvSpPr txBox="1"/>
          <p:nvPr/>
        </p:nvSpPr>
        <p:spPr>
          <a:xfrm>
            <a:off x="1214414" y="4857760"/>
            <a:ext cx="6408712" cy="1815882"/>
          </a:xfrm>
          <a:prstGeom prst="rect">
            <a:avLst/>
          </a:prstGeom>
          <a:noFill/>
        </p:spPr>
        <p:txBody>
          <a:bodyPr wrap="square" rtlCol="0">
            <a:spAutoFit/>
          </a:bodyPr>
          <a:lstStyle/>
          <a:p>
            <a:pPr marL="514350" indent="-514350">
              <a:buFont typeface="+mj-lt"/>
              <a:buAutoNum type="arabicPeriod"/>
            </a:pPr>
            <a:r>
              <a:rPr lang="ja-JP" altLang="ja-JP" sz="2800" dirty="0" smtClean="0">
                <a:latin typeface="ＭＳ Ｐゴシック" pitchFamily="50" charset="-128"/>
                <a:ea typeface="ＭＳ Ｐゴシック" pitchFamily="50" charset="-128"/>
              </a:rPr>
              <a:t>この被験体に</a:t>
            </a:r>
            <a:r>
              <a:rPr lang="en-US" altLang="ja-JP" sz="2800" dirty="0" smtClean="0">
                <a:latin typeface="ＭＳ Ｐゴシック" pitchFamily="50" charset="-128"/>
                <a:ea typeface="ＭＳ Ｐゴシック" pitchFamily="50" charset="-128"/>
              </a:rPr>
              <a:t>12.5kfps</a:t>
            </a:r>
            <a:r>
              <a:rPr lang="ja-JP" altLang="ja-JP" sz="2800" dirty="0" err="1" smtClean="0">
                <a:latin typeface="ＭＳ Ｐゴシック" pitchFamily="50" charset="-128"/>
                <a:ea typeface="ＭＳ Ｐゴシック" pitchFamily="50" charset="-128"/>
              </a:rPr>
              <a:t>、</a:t>
            </a:r>
            <a:r>
              <a:rPr lang="en-US" altLang="ja-JP" sz="2800" dirty="0" smtClean="0">
                <a:latin typeface="ＭＳ Ｐゴシック" pitchFamily="50" charset="-128"/>
                <a:ea typeface="ＭＳ Ｐゴシック" pitchFamily="50" charset="-128"/>
              </a:rPr>
              <a:t>224</a:t>
            </a:r>
            <a:r>
              <a:rPr lang="ja-JP" altLang="ja-JP" sz="2800" dirty="0" smtClean="0">
                <a:latin typeface="ＭＳ Ｐゴシック" pitchFamily="50" charset="-128"/>
                <a:ea typeface="ＭＳ Ｐゴシック" pitchFamily="50" charset="-128"/>
              </a:rPr>
              <a:t>×</a:t>
            </a:r>
            <a:r>
              <a:rPr lang="en-US" altLang="ja-JP" sz="2800" dirty="0" smtClean="0">
                <a:latin typeface="ＭＳ Ｐゴシック" pitchFamily="50" charset="-128"/>
                <a:ea typeface="ＭＳ Ｐゴシック" pitchFamily="50" charset="-128"/>
              </a:rPr>
              <a:t>200pixel</a:t>
            </a:r>
            <a:r>
              <a:rPr lang="ja-JP" altLang="ja-JP" sz="2800" dirty="0" smtClean="0">
                <a:latin typeface="ＭＳ Ｐゴシック" pitchFamily="50" charset="-128"/>
                <a:ea typeface="ＭＳ Ｐゴシック" pitchFamily="50" charset="-128"/>
              </a:rPr>
              <a:t>のモードで</a:t>
            </a:r>
            <a:r>
              <a:rPr lang="en-US" altLang="ja-JP" sz="2800" dirty="0" smtClean="0">
                <a:latin typeface="ＭＳ Ｐゴシック" pitchFamily="50" charset="-128"/>
                <a:ea typeface="ＭＳ Ｐゴシック" pitchFamily="50" charset="-128"/>
              </a:rPr>
              <a:t>3</a:t>
            </a:r>
            <a:r>
              <a:rPr lang="ja-JP" altLang="ja-JP" sz="2800" dirty="0" smtClean="0">
                <a:latin typeface="ＭＳ Ｐゴシック" pitchFamily="50" charset="-128"/>
                <a:ea typeface="ＭＳ Ｐゴシック" pitchFamily="50" charset="-128"/>
              </a:rPr>
              <a:t>時間連続撮像した</a:t>
            </a:r>
            <a:endParaRPr lang="en-US" altLang="ja-JP" sz="2800" dirty="0" smtClean="0">
              <a:latin typeface="ＭＳ Ｐゴシック" pitchFamily="50" charset="-128"/>
              <a:ea typeface="ＭＳ Ｐゴシック" pitchFamily="50" charset="-128"/>
            </a:endParaRPr>
          </a:p>
          <a:p>
            <a:pPr marL="514350" indent="-514350">
              <a:buFont typeface="+mj-lt"/>
              <a:buAutoNum type="arabicPeriod"/>
            </a:pPr>
            <a:r>
              <a:rPr lang="ja-JP" altLang="en-US" sz="2800" dirty="0" smtClean="0">
                <a:latin typeface="ＭＳ Ｐゴシック" pitchFamily="50" charset="-128"/>
                <a:ea typeface="ＭＳ Ｐゴシック" pitchFamily="50" charset="-128"/>
              </a:rPr>
              <a:t>中性子</a:t>
            </a:r>
            <a:r>
              <a:rPr lang="en-US" altLang="ja-JP" sz="2800" dirty="0" smtClean="0">
                <a:latin typeface="ＭＳ Ｐゴシック" pitchFamily="50" charset="-128"/>
                <a:ea typeface="ＭＳ Ｐゴシック" pitchFamily="50" charset="-128"/>
              </a:rPr>
              <a:t>I.I.</a:t>
            </a:r>
            <a:r>
              <a:rPr lang="ja-JP" altLang="en-US" sz="2800" dirty="0" err="1" smtClean="0">
                <a:latin typeface="ＭＳ Ｐゴシック" pitchFamily="50" charset="-128"/>
                <a:ea typeface="ＭＳ Ｐゴシック" pitchFamily="50" charset="-128"/>
              </a:rPr>
              <a:t>の残</a:t>
            </a:r>
            <a:r>
              <a:rPr lang="ja-JP" altLang="en-US" sz="2800" dirty="0" smtClean="0">
                <a:latin typeface="ＭＳ Ｐゴシック" pitchFamily="50" charset="-128"/>
                <a:ea typeface="ＭＳ Ｐゴシック" pitchFamily="50" charset="-128"/>
              </a:rPr>
              <a:t>光時間を測定するために光電子増倍管を用いて測定した</a:t>
            </a:r>
            <a:endParaRPr lang="ja-JP" altLang="ja-JP" sz="2800" dirty="0" smtClean="0">
              <a:latin typeface="ＭＳ Ｐゴシック" pitchFamily="50" charset="-128"/>
              <a:ea typeface="ＭＳ Ｐゴシック" pitchFamily="50" charset="-128"/>
            </a:endParaRPr>
          </a:p>
        </p:txBody>
      </p:sp>
      <p:pic>
        <p:nvPicPr>
          <p:cNvPr id="204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56176" y="2780928"/>
            <a:ext cx="2534682" cy="792088"/>
          </a:xfrm>
          <a:prstGeom prst="rect">
            <a:avLst/>
          </a:prstGeom>
          <a:noFill/>
        </p:spPr>
      </p:pic>
      <p:sp>
        <p:nvSpPr>
          <p:cNvPr id="20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2052"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2053" name="Rectangle 5"/>
          <p:cNvSpPr>
            <a:spLocks noChangeArrowheads="1"/>
          </p:cNvSpPr>
          <p:nvPr/>
        </p:nvSpPr>
        <p:spPr bwMode="auto">
          <a:xfrm>
            <a:off x="0" y="901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12" name="テキスト ボックス 11"/>
          <p:cNvSpPr txBox="1"/>
          <p:nvPr/>
        </p:nvSpPr>
        <p:spPr>
          <a:xfrm>
            <a:off x="6300192" y="3524815"/>
            <a:ext cx="2321469" cy="1200329"/>
          </a:xfrm>
          <a:prstGeom prst="rect">
            <a:avLst/>
          </a:prstGeom>
          <a:noFill/>
        </p:spPr>
        <p:txBody>
          <a:bodyPr wrap="none" rtlCol="0">
            <a:spAutoFit/>
          </a:bodyPr>
          <a:lstStyle/>
          <a:p>
            <a:r>
              <a:rPr kumimoji="1" lang="ja-JP" altLang="en-US" dirty="0" smtClean="0">
                <a:latin typeface="ＭＳ Ｐゴシック" pitchFamily="50" charset="-128"/>
                <a:ea typeface="ＭＳ Ｐゴシック" pitchFamily="50" charset="-128"/>
              </a:rPr>
              <a:t>中性子全断面積</a:t>
            </a:r>
            <a:endParaRPr kumimoji="1" lang="en-US" altLang="ja-JP" dirty="0" smtClean="0">
              <a:latin typeface="ＭＳ Ｐゴシック" pitchFamily="50" charset="-128"/>
              <a:ea typeface="ＭＳ Ｐゴシック" pitchFamily="50" charset="-128"/>
            </a:endParaRPr>
          </a:p>
          <a:p>
            <a:r>
              <a:rPr kumimoji="1" lang="en-US" altLang="ja-JP" dirty="0" smtClean="0">
                <a:latin typeface="ＭＳ Ｐゴシック" pitchFamily="50" charset="-128"/>
                <a:ea typeface="ＭＳ Ｐゴシック" pitchFamily="50" charset="-128"/>
              </a:rPr>
              <a:t>I</a:t>
            </a:r>
            <a:r>
              <a:rPr kumimoji="1" lang="ja-JP" altLang="en-US" dirty="0" smtClean="0">
                <a:latin typeface="ＭＳ Ｐゴシック" pitchFamily="50" charset="-128"/>
                <a:ea typeface="ＭＳ Ｐゴシック" pitchFamily="50" charset="-128"/>
              </a:rPr>
              <a:t>：被験体がある画像</a:t>
            </a:r>
            <a:endParaRPr kumimoji="1" lang="en-US" altLang="ja-JP" dirty="0" smtClean="0">
              <a:latin typeface="ＭＳ Ｐゴシック" pitchFamily="50" charset="-128"/>
              <a:ea typeface="ＭＳ Ｐゴシック" pitchFamily="50" charset="-128"/>
            </a:endParaRPr>
          </a:p>
          <a:p>
            <a:r>
              <a:rPr kumimoji="1" lang="en-US" altLang="ja-JP" dirty="0" smtClean="0">
                <a:latin typeface="ＭＳ Ｐゴシック" pitchFamily="50" charset="-128"/>
                <a:ea typeface="ＭＳ Ｐゴシック" pitchFamily="50" charset="-128"/>
              </a:rPr>
              <a:t>I0</a:t>
            </a:r>
            <a:r>
              <a:rPr kumimoji="1" lang="ja-JP" altLang="en-US" dirty="0" smtClean="0">
                <a:latin typeface="ＭＳ Ｐゴシック" pitchFamily="50" charset="-128"/>
                <a:ea typeface="ＭＳ Ｐゴシック" pitchFamily="50" charset="-128"/>
              </a:rPr>
              <a:t>：シェーディング画像</a:t>
            </a:r>
            <a:endParaRPr kumimoji="1" lang="en-US" altLang="ja-JP" dirty="0" smtClean="0">
              <a:latin typeface="ＭＳ Ｐゴシック" pitchFamily="50" charset="-128"/>
              <a:ea typeface="ＭＳ Ｐゴシック" pitchFamily="50" charset="-128"/>
            </a:endParaRPr>
          </a:p>
          <a:p>
            <a:r>
              <a:rPr kumimoji="1" lang="en-US" altLang="ja-JP" dirty="0" smtClean="0">
                <a:latin typeface="ＭＳ Ｐゴシック" pitchFamily="50" charset="-128"/>
                <a:ea typeface="ＭＳ Ｐゴシック" pitchFamily="50" charset="-128"/>
              </a:rPr>
              <a:t>T</a:t>
            </a:r>
            <a:r>
              <a:rPr kumimoji="1" lang="ja-JP" altLang="en-US" dirty="0" smtClean="0">
                <a:latin typeface="ＭＳ Ｐゴシック" pitchFamily="50" charset="-128"/>
                <a:ea typeface="ＭＳ Ｐゴシック" pitchFamily="50" charset="-128"/>
              </a:rPr>
              <a:t>：鉄の厚さ</a:t>
            </a:r>
            <a:r>
              <a:rPr kumimoji="1" lang="en-US" altLang="ja-JP" dirty="0" smtClean="0">
                <a:latin typeface="ＭＳ Ｐゴシック" pitchFamily="50" charset="-128"/>
                <a:ea typeface="ＭＳ Ｐゴシック" pitchFamily="50" charset="-128"/>
              </a:rPr>
              <a:t>[cm]</a:t>
            </a:r>
            <a:endParaRPr kumimoji="1" lang="ja-JP" altLang="en-US" dirty="0">
              <a:latin typeface="ＭＳ Ｐゴシック" pitchFamily="50" charset="-128"/>
              <a:ea typeface="ＭＳ Ｐゴシック" pitchFamily="50" charset="-128"/>
            </a:endParaRPr>
          </a:p>
        </p:txBody>
      </p:sp>
      <p:sp>
        <p:nvSpPr>
          <p:cNvPr id="13" name="角丸四角形 12"/>
          <p:cNvSpPr/>
          <p:nvPr/>
        </p:nvSpPr>
        <p:spPr>
          <a:xfrm>
            <a:off x="827584" y="2060848"/>
            <a:ext cx="1224136" cy="5040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ＭＳ Ｐゴシック" pitchFamily="50" charset="-128"/>
                <a:ea typeface="ＭＳ Ｐゴシック" pitchFamily="50" charset="-128"/>
              </a:rPr>
              <a:t>母材</a:t>
            </a:r>
            <a:r>
              <a:rPr kumimoji="1" lang="en-US" altLang="ja-JP" dirty="0" smtClean="0">
                <a:solidFill>
                  <a:schemeClr val="tx1"/>
                </a:solidFill>
                <a:latin typeface="ＭＳ Ｐゴシック" pitchFamily="50" charset="-128"/>
                <a:ea typeface="ＭＳ Ｐゴシック" pitchFamily="50" charset="-128"/>
              </a:rPr>
              <a:t>(</a:t>
            </a:r>
            <a:r>
              <a:rPr kumimoji="1" lang="ja-JP" altLang="en-US" dirty="0" smtClean="0">
                <a:solidFill>
                  <a:schemeClr val="tx1"/>
                </a:solidFill>
                <a:latin typeface="ＭＳ Ｐゴシック" pitchFamily="50" charset="-128"/>
                <a:ea typeface="ＭＳ Ｐゴシック" pitchFamily="50" charset="-128"/>
              </a:rPr>
              <a:t>鉄</a:t>
            </a:r>
            <a:r>
              <a:rPr kumimoji="1" lang="en-US" altLang="ja-JP" dirty="0" smtClean="0">
                <a:solidFill>
                  <a:schemeClr val="tx1"/>
                </a:solidFill>
                <a:latin typeface="ＭＳ Ｐゴシック" pitchFamily="50" charset="-128"/>
                <a:ea typeface="ＭＳ Ｐゴシック" pitchFamily="50" charset="-128"/>
              </a:rPr>
              <a:t>)</a:t>
            </a:r>
          </a:p>
        </p:txBody>
      </p:sp>
      <p:sp>
        <p:nvSpPr>
          <p:cNvPr id="14" name="角丸四角形 13"/>
          <p:cNvSpPr/>
          <p:nvPr/>
        </p:nvSpPr>
        <p:spPr>
          <a:xfrm>
            <a:off x="683568" y="3717032"/>
            <a:ext cx="1512168" cy="5040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ＭＳ Ｐゴシック" pitchFamily="50" charset="-128"/>
                <a:ea typeface="ＭＳ Ｐゴシック" pitchFamily="50" charset="-128"/>
              </a:rPr>
              <a:t>鉄の溶接部（</a:t>
            </a:r>
            <a:r>
              <a:rPr kumimoji="1" lang="en-US" altLang="ja-JP" dirty="0" smtClean="0">
                <a:solidFill>
                  <a:schemeClr val="tx1"/>
                </a:solidFill>
                <a:latin typeface="ＭＳ Ｐゴシック" pitchFamily="50" charset="-128"/>
                <a:ea typeface="ＭＳ Ｐゴシック" pitchFamily="50" charset="-128"/>
              </a:rPr>
              <a:t>1cm</a:t>
            </a:r>
            <a:r>
              <a:rPr kumimoji="1" lang="ja-JP" altLang="en-US" dirty="0" smtClean="0">
                <a:solidFill>
                  <a:schemeClr val="tx1"/>
                </a:solidFill>
                <a:latin typeface="ＭＳ Ｐゴシック" pitchFamily="50" charset="-128"/>
                <a:ea typeface="ＭＳ Ｐゴシック" pitchFamily="50" charset="-128"/>
              </a:rPr>
              <a:t>）</a:t>
            </a:r>
            <a:endParaRPr kumimoji="1" lang="ja-JP" altLang="en-US" dirty="0">
              <a:solidFill>
                <a:schemeClr val="tx1"/>
              </a:solidFill>
              <a:latin typeface="ＭＳ Ｐゴシック" pitchFamily="50" charset="-128"/>
              <a:ea typeface="ＭＳ Ｐゴシック" pitchFamily="50" charset="-128"/>
            </a:endParaRPr>
          </a:p>
        </p:txBody>
      </p:sp>
      <p:cxnSp>
        <p:nvCxnSpPr>
          <p:cNvPr id="16" name="直線矢印コネクタ 15"/>
          <p:cNvCxnSpPr>
            <a:stCxn id="13" idx="3"/>
          </p:cNvCxnSpPr>
          <p:nvPr/>
        </p:nvCxnSpPr>
        <p:spPr>
          <a:xfrm flipV="1">
            <a:off x="2051720" y="2276872"/>
            <a:ext cx="2448272" cy="3600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stCxn id="14" idx="3"/>
          </p:cNvCxnSpPr>
          <p:nvPr/>
        </p:nvCxnSpPr>
        <p:spPr>
          <a:xfrm flipV="1">
            <a:off x="2195736" y="3789040"/>
            <a:ext cx="1944216" cy="18002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スライド番号プレースホルダ 18"/>
          <p:cNvSpPr>
            <a:spLocks noGrp="1"/>
          </p:cNvSpPr>
          <p:nvPr>
            <p:ph type="sldNum" sz="quarter" idx="11"/>
          </p:nvPr>
        </p:nvSpPr>
        <p:spPr/>
        <p:txBody>
          <a:bodyPr/>
          <a:lstStyle/>
          <a:p>
            <a:pPr algn="r"/>
            <a:fld id="{D4C49B74-5DB2-4B03-B1D2-7F6A3C51C318}" type="slidenum">
              <a:rPr lang="en-US" smtClean="0"/>
              <a:pPr algn="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785786" y="428604"/>
            <a:ext cx="2888870" cy="593745"/>
          </a:xfrm>
        </p:spPr>
        <p:txBody>
          <a:bodyPr>
            <a:normAutofit/>
          </a:bodyPr>
          <a:lstStyle/>
          <a:p>
            <a:pPr algn="ctr"/>
            <a:r>
              <a:rPr lang="ja-JP" altLang="en-US" sz="3200" dirty="0" smtClean="0">
                <a:latin typeface="ＭＳ Ｐゴシック" pitchFamily="50" charset="-128"/>
                <a:ea typeface="ＭＳ Ｐゴシック" pitchFamily="50" charset="-128"/>
              </a:rPr>
              <a:t>実験結果</a:t>
            </a:r>
            <a:endParaRPr kumimoji="1" lang="ja-JP" altLang="en-US" sz="3200" dirty="0">
              <a:latin typeface="ＭＳ Ｐゴシック" pitchFamily="50" charset="-128"/>
              <a:ea typeface="ＭＳ Ｐゴシック" pitchFamily="50" charset="-128"/>
            </a:endParaRPr>
          </a:p>
        </p:txBody>
      </p:sp>
      <p:sp>
        <p:nvSpPr>
          <p:cNvPr id="12" name="テキスト ボックス 11"/>
          <p:cNvSpPr txBox="1"/>
          <p:nvPr/>
        </p:nvSpPr>
        <p:spPr>
          <a:xfrm>
            <a:off x="571472" y="1142984"/>
            <a:ext cx="8072494" cy="707886"/>
          </a:xfrm>
          <a:prstGeom prst="rect">
            <a:avLst/>
          </a:prstGeom>
          <a:noFill/>
        </p:spPr>
        <p:txBody>
          <a:bodyPr wrap="square" rtlCol="0">
            <a:spAutoFit/>
          </a:bodyPr>
          <a:lstStyle/>
          <a:p>
            <a:r>
              <a:rPr kumimoji="1" lang="ja-JP" altLang="en-US" sz="2000" dirty="0" smtClean="0">
                <a:latin typeface="ＭＳ Ｐゴシック" pitchFamily="50" charset="-128"/>
                <a:ea typeface="ＭＳ Ｐゴシック" pitchFamily="50" charset="-128"/>
              </a:rPr>
              <a:t>透過像を取得して暗電流補正を行っても、縦縞ノイズが残っていたため</a:t>
            </a:r>
            <a:r>
              <a:rPr kumimoji="1" lang="en-US" altLang="ja-JP" sz="2000" dirty="0" smtClean="0">
                <a:latin typeface="ＭＳ Ｐゴシック" pitchFamily="50" charset="-128"/>
                <a:ea typeface="ＭＳ Ｐゴシック" pitchFamily="50" charset="-128"/>
              </a:rPr>
              <a:t/>
            </a:r>
            <a:br>
              <a:rPr kumimoji="1" lang="en-US" altLang="ja-JP" sz="2000" dirty="0" smtClean="0">
                <a:latin typeface="ＭＳ Ｐゴシック" pitchFamily="50" charset="-128"/>
                <a:ea typeface="ＭＳ Ｐゴシック" pitchFamily="50" charset="-128"/>
              </a:rPr>
            </a:br>
            <a:r>
              <a:rPr kumimoji="1" lang="ja-JP" altLang="en-US" sz="2000" dirty="0" smtClean="0">
                <a:latin typeface="ＭＳ Ｐゴシック" pitchFamily="50" charset="-128"/>
                <a:ea typeface="ＭＳ Ｐゴシック" pitchFamily="50" charset="-128"/>
              </a:rPr>
              <a:t>下図のブロック処理と</a:t>
            </a:r>
            <a:r>
              <a:rPr kumimoji="1" lang="en-US" altLang="ja-JP" sz="2000" dirty="0" smtClean="0">
                <a:latin typeface="ＭＳ Ｐゴシック" pitchFamily="50" charset="-128"/>
                <a:ea typeface="ＭＳ Ｐゴシック" pitchFamily="50" charset="-128"/>
              </a:rPr>
              <a:t>FFT</a:t>
            </a:r>
            <a:r>
              <a:rPr kumimoji="1" lang="ja-JP" altLang="en-US" sz="2000" dirty="0" smtClean="0">
                <a:latin typeface="ＭＳ Ｐゴシック" pitchFamily="50" charset="-128"/>
                <a:ea typeface="ＭＳ Ｐゴシック" pitchFamily="50" charset="-128"/>
              </a:rPr>
              <a:t>の高周波成分除去をして断面積情報を取得した</a:t>
            </a:r>
            <a:endParaRPr kumimoji="1" lang="ja-JP" altLang="en-US" sz="2000" dirty="0">
              <a:latin typeface="ＭＳ Ｐゴシック" pitchFamily="50" charset="-128"/>
              <a:ea typeface="ＭＳ Ｐゴシック" pitchFamily="50" charset="-128"/>
            </a:endParaRPr>
          </a:p>
        </p:txBody>
      </p:sp>
      <p:pic>
        <p:nvPicPr>
          <p:cNvPr id="13" name="図 12" descr="C:\Documents and Settings\forest\My Documents\マジック ブリーフケース\201109報告まとめ\図4.png"/>
          <p:cNvPicPr>
            <a:picLocks noChangeAspect="1"/>
          </p:cNvPicPr>
          <p:nvPr/>
        </p:nvPicPr>
        <p:blipFill>
          <a:blip r:embed="rId3" cstate="print"/>
          <a:srcRect/>
          <a:stretch>
            <a:fillRect/>
          </a:stretch>
        </p:blipFill>
        <p:spPr bwMode="auto">
          <a:xfrm>
            <a:off x="1571604" y="1928802"/>
            <a:ext cx="5853115" cy="4134796"/>
          </a:xfrm>
          <a:prstGeom prst="rect">
            <a:avLst/>
          </a:prstGeom>
          <a:noFill/>
          <a:ln w="9525">
            <a:noFill/>
            <a:miter lim="800000"/>
            <a:headEnd/>
            <a:tailEnd/>
          </a:ln>
        </p:spPr>
      </p:pic>
      <p:sp>
        <p:nvSpPr>
          <p:cNvPr id="14" name="スライド番号プレースホルダ 13"/>
          <p:cNvSpPr>
            <a:spLocks noGrp="1"/>
          </p:cNvSpPr>
          <p:nvPr>
            <p:ph type="sldNum" sz="quarter" idx="11"/>
          </p:nvPr>
        </p:nvSpPr>
        <p:spPr/>
        <p:txBody>
          <a:bodyPr/>
          <a:lstStyle/>
          <a:p>
            <a:pPr algn="r"/>
            <a:fld id="{D4C49B74-5DB2-4B03-B1D2-7F6A3C51C318}" type="slidenum">
              <a:rPr lang="en-US" smtClean="0"/>
              <a:pPr algn="r"/>
              <a:t>13</a:t>
            </a:fld>
            <a:endParaRPr lang="en-US"/>
          </a:p>
        </p:txBody>
      </p:sp>
      <p:pic>
        <p:nvPicPr>
          <p:cNvPr id="6" name="図 5" descr="図10.jpg"/>
          <p:cNvPicPr/>
          <p:nvPr/>
        </p:nvPicPr>
        <p:blipFill>
          <a:blip r:embed="rId4" cstate="print"/>
          <a:stretch>
            <a:fillRect/>
          </a:stretch>
        </p:blipFill>
        <p:spPr>
          <a:xfrm>
            <a:off x="428596" y="4064016"/>
            <a:ext cx="1849120" cy="1651000"/>
          </a:xfrm>
          <a:prstGeom prst="rect">
            <a:avLst/>
          </a:prstGeom>
        </p:spPr>
      </p:pic>
      <p:pic>
        <p:nvPicPr>
          <p:cNvPr id="7" name="図 6" descr="図11.jpg"/>
          <p:cNvPicPr/>
          <p:nvPr/>
        </p:nvPicPr>
        <p:blipFill>
          <a:blip r:embed="rId5" cstate="print"/>
          <a:stretch>
            <a:fillRect/>
          </a:stretch>
        </p:blipFill>
        <p:spPr>
          <a:xfrm>
            <a:off x="6429388" y="4071942"/>
            <a:ext cx="1849120" cy="1651000"/>
          </a:xfrm>
          <a:prstGeom prst="rect">
            <a:avLst/>
          </a:prstGeom>
        </p:spPr>
      </p:pic>
      <p:cxnSp>
        <p:nvCxnSpPr>
          <p:cNvPr id="9" name="直線矢印コネクタ 8"/>
          <p:cNvCxnSpPr/>
          <p:nvPr/>
        </p:nvCxnSpPr>
        <p:spPr>
          <a:xfrm rot="5400000" flipH="1" flipV="1">
            <a:off x="1000100" y="3429000"/>
            <a:ext cx="714380" cy="42862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rot="10800000">
            <a:off x="7500958" y="3786190"/>
            <a:ext cx="285752" cy="21431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857224" y="6172162"/>
            <a:ext cx="5367175" cy="400110"/>
          </a:xfrm>
          <a:prstGeom prst="rect">
            <a:avLst/>
          </a:prstGeom>
          <a:noFill/>
        </p:spPr>
        <p:txBody>
          <a:bodyPr wrap="none" rtlCol="0">
            <a:spAutoFit/>
          </a:bodyPr>
          <a:lstStyle/>
          <a:p>
            <a:r>
              <a:rPr kumimoji="1" lang="ja-JP" altLang="en-US" sz="2000" dirty="0" smtClean="0">
                <a:latin typeface="ＭＳ Ｐゴシック" pitchFamily="50" charset="-128"/>
                <a:ea typeface="ＭＳ Ｐゴシック" pitchFamily="50" charset="-128"/>
              </a:rPr>
              <a:t>このあと、画像積算し中性子全断面積を求めた</a:t>
            </a:r>
            <a:endParaRPr kumimoji="1" lang="ja-JP" altLang="en-US" sz="2000" dirty="0">
              <a:latin typeface="ＭＳ Ｐゴシック" pitchFamily="50" charset="-128"/>
              <a:ea typeface="ＭＳ Ｐゴシック" pitchFamily="50"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2" y="214290"/>
            <a:ext cx="9144000" cy="1071570"/>
          </a:xfrm>
        </p:spPr>
        <p:txBody>
          <a:bodyPr>
            <a:noAutofit/>
          </a:bodyPr>
          <a:lstStyle/>
          <a:p>
            <a:pPr algn="ctr"/>
            <a:r>
              <a:rPr lang="ja-JP" altLang="en-US" sz="2800" dirty="0" smtClean="0"/>
              <a:t>全断面積擬似カラー画像と</a:t>
            </a:r>
            <a:r>
              <a:rPr lang="en-US" altLang="ja-JP" sz="2800" dirty="0" smtClean="0"/>
              <a:t/>
            </a:r>
            <a:br>
              <a:rPr lang="en-US" altLang="ja-JP" sz="2800" dirty="0" smtClean="0"/>
            </a:br>
            <a:r>
              <a:rPr lang="ja-JP" altLang="en-US" sz="2800" dirty="0" smtClean="0">
                <a:latin typeface="ＭＳ Ｐゴシック" pitchFamily="50" charset="-128"/>
                <a:ea typeface="ＭＳ Ｐゴシック" pitchFamily="50" charset="-128"/>
              </a:rPr>
              <a:t>中性子波長に対する全断面積情報</a:t>
            </a:r>
            <a:endParaRPr kumimoji="1" lang="ja-JP" altLang="en-US" sz="2800" dirty="0"/>
          </a:p>
        </p:txBody>
      </p:sp>
      <p:pic>
        <p:nvPicPr>
          <p:cNvPr id="9" name="図 8" descr="断面積画像_10枚目.png"/>
          <p:cNvPicPr>
            <a:picLocks noChangeAspect="1"/>
          </p:cNvPicPr>
          <p:nvPr/>
        </p:nvPicPr>
        <p:blipFill>
          <a:blip r:embed="rId3" cstate="print"/>
          <a:stretch>
            <a:fillRect/>
          </a:stretch>
        </p:blipFill>
        <p:spPr>
          <a:xfrm>
            <a:off x="571472" y="1357298"/>
            <a:ext cx="2016224" cy="1800200"/>
          </a:xfrm>
          <a:prstGeom prst="rect">
            <a:avLst/>
          </a:prstGeom>
        </p:spPr>
      </p:pic>
      <p:pic>
        <p:nvPicPr>
          <p:cNvPr id="13" name="図 12" descr="断面積画像_３０枚目.jpg"/>
          <p:cNvPicPr>
            <a:picLocks noChangeAspect="1"/>
          </p:cNvPicPr>
          <p:nvPr/>
        </p:nvPicPr>
        <p:blipFill>
          <a:blip r:embed="rId4" cstate="print"/>
          <a:stretch>
            <a:fillRect/>
          </a:stretch>
        </p:blipFill>
        <p:spPr>
          <a:xfrm>
            <a:off x="3286116" y="1357298"/>
            <a:ext cx="2016224" cy="1800200"/>
          </a:xfrm>
          <a:prstGeom prst="rect">
            <a:avLst/>
          </a:prstGeom>
        </p:spPr>
      </p:pic>
      <p:pic>
        <p:nvPicPr>
          <p:cNvPr id="14" name="図 13" descr="断面積画像_100枚目2.png"/>
          <p:cNvPicPr>
            <a:picLocks noChangeAspect="1"/>
          </p:cNvPicPr>
          <p:nvPr/>
        </p:nvPicPr>
        <p:blipFill>
          <a:blip r:embed="rId5" cstate="print"/>
          <a:stretch>
            <a:fillRect/>
          </a:stretch>
        </p:blipFill>
        <p:spPr>
          <a:xfrm>
            <a:off x="5929322" y="1357298"/>
            <a:ext cx="2016224" cy="1800200"/>
          </a:xfrm>
          <a:prstGeom prst="rect">
            <a:avLst/>
          </a:prstGeom>
        </p:spPr>
      </p:pic>
      <p:sp>
        <p:nvSpPr>
          <p:cNvPr id="15" name="テキスト ボックス 14"/>
          <p:cNvSpPr txBox="1"/>
          <p:nvPr/>
        </p:nvSpPr>
        <p:spPr>
          <a:xfrm>
            <a:off x="846166" y="3143248"/>
            <a:ext cx="1439818" cy="369332"/>
          </a:xfrm>
          <a:prstGeom prst="rect">
            <a:avLst/>
          </a:prstGeom>
          <a:noFill/>
        </p:spPr>
        <p:txBody>
          <a:bodyPr wrap="none" rtlCol="0">
            <a:spAutoFit/>
          </a:bodyPr>
          <a:lstStyle/>
          <a:p>
            <a:r>
              <a:rPr kumimoji="1" lang="el-GR" altLang="ja-JP" dirty="0" smtClean="0">
                <a:latin typeface="Times New Roman" pitchFamily="18" charset="0"/>
                <a:cs typeface="Times New Roman" pitchFamily="18" charset="0"/>
              </a:rPr>
              <a:t>λ</a:t>
            </a:r>
            <a:r>
              <a:rPr kumimoji="1" lang="en-US" altLang="ja-JP" dirty="0" smtClean="0">
                <a:latin typeface="Times New Roman" pitchFamily="18" charset="0"/>
                <a:cs typeface="Times New Roman" pitchFamily="18" charset="0"/>
              </a:rPr>
              <a:t>= 0.667 [Å] </a:t>
            </a:r>
            <a:endParaRPr kumimoji="1" lang="ja-JP" altLang="en-US" dirty="0">
              <a:latin typeface="Times New Roman" pitchFamily="18" charset="0"/>
              <a:cs typeface="Times New Roman" pitchFamily="18" charset="0"/>
            </a:endParaRPr>
          </a:p>
        </p:txBody>
      </p:sp>
      <p:sp>
        <p:nvSpPr>
          <p:cNvPr id="16" name="テキスト ボックス 15"/>
          <p:cNvSpPr txBox="1"/>
          <p:nvPr/>
        </p:nvSpPr>
        <p:spPr>
          <a:xfrm>
            <a:off x="3643306" y="3143248"/>
            <a:ext cx="1324402" cy="369332"/>
          </a:xfrm>
          <a:prstGeom prst="rect">
            <a:avLst/>
          </a:prstGeom>
          <a:noFill/>
        </p:spPr>
        <p:txBody>
          <a:bodyPr wrap="none" rtlCol="0">
            <a:spAutoFit/>
          </a:bodyPr>
          <a:lstStyle/>
          <a:p>
            <a:r>
              <a:rPr kumimoji="1" lang="el-GR" altLang="ja-JP" dirty="0" smtClean="0">
                <a:latin typeface="Times New Roman" pitchFamily="18" charset="0"/>
                <a:cs typeface="Times New Roman" pitchFamily="18" charset="0"/>
              </a:rPr>
              <a:t>λ</a:t>
            </a:r>
            <a:r>
              <a:rPr kumimoji="1" lang="en-US" altLang="ja-JP" dirty="0" smtClean="0">
                <a:latin typeface="Times New Roman" pitchFamily="18" charset="0"/>
                <a:cs typeface="Times New Roman" pitchFamily="18" charset="0"/>
              </a:rPr>
              <a:t>= 2.00 [Å] </a:t>
            </a:r>
            <a:endParaRPr kumimoji="1" lang="ja-JP" altLang="en-US" dirty="0">
              <a:latin typeface="Times New Roman" pitchFamily="18" charset="0"/>
              <a:cs typeface="Times New Roman" pitchFamily="18" charset="0"/>
            </a:endParaRPr>
          </a:p>
        </p:txBody>
      </p:sp>
      <p:sp>
        <p:nvSpPr>
          <p:cNvPr id="17" name="テキスト ボックス 14"/>
          <p:cNvSpPr txBox="1"/>
          <p:nvPr/>
        </p:nvSpPr>
        <p:spPr>
          <a:xfrm>
            <a:off x="6286512" y="3143248"/>
            <a:ext cx="13244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l-GR" altLang="ja-JP" dirty="0" smtClean="0">
                <a:latin typeface="Times New Roman" pitchFamily="18" charset="0"/>
                <a:cs typeface="Times New Roman" pitchFamily="18" charset="0"/>
              </a:rPr>
              <a:t>λ</a:t>
            </a:r>
            <a:r>
              <a:rPr kumimoji="1" lang="en-US" altLang="ja-JP" dirty="0" smtClean="0">
                <a:latin typeface="Times New Roman" pitchFamily="18" charset="0"/>
                <a:cs typeface="Times New Roman" pitchFamily="18" charset="0"/>
              </a:rPr>
              <a:t>= 8.33 [Å] </a:t>
            </a:r>
            <a:endParaRPr kumimoji="1" lang="ja-JP" altLang="en-US" dirty="0">
              <a:latin typeface="Times New Roman" pitchFamily="18" charset="0"/>
              <a:cs typeface="Times New Roman" pitchFamily="18" charset="0"/>
            </a:endParaRPr>
          </a:p>
        </p:txBody>
      </p:sp>
      <p:pic>
        <p:nvPicPr>
          <p:cNvPr id="22529" name="Picture 1" descr="疑似カラーコード_3"/>
          <p:cNvPicPr>
            <a:picLocks noChangeAspect="1" noChangeArrowheads="1"/>
          </p:cNvPicPr>
          <p:nvPr/>
        </p:nvPicPr>
        <p:blipFill>
          <a:blip r:embed="rId6" cstate="print"/>
          <a:srcRect/>
          <a:stretch>
            <a:fillRect/>
          </a:stretch>
        </p:blipFill>
        <p:spPr bwMode="auto">
          <a:xfrm>
            <a:off x="8072462" y="1571612"/>
            <a:ext cx="760796" cy="1440160"/>
          </a:xfrm>
          <a:prstGeom prst="rect">
            <a:avLst/>
          </a:prstGeom>
          <a:noFill/>
          <a:ln w="9525">
            <a:noFill/>
            <a:miter lim="800000"/>
            <a:headEnd/>
            <a:tailEnd/>
          </a:ln>
        </p:spPr>
      </p:pic>
      <p:pic>
        <p:nvPicPr>
          <p:cNvPr id="23" name="図 22" descr="図8.jpg"/>
          <p:cNvPicPr>
            <a:picLocks noChangeAspect="1"/>
          </p:cNvPicPr>
          <p:nvPr/>
        </p:nvPicPr>
        <p:blipFill>
          <a:blip r:embed="rId7" cstate="print"/>
          <a:stretch>
            <a:fillRect/>
          </a:stretch>
        </p:blipFill>
        <p:spPr>
          <a:xfrm>
            <a:off x="6429388" y="3643314"/>
            <a:ext cx="1643074" cy="1614466"/>
          </a:xfrm>
          <a:prstGeom prst="rect">
            <a:avLst/>
          </a:prstGeom>
        </p:spPr>
      </p:pic>
      <p:sp>
        <p:nvSpPr>
          <p:cNvPr id="24" name="スライド番号プレースホルダ 23"/>
          <p:cNvSpPr>
            <a:spLocks noGrp="1"/>
          </p:cNvSpPr>
          <p:nvPr>
            <p:ph type="sldNum" sz="quarter" idx="11"/>
          </p:nvPr>
        </p:nvSpPr>
        <p:spPr/>
        <p:txBody>
          <a:bodyPr/>
          <a:lstStyle/>
          <a:p>
            <a:pPr algn="r"/>
            <a:fld id="{D4C49B74-5DB2-4B03-B1D2-7F6A3C51C318}" type="slidenum">
              <a:rPr lang="en-US" smtClean="0"/>
              <a:pPr algn="r"/>
              <a:t>14</a:t>
            </a:fld>
            <a:endParaRPr lang="en-US"/>
          </a:p>
        </p:txBody>
      </p:sp>
      <p:pic>
        <p:nvPicPr>
          <p:cNvPr id="18" name="図 17" descr="中性子波長.bmp"/>
          <p:cNvPicPr>
            <a:picLocks noChangeAspect="1"/>
          </p:cNvPicPr>
          <p:nvPr/>
        </p:nvPicPr>
        <p:blipFill>
          <a:blip r:embed="rId8" cstate="print"/>
          <a:stretch>
            <a:fillRect/>
          </a:stretch>
        </p:blipFill>
        <p:spPr>
          <a:xfrm>
            <a:off x="857224" y="3567566"/>
            <a:ext cx="4583106" cy="3147582"/>
          </a:xfrm>
          <a:prstGeom prst="rect">
            <a:avLst/>
          </a:prstGeom>
        </p:spPr>
      </p:pic>
      <p:sp>
        <p:nvSpPr>
          <p:cNvPr id="19" name="正方形/長方形 18"/>
          <p:cNvSpPr/>
          <p:nvPr/>
        </p:nvSpPr>
        <p:spPr>
          <a:xfrm>
            <a:off x="5572132" y="5715016"/>
            <a:ext cx="2857520" cy="830997"/>
          </a:xfrm>
          <a:prstGeom prst="rect">
            <a:avLst/>
          </a:prstGeom>
        </p:spPr>
        <p:txBody>
          <a:bodyPr wrap="square">
            <a:spAutoFit/>
          </a:bodyPr>
          <a:lstStyle/>
          <a:p>
            <a:r>
              <a:rPr lang="ja-JP" altLang="en-US" sz="2400" dirty="0" smtClean="0">
                <a:latin typeface="ＭＳ Ｐゴシック" pitchFamily="50" charset="-128"/>
                <a:ea typeface="ＭＳ Ｐゴシック" pitchFamily="50" charset="-128"/>
              </a:rPr>
              <a:t>ブラッグ散乱が検出できなかった</a:t>
            </a:r>
            <a:endParaRPr lang="en-US" altLang="ja-JP" sz="2400" dirty="0" smtClean="0">
              <a:latin typeface="ＭＳ Ｐゴシック" pitchFamily="50" charset="-128"/>
              <a:ea typeface="ＭＳ Ｐゴシック" pitchFamily="50" charset="-128"/>
            </a:endParaRPr>
          </a:p>
        </p:txBody>
      </p:sp>
      <p:sp>
        <p:nvSpPr>
          <p:cNvPr id="21" name="テキスト ボックス 20"/>
          <p:cNvSpPr txBox="1"/>
          <p:nvPr/>
        </p:nvSpPr>
        <p:spPr>
          <a:xfrm>
            <a:off x="7286644" y="5286388"/>
            <a:ext cx="877163" cy="369332"/>
          </a:xfrm>
          <a:prstGeom prst="rect">
            <a:avLst/>
          </a:prstGeom>
          <a:noFill/>
        </p:spPr>
        <p:txBody>
          <a:bodyPr wrap="none" rtlCol="0">
            <a:spAutoFit/>
          </a:bodyPr>
          <a:lstStyle/>
          <a:p>
            <a:r>
              <a:rPr kumimoji="1" lang="ja-JP" altLang="en-US" dirty="0" smtClean="0">
                <a:latin typeface="ＭＳ Ｐゴシック" pitchFamily="50" charset="-128"/>
                <a:ea typeface="ＭＳ Ｐゴシック" pitchFamily="50" charset="-128"/>
              </a:rPr>
              <a:t>溶接部</a:t>
            </a:r>
            <a:endParaRPr kumimoji="1" lang="ja-JP" altLang="en-US" dirty="0">
              <a:latin typeface="ＭＳ Ｐゴシック" pitchFamily="50" charset="-128"/>
              <a:ea typeface="ＭＳ Ｐゴシック" pitchFamily="50" charset="-128"/>
            </a:endParaRPr>
          </a:p>
        </p:txBody>
      </p:sp>
      <p:sp>
        <p:nvSpPr>
          <p:cNvPr id="25" name="テキスト ボックス 24"/>
          <p:cNvSpPr txBox="1"/>
          <p:nvPr/>
        </p:nvSpPr>
        <p:spPr>
          <a:xfrm>
            <a:off x="5715008" y="5000636"/>
            <a:ext cx="857256" cy="646331"/>
          </a:xfrm>
          <a:prstGeom prst="rect">
            <a:avLst/>
          </a:prstGeom>
          <a:noFill/>
        </p:spPr>
        <p:txBody>
          <a:bodyPr wrap="square" rtlCol="0">
            <a:spAutoFit/>
          </a:bodyPr>
          <a:lstStyle/>
          <a:p>
            <a:r>
              <a:rPr kumimoji="1" lang="ja-JP" altLang="en-US" dirty="0" smtClean="0">
                <a:latin typeface="ＭＳ Ｐゴシック" pitchFamily="50" charset="-128"/>
                <a:ea typeface="ＭＳ Ｐゴシック" pitchFamily="50" charset="-128"/>
              </a:rPr>
              <a:t>溶接</a:t>
            </a:r>
            <a:r>
              <a:rPr kumimoji="1" lang="en-US" altLang="ja-JP" dirty="0" smtClean="0">
                <a:latin typeface="ＭＳ Ｐゴシック" pitchFamily="50" charset="-128"/>
                <a:ea typeface="ＭＳ Ｐゴシック" pitchFamily="50" charset="-128"/>
              </a:rPr>
              <a:t/>
            </a:r>
            <a:br>
              <a:rPr kumimoji="1" lang="en-US" altLang="ja-JP" dirty="0" smtClean="0">
                <a:latin typeface="ＭＳ Ｐゴシック" pitchFamily="50" charset="-128"/>
                <a:ea typeface="ＭＳ Ｐゴシック" pitchFamily="50" charset="-128"/>
              </a:rPr>
            </a:br>
            <a:r>
              <a:rPr kumimoji="1" lang="en-US" altLang="ja-JP" dirty="0" smtClean="0">
                <a:latin typeface="ＭＳ Ｐゴシック" pitchFamily="50" charset="-128"/>
                <a:ea typeface="ＭＳ Ｐゴシック" pitchFamily="50" charset="-128"/>
              </a:rPr>
              <a:t>2</a:t>
            </a:r>
            <a:r>
              <a:rPr kumimoji="1" lang="ja-JP" altLang="en-US" dirty="0" smtClean="0">
                <a:latin typeface="ＭＳ Ｐゴシック" pitchFamily="50" charset="-128"/>
                <a:ea typeface="ＭＳ Ｐゴシック" pitchFamily="50" charset="-128"/>
              </a:rPr>
              <a:t>番部</a:t>
            </a:r>
            <a:endParaRPr kumimoji="1" lang="ja-JP" altLang="en-US" dirty="0">
              <a:latin typeface="ＭＳ Ｐゴシック" pitchFamily="50" charset="-128"/>
              <a:ea typeface="ＭＳ Ｐゴシック" pitchFamily="50" charset="-128"/>
            </a:endParaRPr>
          </a:p>
        </p:txBody>
      </p:sp>
      <p:sp>
        <p:nvSpPr>
          <p:cNvPr id="26" name="テキスト ボックス 25"/>
          <p:cNvSpPr txBox="1"/>
          <p:nvPr/>
        </p:nvSpPr>
        <p:spPr>
          <a:xfrm>
            <a:off x="8072462" y="4286256"/>
            <a:ext cx="877163" cy="369332"/>
          </a:xfrm>
          <a:prstGeom prst="rect">
            <a:avLst/>
          </a:prstGeom>
          <a:noFill/>
        </p:spPr>
        <p:txBody>
          <a:bodyPr wrap="none" rtlCol="0">
            <a:spAutoFit/>
          </a:bodyPr>
          <a:lstStyle/>
          <a:p>
            <a:r>
              <a:rPr kumimoji="1" lang="ja-JP" altLang="en-US" dirty="0" smtClean="0">
                <a:latin typeface="ＭＳ Ｐゴシック" pitchFamily="50" charset="-128"/>
                <a:ea typeface="ＭＳ Ｐゴシック" pitchFamily="50" charset="-128"/>
              </a:rPr>
              <a:t>母材部</a:t>
            </a:r>
            <a:endParaRPr kumimoji="1" lang="ja-JP" altLang="en-US" dirty="0">
              <a:latin typeface="ＭＳ Ｐゴシック" pitchFamily="50" charset="-128"/>
              <a:ea typeface="ＭＳ Ｐゴシック" pitchFamily="50" charset="-128"/>
            </a:endParaRPr>
          </a:p>
        </p:txBody>
      </p:sp>
      <p:cxnSp>
        <p:nvCxnSpPr>
          <p:cNvPr id="28" name="直線矢印コネクタ 27"/>
          <p:cNvCxnSpPr>
            <a:stCxn id="25" idx="0"/>
          </p:cNvCxnSpPr>
          <p:nvPr/>
        </p:nvCxnSpPr>
        <p:spPr>
          <a:xfrm rot="5400000" flipH="1" flipV="1">
            <a:off x="6393669" y="4536289"/>
            <a:ext cx="214314" cy="71438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rot="10800000">
            <a:off x="7286644" y="4857760"/>
            <a:ext cx="571504" cy="50006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stCxn id="26" idx="0"/>
          </p:cNvCxnSpPr>
          <p:nvPr/>
        </p:nvCxnSpPr>
        <p:spPr>
          <a:xfrm rot="16200000" flipV="1">
            <a:off x="8006001" y="3781213"/>
            <a:ext cx="214314" cy="79577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fontScale="90000"/>
          </a:bodyPr>
          <a:lstStyle/>
          <a:p>
            <a:r>
              <a:rPr kumimoji="1" lang="ja-JP" altLang="en-US" dirty="0" smtClean="0"/>
              <a:t>光電子増倍管を用いた時の中性子波長に</a:t>
            </a:r>
            <a:r>
              <a:rPr kumimoji="1" lang="en-US" altLang="ja-JP" dirty="0" smtClean="0"/>
              <a:t/>
            </a:r>
            <a:br>
              <a:rPr kumimoji="1" lang="en-US" altLang="ja-JP" dirty="0" smtClean="0"/>
            </a:br>
            <a:r>
              <a:rPr kumimoji="1" lang="ja-JP" altLang="en-US" dirty="0" smtClean="0"/>
              <a:t>対する全断面積情報</a:t>
            </a:r>
            <a:endParaRPr kumimoji="1" lang="ja-JP" altLang="en-US" dirty="0"/>
          </a:p>
        </p:txBody>
      </p:sp>
      <p:sp>
        <p:nvSpPr>
          <p:cNvPr id="4" name="スライド番号プレースホルダ 3"/>
          <p:cNvSpPr>
            <a:spLocks noGrp="1"/>
          </p:cNvSpPr>
          <p:nvPr>
            <p:ph type="sldNum" sz="quarter" idx="11"/>
          </p:nvPr>
        </p:nvSpPr>
        <p:spPr/>
        <p:txBody>
          <a:bodyPr/>
          <a:lstStyle/>
          <a:p>
            <a:pPr algn="r"/>
            <a:fld id="{D4C49B74-5DB2-4B03-B1D2-7F6A3C51C318}" type="slidenum">
              <a:rPr lang="en-US" smtClean="0"/>
              <a:pPr algn="r"/>
              <a:t>15</a:t>
            </a:fld>
            <a:endParaRPr lang="en-US"/>
          </a:p>
        </p:txBody>
      </p:sp>
      <p:pic>
        <p:nvPicPr>
          <p:cNvPr id="8" name="図 7" descr="PMT.bmp"/>
          <p:cNvPicPr>
            <a:picLocks noChangeAspect="1"/>
          </p:cNvPicPr>
          <p:nvPr/>
        </p:nvPicPr>
        <p:blipFill>
          <a:blip r:embed="rId2" cstate="print"/>
          <a:stretch>
            <a:fillRect/>
          </a:stretch>
        </p:blipFill>
        <p:spPr>
          <a:xfrm>
            <a:off x="1643042" y="1428736"/>
            <a:ext cx="5357850" cy="4065532"/>
          </a:xfrm>
          <a:prstGeom prst="rect">
            <a:avLst/>
          </a:prstGeom>
        </p:spPr>
      </p:pic>
      <p:sp>
        <p:nvSpPr>
          <p:cNvPr id="9" name="正方形/長方形 8"/>
          <p:cNvSpPr/>
          <p:nvPr/>
        </p:nvSpPr>
        <p:spPr>
          <a:xfrm>
            <a:off x="1214414" y="5500702"/>
            <a:ext cx="6715172" cy="1200329"/>
          </a:xfrm>
          <a:prstGeom prst="rect">
            <a:avLst/>
          </a:prstGeom>
        </p:spPr>
        <p:txBody>
          <a:bodyPr wrap="square">
            <a:spAutoFit/>
          </a:bodyPr>
          <a:lstStyle/>
          <a:p>
            <a:r>
              <a:rPr lang="ja-JP" altLang="en-US" sz="2400" dirty="0" smtClean="0">
                <a:latin typeface="ＭＳ Ｐゴシック" pitchFamily="50" charset="-128"/>
                <a:ea typeface="ＭＳ Ｐゴシック" pitchFamily="50" charset="-128"/>
              </a:rPr>
              <a:t>光電子増倍管のためノイズは多いがブラッグ散乱を計測できた。そのため、中性子</a:t>
            </a:r>
            <a:r>
              <a:rPr lang="en-US" altLang="ja-JP" sz="2400" dirty="0" smtClean="0">
                <a:latin typeface="ＭＳ Ｐゴシック" pitchFamily="50" charset="-128"/>
                <a:ea typeface="ＭＳ Ｐゴシック" pitchFamily="50" charset="-128"/>
              </a:rPr>
              <a:t>I.I.</a:t>
            </a:r>
            <a:r>
              <a:rPr lang="ja-JP" altLang="en-US" sz="2400" dirty="0" smtClean="0">
                <a:latin typeface="ＭＳ Ｐゴシック" pitchFamily="50" charset="-128"/>
                <a:ea typeface="ＭＳ Ｐゴシック" pitchFamily="50" charset="-128"/>
              </a:rPr>
              <a:t>のために</a:t>
            </a:r>
            <a:r>
              <a:rPr lang="en-US" altLang="ja-JP" sz="2400" dirty="0" smtClean="0">
                <a:latin typeface="ＭＳ Ｐゴシック" pitchFamily="50" charset="-128"/>
                <a:ea typeface="ＭＳ Ｐゴシック" pitchFamily="50" charset="-128"/>
              </a:rPr>
              <a:t/>
            </a:r>
            <a:br>
              <a:rPr lang="en-US" altLang="ja-JP" sz="2400" dirty="0" smtClean="0">
                <a:latin typeface="ＭＳ Ｐゴシック" pitchFamily="50" charset="-128"/>
                <a:ea typeface="ＭＳ Ｐゴシック" pitchFamily="50" charset="-128"/>
              </a:rPr>
            </a:br>
            <a:r>
              <a:rPr lang="ja-JP" altLang="en-US" sz="2400" dirty="0" smtClean="0">
                <a:latin typeface="ＭＳ Ｐゴシック" pitchFamily="50" charset="-128"/>
                <a:ea typeface="ＭＳ Ｐゴシック" pitchFamily="50" charset="-128"/>
              </a:rPr>
              <a:t>高速カメラで取得出来なかったわけではない</a:t>
            </a:r>
            <a:endParaRPr lang="ja-JP" altLang="en-US" sz="2400" dirty="0">
              <a:latin typeface="ＭＳ Ｐゴシック" pitchFamily="50" charset="-128"/>
              <a:ea typeface="ＭＳ Ｐゴシック" pitchFamily="50"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 8"/>
          <p:cNvSpPr>
            <a:spLocks noGrp="1"/>
          </p:cNvSpPr>
          <p:nvPr>
            <p:ph type="sldNum" sz="quarter" idx="11"/>
          </p:nvPr>
        </p:nvSpPr>
        <p:spPr/>
        <p:txBody>
          <a:bodyPr/>
          <a:lstStyle/>
          <a:p>
            <a:pPr algn="r"/>
            <a:fld id="{D4C49B74-5DB2-4B03-B1D2-7F6A3C51C318}" type="slidenum">
              <a:rPr lang="en-US" smtClean="0"/>
              <a:pPr algn="r"/>
              <a:t>16</a:t>
            </a:fld>
            <a:endParaRPr lang="en-US"/>
          </a:p>
        </p:txBody>
      </p:sp>
      <p:graphicFrame>
        <p:nvGraphicFramePr>
          <p:cNvPr id="4" name="表 3"/>
          <p:cNvGraphicFramePr>
            <a:graphicFrameLocks noGrp="1"/>
          </p:cNvGraphicFramePr>
          <p:nvPr/>
        </p:nvGraphicFramePr>
        <p:xfrm>
          <a:off x="642910" y="857232"/>
          <a:ext cx="5000660" cy="792088"/>
        </p:xfrm>
        <a:graphic>
          <a:graphicData uri="http://schemas.openxmlformats.org/drawingml/2006/table">
            <a:tbl>
              <a:tblPr firstRow="1" bandRow="1"/>
              <a:tblGrid>
                <a:gridCol w="1859218"/>
                <a:gridCol w="1602776"/>
                <a:gridCol w="1538666"/>
              </a:tblGrid>
              <a:tr h="792088">
                <a:tc>
                  <a:txBody>
                    <a:bodyPr/>
                    <a:lstStyle/>
                    <a:p>
                      <a:r>
                        <a:rPr kumimoji="1" lang="ja-JP" altLang="en-US" sz="3200" dirty="0" smtClean="0">
                          <a:latin typeface="ＭＳ Ｐゴシック" pitchFamily="50" charset="-128"/>
                          <a:ea typeface="ＭＳ Ｐゴシック" pitchFamily="50" charset="-128"/>
                        </a:rPr>
                        <a:t>問題点</a:t>
                      </a:r>
                      <a:endParaRPr kumimoji="1" lang="ja-JP" altLang="en-US" sz="3200" dirty="0">
                        <a:latin typeface="ＭＳ Ｐゴシック" pitchFamily="50" charset="-128"/>
                        <a:ea typeface="ＭＳ Ｐゴシック" pitchFamily="50" charset="-128"/>
                      </a:endParaRPr>
                    </a:p>
                  </a:txBody>
                  <a:tcPr anchor="ctr" anchorCtr="1"/>
                </a:tc>
                <a:tc>
                  <a:txBody>
                    <a:bodyPr/>
                    <a:lstStyle/>
                    <a:p>
                      <a:r>
                        <a:rPr kumimoji="1" lang="ja-JP" altLang="en-US" sz="1800" dirty="0" smtClean="0">
                          <a:latin typeface="ＭＳ Ｐゴシック" pitchFamily="50" charset="-128"/>
                          <a:ea typeface="ＭＳ Ｐゴシック" pitchFamily="50" charset="-128"/>
                        </a:rPr>
                        <a:t>より、</a:t>
                      </a:r>
                      <a:r>
                        <a:rPr kumimoji="1" lang="en-US" altLang="ja-JP" sz="1800" dirty="0" smtClean="0">
                          <a:latin typeface="ＭＳ Ｐゴシック" pitchFamily="50" charset="-128"/>
                          <a:ea typeface="ＭＳ Ｐゴシック" pitchFamily="50" charset="-128"/>
                        </a:rPr>
                        <a:t>SN</a:t>
                      </a:r>
                      <a:r>
                        <a:rPr kumimoji="1" lang="ja-JP" altLang="en-US" sz="1800" dirty="0" smtClean="0">
                          <a:latin typeface="ＭＳ Ｐゴシック" pitchFamily="50" charset="-128"/>
                          <a:ea typeface="ＭＳ Ｐゴシック" pitchFamily="50" charset="-128"/>
                        </a:rPr>
                        <a:t>比を大きくしたい</a:t>
                      </a:r>
                      <a:endParaRPr kumimoji="1" lang="ja-JP" altLang="en-US" sz="1800" dirty="0">
                        <a:latin typeface="ＭＳ Ｐゴシック" pitchFamily="50" charset="-128"/>
                        <a:ea typeface="ＭＳ Ｐゴシック" pitchFamily="50" charset="-128"/>
                      </a:endParaRPr>
                    </a:p>
                  </a:txBody>
                  <a:tcPr/>
                </a:tc>
                <a:tc>
                  <a:txBody>
                    <a:bodyPr/>
                    <a:lstStyle/>
                    <a:p>
                      <a:r>
                        <a:rPr kumimoji="1" lang="ja-JP" altLang="en-US" sz="1800" dirty="0" smtClean="0">
                          <a:latin typeface="ＭＳ Ｐゴシック" pitchFamily="50" charset="-128"/>
                          <a:ea typeface="ＭＳ Ｐゴシック" pitchFamily="50" charset="-128"/>
                        </a:rPr>
                        <a:t>ブラッグ散乱が現れない</a:t>
                      </a:r>
                      <a:endParaRPr kumimoji="1" lang="ja-JP" altLang="en-US" sz="1800" dirty="0">
                        <a:latin typeface="ＭＳ Ｐゴシック" pitchFamily="50" charset="-128"/>
                        <a:ea typeface="ＭＳ Ｐゴシック" pitchFamily="50" charset="-128"/>
                      </a:endParaRPr>
                    </a:p>
                  </a:txBody>
                  <a:tcPr/>
                </a:tc>
              </a:tr>
            </a:tbl>
          </a:graphicData>
        </a:graphic>
      </p:graphicFrame>
      <p:graphicFrame>
        <p:nvGraphicFramePr>
          <p:cNvPr id="5" name="表 4"/>
          <p:cNvGraphicFramePr>
            <a:graphicFrameLocks noGrp="1"/>
          </p:cNvGraphicFramePr>
          <p:nvPr/>
        </p:nvGraphicFramePr>
        <p:xfrm>
          <a:off x="642910" y="2023120"/>
          <a:ext cx="5000659" cy="2834640"/>
        </p:xfrm>
        <a:graphic>
          <a:graphicData uri="http://schemas.openxmlformats.org/drawingml/2006/table">
            <a:tbl>
              <a:tblPr firstRow="1" bandRow="1"/>
              <a:tblGrid>
                <a:gridCol w="1912017"/>
                <a:gridCol w="1544321"/>
                <a:gridCol w="1544321"/>
              </a:tblGrid>
              <a:tr h="1791651">
                <a:tc>
                  <a:txBody>
                    <a:bodyPr/>
                    <a:lstStyle/>
                    <a:p>
                      <a:r>
                        <a:rPr kumimoji="1" lang="ja-JP" altLang="en-US" sz="3200" dirty="0" smtClean="0">
                          <a:latin typeface="ＭＳ Ｐゴシック" pitchFamily="50" charset="-128"/>
                          <a:ea typeface="ＭＳ Ｐゴシック" pitchFamily="50" charset="-128"/>
                        </a:rPr>
                        <a:t>原因</a:t>
                      </a:r>
                      <a:endParaRPr kumimoji="1" lang="ja-JP" altLang="en-US" sz="3200" dirty="0">
                        <a:latin typeface="ＭＳ Ｐゴシック" pitchFamily="50" charset="-128"/>
                        <a:ea typeface="ＭＳ Ｐゴシック" pitchFamily="50" charset="-128"/>
                      </a:endParaRPr>
                    </a:p>
                  </a:txBody>
                  <a:tcPr anchor="ctr" anchorCtr="1"/>
                </a:tc>
                <a:tc>
                  <a:txBody>
                    <a:bodyPr/>
                    <a:lstStyle/>
                    <a:p>
                      <a:r>
                        <a:rPr kumimoji="1" lang="ja-JP" altLang="ja-JP" sz="1800" dirty="0" smtClean="0">
                          <a:solidFill>
                            <a:schemeClr val="tx1"/>
                          </a:solidFill>
                          <a:latin typeface="ＭＳ Ｐゴシック" pitchFamily="50" charset="-128"/>
                          <a:ea typeface="ＭＳ Ｐゴシック" pitchFamily="50" charset="-128"/>
                          <a:cs typeface="+mn-cs"/>
                        </a:rPr>
                        <a:t>長時間撮像を行うことによって熱が上昇し、</a:t>
                      </a:r>
                      <a:r>
                        <a:rPr kumimoji="1" lang="ja-JP" altLang="en-US" sz="1800" dirty="0" smtClean="0">
                          <a:solidFill>
                            <a:schemeClr val="tx1"/>
                          </a:solidFill>
                          <a:latin typeface="ＭＳ Ｐゴシック" pitchFamily="50" charset="-128"/>
                          <a:ea typeface="ＭＳ Ｐゴシック" pitchFamily="50" charset="-128"/>
                          <a:cs typeface="+mn-cs"/>
                        </a:rPr>
                        <a:t>イメージセンサのクロック速度が変化し</a:t>
                      </a:r>
                      <a:r>
                        <a:rPr kumimoji="1" lang="ja-JP" altLang="ja-JP" sz="1800" dirty="0" smtClean="0">
                          <a:solidFill>
                            <a:schemeClr val="tx1"/>
                          </a:solidFill>
                          <a:latin typeface="ＭＳ Ｐゴシック" pitchFamily="50" charset="-128"/>
                          <a:ea typeface="ＭＳ Ｐゴシック" pitchFamily="50" charset="-128"/>
                          <a:cs typeface="+mn-cs"/>
                        </a:rPr>
                        <a:t>メモリアドレスがずれる</a:t>
                      </a:r>
                      <a:endParaRPr kumimoji="1" lang="ja-JP" altLang="en-US" sz="1800" dirty="0">
                        <a:latin typeface="ＭＳ Ｐゴシック" pitchFamily="50" charset="-128"/>
                        <a:ea typeface="ＭＳ Ｐゴシック" pitchFamily="50" charset="-128"/>
                      </a:endParaRPr>
                    </a:p>
                  </a:txBody>
                  <a:tcPr/>
                </a:tc>
                <a:tc>
                  <a:txBody>
                    <a:bodyPr/>
                    <a:lstStyle/>
                    <a:p>
                      <a:r>
                        <a:rPr kumimoji="1" lang="ja-JP" altLang="en-US" sz="1800" dirty="0" smtClean="0">
                          <a:solidFill>
                            <a:schemeClr val="tx1"/>
                          </a:solidFill>
                          <a:latin typeface="ＭＳ Ｐゴシック" pitchFamily="50" charset="-128"/>
                          <a:ea typeface="ＭＳ Ｐゴシック" pitchFamily="50" charset="-128"/>
                          <a:cs typeface="+mn-cs"/>
                        </a:rPr>
                        <a:t>今回用いた光</a:t>
                      </a:r>
                      <a:r>
                        <a:rPr kumimoji="1" lang="en-US" altLang="ja-JP" sz="1800" dirty="0" smtClean="0">
                          <a:solidFill>
                            <a:schemeClr val="tx1"/>
                          </a:solidFill>
                          <a:latin typeface="ＭＳ Ｐゴシック" pitchFamily="50" charset="-128"/>
                          <a:ea typeface="ＭＳ Ｐゴシック" pitchFamily="50" charset="-128"/>
                          <a:cs typeface="+mn-cs"/>
                        </a:rPr>
                        <a:t>I.I.</a:t>
                      </a:r>
                      <a:r>
                        <a:rPr kumimoji="1" lang="ja-JP" altLang="ja-JP" sz="1800" dirty="0" smtClean="0">
                          <a:solidFill>
                            <a:schemeClr val="tx1"/>
                          </a:solidFill>
                          <a:latin typeface="ＭＳ Ｐゴシック" pitchFamily="50" charset="-128"/>
                          <a:ea typeface="ＭＳ Ｐゴシック" pitchFamily="50" charset="-128"/>
                          <a:cs typeface="+mn-cs"/>
                        </a:rPr>
                        <a:t>は </a:t>
                      </a:r>
                      <a:r>
                        <a:rPr kumimoji="1" lang="ja-JP" altLang="ja-JP" sz="1800" dirty="0" smtClean="0">
                          <a:solidFill>
                            <a:schemeClr val="tx1"/>
                          </a:solidFill>
                          <a:latin typeface="ＭＳ Ｐゴシック" pitchFamily="50" charset="-128"/>
                          <a:ea typeface="ＭＳ Ｐゴシック" pitchFamily="50" charset="-128"/>
                          <a:cs typeface="+mn-cs"/>
                        </a:rPr>
                        <a:t>、</a:t>
                      </a:r>
                      <a:r>
                        <a:rPr kumimoji="1" lang="ja-JP" altLang="en-US" sz="1800" dirty="0" smtClean="0">
                          <a:solidFill>
                            <a:schemeClr val="tx1"/>
                          </a:solidFill>
                          <a:latin typeface="ＭＳ Ｐゴシック" pitchFamily="50" charset="-128"/>
                          <a:ea typeface="ＭＳ Ｐゴシック" pitchFamily="50" charset="-128"/>
                          <a:cs typeface="+mn-cs"/>
                        </a:rPr>
                        <a:t>残光が</a:t>
                      </a:r>
                      <a:r>
                        <a:rPr kumimoji="1" lang="en-US" altLang="ja-JP" sz="1800" dirty="0" smtClean="0">
                          <a:solidFill>
                            <a:schemeClr val="tx1"/>
                          </a:solidFill>
                          <a:latin typeface="ＭＳ Ｐゴシック" pitchFamily="50" charset="-128"/>
                          <a:ea typeface="ＭＳ Ｐゴシック" pitchFamily="50" charset="-128"/>
                          <a:cs typeface="+mn-cs"/>
                        </a:rPr>
                        <a:t>10%</a:t>
                      </a:r>
                      <a:r>
                        <a:rPr kumimoji="1" lang="ja-JP" altLang="en-US" sz="1800" dirty="0" smtClean="0">
                          <a:solidFill>
                            <a:schemeClr val="tx1"/>
                          </a:solidFill>
                          <a:latin typeface="ＭＳ Ｐゴシック" pitchFamily="50" charset="-128"/>
                          <a:ea typeface="ＭＳ Ｐゴシック" pitchFamily="50" charset="-128"/>
                          <a:cs typeface="+mn-cs"/>
                        </a:rPr>
                        <a:t>になるのにかかる時間が</a:t>
                      </a:r>
                      <a:r>
                        <a:rPr kumimoji="1" lang="en-US" altLang="ja-JP" sz="1800" dirty="0" smtClean="0">
                          <a:solidFill>
                            <a:schemeClr val="tx1"/>
                          </a:solidFill>
                          <a:latin typeface="ＭＳ Ｐゴシック" pitchFamily="50" charset="-128"/>
                          <a:ea typeface="ＭＳ Ｐゴシック" pitchFamily="50" charset="-128"/>
                          <a:cs typeface="+mn-cs"/>
                        </a:rPr>
                        <a:t>1msec</a:t>
                      </a:r>
                      <a:r>
                        <a:rPr kumimoji="1" lang="ja-JP" altLang="en-US" sz="1800" dirty="0" smtClean="0">
                          <a:solidFill>
                            <a:schemeClr val="tx1"/>
                          </a:solidFill>
                          <a:latin typeface="ＭＳ Ｐゴシック" pitchFamily="50" charset="-128"/>
                          <a:ea typeface="ＭＳ Ｐゴシック" pitchFamily="50" charset="-128"/>
                          <a:cs typeface="+mn-cs"/>
                        </a:rPr>
                        <a:t>程度と長いため、パルス中性子でブラッグ散乱を</a:t>
                      </a:r>
                      <a:r>
                        <a:rPr kumimoji="1" lang="ja-JP" altLang="ja-JP" sz="1800" dirty="0" smtClean="0">
                          <a:solidFill>
                            <a:schemeClr val="tx1"/>
                          </a:solidFill>
                          <a:latin typeface="ＭＳ Ｐゴシック" pitchFamily="50" charset="-128"/>
                          <a:ea typeface="ＭＳ Ｐゴシック" pitchFamily="50" charset="-128"/>
                          <a:cs typeface="+mn-cs"/>
                        </a:rPr>
                        <a:t>測定</a:t>
                      </a:r>
                      <a:r>
                        <a:rPr kumimoji="1" lang="ja-JP" altLang="en-US" sz="1800" dirty="0" smtClean="0">
                          <a:solidFill>
                            <a:schemeClr val="tx1"/>
                          </a:solidFill>
                          <a:latin typeface="ＭＳ Ｐゴシック" pitchFamily="50" charset="-128"/>
                          <a:ea typeface="ＭＳ Ｐゴシック" pitchFamily="50" charset="-128"/>
                          <a:cs typeface="+mn-cs"/>
                        </a:rPr>
                        <a:t>できない</a:t>
                      </a:r>
                      <a:endParaRPr kumimoji="1" lang="ja-JP" altLang="en-US" sz="1800" dirty="0">
                        <a:latin typeface="ＭＳ Ｐゴシック" pitchFamily="50" charset="-128"/>
                        <a:ea typeface="ＭＳ Ｐゴシック" pitchFamily="50" charset="-128"/>
                      </a:endParaRPr>
                    </a:p>
                  </a:txBody>
                  <a:tcPr/>
                </a:tc>
              </a:tr>
            </a:tbl>
          </a:graphicData>
        </a:graphic>
      </p:graphicFrame>
      <p:graphicFrame>
        <p:nvGraphicFramePr>
          <p:cNvPr id="6" name="表 5"/>
          <p:cNvGraphicFramePr>
            <a:graphicFrameLocks noGrp="1"/>
          </p:cNvGraphicFramePr>
          <p:nvPr/>
        </p:nvGraphicFramePr>
        <p:xfrm>
          <a:off x="642910" y="5229244"/>
          <a:ext cx="5000660" cy="914400"/>
        </p:xfrm>
        <a:graphic>
          <a:graphicData uri="http://schemas.openxmlformats.org/drawingml/2006/table">
            <a:tbl>
              <a:tblPr firstRow="1" bandRow="1"/>
              <a:tblGrid>
                <a:gridCol w="1928825"/>
                <a:gridCol w="1571636"/>
                <a:gridCol w="1500199"/>
              </a:tblGrid>
              <a:tr h="792087">
                <a:tc>
                  <a:txBody>
                    <a:bodyPr/>
                    <a:lstStyle/>
                    <a:p>
                      <a:r>
                        <a:rPr kumimoji="1" lang="ja-JP" altLang="en-US" sz="3200" dirty="0" smtClean="0">
                          <a:latin typeface="ＭＳ Ｐゴシック" pitchFamily="50" charset="-128"/>
                          <a:ea typeface="ＭＳ Ｐゴシック" pitchFamily="50" charset="-128"/>
                        </a:rPr>
                        <a:t>解決案</a:t>
                      </a:r>
                      <a:endParaRPr kumimoji="1" lang="ja-JP" altLang="en-US" sz="3200" dirty="0">
                        <a:latin typeface="ＭＳ Ｐゴシック" pitchFamily="50" charset="-128"/>
                        <a:ea typeface="ＭＳ Ｐゴシック" pitchFamily="50" charset="-128"/>
                      </a:endParaRPr>
                    </a:p>
                  </a:txBody>
                  <a:tcPr anchor="ctr" anchorCtr="1"/>
                </a:tc>
                <a:tc>
                  <a:txBody>
                    <a:bodyPr/>
                    <a:lstStyle/>
                    <a:p>
                      <a:r>
                        <a:rPr kumimoji="1" lang="ja-JP" altLang="ja-JP" sz="1800" dirty="0" smtClean="0">
                          <a:solidFill>
                            <a:schemeClr val="tx1"/>
                          </a:solidFill>
                          <a:latin typeface="ＭＳ Ｐゴシック" pitchFamily="50" charset="-128"/>
                          <a:ea typeface="ＭＳ Ｐゴシック" pitchFamily="50" charset="-128"/>
                          <a:cs typeface="+mn-cs"/>
                        </a:rPr>
                        <a:t>カメラ側面に</a:t>
                      </a:r>
                      <a:r>
                        <a:rPr kumimoji="1" lang="ja-JP" altLang="en-US" sz="1800" dirty="0" smtClean="0">
                          <a:solidFill>
                            <a:schemeClr val="tx1"/>
                          </a:solidFill>
                          <a:latin typeface="ＭＳ Ｐゴシック" pitchFamily="50" charset="-128"/>
                          <a:ea typeface="ＭＳ Ｐゴシック" pitchFamily="50" charset="-128"/>
                          <a:cs typeface="+mn-cs"/>
                        </a:rPr>
                        <a:t>水</a:t>
                      </a:r>
                      <a:r>
                        <a:rPr kumimoji="1" lang="ja-JP" altLang="ja-JP" sz="1800" dirty="0" smtClean="0">
                          <a:solidFill>
                            <a:schemeClr val="tx1"/>
                          </a:solidFill>
                          <a:latin typeface="ＭＳ Ｐゴシック" pitchFamily="50" charset="-128"/>
                          <a:ea typeface="ＭＳ Ｐゴシック" pitchFamily="50" charset="-128"/>
                          <a:cs typeface="+mn-cs"/>
                        </a:rPr>
                        <a:t>冷却装置を取り付ける</a:t>
                      </a:r>
                      <a:endParaRPr kumimoji="1" lang="ja-JP" altLang="en-US" sz="1800" dirty="0">
                        <a:latin typeface="ＭＳ Ｐゴシック" pitchFamily="50" charset="-128"/>
                        <a:ea typeface="ＭＳ Ｐゴシック" pitchFamily="50" charset="-128"/>
                      </a:endParaRPr>
                    </a:p>
                  </a:txBody>
                  <a:tcPr/>
                </a:tc>
                <a:tc>
                  <a:txBody>
                    <a:bodyPr/>
                    <a:lstStyle/>
                    <a:p>
                      <a:r>
                        <a:rPr kumimoji="1" lang="ja-JP" altLang="en-US" sz="1800" dirty="0" smtClean="0">
                          <a:latin typeface="ＭＳ Ｐゴシック" pitchFamily="50" charset="-128"/>
                          <a:ea typeface="ＭＳ Ｐゴシック" pitchFamily="50" charset="-128"/>
                        </a:rPr>
                        <a:t>残光時間が短い光</a:t>
                      </a:r>
                      <a:r>
                        <a:rPr kumimoji="1" lang="en-US" altLang="ja-JP" sz="1800" dirty="0" smtClean="0">
                          <a:latin typeface="ＭＳ Ｐゴシック" pitchFamily="50" charset="-128"/>
                          <a:ea typeface="ＭＳ Ｐゴシック" pitchFamily="50" charset="-128"/>
                        </a:rPr>
                        <a:t>I.I.</a:t>
                      </a:r>
                      <a:r>
                        <a:rPr kumimoji="1" lang="ja-JP" altLang="en-US" sz="1800" dirty="0" smtClean="0">
                          <a:latin typeface="ＭＳ Ｐゴシック" pitchFamily="50" charset="-128"/>
                          <a:ea typeface="ＭＳ Ｐゴシック" pitchFamily="50" charset="-128"/>
                        </a:rPr>
                        <a:t>を用いる</a:t>
                      </a:r>
                      <a:endParaRPr kumimoji="1" lang="ja-JP" altLang="en-US" sz="1800" dirty="0">
                        <a:latin typeface="ＭＳ Ｐゴシック" pitchFamily="50" charset="-128"/>
                        <a:ea typeface="ＭＳ Ｐゴシック" pitchFamily="50" charset="-128"/>
                      </a:endParaRPr>
                    </a:p>
                  </a:txBody>
                  <a:tcPr/>
                </a:tc>
              </a:tr>
            </a:tbl>
          </a:graphicData>
        </a:graphic>
      </p:graphicFrame>
      <p:pic>
        <p:nvPicPr>
          <p:cNvPr id="15362" name="Picture 2"/>
          <p:cNvPicPr>
            <a:picLocks noChangeAspect="1" noChangeArrowheads="1"/>
          </p:cNvPicPr>
          <p:nvPr/>
        </p:nvPicPr>
        <p:blipFill>
          <a:blip r:embed="rId2" cstate="print"/>
          <a:srcRect/>
          <a:stretch>
            <a:fillRect/>
          </a:stretch>
        </p:blipFill>
        <p:spPr bwMode="auto">
          <a:xfrm>
            <a:off x="5912431" y="1643050"/>
            <a:ext cx="2950498" cy="2857520"/>
          </a:xfrm>
          <a:prstGeom prst="rect">
            <a:avLst/>
          </a:prstGeom>
          <a:noFill/>
          <a:ln w="9525">
            <a:noFill/>
            <a:miter lim="800000"/>
            <a:headEnd/>
            <a:tailEnd/>
          </a:ln>
        </p:spPr>
      </p:pic>
      <p:sp>
        <p:nvSpPr>
          <p:cNvPr id="7" name="テキスト ボックス 6"/>
          <p:cNvSpPr txBox="1"/>
          <p:nvPr/>
        </p:nvSpPr>
        <p:spPr>
          <a:xfrm>
            <a:off x="6286512" y="4572008"/>
            <a:ext cx="2357454" cy="646331"/>
          </a:xfrm>
          <a:prstGeom prst="rect">
            <a:avLst/>
          </a:prstGeom>
          <a:noFill/>
        </p:spPr>
        <p:txBody>
          <a:bodyPr wrap="square" rtlCol="0">
            <a:spAutoFit/>
          </a:bodyPr>
          <a:lstStyle/>
          <a:p>
            <a:r>
              <a:rPr kumimoji="1" lang="ja-JP" altLang="en-US" dirty="0" smtClean="0">
                <a:latin typeface="ＭＳ Ｐゴシック" pitchFamily="50" charset="-128"/>
                <a:ea typeface="ＭＳ Ｐゴシック" pitchFamily="50" charset="-128"/>
                <a:cs typeface="Times New Roman" pitchFamily="18" charset="0"/>
              </a:rPr>
              <a:t>光</a:t>
            </a:r>
            <a:r>
              <a:rPr kumimoji="1" lang="en-US" altLang="ja-JP" dirty="0" smtClean="0">
                <a:latin typeface="ＭＳ Ｐゴシック" pitchFamily="50" charset="-128"/>
                <a:ea typeface="ＭＳ Ｐゴシック" pitchFamily="50" charset="-128"/>
                <a:cs typeface="Times New Roman" pitchFamily="18" charset="0"/>
              </a:rPr>
              <a:t>I.I. Hamamatsu C9016-24</a:t>
            </a:r>
            <a:r>
              <a:rPr kumimoji="1" lang="ja-JP" altLang="en-US" dirty="0" err="1" smtClean="0">
                <a:latin typeface="ＭＳ Ｐゴシック" pitchFamily="50" charset="-128"/>
                <a:ea typeface="ＭＳ Ｐゴシック" pitchFamily="50" charset="-128"/>
                <a:cs typeface="Times New Roman" pitchFamily="18" charset="0"/>
              </a:rPr>
              <a:t>の残</a:t>
            </a:r>
            <a:r>
              <a:rPr kumimoji="1" lang="ja-JP" altLang="en-US" dirty="0" smtClean="0">
                <a:latin typeface="ＭＳ Ｐゴシック" pitchFamily="50" charset="-128"/>
                <a:ea typeface="ＭＳ Ｐゴシック" pitchFamily="50" charset="-128"/>
                <a:cs typeface="Times New Roman" pitchFamily="18" charset="0"/>
              </a:rPr>
              <a:t>光特性</a:t>
            </a:r>
            <a:endParaRPr kumimoji="1" lang="ja-JP" altLang="en-US" dirty="0">
              <a:latin typeface="ＭＳ Ｐゴシック" pitchFamily="50" charset="-128"/>
              <a:ea typeface="ＭＳ Ｐゴシック" pitchFamily="50" charset="-128"/>
              <a:cs typeface="Times New Roman" pitchFamily="18" charset="0"/>
            </a:endParaRPr>
          </a:p>
        </p:txBody>
      </p:sp>
      <p:sp>
        <p:nvSpPr>
          <p:cNvPr id="8" name="角丸四角形 7"/>
          <p:cNvSpPr/>
          <p:nvPr/>
        </p:nvSpPr>
        <p:spPr>
          <a:xfrm>
            <a:off x="8215338" y="1714488"/>
            <a:ext cx="428628" cy="3571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8072462" y="2428868"/>
            <a:ext cx="500066" cy="142876"/>
          </a:xfrm>
          <a:prstGeom prst="ellipse">
            <a:avLst/>
          </a:prstGeom>
          <a:noFill/>
          <a:ln w="158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1"/>
          </p:nvPr>
        </p:nvSpPr>
        <p:spPr/>
        <p:txBody>
          <a:bodyPr/>
          <a:lstStyle/>
          <a:p>
            <a:pPr algn="r"/>
            <a:fld id="{D4C49B74-5DB2-4B03-B1D2-7F6A3C51C318}" type="slidenum">
              <a:rPr lang="en-US" smtClean="0"/>
              <a:pPr algn="r"/>
              <a:t>17</a:t>
            </a:fld>
            <a:endParaRPr lang="en-US"/>
          </a:p>
        </p:txBody>
      </p:sp>
      <p:sp>
        <p:nvSpPr>
          <p:cNvPr id="17" name="AutoShape 7"/>
          <p:cNvSpPr>
            <a:spLocks noChangeArrowheads="1"/>
          </p:cNvSpPr>
          <p:nvPr/>
        </p:nvSpPr>
        <p:spPr bwMode="auto">
          <a:xfrm>
            <a:off x="3589027" y="3761482"/>
            <a:ext cx="5268664" cy="1011238"/>
          </a:xfrm>
          <a:prstGeom prst="roundRect">
            <a:avLst>
              <a:gd name="adj" fmla="val 16667"/>
            </a:avLst>
          </a:prstGeom>
          <a:solidFill>
            <a:srgbClr val="FFFFCC"/>
          </a:solidFill>
          <a:ln w="9525">
            <a:solidFill>
              <a:srgbClr val="FFCC99"/>
            </a:solidFill>
            <a:round/>
            <a:headEnd/>
            <a:tailEnd/>
          </a:ln>
        </p:spPr>
        <p:txBody>
          <a:bodyPr wrap="none" anchor="ctr"/>
          <a:lstStyle/>
          <a:p>
            <a:endParaRPr lang="ja-JP" altLang="en-US"/>
          </a:p>
        </p:txBody>
      </p:sp>
      <p:sp>
        <p:nvSpPr>
          <p:cNvPr id="18" name="AutoShape 8"/>
          <p:cNvSpPr>
            <a:spLocks noChangeArrowheads="1"/>
          </p:cNvSpPr>
          <p:nvPr/>
        </p:nvSpPr>
        <p:spPr bwMode="auto">
          <a:xfrm>
            <a:off x="3596965" y="5001320"/>
            <a:ext cx="5062537" cy="1524024"/>
          </a:xfrm>
          <a:prstGeom prst="roundRect">
            <a:avLst>
              <a:gd name="adj" fmla="val 16667"/>
            </a:avLst>
          </a:prstGeom>
          <a:solidFill>
            <a:srgbClr val="FFFFCC"/>
          </a:solidFill>
          <a:ln w="9525">
            <a:solidFill>
              <a:srgbClr val="FFCC99"/>
            </a:solidFill>
            <a:round/>
            <a:headEnd/>
            <a:tailEnd/>
          </a:ln>
        </p:spPr>
        <p:txBody>
          <a:bodyPr wrap="none" anchor="ctr"/>
          <a:lstStyle/>
          <a:p>
            <a:endParaRPr lang="ja-JP" altLang="en-US"/>
          </a:p>
        </p:txBody>
      </p:sp>
      <p:sp>
        <p:nvSpPr>
          <p:cNvPr id="19" name="AutoShape 6"/>
          <p:cNvSpPr>
            <a:spLocks noChangeArrowheads="1"/>
          </p:cNvSpPr>
          <p:nvPr/>
        </p:nvSpPr>
        <p:spPr bwMode="auto">
          <a:xfrm>
            <a:off x="3544577" y="1317625"/>
            <a:ext cx="5268664" cy="1147763"/>
          </a:xfrm>
          <a:prstGeom prst="roundRect">
            <a:avLst>
              <a:gd name="adj" fmla="val 16667"/>
            </a:avLst>
          </a:prstGeom>
          <a:solidFill>
            <a:srgbClr val="FFFFCC"/>
          </a:solidFill>
          <a:ln w="9525">
            <a:solidFill>
              <a:srgbClr val="FFCC99"/>
            </a:solidFill>
            <a:round/>
            <a:headEnd/>
            <a:tailEnd/>
          </a:ln>
        </p:spPr>
        <p:txBody>
          <a:bodyPr wrap="none" anchor="ctr"/>
          <a:lstStyle/>
          <a:p>
            <a:endParaRPr lang="ja-JP" altLang="en-US"/>
          </a:p>
        </p:txBody>
      </p:sp>
      <p:sp>
        <p:nvSpPr>
          <p:cNvPr id="20" name="AutoShape 5"/>
          <p:cNvSpPr>
            <a:spLocks noChangeArrowheads="1"/>
          </p:cNvSpPr>
          <p:nvPr/>
        </p:nvSpPr>
        <p:spPr bwMode="auto">
          <a:xfrm>
            <a:off x="3560452" y="2665413"/>
            <a:ext cx="5268664" cy="907603"/>
          </a:xfrm>
          <a:prstGeom prst="roundRect">
            <a:avLst>
              <a:gd name="adj" fmla="val 16667"/>
            </a:avLst>
          </a:prstGeom>
          <a:solidFill>
            <a:srgbClr val="FFFFCC"/>
          </a:solidFill>
          <a:ln w="9525">
            <a:solidFill>
              <a:srgbClr val="FFCC99"/>
            </a:solidFill>
            <a:round/>
            <a:headEnd/>
            <a:tailEnd/>
          </a:ln>
        </p:spPr>
        <p:txBody>
          <a:bodyPr wrap="none" anchor="ctr"/>
          <a:lstStyle/>
          <a:p>
            <a:endParaRPr lang="ja-JP" altLang="en-US"/>
          </a:p>
        </p:txBody>
      </p:sp>
      <p:sp>
        <p:nvSpPr>
          <p:cNvPr id="21" name="Rectangle 2"/>
          <p:cNvSpPr txBox="1">
            <a:spLocks noChangeArrowheads="1"/>
          </p:cNvSpPr>
          <p:nvPr/>
        </p:nvSpPr>
        <p:spPr>
          <a:xfrm>
            <a:off x="928662" y="500042"/>
            <a:ext cx="7772400" cy="576263"/>
          </a:xfrm>
          <a:prstGeom prst="rect">
            <a:avLst/>
          </a:prstGeom>
        </p:spPr>
        <p:txBody>
          <a:bodyPr anchor="b" anchorCtr="0">
            <a:normAutofit fontScale="92500" lnSpcReduction="20000"/>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4000" b="0" i="0" u="none" strike="noStrike" kern="0" cap="none" spc="0" normalizeH="0" baseline="0" noProof="0" dirty="0" smtClean="0">
                <a:ln>
                  <a:noFill/>
                </a:ln>
                <a:solidFill>
                  <a:schemeClr val="tx1">
                    <a:alpha val="100000"/>
                  </a:schemeClr>
                </a:solidFill>
                <a:effectLst/>
                <a:uLnTx/>
                <a:uFillTx/>
                <a:latin typeface="ＭＳ Ｐゴシック" pitchFamily="50" charset="-128"/>
                <a:ea typeface="ＭＳ Ｐゴシック" pitchFamily="50" charset="-128"/>
              </a:rPr>
              <a:t>来年度以降のカメラ検出器の計画</a:t>
            </a:r>
          </a:p>
        </p:txBody>
      </p:sp>
      <p:sp>
        <p:nvSpPr>
          <p:cNvPr id="22" name="Text Box 5"/>
          <p:cNvSpPr txBox="1">
            <a:spLocks noChangeArrowheads="1"/>
          </p:cNvSpPr>
          <p:nvPr/>
        </p:nvSpPr>
        <p:spPr bwMode="auto">
          <a:xfrm>
            <a:off x="3655701" y="1354138"/>
            <a:ext cx="5202579" cy="5366084"/>
          </a:xfrm>
          <a:prstGeom prst="rect">
            <a:avLst/>
          </a:prstGeom>
          <a:noFill/>
          <a:ln w="9525">
            <a:noFill/>
            <a:miter lim="800000"/>
            <a:headEnd/>
            <a:tailEnd/>
          </a:ln>
        </p:spPr>
        <p:txBody>
          <a:bodyPr wrap="square">
            <a:spAutoFit/>
          </a:bodyPr>
          <a:lstStyle/>
          <a:p>
            <a:pPr>
              <a:lnSpc>
                <a:spcPct val="75000"/>
              </a:lnSpc>
              <a:spcBef>
                <a:spcPct val="50000"/>
              </a:spcBef>
            </a:pPr>
            <a:r>
              <a:rPr lang="ja-JP" altLang="en-US" sz="1600" dirty="0">
                <a:solidFill>
                  <a:schemeClr val="hlink"/>
                </a:solidFill>
                <a:latin typeface="HG創英角ｺﾞｼｯｸUB" pitchFamily="49" charset="-128"/>
                <a:ea typeface="HG創英角ｺﾞｼｯｸUB" pitchFamily="49" charset="-128"/>
              </a:rPr>
              <a:t>中性子イメージインテンシファイア（ＩＩ）</a:t>
            </a:r>
          </a:p>
          <a:p>
            <a:pPr>
              <a:lnSpc>
                <a:spcPct val="70000"/>
              </a:lnSpc>
              <a:spcBef>
                <a:spcPct val="50000"/>
              </a:spcBef>
            </a:pPr>
            <a:r>
              <a:rPr lang="ja-JP" altLang="en-US" sz="1400" dirty="0">
                <a:latin typeface="HG創英角ｺﾞｼｯｸUB" pitchFamily="49" charset="-128"/>
                <a:ea typeface="HG創英角ｺﾞｼｯｸUB" pitchFamily="49" charset="-128"/>
              </a:rPr>
              <a:t>　　</a:t>
            </a:r>
            <a:r>
              <a:rPr lang="en-US" altLang="ja-JP" sz="1400" dirty="0">
                <a:latin typeface="HG創英角ｺﾞｼｯｸUB" pitchFamily="49" charset="-128"/>
                <a:ea typeface="HG創英角ｺﾞｼｯｸUB" pitchFamily="49" charset="-128"/>
              </a:rPr>
              <a:t>9→7→5.5 </a:t>
            </a:r>
            <a:r>
              <a:rPr lang="ja-JP" altLang="en-US" sz="1400" dirty="0">
                <a:latin typeface="HG創英角ｺﾞｼｯｸUB" pitchFamily="49" charset="-128"/>
                <a:ea typeface="HG創英角ｺﾞｼｯｸUB" pitchFamily="49" charset="-128"/>
              </a:rPr>
              <a:t>インチ </a:t>
            </a:r>
            <a:r>
              <a:rPr lang="en-US" altLang="ja-JP" sz="1400" dirty="0">
                <a:latin typeface="HG創英角ｺﾞｼｯｸUB" pitchFamily="49" charset="-128"/>
                <a:ea typeface="HG創英角ｺﾞｼｯｸUB" pitchFamily="49" charset="-128"/>
              </a:rPr>
              <a:t>(</a:t>
            </a:r>
            <a:r>
              <a:rPr lang="ja-JP" altLang="en-US" sz="1400" dirty="0">
                <a:latin typeface="HG創英角ｺﾞｼｯｸUB" pitchFamily="49" charset="-128"/>
                <a:ea typeface="HG創英角ｺﾞｼｯｸUB" pitchFamily="49" charset="-128"/>
              </a:rPr>
              <a:t>一辺</a:t>
            </a:r>
            <a:r>
              <a:rPr lang="en-US" altLang="ja-JP" sz="1400" dirty="0">
                <a:latin typeface="HG創英角ｺﾞｼｯｸUB" pitchFamily="49" charset="-128"/>
                <a:ea typeface="HG創英角ｺﾞｼｯｸUB" pitchFamily="49" charset="-128"/>
              </a:rPr>
              <a:t>161</a:t>
            </a:r>
            <a:r>
              <a:rPr lang="ja-JP" altLang="en-US" sz="1400" dirty="0">
                <a:latin typeface="HG創英角ｺﾞｼｯｸUB" pitchFamily="49" charset="-128"/>
                <a:ea typeface="HG創英角ｺﾞｼｯｸUB" pitchFamily="49" charset="-128"/>
              </a:rPr>
              <a:t>→</a:t>
            </a:r>
            <a:r>
              <a:rPr lang="en-US" altLang="ja-JP" sz="1400" dirty="0">
                <a:latin typeface="HG創英角ｺﾞｼｯｸUB" pitchFamily="49" charset="-128"/>
                <a:ea typeface="HG創英角ｺﾞｼｯｸUB" pitchFamily="49" charset="-128"/>
              </a:rPr>
              <a:t>126</a:t>
            </a:r>
            <a:r>
              <a:rPr lang="ja-JP" altLang="en-US" sz="1400" dirty="0">
                <a:latin typeface="HG創英角ｺﾞｼｯｸUB" pitchFamily="49" charset="-128"/>
                <a:ea typeface="HG創英角ｺﾞｼｯｸUB" pitchFamily="49" charset="-128"/>
              </a:rPr>
              <a:t>→</a:t>
            </a:r>
            <a:r>
              <a:rPr lang="en-US" altLang="ja-JP" sz="1400" dirty="0">
                <a:latin typeface="HG創英角ｺﾞｼｯｸUB" pitchFamily="49" charset="-128"/>
                <a:ea typeface="HG創英角ｺﾞｼｯｸUB" pitchFamily="49" charset="-128"/>
              </a:rPr>
              <a:t>99 mm)</a:t>
            </a:r>
          </a:p>
          <a:p>
            <a:pPr>
              <a:lnSpc>
                <a:spcPct val="70000"/>
              </a:lnSpc>
              <a:spcBef>
                <a:spcPct val="50000"/>
              </a:spcBef>
            </a:pPr>
            <a:r>
              <a:rPr lang="ja-JP" altLang="en-US" sz="1400" dirty="0">
                <a:latin typeface="HG創英角ｺﾞｼｯｸUB" pitchFamily="49" charset="-128"/>
                <a:ea typeface="HG創英角ｺﾞｼｯｸUB" pitchFamily="49" charset="-128"/>
              </a:rPr>
              <a:t>　　入射面： </a:t>
            </a:r>
            <a:r>
              <a:rPr lang="en-US" altLang="ja-JP" sz="1400" dirty="0">
                <a:latin typeface="HG創英角ｺﾞｼｯｸUB" pitchFamily="49" charset="-128"/>
                <a:ea typeface="HG創英角ｺﾞｼｯｸUB" pitchFamily="49" charset="-128"/>
              </a:rPr>
              <a:t>B-10 </a:t>
            </a:r>
            <a:r>
              <a:rPr lang="ja-JP" altLang="en-US" sz="1400" dirty="0">
                <a:latin typeface="HG創英角ｺﾞｼｯｸUB" pitchFamily="49" charset="-128"/>
                <a:ea typeface="HG創英角ｺﾞｼｯｸUB" pitchFamily="49" charset="-128"/>
              </a:rPr>
              <a:t>　高分解能： </a:t>
            </a:r>
            <a:r>
              <a:rPr lang="en-US" altLang="ja-JP" sz="1400" dirty="0">
                <a:latin typeface="HG創英角ｺﾞｼｯｸUB" pitchFamily="49" charset="-128"/>
                <a:ea typeface="HG創英角ｺﾞｼｯｸUB" pitchFamily="49" charset="-128"/>
              </a:rPr>
              <a:t>20μm </a:t>
            </a:r>
            <a:r>
              <a:rPr lang="ja-JP" altLang="en-US" sz="1400" dirty="0">
                <a:latin typeface="HG創英角ｺﾞｼｯｸUB" pitchFamily="49" charset="-128"/>
                <a:ea typeface="HG創英角ｺﾞｼｯｸUB" pitchFamily="49" charset="-128"/>
              </a:rPr>
              <a:t>以下</a:t>
            </a:r>
          </a:p>
          <a:p>
            <a:pPr>
              <a:lnSpc>
                <a:spcPct val="70000"/>
              </a:lnSpc>
              <a:spcBef>
                <a:spcPct val="50000"/>
              </a:spcBef>
            </a:pPr>
            <a:r>
              <a:rPr lang="ja-JP" altLang="en-US" sz="1400" dirty="0">
                <a:latin typeface="HG創英角ｺﾞｼｯｸUB" pitchFamily="49" charset="-128"/>
                <a:ea typeface="HG創英角ｺﾞｼｯｸUB" pitchFamily="49" charset="-128"/>
              </a:rPr>
              <a:t>　　</a:t>
            </a:r>
            <a:r>
              <a:rPr lang="ja-JP" altLang="en-US" sz="1400" i="1" dirty="0">
                <a:solidFill>
                  <a:srgbClr val="FF5050"/>
                </a:solidFill>
                <a:latin typeface="HG創英角ｺﾞｼｯｸUB" pitchFamily="49" charset="-128"/>
                <a:ea typeface="HG創英角ｺﾞｼｯｸUB" pitchFamily="49" charset="-128"/>
              </a:rPr>
              <a:t>短残光</a:t>
            </a:r>
            <a:r>
              <a:rPr lang="ja-JP" altLang="en-US" sz="1400" dirty="0">
                <a:latin typeface="HG創英角ｺﾞｼｯｸUB" pitchFamily="49" charset="-128"/>
                <a:ea typeface="HG創英角ｺﾞｼｯｸUB" pitchFamily="49" charset="-128"/>
              </a:rPr>
              <a:t>： ～</a:t>
            </a:r>
            <a:r>
              <a:rPr lang="en-US" altLang="ja-JP" sz="1400" dirty="0">
                <a:latin typeface="HG創英角ｺﾞｼｯｸUB" pitchFamily="49" charset="-128"/>
                <a:ea typeface="HG創英角ｺﾞｼｯｸUB" pitchFamily="49" charset="-128"/>
              </a:rPr>
              <a:t>120 ns </a:t>
            </a:r>
            <a:r>
              <a:rPr lang="ja-JP" altLang="en-US" sz="1400" dirty="0">
                <a:latin typeface="HG創英角ｺﾞｼｯｸUB" pitchFamily="49" charset="-128"/>
                <a:ea typeface="HG創英角ｺﾞｼｯｸUB" pitchFamily="49" charset="-128"/>
              </a:rPr>
              <a:t>　</a:t>
            </a:r>
            <a:r>
              <a:rPr lang="en-US" altLang="ja-JP" sz="1400" dirty="0">
                <a:latin typeface="HG創英角ｺﾞｼｯｸUB" pitchFamily="49" charset="-128"/>
                <a:ea typeface="HG創英角ｺﾞｼｯｸUB" pitchFamily="49" charset="-128"/>
              </a:rPr>
              <a:t>Blue</a:t>
            </a:r>
            <a:r>
              <a:rPr lang="ja-JP" altLang="en-US" sz="1400" dirty="0">
                <a:latin typeface="HG創英角ｺﾞｼｯｸUB" pitchFamily="49" charset="-128"/>
                <a:ea typeface="HG創英角ｺﾞｼｯｸUB" pitchFamily="49" charset="-128"/>
              </a:rPr>
              <a:t>　</a:t>
            </a:r>
            <a:r>
              <a:rPr lang="ja-JP" altLang="en-US" sz="1400" dirty="0" smtClean="0">
                <a:solidFill>
                  <a:srgbClr val="FF0000"/>
                </a:solidFill>
                <a:latin typeface="HG創英角ｺﾞｼｯｸUB" pitchFamily="49" charset="-128"/>
                <a:ea typeface="HG創英角ｺﾞｼｯｸUB" pitchFamily="49" charset="-128"/>
              </a:rPr>
              <a:t>ブランキング付</a:t>
            </a:r>
            <a:endParaRPr lang="ja-JP" altLang="en-US" sz="1400" dirty="0">
              <a:solidFill>
                <a:srgbClr val="FF0000"/>
              </a:solidFill>
              <a:latin typeface="HG創英角ｺﾞｼｯｸUB" pitchFamily="49" charset="-128"/>
              <a:ea typeface="HG創英角ｺﾞｼｯｸUB" pitchFamily="49" charset="-128"/>
            </a:endParaRPr>
          </a:p>
          <a:p>
            <a:pPr>
              <a:lnSpc>
                <a:spcPct val="75000"/>
              </a:lnSpc>
              <a:spcBef>
                <a:spcPct val="50000"/>
              </a:spcBef>
            </a:pPr>
            <a:endParaRPr lang="ja-JP" altLang="en-US" sz="1400" dirty="0">
              <a:latin typeface="HG創英角ｺﾞｼｯｸUB" pitchFamily="49" charset="-128"/>
              <a:ea typeface="HG創英角ｺﾞｼｯｸUB" pitchFamily="49" charset="-128"/>
            </a:endParaRPr>
          </a:p>
          <a:p>
            <a:pPr>
              <a:lnSpc>
                <a:spcPct val="75000"/>
              </a:lnSpc>
              <a:spcBef>
                <a:spcPct val="50000"/>
              </a:spcBef>
            </a:pPr>
            <a:r>
              <a:rPr lang="ja-JP" altLang="en-US" sz="1600" dirty="0" smtClean="0">
                <a:solidFill>
                  <a:schemeClr val="hlink"/>
                </a:solidFill>
                <a:latin typeface="HG創英角ｺﾞｼｯｸUB" pitchFamily="49" charset="-128"/>
                <a:ea typeface="HG創英角ｺﾞｼｯｸUB" pitchFamily="49" charset="-128"/>
              </a:rPr>
              <a:t>光イメージインテンシファイア</a:t>
            </a:r>
            <a:r>
              <a:rPr lang="ja-JP" altLang="en-US" sz="1600" dirty="0">
                <a:solidFill>
                  <a:schemeClr val="hlink"/>
                </a:solidFill>
                <a:latin typeface="HG創英角ｺﾞｼｯｸUB" pitchFamily="49" charset="-128"/>
                <a:ea typeface="HG創英角ｺﾞｼｯｸUB" pitchFamily="49" charset="-128"/>
              </a:rPr>
              <a:t>（ＩＩ</a:t>
            </a:r>
            <a:r>
              <a:rPr lang="ja-JP" altLang="en-US" sz="1600" dirty="0" smtClean="0">
                <a:solidFill>
                  <a:schemeClr val="hlink"/>
                </a:solidFill>
                <a:latin typeface="HG創英角ｺﾞｼｯｸUB" pitchFamily="49" charset="-128"/>
                <a:ea typeface="HG創英角ｺﾞｼｯｸUB" pitchFamily="49" charset="-128"/>
              </a:rPr>
              <a:t>）</a:t>
            </a:r>
            <a:r>
              <a:rPr lang="ja-JP" altLang="en-US" sz="1600" dirty="0" smtClean="0">
                <a:latin typeface="HG創英角ｺﾞｼｯｸUB" pitchFamily="49" charset="-128"/>
                <a:ea typeface="HG創英角ｺﾞｼｯｸUB" pitchFamily="49" charset="-128"/>
              </a:rPr>
              <a:t>３台</a:t>
            </a:r>
            <a:endParaRPr lang="ja-JP" altLang="en-US" sz="1600" dirty="0">
              <a:solidFill>
                <a:schemeClr val="hlink"/>
              </a:solidFill>
              <a:latin typeface="HG創英角ｺﾞｼｯｸUB" pitchFamily="49" charset="-128"/>
              <a:ea typeface="HG創英角ｺﾞｼｯｸUB" pitchFamily="49" charset="-128"/>
            </a:endParaRPr>
          </a:p>
          <a:p>
            <a:pPr>
              <a:lnSpc>
                <a:spcPct val="75000"/>
              </a:lnSpc>
              <a:spcBef>
                <a:spcPct val="50000"/>
              </a:spcBef>
            </a:pPr>
            <a:r>
              <a:rPr lang="ja-JP" altLang="en-US" sz="1400" dirty="0">
                <a:latin typeface="HG創英角ｺﾞｼｯｸUB" pitchFamily="49" charset="-128"/>
                <a:ea typeface="HG創英角ｺﾞｼｯｸUB" pitchFamily="49" charset="-128"/>
              </a:rPr>
              <a:t>　</a:t>
            </a:r>
            <a:r>
              <a:rPr lang="ja-JP" altLang="en-US" sz="1400" dirty="0" smtClean="0">
                <a:latin typeface="HG創英角ｺﾞｼｯｸUB" pitchFamily="49" charset="-128"/>
                <a:ea typeface="HG創英角ｺﾞｼｯｸUB" pitchFamily="49" charset="-128"/>
              </a:rPr>
              <a:t>ＭＣＰ</a:t>
            </a:r>
            <a:r>
              <a:rPr lang="en-US" altLang="ja-JP" sz="1400" dirty="0" smtClean="0">
                <a:latin typeface="HG創英角ｺﾞｼｯｸUB" pitchFamily="49" charset="-128"/>
                <a:ea typeface="HG創英角ｺﾞｼｯｸUB" pitchFamily="49" charset="-128"/>
              </a:rPr>
              <a:t>(</a:t>
            </a:r>
            <a:r>
              <a:rPr lang="ja-JP" altLang="en-US" sz="1400" dirty="0" smtClean="0">
                <a:latin typeface="HG創英角ｺﾞｼｯｸUB" pitchFamily="49" charset="-128"/>
                <a:ea typeface="HG創英角ｺﾞｼｯｸUB" pitchFamily="49" charset="-128"/>
              </a:rPr>
              <a:t>ゲート付 </a:t>
            </a:r>
            <a:r>
              <a:rPr lang="ja-JP" altLang="en-US" sz="1400" i="1" dirty="0" smtClean="0">
                <a:solidFill>
                  <a:srgbClr val="FF0000"/>
                </a:solidFill>
                <a:latin typeface="HG創英角ｺﾞｼｯｸUB" pitchFamily="49" charset="-128"/>
                <a:ea typeface="HG創英角ｺﾞｼｯｸUB" pitchFamily="49" charset="-128"/>
              </a:rPr>
              <a:t>短残光</a:t>
            </a:r>
            <a:r>
              <a:rPr lang="en-US" altLang="ja-JP" sz="1400" dirty="0" smtClean="0">
                <a:latin typeface="HG創英角ｺﾞｼｯｸUB" pitchFamily="49" charset="-128"/>
                <a:ea typeface="HG創英角ｺﾞｼｯｸUB" pitchFamily="49" charset="-128"/>
              </a:rPr>
              <a:t>)</a:t>
            </a:r>
            <a:r>
              <a:rPr lang="ja-JP" altLang="en-US" sz="1400" dirty="0">
                <a:latin typeface="HG創英角ｺﾞｼｯｸUB" pitchFamily="49" charset="-128"/>
                <a:ea typeface="HG創英角ｺﾞｼｯｸUB" pitchFamily="49" charset="-128"/>
              </a:rPr>
              <a:t> </a:t>
            </a:r>
            <a:r>
              <a:rPr lang="ja-JP" altLang="en-US" sz="1400" dirty="0" smtClean="0">
                <a:latin typeface="HG創英角ｺﾞｼｯｸUB" pitchFamily="49" charset="-128"/>
                <a:ea typeface="HG創英角ｺﾞｼｯｸUB" pitchFamily="49" charset="-128"/>
              </a:rPr>
              <a:t> 電子管（</a:t>
            </a:r>
            <a:r>
              <a:rPr lang="ja-JP" altLang="en-US" sz="1400" i="1" dirty="0" smtClean="0">
                <a:solidFill>
                  <a:srgbClr val="FF0000"/>
                </a:solidFill>
                <a:latin typeface="HG創英角ｺﾞｼｯｸUB" pitchFamily="49" charset="-128"/>
                <a:ea typeface="HG創英角ｺﾞｼｯｸUB" pitchFamily="49" charset="-128"/>
              </a:rPr>
              <a:t>短残光</a:t>
            </a:r>
            <a:r>
              <a:rPr lang="ja-JP" altLang="en-US" sz="1400" dirty="0" smtClean="0">
                <a:latin typeface="HG創英角ｺﾞｼｯｸUB" pitchFamily="49" charset="-128"/>
                <a:ea typeface="HG創英角ｺﾞｼｯｸUB" pitchFamily="49" charset="-128"/>
              </a:rPr>
              <a:t>とカラーの</a:t>
            </a:r>
            <a:r>
              <a:rPr lang="en-US" altLang="ja-JP" sz="1400" dirty="0" smtClean="0">
                <a:latin typeface="HG創英角ｺﾞｼｯｸUB" pitchFamily="49" charset="-128"/>
                <a:ea typeface="HG創英角ｺﾞｼｯｸUB" pitchFamily="49" charset="-128"/>
              </a:rPr>
              <a:t>2</a:t>
            </a:r>
            <a:r>
              <a:rPr lang="ja-JP" altLang="en-US" sz="1400" dirty="0" smtClean="0">
                <a:latin typeface="HG創英角ｺﾞｼｯｸUB" pitchFamily="49" charset="-128"/>
                <a:ea typeface="HG創英角ｺﾞｼｯｸUB" pitchFamily="49" charset="-128"/>
              </a:rPr>
              <a:t>種）</a:t>
            </a:r>
            <a:endParaRPr lang="en-US" altLang="ja-JP" sz="1400" dirty="0">
              <a:latin typeface="HG創英角ｺﾞｼｯｸUB" pitchFamily="49" charset="-128"/>
              <a:ea typeface="HG創英角ｺﾞｼｯｸUB" pitchFamily="49" charset="-128"/>
            </a:endParaRPr>
          </a:p>
          <a:p>
            <a:pPr>
              <a:lnSpc>
                <a:spcPct val="75000"/>
              </a:lnSpc>
              <a:spcBef>
                <a:spcPct val="50000"/>
              </a:spcBef>
            </a:pPr>
            <a:r>
              <a:rPr lang="ja-JP" altLang="en-US" sz="1600" dirty="0" smtClean="0">
                <a:solidFill>
                  <a:schemeClr val="hlink"/>
                </a:solidFill>
                <a:latin typeface="HG創英角ｺﾞｼｯｸUB" pitchFamily="49" charset="-128"/>
                <a:ea typeface="HG創英角ｺﾞｼｯｸUB" pitchFamily="49" charset="-128"/>
              </a:rPr>
              <a:t>光シャッター　</a:t>
            </a:r>
            <a:r>
              <a:rPr lang="en-US" altLang="ja-JP" sz="1600" dirty="0" smtClean="0">
                <a:solidFill>
                  <a:schemeClr val="hlink"/>
                </a:solidFill>
                <a:latin typeface="HG創英角ｺﾞｼｯｸUB" pitchFamily="49" charset="-128"/>
                <a:ea typeface="HG創英角ｺﾞｼｯｸUB" pitchFamily="49" charset="-128"/>
              </a:rPr>
              <a:t>PLZT</a:t>
            </a:r>
            <a:endParaRPr lang="ja-JP" altLang="en-US" sz="1600" dirty="0">
              <a:solidFill>
                <a:schemeClr val="hlink"/>
              </a:solidFill>
              <a:latin typeface="HG創英角ｺﾞｼｯｸUB" pitchFamily="49" charset="-128"/>
              <a:ea typeface="HG創英角ｺﾞｼｯｸUB" pitchFamily="49" charset="-128"/>
            </a:endParaRPr>
          </a:p>
          <a:p>
            <a:pPr>
              <a:lnSpc>
                <a:spcPct val="75000"/>
              </a:lnSpc>
              <a:spcBef>
                <a:spcPct val="50000"/>
              </a:spcBef>
            </a:pPr>
            <a:endParaRPr lang="en-US" altLang="ja-JP" sz="1600" dirty="0" smtClean="0">
              <a:solidFill>
                <a:schemeClr val="hlink"/>
              </a:solidFill>
              <a:latin typeface="HG創英角ｺﾞｼｯｸUB" pitchFamily="49" charset="-128"/>
              <a:ea typeface="HG創英角ｺﾞｼｯｸUB" pitchFamily="49" charset="-128"/>
            </a:endParaRPr>
          </a:p>
          <a:p>
            <a:pPr>
              <a:lnSpc>
                <a:spcPct val="75000"/>
              </a:lnSpc>
              <a:spcBef>
                <a:spcPct val="50000"/>
              </a:spcBef>
            </a:pPr>
            <a:r>
              <a:rPr lang="ja-JP" altLang="en-US" sz="1600" dirty="0" smtClean="0">
                <a:solidFill>
                  <a:schemeClr val="hlink"/>
                </a:solidFill>
                <a:latin typeface="HG創英角ｺﾞｼｯｸUB" pitchFamily="49" charset="-128"/>
                <a:ea typeface="HG創英角ｺﾞｼｯｸUB" pitchFamily="49" charset="-128"/>
              </a:rPr>
              <a:t>高精細カメラ　</a:t>
            </a:r>
            <a:r>
              <a:rPr lang="ja-JP" altLang="en-US" sz="1600" i="1" dirty="0" smtClean="0">
                <a:solidFill>
                  <a:srgbClr val="FF5050"/>
                </a:solidFill>
                <a:latin typeface="HG創英角ｺﾞｼｯｸUB" pitchFamily="49" charset="-128"/>
                <a:ea typeface="HG創英角ｺﾞｼｯｸUB" pitchFamily="49" charset="-128"/>
              </a:rPr>
              <a:t>非破壊アナログ積算</a:t>
            </a:r>
            <a:r>
              <a:rPr lang="ja-JP" altLang="en-US" sz="1600" dirty="0" smtClean="0">
                <a:latin typeface="HG創英角ｺﾞｼｯｸUB" pitchFamily="49" charset="-128"/>
                <a:ea typeface="HG創英角ｺﾞｼｯｸUB" pitchFamily="49" charset="-128"/>
              </a:rPr>
              <a:t> 　２台</a:t>
            </a:r>
            <a:endParaRPr lang="ja-JP" altLang="en-US" sz="1600" dirty="0">
              <a:solidFill>
                <a:srgbClr val="FF5050"/>
              </a:solidFill>
              <a:latin typeface="HG創英角ｺﾞｼｯｸUB" pitchFamily="49" charset="-128"/>
              <a:ea typeface="HG創英角ｺﾞｼｯｸUB" pitchFamily="49" charset="-128"/>
            </a:endParaRPr>
          </a:p>
          <a:p>
            <a:pPr>
              <a:lnSpc>
                <a:spcPct val="75000"/>
              </a:lnSpc>
              <a:spcBef>
                <a:spcPct val="50000"/>
              </a:spcBef>
            </a:pPr>
            <a:r>
              <a:rPr lang="ja-JP" altLang="en-US" sz="1400" dirty="0">
                <a:latin typeface="HG創英角ｺﾞｼｯｸUB" pitchFamily="49" charset="-128"/>
                <a:ea typeface="HG創英角ｺﾞｼｯｸUB" pitchFamily="49" charset="-128"/>
              </a:rPr>
              <a:t>　</a:t>
            </a:r>
            <a:r>
              <a:rPr lang="ja-JP" altLang="en-US" sz="1400" dirty="0" smtClean="0">
                <a:latin typeface="HG創英角ｺﾞｼｯｸUB" pitchFamily="49" charset="-128"/>
                <a:ea typeface="HG創英角ｺﾞｼｯｸUB" pitchFamily="49" charset="-128"/>
              </a:rPr>
              <a:t>ＣＩＤ　</a:t>
            </a:r>
            <a:r>
              <a:rPr lang="en-US" altLang="ja-JP" sz="1400" dirty="0" smtClean="0">
                <a:latin typeface="HG創英角ｺﾞｼｯｸUB" pitchFamily="49" charset="-128"/>
                <a:ea typeface="HG創英角ｺﾞｼｯｸUB" pitchFamily="49" charset="-128"/>
              </a:rPr>
              <a:t>2048 </a:t>
            </a:r>
            <a:r>
              <a:rPr lang="en-US" altLang="ja-JP" sz="1400" dirty="0">
                <a:latin typeface="HG創英角ｺﾞｼｯｸUB" pitchFamily="49" charset="-128"/>
                <a:ea typeface="HG創英角ｺﾞｼｯｸUB" pitchFamily="49" charset="-128"/>
              </a:rPr>
              <a:t>× 2048   </a:t>
            </a:r>
            <a:r>
              <a:rPr lang="en-US" altLang="ja-JP" sz="1400" i="1" dirty="0" smtClean="0">
                <a:solidFill>
                  <a:srgbClr val="FF5050"/>
                </a:solidFill>
                <a:latin typeface="HG創英角ｺﾞｼｯｸUB" pitchFamily="49" charset="-128"/>
                <a:ea typeface="HG創英角ｺﾞｼｯｸUB" pitchFamily="49" charset="-128"/>
              </a:rPr>
              <a:t>28bit </a:t>
            </a:r>
            <a:r>
              <a:rPr lang="ja-JP" altLang="en-US" sz="1400" i="1" dirty="0" smtClean="0">
                <a:solidFill>
                  <a:srgbClr val="FF5050"/>
                </a:solidFill>
                <a:latin typeface="HG創英角ｺﾞｼｯｸUB" pitchFamily="49" charset="-128"/>
                <a:ea typeface="HG創英角ｺﾞｼｯｸUB" pitchFamily="49" charset="-128"/>
              </a:rPr>
              <a:t>ダイナミックレンジ</a:t>
            </a:r>
            <a:r>
              <a:rPr lang="ja-JP" altLang="en-US" sz="1400" dirty="0">
                <a:latin typeface="HG創英角ｺﾞｼｯｸUB" pitchFamily="49" charset="-128"/>
                <a:ea typeface="HG創英角ｺﾞｼｯｸUB" pitchFamily="49" charset="-128"/>
              </a:rPr>
              <a:t>　</a:t>
            </a:r>
            <a:endParaRPr lang="en-US" altLang="ja-JP" sz="1400" dirty="0">
              <a:latin typeface="HG創英角ｺﾞｼｯｸUB" pitchFamily="49" charset="-128"/>
              <a:ea typeface="HG創英角ｺﾞｼｯｸUB" pitchFamily="49" charset="-128"/>
            </a:endParaRPr>
          </a:p>
          <a:p>
            <a:pPr>
              <a:lnSpc>
                <a:spcPct val="75000"/>
              </a:lnSpc>
              <a:spcBef>
                <a:spcPct val="50000"/>
              </a:spcBef>
            </a:pPr>
            <a:r>
              <a:rPr lang="ja-JP" altLang="en-US" sz="1400" dirty="0">
                <a:latin typeface="HG創英角ｺﾞｼｯｸUB" pitchFamily="49" charset="-128"/>
                <a:ea typeface="HG創英角ｺﾞｼｯｸUB" pitchFamily="49" charset="-128"/>
              </a:rPr>
              <a:t>　</a:t>
            </a:r>
            <a:r>
              <a:rPr lang="ja-JP" altLang="en-US" sz="1400" dirty="0" smtClean="0">
                <a:latin typeface="HG創英角ｺﾞｼｯｸUB" pitchFamily="49" charset="-128"/>
                <a:ea typeface="HG創英角ｺﾞｼｯｸUB" pitchFamily="49" charset="-128"/>
              </a:rPr>
              <a:t>ＥＯＳ　</a:t>
            </a:r>
            <a:r>
              <a:rPr lang="en-US" altLang="ja-JP" sz="1400" dirty="0" smtClean="0">
                <a:latin typeface="HG創英角ｺﾞｼｯｸUB" pitchFamily="49" charset="-128"/>
                <a:ea typeface="HG創英角ｺﾞｼｯｸUB" pitchFamily="49" charset="-128"/>
              </a:rPr>
              <a:t>5616 × 3744</a:t>
            </a:r>
            <a:r>
              <a:rPr lang="ja-JP" altLang="en-US" sz="1400" dirty="0">
                <a:latin typeface="HG創英角ｺﾞｼｯｸUB" pitchFamily="49" charset="-128"/>
                <a:ea typeface="HG創英角ｺﾞｼｯｸUB" pitchFamily="49" charset="-128"/>
              </a:rPr>
              <a:t>　</a:t>
            </a:r>
            <a:endParaRPr lang="ja-JP" altLang="en-US" sz="1400" i="1" dirty="0">
              <a:solidFill>
                <a:srgbClr val="FF5050"/>
              </a:solidFill>
              <a:latin typeface="HG創英角ｺﾞｼｯｸUB" pitchFamily="49" charset="-128"/>
              <a:ea typeface="HG創英角ｺﾞｼｯｸUB" pitchFamily="49" charset="-128"/>
            </a:endParaRPr>
          </a:p>
          <a:p>
            <a:pPr>
              <a:lnSpc>
                <a:spcPct val="75000"/>
              </a:lnSpc>
              <a:spcBef>
                <a:spcPct val="50000"/>
              </a:spcBef>
            </a:pPr>
            <a:endParaRPr lang="ja-JP" altLang="en-US" sz="1400" dirty="0">
              <a:latin typeface="HG創英角ｺﾞｼｯｸUB" pitchFamily="49" charset="-128"/>
              <a:ea typeface="HG創英角ｺﾞｼｯｸUB" pitchFamily="49" charset="-128"/>
            </a:endParaRPr>
          </a:p>
          <a:p>
            <a:pPr>
              <a:lnSpc>
                <a:spcPct val="75000"/>
              </a:lnSpc>
              <a:spcBef>
                <a:spcPct val="50000"/>
              </a:spcBef>
            </a:pPr>
            <a:endParaRPr lang="ja-JP" altLang="en-US" sz="1400" dirty="0">
              <a:latin typeface="HG創英角ｺﾞｼｯｸUB" pitchFamily="49" charset="-128"/>
              <a:ea typeface="HG創英角ｺﾞｼｯｸUB" pitchFamily="49" charset="-128"/>
            </a:endParaRPr>
          </a:p>
          <a:p>
            <a:pPr>
              <a:lnSpc>
                <a:spcPct val="75000"/>
              </a:lnSpc>
            </a:pPr>
            <a:r>
              <a:rPr lang="ja-JP" altLang="en-US" sz="1600" dirty="0">
                <a:solidFill>
                  <a:schemeClr val="hlink"/>
                </a:solidFill>
                <a:latin typeface="HG創英角ｺﾞｼｯｸUB" pitchFamily="49" charset="-128"/>
                <a:ea typeface="HG創英角ｺﾞｼｯｸUB" pitchFamily="49" charset="-128"/>
              </a:rPr>
              <a:t>高速度カメラ</a:t>
            </a:r>
            <a:r>
              <a:rPr lang="ja-JP" altLang="en-US" sz="1400" dirty="0">
                <a:solidFill>
                  <a:schemeClr val="hlink"/>
                </a:solidFill>
                <a:latin typeface="HG創英角ｺﾞｼｯｸUB" pitchFamily="49" charset="-128"/>
                <a:ea typeface="HG創英角ｺﾞｼｯｸUB" pitchFamily="49" charset="-128"/>
              </a:rPr>
              <a:t>　</a:t>
            </a:r>
            <a:endParaRPr lang="en-US" altLang="ja-JP" sz="1400" dirty="0">
              <a:latin typeface="HG創英角ｺﾞｼｯｸUB" pitchFamily="49" charset="-128"/>
              <a:ea typeface="HG創英角ｺﾞｼｯｸUB" pitchFamily="49" charset="-128"/>
            </a:endParaRPr>
          </a:p>
          <a:p>
            <a:pPr>
              <a:lnSpc>
                <a:spcPct val="80000"/>
              </a:lnSpc>
              <a:spcBef>
                <a:spcPct val="50000"/>
              </a:spcBef>
            </a:pPr>
            <a:r>
              <a:rPr lang="ja-JP" altLang="en-US" sz="1400" dirty="0">
                <a:latin typeface="HG創英角ｺﾞｼｯｸUB" pitchFamily="49" charset="-128"/>
                <a:ea typeface="HG創英角ｺﾞｼｯｸUB" pitchFamily="49" charset="-128"/>
              </a:rPr>
              <a:t>　</a:t>
            </a:r>
            <a:r>
              <a:rPr lang="ja-JP" altLang="en-US" sz="1400" dirty="0" smtClean="0">
                <a:latin typeface="HG創英角ｺﾞｼｯｸUB" pitchFamily="49" charset="-128"/>
                <a:ea typeface="HG創英角ｺﾞｼｯｸUB" pitchFamily="49" charset="-128"/>
              </a:rPr>
              <a:t>     </a:t>
            </a:r>
            <a:r>
              <a:rPr lang="en-US" altLang="ja-JP" sz="1400" dirty="0" smtClean="0">
                <a:latin typeface="HG創英角ｺﾞｼｯｸUB" pitchFamily="49" charset="-128"/>
                <a:ea typeface="HG創英角ｺﾞｼｯｸUB" pitchFamily="49" charset="-128"/>
              </a:rPr>
              <a:t>8 </a:t>
            </a:r>
            <a:r>
              <a:rPr lang="en-US" altLang="ja-JP" sz="1400" dirty="0" err="1" smtClean="0">
                <a:latin typeface="HG創英角ｺﾞｼｯｸUB" pitchFamily="49" charset="-128"/>
                <a:ea typeface="HG創英角ｺﾞｼｯｸUB" pitchFamily="49" charset="-128"/>
              </a:rPr>
              <a:t>μs</a:t>
            </a:r>
            <a:r>
              <a:rPr lang="en-US" altLang="ja-JP" sz="1400" dirty="0" smtClean="0">
                <a:latin typeface="HG創英角ｺﾞｼｯｸUB" pitchFamily="49" charset="-128"/>
                <a:ea typeface="HG創英角ｺﾞｼｯｸUB" pitchFamily="49" charset="-128"/>
              </a:rPr>
              <a:t>, 256 x 128,    13 </a:t>
            </a:r>
            <a:r>
              <a:rPr lang="en-US" altLang="ja-JP" sz="1400" dirty="0" err="1" smtClean="0">
                <a:latin typeface="HG創英角ｺﾞｼｯｸUB" pitchFamily="49" charset="-128"/>
                <a:ea typeface="HG創英角ｺﾞｼｯｸUB" pitchFamily="49" charset="-128"/>
              </a:rPr>
              <a:t>μs</a:t>
            </a:r>
            <a:r>
              <a:rPr lang="en-US" altLang="ja-JP" sz="1400" dirty="0" smtClean="0">
                <a:latin typeface="HG創英角ｺﾞｼｯｸUB" pitchFamily="49" charset="-128"/>
                <a:ea typeface="HG創英角ｺﾞｼｯｸUB" pitchFamily="49" charset="-128"/>
              </a:rPr>
              <a:t>,  256 x  256, </a:t>
            </a:r>
            <a:endParaRPr lang="en-US" altLang="ja-JP" sz="1400" dirty="0">
              <a:latin typeface="HG創英角ｺﾞｼｯｸUB" pitchFamily="49" charset="-128"/>
              <a:ea typeface="HG創英角ｺﾞｼｯｸUB" pitchFamily="49" charset="-128"/>
            </a:endParaRPr>
          </a:p>
          <a:p>
            <a:pPr>
              <a:lnSpc>
                <a:spcPct val="80000"/>
              </a:lnSpc>
              <a:spcBef>
                <a:spcPct val="50000"/>
              </a:spcBef>
            </a:pPr>
            <a:r>
              <a:rPr lang="ja-JP" altLang="en-US" sz="1400" dirty="0">
                <a:latin typeface="HG創英角ｺﾞｼｯｸUB" pitchFamily="49" charset="-128"/>
                <a:ea typeface="HG創英角ｺﾞｼｯｸUB" pitchFamily="49" charset="-128"/>
              </a:rPr>
              <a:t>　</a:t>
            </a:r>
            <a:r>
              <a:rPr lang="ja-JP" altLang="en-US" sz="1400" dirty="0" smtClean="0">
                <a:latin typeface="HG創英角ｺﾞｼｯｸUB" pitchFamily="49" charset="-128"/>
                <a:ea typeface="HG創英角ｺﾞｼｯｸUB" pitchFamily="49" charset="-128"/>
              </a:rPr>
              <a:t>    </a:t>
            </a:r>
            <a:r>
              <a:rPr lang="en-US" altLang="ja-JP" sz="1400" dirty="0" smtClean="0">
                <a:latin typeface="HG創英角ｺﾞｼｯｸUB" pitchFamily="49" charset="-128"/>
                <a:ea typeface="HG創英角ｺﾞｼｯｸUB" pitchFamily="49" charset="-128"/>
              </a:rPr>
              <a:t>46 </a:t>
            </a:r>
            <a:r>
              <a:rPr lang="en-US" altLang="ja-JP" sz="1400" dirty="0" err="1" smtClean="0">
                <a:latin typeface="HG創英角ｺﾞｼｯｸUB" pitchFamily="49" charset="-128"/>
                <a:ea typeface="HG創英角ｺﾞｼｯｸUB" pitchFamily="49" charset="-128"/>
              </a:rPr>
              <a:t>μs</a:t>
            </a:r>
            <a:r>
              <a:rPr lang="en-US" altLang="ja-JP" sz="1400" dirty="0" smtClean="0">
                <a:latin typeface="HG創英角ｺﾞｼｯｸUB" pitchFamily="49" charset="-128"/>
                <a:ea typeface="HG創英角ｺﾞｼｯｸUB" pitchFamily="49" charset="-128"/>
              </a:rPr>
              <a:t>, 640 x 640,   200 </a:t>
            </a:r>
            <a:r>
              <a:rPr lang="en-US" altLang="ja-JP" sz="1400" dirty="0" err="1" smtClean="0">
                <a:latin typeface="HG創英角ｺﾞｼｯｸUB" pitchFamily="49" charset="-128"/>
                <a:ea typeface="HG創英角ｺﾞｼｯｸUB" pitchFamily="49" charset="-128"/>
              </a:rPr>
              <a:t>μs</a:t>
            </a:r>
            <a:r>
              <a:rPr lang="en-US" altLang="ja-JP" sz="1400" dirty="0" smtClean="0">
                <a:latin typeface="HG創英角ｺﾞｼｯｸUB" pitchFamily="49" charset="-128"/>
                <a:ea typeface="HG創英角ｺﾞｼｯｸUB" pitchFamily="49" charset="-128"/>
              </a:rPr>
              <a:t>, 1024 x 1024, </a:t>
            </a:r>
            <a:endParaRPr lang="en-US" altLang="ja-JP" sz="1400" dirty="0">
              <a:latin typeface="HG創英角ｺﾞｼｯｸUB" pitchFamily="49" charset="-128"/>
              <a:ea typeface="HG創英角ｺﾞｼｯｸUB" pitchFamily="49" charset="-128"/>
            </a:endParaRPr>
          </a:p>
          <a:p>
            <a:pPr>
              <a:lnSpc>
                <a:spcPct val="80000"/>
              </a:lnSpc>
              <a:spcBef>
                <a:spcPct val="50000"/>
              </a:spcBef>
            </a:pPr>
            <a:r>
              <a:rPr lang="ja-JP" altLang="en-US" sz="1400" dirty="0">
                <a:latin typeface="HG創英角ｺﾞｼｯｸUB" pitchFamily="49" charset="-128"/>
                <a:ea typeface="HG創英角ｺﾞｼｯｸUB" pitchFamily="49" charset="-128"/>
              </a:rPr>
              <a:t>　</a:t>
            </a:r>
            <a:r>
              <a:rPr lang="en-US" altLang="ja-JP" sz="1400" dirty="0">
                <a:latin typeface="HG創英角ｺﾞｼｯｸUB" pitchFamily="49" charset="-128"/>
                <a:ea typeface="HG創英角ｺﾞｼｯｸUB" pitchFamily="49" charset="-128"/>
              </a:rPr>
              <a:t>12 bit  </a:t>
            </a:r>
            <a:r>
              <a:rPr lang="ja-JP" altLang="en-US" sz="1400" dirty="0">
                <a:latin typeface="HG創英角ｺﾞｼｯｸUB" pitchFamily="49" charset="-128"/>
                <a:ea typeface="HG創英角ｺﾞｼｯｸUB" pitchFamily="49" charset="-128"/>
              </a:rPr>
              <a:t>　電子シャッター </a:t>
            </a:r>
            <a:r>
              <a:rPr lang="en-US" altLang="ja-JP" sz="1400" dirty="0">
                <a:latin typeface="HG創英角ｺﾞｼｯｸUB" pitchFamily="49" charset="-128"/>
                <a:ea typeface="HG創英角ｺﾞｼｯｸUB" pitchFamily="49" charset="-128"/>
              </a:rPr>
              <a:t>370ns (min)</a:t>
            </a:r>
            <a:r>
              <a:rPr lang="ja-JP" altLang="en-US" sz="1400" dirty="0">
                <a:latin typeface="HG創英角ｺﾞｼｯｸUB" pitchFamily="49" charset="-128"/>
                <a:ea typeface="HG創英角ｺﾞｼｯｸUB" pitchFamily="49" charset="-128"/>
              </a:rPr>
              <a:t>　</a:t>
            </a:r>
            <a:r>
              <a:rPr lang="en-US" altLang="ja-JP" sz="1400" dirty="0">
                <a:latin typeface="HG創英角ｺﾞｼｯｸUB" pitchFamily="49" charset="-128"/>
                <a:ea typeface="HG創英角ｺﾞｼｯｸUB" pitchFamily="49" charset="-128"/>
              </a:rPr>
              <a:t>( 1 </a:t>
            </a:r>
            <a:r>
              <a:rPr lang="en-US" altLang="ja-JP" sz="1400" dirty="0" err="1">
                <a:latin typeface="HG創英角ｺﾞｼｯｸUB" pitchFamily="49" charset="-128"/>
                <a:ea typeface="HG創英角ｺﾞｼｯｸUB" pitchFamily="49" charset="-128"/>
              </a:rPr>
              <a:t>μs</a:t>
            </a:r>
            <a:r>
              <a:rPr lang="ja-JP" altLang="en-US" sz="1400" dirty="0">
                <a:latin typeface="HG創英角ｺﾞｼｯｸUB" pitchFamily="49" charset="-128"/>
                <a:ea typeface="HG創英角ｺﾞｼｯｸUB" pitchFamily="49" charset="-128"/>
              </a:rPr>
              <a:t>可能 </a:t>
            </a:r>
            <a:r>
              <a:rPr lang="en-US" altLang="ja-JP" sz="1400" dirty="0">
                <a:latin typeface="HG創英角ｺﾞｼｯｸUB" pitchFamily="49" charset="-128"/>
                <a:ea typeface="HG創英角ｺﾞｼｯｸUB" pitchFamily="49" charset="-128"/>
              </a:rPr>
              <a:t>)</a:t>
            </a:r>
          </a:p>
          <a:p>
            <a:pPr>
              <a:lnSpc>
                <a:spcPct val="80000"/>
              </a:lnSpc>
              <a:spcBef>
                <a:spcPct val="50000"/>
              </a:spcBef>
            </a:pPr>
            <a:r>
              <a:rPr lang="ja-JP" altLang="en-US" sz="1400" dirty="0">
                <a:latin typeface="HG創英角ｺﾞｼｯｸUB" pitchFamily="49" charset="-128"/>
                <a:ea typeface="HG創英角ｺﾞｼｯｸUB" pitchFamily="49" charset="-128"/>
              </a:rPr>
              <a:t>　</a:t>
            </a:r>
            <a:r>
              <a:rPr lang="ja-JP" altLang="en-US" sz="1400" i="1" dirty="0">
                <a:solidFill>
                  <a:srgbClr val="FF5050"/>
                </a:solidFill>
                <a:latin typeface="HG創英角ｺﾞｼｯｸUB" pitchFamily="49" charset="-128"/>
                <a:ea typeface="HG創英角ｺﾞｼｯｸUB" pitchFamily="49" charset="-128"/>
              </a:rPr>
              <a:t>ディジタル積算　　　</a:t>
            </a:r>
            <a:r>
              <a:rPr lang="ja-JP" altLang="en-US" sz="1400" dirty="0">
                <a:latin typeface="HG創英角ｺﾞｼｯｸUB" pitchFamily="49" charset="-128"/>
                <a:ea typeface="HG創英角ｺﾞｼｯｸUB" pitchFamily="49" charset="-128"/>
              </a:rPr>
              <a:t>　</a:t>
            </a:r>
            <a:endParaRPr lang="en-US" altLang="ja-JP" sz="1400" dirty="0">
              <a:latin typeface="HG創英角ｺﾞｼｯｸUB" pitchFamily="49" charset="-128"/>
              <a:ea typeface="HG創英角ｺﾞｼｯｸUB" pitchFamily="49" charset="-128"/>
            </a:endParaRPr>
          </a:p>
        </p:txBody>
      </p:sp>
      <p:pic>
        <p:nvPicPr>
          <p:cNvPr id="23" name="Picture 6"/>
          <p:cNvPicPr>
            <a:picLocks noChangeAspect="1" noChangeArrowheads="1"/>
          </p:cNvPicPr>
          <p:nvPr/>
        </p:nvPicPr>
        <p:blipFill>
          <a:blip r:embed="rId2" cstate="print"/>
          <a:srcRect/>
          <a:stretch>
            <a:fillRect/>
          </a:stretch>
        </p:blipFill>
        <p:spPr bwMode="auto">
          <a:xfrm>
            <a:off x="547377" y="1230313"/>
            <a:ext cx="2673350" cy="5157787"/>
          </a:xfrm>
          <a:prstGeom prst="rect">
            <a:avLst/>
          </a:prstGeom>
          <a:noFill/>
          <a:ln w="9525">
            <a:noFill/>
            <a:miter lim="800000"/>
            <a:headEnd/>
            <a:tailEnd/>
          </a:ln>
        </p:spPr>
      </p:pic>
      <p:sp>
        <p:nvSpPr>
          <p:cNvPr id="24" name="Line 15"/>
          <p:cNvSpPr>
            <a:spLocks noChangeShapeType="1"/>
          </p:cNvSpPr>
          <p:nvPr/>
        </p:nvSpPr>
        <p:spPr bwMode="auto">
          <a:xfrm>
            <a:off x="2299977" y="3536950"/>
            <a:ext cx="1277938" cy="2122488"/>
          </a:xfrm>
          <a:prstGeom prst="line">
            <a:avLst/>
          </a:prstGeom>
          <a:noFill/>
          <a:ln w="76200">
            <a:solidFill>
              <a:srgbClr val="FFCC99"/>
            </a:solidFill>
            <a:round/>
            <a:headEnd type="triangle" w="med" len="med"/>
            <a:tailEnd/>
          </a:ln>
          <a:effectLst>
            <a:outerShdw dist="35921" dir="2700000" algn="ctr" rotWithShape="0">
              <a:schemeClr val="bg2"/>
            </a:outerShdw>
          </a:effectLst>
        </p:spPr>
        <p:txBody>
          <a:bodyPr/>
          <a:lstStyle/>
          <a:p>
            <a:pPr>
              <a:defRPr/>
            </a:pPr>
            <a:endParaRPr lang="ja-JP" altLang="en-US">
              <a:ea typeface="ＭＳ Ｐゴシック" charset="-128"/>
            </a:endParaRPr>
          </a:p>
        </p:txBody>
      </p:sp>
      <p:sp>
        <p:nvSpPr>
          <p:cNvPr id="25" name="Line 17"/>
          <p:cNvSpPr>
            <a:spLocks noChangeShapeType="1"/>
          </p:cNvSpPr>
          <p:nvPr/>
        </p:nvSpPr>
        <p:spPr bwMode="auto">
          <a:xfrm>
            <a:off x="2680977" y="3348038"/>
            <a:ext cx="920130" cy="729034"/>
          </a:xfrm>
          <a:prstGeom prst="line">
            <a:avLst/>
          </a:prstGeom>
          <a:noFill/>
          <a:ln w="76200">
            <a:solidFill>
              <a:srgbClr val="FFCC99"/>
            </a:solidFill>
            <a:round/>
            <a:headEnd type="triangle" w="med" len="med"/>
            <a:tailEnd/>
          </a:ln>
          <a:effectLst>
            <a:outerShdw dist="35921" dir="2700000" algn="ctr" rotWithShape="0">
              <a:schemeClr val="bg2"/>
            </a:outerShdw>
          </a:effectLst>
        </p:spPr>
        <p:txBody>
          <a:bodyPr/>
          <a:lstStyle/>
          <a:p>
            <a:pPr>
              <a:defRPr/>
            </a:pPr>
            <a:endParaRPr lang="ja-JP" altLang="en-US">
              <a:ea typeface="ＭＳ Ｐゴシック" charset="-128"/>
            </a:endParaRPr>
          </a:p>
        </p:txBody>
      </p:sp>
      <p:sp>
        <p:nvSpPr>
          <p:cNvPr id="26" name="Line 18"/>
          <p:cNvSpPr>
            <a:spLocks noChangeShapeType="1"/>
          </p:cNvSpPr>
          <p:nvPr/>
        </p:nvSpPr>
        <p:spPr bwMode="auto">
          <a:xfrm>
            <a:off x="2720665" y="2632075"/>
            <a:ext cx="808434" cy="292869"/>
          </a:xfrm>
          <a:prstGeom prst="line">
            <a:avLst/>
          </a:prstGeom>
          <a:noFill/>
          <a:ln w="76200">
            <a:solidFill>
              <a:srgbClr val="FFCC99"/>
            </a:solidFill>
            <a:round/>
            <a:headEnd type="triangle" w="med" len="med"/>
            <a:tailEnd/>
          </a:ln>
          <a:effectLst>
            <a:outerShdw dist="35921" dir="2700000" algn="ctr" rotWithShape="0">
              <a:schemeClr val="bg2"/>
            </a:outerShdw>
          </a:effectLst>
        </p:spPr>
        <p:txBody>
          <a:bodyPr/>
          <a:lstStyle/>
          <a:p>
            <a:pPr>
              <a:defRPr/>
            </a:pPr>
            <a:endParaRPr lang="ja-JP" altLang="en-US">
              <a:ea typeface="ＭＳ Ｐゴシック" charset="-128"/>
            </a:endParaRPr>
          </a:p>
        </p:txBody>
      </p:sp>
      <p:sp>
        <p:nvSpPr>
          <p:cNvPr id="27" name="Line 19"/>
          <p:cNvSpPr>
            <a:spLocks noChangeShapeType="1"/>
          </p:cNvSpPr>
          <p:nvPr/>
        </p:nvSpPr>
        <p:spPr bwMode="auto">
          <a:xfrm>
            <a:off x="2041215" y="1589088"/>
            <a:ext cx="1468437" cy="58737"/>
          </a:xfrm>
          <a:prstGeom prst="line">
            <a:avLst/>
          </a:prstGeom>
          <a:noFill/>
          <a:ln w="76200">
            <a:solidFill>
              <a:srgbClr val="FFCC99"/>
            </a:solidFill>
            <a:round/>
            <a:headEnd type="triangle" w="med" len="med"/>
            <a:tailEnd/>
          </a:ln>
          <a:effectLst>
            <a:outerShdw dist="35921" dir="2700000" algn="ctr" rotWithShape="0">
              <a:schemeClr val="bg2"/>
            </a:outerShdw>
          </a:effectLst>
        </p:spPr>
        <p:txBody>
          <a:bodyPr/>
          <a:lstStyle/>
          <a:p>
            <a:pPr>
              <a:defRPr/>
            </a:pPr>
            <a:endParaRPr lang="ja-JP" altLang="en-US">
              <a:ea typeface="ＭＳ Ｐゴシック" charset="-128"/>
            </a:endParaRPr>
          </a:p>
        </p:txBody>
      </p:sp>
      <p:sp>
        <p:nvSpPr>
          <p:cNvPr id="28" name="AutoShape 20"/>
          <p:cNvSpPr>
            <a:spLocks noChangeArrowheads="1"/>
          </p:cNvSpPr>
          <p:nvPr/>
        </p:nvSpPr>
        <p:spPr bwMode="auto">
          <a:xfrm>
            <a:off x="2222190" y="2312988"/>
            <a:ext cx="423862" cy="515937"/>
          </a:xfrm>
          <a:prstGeom prst="can">
            <a:avLst>
              <a:gd name="adj" fmla="val 30431"/>
            </a:avLst>
          </a:prstGeom>
          <a:gradFill rotWithShape="1">
            <a:gsLst>
              <a:gs pos="0">
                <a:srgbClr val="FFCC99">
                  <a:gamma/>
                  <a:shade val="57255"/>
                  <a:invGamma/>
                  <a:alpha val="58000"/>
                </a:srgbClr>
              </a:gs>
              <a:gs pos="50000">
                <a:srgbClr val="FFCC99">
                  <a:alpha val="64000"/>
                </a:srgbClr>
              </a:gs>
              <a:gs pos="100000">
                <a:srgbClr val="FFCC99">
                  <a:gamma/>
                  <a:shade val="57255"/>
                  <a:invGamma/>
                  <a:alpha val="58000"/>
                </a:srgbClr>
              </a:gs>
            </a:gsLst>
            <a:lin ang="0" scaled="1"/>
          </a:gradFill>
          <a:ln w="9525">
            <a:solidFill>
              <a:schemeClr val="tx1"/>
            </a:solidFill>
            <a:round/>
            <a:headEnd/>
            <a:tailEnd/>
          </a:ln>
          <a:effectLst/>
        </p:spPr>
        <p:txBody>
          <a:bodyPr wrap="none" anchor="ctr"/>
          <a:lstStyle/>
          <a:p>
            <a:pPr>
              <a:defRPr/>
            </a:pPr>
            <a:endParaRPr lang="ja-JP" altLang="en-US">
              <a:ea typeface="ＭＳ Ｐゴシック" charset="-128"/>
            </a:endParaRPr>
          </a:p>
        </p:txBody>
      </p:sp>
      <p:sp>
        <p:nvSpPr>
          <p:cNvPr id="29" name="Text Box 21"/>
          <p:cNvSpPr txBox="1">
            <a:spLocks noChangeArrowheads="1"/>
          </p:cNvSpPr>
          <p:nvPr/>
        </p:nvSpPr>
        <p:spPr bwMode="auto">
          <a:xfrm>
            <a:off x="109227" y="1708150"/>
            <a:ext cx="966788" cy="274638"/>
          </a:xfrm>
          <a:prstGeom prst="rect">
            <a:avLst/>
          </a:prstGeom>
          <a:noFill/>
          <a:ln w="9525">
            <a:noFill/>
            <a:miter lim="800000"/>
            <a:headEnd/>
            <a:tailEnd/>
          </a:ln>
        </p:spPr>
        <p:txBody>
          <a:bodyPr>
            <a:spAutoFit/>
          </a:bodyPr>
          <a:lstStyle/>
          <a:p>
            <a:pPr>
              <a:spcBef>
                <a:spcPct val="50000"/>
              </a:spcBef>
            </a:pPr>
            <a:r>
              <a:rPr lang="ja-JP" altLang="en-US" sz="1200">
                <a:ea typeface="HG創英角ｺﾞｼｯｸUB" pitchFamily="49" charset="-128"/>
              </a:rPr>
              <a:t>中性子</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グラフ 24"/>
          <p:cNvGraphicFramePr/>
          <p:nvPr/>
        </p:nvGraphicFramePr>
        <p:xfrm>
          <a:off x="0" y="4304920"/>
          <a:ext cx="4581525" cy="1971674"/>
        </p:xfrm>
        <a:graphic>
          <a:graphicData uri="http://schemas.openxmlformats.org/drawingml/2006/chart">
            <c:chart xmlns:c="http://schemas.openxmlformats.org/drawingml/2006/chart" xmlns:r="http://schemas.openxmlformats.org/officeDocument/2006/relationships" r:id="rId3"/>
          </a:graphicData>
        </a:graphic>
      </p:graphicFrame>
      <p:sp>
        <p:nvSpPr>
          <p:cNvPr id="2051" name="AutoShape 15"/>
          <p:cNvSpPr>
            <a:spLocks noChangeArrowheads="1"/>
          </p:cNvSpPr>
          <p:nvPr/>
        </p:nvSpPr>
        <p:spPr bwMode="auto">
          <a:xfrm>
            <a:off x="2535238" y="1611313"/>
            <a:ext cx="2160587" cy="287337"/>
          </a:xfrm>
          <a:prstGeom prst="roundRect">
            <a:avLst>
              <a:gd name="adj" fmla="val 16667"/>
            </a:avLst>
          </a:prstGeom>
          <a:solidFill>
            <a:srgbClr val="66FFFF">
              <a:alpha val="50195"/>
            </a:srgbClr>
          </a:solidFill>
          <a:ln w="9525">
            <a:noFill/>
            <a:round/>
            <a:headEnd/>
            <a:tailEnd/>
          </a:ln>
        </p:spPr>
        <p:txBody>
          <a:bodyPr wrap="none" anchor="ctr"/>
          <a:lstStyle/>
          <a:p>
            <a:endParaRPr lang="ja-JP" altLang="en-US"/>
          </a:p>
        </p:txBody>
      </p:sp>
      <p:sp>
        <p:nvSpPr>
          <p:cNvPr id="2052" name="AutoShape 14"/>
          <p:cNvSpPr>
            <a:spLocks noChangeArrowheads="1"/>
          </p:cNvSpPr>
          <p:nvPr/>
        </p:nvSpPr>
        <p:spPr bwMode="auto">
          <a:xfrm>
            <a:off x="684213" y="1616075"/>
            <a:ext cx="1727200" cy="287338"/>
          </a:xfrm>
          <a:prstGeom prst="roundRect">
            <a:avLst>
              <a:gd name="adj" fmla="val 16667"/>
            </a:avLst>
          </a:prstGeom>
          <a:solidFill>
            <a:srgbClr val="FFFF99">
              <a:alpha val="50195"/>
            </a:srgbClr>
          </a:solidFill>
          <a:ln w="9525">
            <a:noFill/>
            <a:round/>
            <a:headEnd/>
            <a:tailEnd/>
          </a:ln>
        </p:spPr>
        <p:txBody>
          <a:bodyPr wrap="none" anchor="ctr"/>
          <a:lstStyle/>
          <a:p>
            <a:endParaRPr lang="ja-JP" altLang="en-US"/>
          </a:p>
        </p:txBody>
      </p:sp>
      <p:sp>
        <p:nvSpPr>
          <p:cNvPr id="2053" name="Rectangle 2"/>
          <p:cNvSpPr>
            <a:spLocks noGrp="1" noChangeArrowheads="1"/>
          </p:cNvSpPr>
          <p:nvPr>
            <p:ph type="ctrTitle"/>
          </p:nvPr>
        </p:nvSpPr>
        <p:spPr>
          <a:xfrm>
            <a:off x="320675" y="287338"/>
            <a:ext cx="8585200" cy="992187"/>
          </a:xfrm>
        </p:spPr>
        <p:txBody>
          <a:bodyPr>
            <a:normAutofit fontScale="90000"/>
          </a:bodyPr>
          <a:lstStyle/>
          <a:p>
            <a:pPr eaLnBrk="1" hangingPunct="1"/>
            <a:r>
              <a:rPr lang="ja-JP" altLang="en-US" sz="3200" dirty="0" smtClean="0">
                <a:latin typeface="ＭＳ Ｐゴシック" pitchFamily="50" charset="-128"/>
                <a:ea typeface="ＭＳ Ｐゴシック" pitchFamily="50" charset="-128"/>
              </a:rPr>
              <a:t>パルス中性子による物質材料</a:t>
            </a:r>
            <a:r>
              <a:rPr lang="en-US" altLang="ja-JP" sz="3200" dirty="0" smtClean="0">
                <a:latin typeface="ＭＳ Ｐゴシック" pitchFamily="50" charset="-128"/>
                <a:ea typeface="ＭＳ Ｐゴシック" pitchFamily="50" charset="-128"/>
              </a:rPr>
              <a:t/>
            </a:r>
            <a:br>
              <a:rPr lang="en-US" altLang="ja-JP" sz="3200" dirty="0" smtClean="0">
                <a:latin typeface="ＭＳ Ｐゴシック" pitchFamily="50" charset="-128"/>
                <a:ea typeface="ＭＳ Ｐゴシック" pitchFamily="50" charset="-128"/>
              </a:rPr>
            </a:br>
            <a:r>
              <a:rPr lang="ja-JP" altLang="en-US" sz="3200" dirty="0" smtClean="0">
                <a:latin typeface="ＭＳ Ｐゴシック" pitchFamily="50" charset="-128"/>
                <a:ea typeface="ＭＳ Ｐゴシック" pitchFamily="50" charset="-128"/>
              </a:rPr>
              <a:t>および空間場の組織構造・物理量イメージング</a:t>
            </a:r>
          </a:p>
        </p:txBody>
      </p:sp>
      <p:sp>
        <p:nvSpPr>
          <p:cNvPr id="2054" name="Rectangle 6"/>
          <p:cNvSpPr>
            <a:spLocks noChangeArrowheads="1"/>
          </p:cNvSpPr>
          <p:nvPr/>
        </p:nvSpPr>
        <p:spPr bwMode="auto">
          <a:xfrm>
            <a:off x="1990725" y="4011613"/>
            <a:ext cx="1379538" cy="327025"/>
          </a:xfrm>
          <a:prstGeom prst="rect">
            <a:avLst/>
          </a:prstGeom>
          <a:noFill/>
          <a:ln w="9525">
            <a:noFill/>
            <a:miter lim="800000"/>
            <a:headEnd/>
            <a:tailEnd/>
          </a:ln>
        </p:spPr>
        <p:txBody>
          <a:bodyPr/>
          <a:lstStyle/>
          <a:p>
            <a:pPr>
              <a:spcBef>
                <a:spcPct val="20000"/>
              </a:spcBef>
            </a:pPr>
            <a:r>
              <a:rPr lang="ja-JP" altLang="en-US" sz="1400" b="1"/>
              <a:t>飛行時間</a:t>
            </a:r>
            <a:r>
              <a:rPr lang="en-US" altLang="ja-JP" sz="1400" b="1"/>
              <a:t> </a:t>
            </a:r>
            <a:r>
              <a:rPr lang="en-US" altLang="ja-JP" sz="1400"/>
              <a:t>[ms]</a:t>
            </a:r>
          </a:p>
          <a:p>
            <a:pPr>
              <a:spcBef>
                <a:spcPct val="20000"/>
              </a:spcBef>
            </a:pPr>
            <a:endParaRPr lang="ja-JP" altLang="en-US" sz="1400"/>
          </a:p>
        </p:txBody>
      </p:sp>
      <p:sp>
        <p:nvSpPr>
          <p:cNvPr id="2055" name="Rectangle 7"/>
          <p:cNvSpPr>
            <a:spLocks noChangeArrowheads="1"/>
          </p:cNvSpPr>
          <p:nvPr/>
        </p:nvSpPr>
        <p:spPr bwMode="auto">
          <a:xfrm rot="16200000" flipH="1">
            <a:off x="-272256" y="2878932"/>
            <a:ext cx="1009650" cy="360362"/>
          </a:xfrm>
          <a:prstGeom prst="rect">
            <a:avLst/>
          </a:prstGeom>
          <a:noFill/>
          <a:ln w="9525">
            <a:noFill/>
            <a:miter lim="800000"/>
            <a:headEnd/>
            <a:tailEnd/>
          </a:ln>
        </p:spPr>
        <p:txBody>
          <a:bodyPr/>
          <a:lstStyle/>
          <a:p>
            <a:pPr>
              <a:spcBef>
                <a:spcPct val="20000"/>
              </a:spcBef>
            </a:pPr>
            <a:r>
              <a:rPr lang="ja-JP" altLang="en-US" sz="1600"/>
              <a:t>断面積</a:t>
            </a:r>
          </a:p>
        </p:txBody>
      </p:sp>
      <p:sp>
        <p:nvSpPr>
          <p:cNvPr id="2056" name="Rectangle 8"/>
          <p:cNvSpPr>
            <a:spLocks noChangeArrowheads="1"/>
          </p:cNvSpPr>
          <p:nvPr/>
        </p:nvSpPr>
        <p:spPr bwMode="auto">
          <a:xfrm>
            <a:off x="611188" y="1597025"/>
            <a:ext cx="2087562" cy="360363"/>
          </a:xfrm>
          <a:prstGeom prst="rect">
            <a:avLst/>
          </a:prstGeom>
          <a:noFill/>
          <a:ln w="9525">
            <a:noFill/>
            <a:miter lim="800000"/>
            <a:headEnd/>
            <a:tailEnd/>
          </a:ln>
        </p:spPr>
        <p:txBody>
          <a:bodyPr/>
          <a:lstStyle/>
          <a:p>
            <a:pPr>
              <a:spcBef>
                <a:spcPct val="20000"/>
              </a:spcBef>
            </a:pPr>
            <a:r>
              <a:rPr lang="ja-JP" altLang="en-US" sz="1400" b="1"/>
              <a:t>共鳴吸収イメージング</a:t>
            </a:r>
          </a:p>
        </p:txBody>
      </p:sp>
      <p:sp>
        <p:nvSpPr>
          <p:cNvPr id="2057" name="AutoShape 9"/>
          <p:cNvSpPr>
            <a:spLocks noChangeArrowheads="1"/>
          </p:cNvSpPr>
          <p:nvPr/>
        </p:nvSpPr>
        <p:spPr bwMode="auto">
          <a:xfrm>
            <a:off x="657225" y="2024063"/>
            <a:ext cx="1852613" cy="149225"/>
          </a:xfrm>
          <a:prstGeom prst="leftRightArrow">
            <a:avLst>
              <a:gd name="adj1" fmla="val 55556"/>
              <a:gd name="adj2" fmla="val 66040"/>
            </a:avLst>
          </a:prstGeom>
          <a:solidFill>
            <a:srgbClr val="FFFF99"/>
          </a:solidFill>
          <a:ln w="9525">
            <a:solidFill>
              <a:schemeClr val="tx1"/>
            </a:solidFill>
            <a:miter lim="800000"/>
            <a:headEnd/>
            <a:tailEnd/>
          </a:ln>
        </p:spPr>
        <p:txBody>
          <a:bodyPr wrap="none" anchor="ctr"/>
          <a:lstStyle/>
          <a:p>
            <a:endParaRPr lang="ja-JP" altLang="en-US"/>
          </a:p>
        </p:txBody>
      </p:sp>
      <p:sp>
        <p:nvSpPr>
          <p:cNvPr id="2058" name="Rectangle 10"/>
          <p:cNvSpPr>
            <a:spLocks noChangeArrowheads="1"/>
          </p:cNvSpPr>
          <p:nvPr/>
        </p:nvSpPr>
        <p:spPr bwMode="auto">
          <a:xfrm>
            <a:off x="2525713" y="1597025"/>
            <a:ext cx="2303462" cy="360363"/>
          </a:xfrm>
          <a:prstGeom prst="rect">
            <a:avLst/>
          </a:prstGeom>
          <a:noFill/>
          <a:ln w="9525">
            <a:noFill/>
            <a:miter lim="800000"/>
            <a:headEnd/>
            <a:tailEnd/>
          </a:ln>
        </p:spPr>
        <p:txBody>
          <a:bodyPr/>
          <a:lstStyle/>
          <a:p>
            <a:pPr>
              <a:spcBef>
                <a:spcPct val="20000"/>
              </a:spcBef>
            </a:pPr>
            <a:r>
              <a:rPr lang="ja-JP" altLang="en-US" sz="1400" b="1"/>
              <a:t>ブラッグエッジイメージング</a:t>
            </a:r>
          </a:p>
        </p:txBody>
      </p:sp>
      <p:sp>
        <p:nvSpPr>
          <p:cNvPr id="2059" name="AutoShape 11"/>
          <p:cNvSpPr>
            <a:spLocks noChangeArrowheads="1"/>
          </p:cNvSpPr>
          <p:nvPr/>
        </p:nvSpPr>
        <p:spPr bwMode="auto">
          <a:xfrm>
            <a:off x="2532063" y="2028825"/>
            <a:ext cx="1831975" cy="158750"/>
          </a:xfrm>
          <a:prstGeom prst="leftRightArrow">
            <a:avLst>
              <a:gd name="adj1" fmla="val 50000"/>
              <a:gd name="adj2" fmla="val 74850"/>
            </a:avLst>
          </a:prstGeom>
          <a:solidFill>
            <a:srgbClr val="66FFFF"/>
          </a:solidFill>
          <a:ln w="9525">
            <a:solidFill>
              <a:schemeClr val="tx1"/>
            </a:solidFill>
            <a:miter lim="800000"/>
            <a:headEnd/>
            <a:tailEnd/>
          </a:ln>
        </p:spPr>
        <p:txBody>
          <a:bodyPr wrap="none" anchor="ctr"/>
          <a:lstStyle/>
          <a:p>
            <a:endParaRPr lang="ja-JP" altLang="en-US"/>
          </a:p>
        </p:txBody>
      </p:sp>
      <p:pic>
        <p:nvPicPr>
          <p:cNvPr id="2060" name="Picture 20"/>
          <p:cNvPicPr>
            <a:picLocks noChangeAspect="1" noChangeArrowheads="1"/>
          </p:cNvPicPr>
          <p:nvPr/>
        </p:nvPicPr>
        <p:blipFill>
          <a:blip r:embed="rId4" cstate="print"/>
          <a:srcRect/>
          <a:stretch>
            <a:fillRect/>
          </a:stretch>
        </p:blipFill>
        <p:spPr bwMode="auto">
          <a:xfrm>
            <a:off x="611188" y="2441575"/>
            <a:ext cx="3816350" cy="1374775"/>
          </a:xfrm>
          <a:prstGeom prst="rect">
            <a:avLst/>
          </a:prstGeom>
          <a:noFill/>
          <a:ln w="9525">
            <a:noFill/>
            <a:miter lim="800000"/>
            <a:headEnd/>
            <a:tailEnd/>
          </a:ln>
        </p:spPr>
      </p:pic>
      <p:sp>
        <p:nvSpPr>
          <p:cNvPr id="2061" name="AutoShape 13"/>
          <p:cNvSpPr>
            <a:spLocks noChangeArrowheads="1"/>
          </p:cNvSpPr>
          <p:nvPr/>
        </p:nvSpPr>
        <p:spPr bwMode="auto">
          <a:xfrm>
            <a:off x="3071813" y="2627313"/>
            <a:ext cx="1271587" cy="136525"/>
          </a:xfrm>
          <a:prstGeom prst="leftRightArrow">
            <a:avLst>
              <a:gd name="adj1" fmla="val 56046"/>
              <a:gd name="adj2" fmla="val 87448"/>
            </a:avLst>
          </a:prstGeom>
          <a:solidFill>
            <a:srgbClr val="99FFCC"/>
          </a:solidFill>
          <a:ln w="9525">
            <a:solidFill>
              <a:schemeClr val="tx1"/>
            </a:solidFill>
            <a:miter lim="800000"/>
            <a:headEnd/>
            <a:tailEnd/>
          </a:ln>
        </p:spPr>
        <p:txBody>
          <a:bodyPr wrap="none" anchor="ctr"/>
          <a:lstStyle/>
          <a:p>
            <a:endParaRPr lang="ja-JP" altLang="en-US"/>
          </a:p>
        </p:txBody>
      </p:sp>
      <p:grpSp>
        <p:nvGrpSpPr>
          <p:cNvPr id="2" name="Group 17"/>
          <p:cNvGrpSpPr>
            <a:grpSpLocks/>
          </p:cNvGrpSpPr>
          <p:nvPr/>
        </p:nvGrpSpPr>
        <p:grpSpPr bwMode="auto">
          <a:xfrm>
            <a:off x="2319338" y="2789238"/>
            <a:ext cx="1511300" cy="360362"/>
            <a:chOff x="1837" y="1933"/>
            <a:chExt cx="952" cy="227"/>
          </a:xfrm>
        </p:grpSpPr>
        <p:sp>
          <p:nvSpPr>
            <p:cNvPr id="2118" name="AutoShape 16"/>
            <p:cNvSpPr>
              <a:spLocks noChangeArrowheads="1"/>
            </p:cNvSpPr>
            <p:nvPr/>
          </p:nvSpPr>
          <p:spPr bwMode="auto">
            <a:xfrm>
              <a:off x="1837" y="1951"/>
              <a:ext cx="952" cy="181"/>
            </a:xfrm>
            <a:prstGeom prst="roundRect">
              <a:avLst>
                <a:gd name="adj" fmla="val 16667"/>
              </a:avLst>
            </a:prstGeom>
            <a:solidFill>
              <a:srgbClr val="99FFCC">
                <a:alpha val="50195"/>
              </a:srgbClr>
            </a:solidFill>
            <a:ln w="9525">
              <a:noFill/>
              <a:round/>
              <a:headEnd/>
              <a:tailEnd/>
            </a:ln>
          </p:spPr>
          <p:txBody>
            <a:bodyPr wrap="none" anchor="ctr"/>
            <a:lstStyle/>
            <a:p>
              <a:endParaRPr lang="ja-JP" altLang="en-US"/>
            </a:p>
          </p:txBody>
        </p:sp>
        <p:sp>
          <p:nvSpPr>
            <p:cNvPr id="2119" name="Rectangle 12"/>
            <p:cNvSpPr>
              <a:spLocks noChangeArrowheads="1"/>
            </p:cNvSpPr>
            <p:nvPr/>
          </p:nvSpPr>
          <p:spPr bwMode="auto">
            <a:xfrm>
              <a:off x="1837" y="1933"/>
              <a:ext cx="952" cy="227"/>
            </a:xfrm>
            <a:prstGeom prst="rect">
              <a:avLst/>
            </a:prstGeom>
            <a:noFill/>
            <a:ln w="9525">
              <a:noFill/>
              <a:miter lim="800000"/>
              <a:headEnd/>
              <a:tailEnd/>
            </a:ln>
          </p:spPr>
          <p:txBody>
            <a:bodyPr/>
            <a:lstStyle/>
            <a:p>
              <a:pPr>
                <a:spcBef>
                  <a:spcPct val="20000"/>
                </a:spcBef>
              </a:pPr>
              <a:r>
                <a:rPr lang="ja-JP" altLang="en-US" sz="1400" b="1"/>
                <a:t>磁気イメージング</a:t>
              </a:r>
            </a:p>
          </p:txBody>
        </p:sp>
      </p:grpSp>
      <p:pic>
        <p:nvPicPr>
          <p:cNvPr id="2063" name="Picture 24"/>
          <p:cNvPicPr>
            <a:picLocks noChangeAspect="1" noChangeArrowheads="1"/>
          </p:cNvPicPr>
          <p:nvPr/>
        </p:nvPicPr>
        <p:blipFill>
          <a:blip r:embed="rId5" cstate="print"/>
          <a:srcRect/>
          <a:stretch>
            <a:fillRect/>
          </a:stretch>
        </p:blipFill>
        <p:spPr bwMode="auto">
          <a:xfrm>
            <a:off x="546100" y="3794125"/>
            <a:ext cx="3911600" cy="252413"/>
          </a:xfrm>
          <a:prstGeom prst="rect">
            <a:avLst/>
          </a:prstGeom>
          <a:noFill/>
          <a:ln w="9525">
            <a:noFill/>
            <a:miter lim="800000"/>
            <a:headEnd/>
            <a:tailEnd/>
          </a:ln>
        </p:spPr>
      </p:pic>
      <p:sp>
        <p:nvSpPr>
          <p:cNvPr id="2064" name="Rectangle 26"/>
          <p:cNvSpPr>
            <a:spLocks noChangeArrowheads="1"/>
          </p:cNvSpPr>
          <p:nvPr/>
        </p:nvSpPr>
        <p:spPr bwMode="auto">
          <a:xfrm>
            <a:off x="2000250" y="6134100"/>
            <a:ext cx="1504950" cy="327025"/>
          </a:xfrm>
          <a:prstGeom prst="rect">
            <a:avLst/>
          </a:prstGeom>
          <a:noFill/>
          <a:ln w="9525">
            <a:noFill/>
            <a:miter lim="800000"/>
            <a:headEnd/>
            <a:tailEnd/>
          </a:ln>
        </p:spPr>
        <p:txBody>
          <a:bodyPr/>
          <a:lstStyle/>
          <a:p>
            <a:pPr>
              <a:spcBef>
                <a:spcPct val="20000"/>
              </a:spcBef>
            </a:pPr>
            <a:r>
              <a:rPr lang="ja-JP" altLang="en-US" sz="1400" b="1"/>
              <a:t>飛行時間</a:t>
            </a:r>
            <a:r>
              <a:rPr lang="en-US" altLang="ja-JP" sz="1400" b="1"/>
              <a:t> </a:t>
            </a:r>
            <a:r>
              <a:rPr lang="en-US" altLang="ja-JP" sz="1400"/>
              <a:t>[ms]</a:t>
            </a:r>
          </a:p>
          <a:p>
            <a:pPr>
              <a:spcBef>
                <a:spcPct val="20000"/>
              </a:spcBef>
            </a:pPr>
            <a:endParaRPr lang="ja-JP" altLang="en-US" sz="1400"/>
          </a:p>
        </p:txBody>
      </p:sp>
      <p:sp>
        <p:nvSpPr>
          <p:cNvPr id="2065" name="AutoShape 29"/>
          <p:cNvSpPr>
            <a:spLocks noChangeArrowheads="1"/>
          </p:cNvSpPr>
          <p:nvPr/>
        </p:nvSpPr>
        <p:spPr bwMode="auto">
          <a:xfrm>
            <a:off x="2503488" y="5478463"/>
            <a:ext cx="1816100" cy="152400"/>
          </a:xfrm>
          <a:prstGeom prst="leftRightArrow">
            <a:avLst>
              <a:gd name="adj1" fmla="val 50000"/>
              <a:gd name="adj2" fmla="val 82865"/>
            </a:avLst>
          </a:prstGeom>
          <a:solidFill>
            <a:srgbClr val="66FFFF"/>
          </a:solidFill>
          <a:ln w="9525">
            <a:solidFill>
              <a:schemeClr val="tx1"/>
            </a:solidFill>
            <a:miter lim="800000"/>
            <a:headEnd/>
            <a:tailEnd/>
          </a:ln>
        </p:spPr>
        <p:txBody>
          <a:bodyPr wrap="none" anchor="ctr"/>
          <a:lstStyle/>
          <a:p>
            <a:endParaRPr lang="ja-JP" altLang="en-US"/>
          </a:p>
        </p:txBody>
      </p:sp>
      <p:sp>
        <p:nvSpPr>
          <p:cNvPr id="2066" name="AutoShape 30"/>
          <p:cNvSpPr>
            <a:spLocks noChangeArrowheads="1"/>
          </p:cNvSpPr>
          <p:nvPr/>
        </p:nvSpPr>
        <p:spPr bwMode="auto">
          <a:xfrm>
            <a:off x="3019425" y="4611688"/>
            <a:ext cx="1285875" cy="152400"/>
          </a:xfrm>
          <a:prstGeom prst="leftRightArrow">
            <a:avLst>
              <a:gd name="adj1" fmla="val 56046"/>
              <a:gd name="adj2" fmla="val 89609"/>
            </a:avLst>
          </a:prstGeom>
          <a:solidFill>
            <a:srgbClr val="99FFCC"/>
          </a:solidFill>
          <a:ln w="9525">
            <a:solidFill>
              <a:schemeClr val="tx1"/>
            </a:solidFill>
            <a:miter lim="800000"/>
            <a:headEnd/>
            <a:tailEnd/>
          </a:ln>
        </p:spPr>
        <p:txBody>
          <a:bodyPr wrap="none" anchor="ctr"/>
          <a:lstStyle/>
          <a:p>
            <a:endParaRPr lang="ja-JP" altLang="en-US"/>
          </a:p>
        </p:txBody>
      </p:sp>
      <p:sp>
        <p:nvSpPr>
          <p:cNvPr id="2067" name="AutoShape 31"/>
          <p:cNvSpPr>
            <a:spLocks noChangeArrowheads="1"/>
          </p:cNvSpPr>
          <p:nvPr/>
        </p:nvSpPr>
        <p:spPr bwMode="auto">
          <a:xfrm>
            <a:off x="693738" y="5480050"/>
            <a:ext cx="1773237" cy="142875"/>
          </a:xfrm>
          <a:prstGeom prst="leftRightArrow">
            <a:avLst>
              <a:gd name="adj1" fmla="val 62222"/>
              <a:gd name="adj2" fmla="val 96014"/>
            </a:avLst>
          </a:prstGeom>
          <a:solidFill>
            <a:srgbClr val="FFFF99"/>
          </a:solidFill>
          <a:ln w="9525">
            <a:solidFill>
              <a:schemeClr val="tx1"/>
            </a:solidFill>
            <a:miter lim="800000"/>
            <a:headEnd/>
            <a:tailEnd/>
          </a:ln>
        </p:spPr>
        <p:txBody>
          <a:bodyPr wrap="none" anchor="ctr"/>
          <a:lstStyle/>
          <a:p>
            <a:endParaRPr lang="ja-JP" altLang="en-US"/>
          </a:p>
        </p:txBody>
      </p:sp>
      <p:sp>
        <p:nvSpPr>
          <p:cNvPr id="2068" name="Rectangle 7"/>
          <p:cNvSpPr>
            <a:spLocks noChangeArrowheads="1"/>
          </p:cNvSpPr>
          <p:nvPr/>
        </p:nvSpPr>
        <p:spPr bwMode="auto">
          <a:xfrm rot="16200000" flipH="1">
            <a:off x="-388938" y="5013326"/>
            <a:ext cx="1243013" cy="360362"/>
          </a:xfrm>
          <a:prstGeom prst="rect">
            <a:avLst/>
          </a:prstGeom>
          <a:noFill/>
          <a:ln w="9525">
            <a:noFill/>
            <a:miter lim="800000"/>
            <a:headEnd/>
            <a:tailEnd/>
          </a:ln>
        </p:spPr>
        <p:txBody>
          <a:bodyPr/>
          <a:lstStyle/>
          <a:p>
            <a:pPr>
              <a:spcBef>
                <a:spcPct val="20000"/>
              </a:spcBef>
            </a:pPr>
            <a:r>
              <a:rPr lang="ja-JP" altLang="en-US" sz="1600"/>
              <a:t>ビーム強度</a:t>
            </a:r>
          </a:p>
        </p:txBody>
      </p:sp>
      <p:sp>
        <p:nvSpPr>
          <p:cNvPr id="2069" name="Text Box 27"/>
          <p:cNvSpPr txBox="1">
            <a:spLocks noChangeArrowheads="1"/>
          </p:cNvSpPr>
          <p:nvPr/>
        </p:nvSpPr>
        <p:spPr bwMode="auto">
          <a:xfrm>
            <a:off x="371475" y="2171700"/>
            <a:ext cx="808038" cy="244475"/>
          </a:xfrm>
          <a:prstGeom prst="rect">
            <a:avLst/>
          </a:prstGeom>
          <a:noFill/>
          <a:ln w="9525">
            <a:noFill/>
            <a:miter lim="800000"/>
            <a:headEnd/>
            <a:tailEnd/>
          </a:ln>
        </p:spPr>
        <p:txBody>
          <a:bodyPr>
            <a:spAutoFit/>
          </a:bodyPr>
          <a:lstStyle/>
          <a:p>
            <a:pPr>
              <a:spcBef>
                <a:spcPct val="50000"/>
              </a:spcBef>
            </a:pPr>
            <a:r>
              <a:rPr lang="en-US" altLang="ja-JP" sz="1000" b="1"/>
              <a:t>1000 eV</a:t>
            </a:r>
          </a:p>
        </p:txBody>
      </p:sp>
      <p:sp>
        <p:nvSpPr>
          <p:cNvPr id="2070" name="Text Box 28"/>
          <p:cNvSpPr txBox="1">
            <a:spLocks noChangeArrowheads="1"/>
          </p:cNvSpPr>
          <p:nvPr/>
        </p:nvSpPr>
        <p:spPr bwMode="auto">
          <a:xfrm>
            <a:off x="4090988" y="2192338"/>
            <a:ext cx="790575" cy="244475"/>
          </a:xfrm>
          <a:prstGeom prst="rect">
            <a:avLst/>
          </a:prstGeom>
          <a:noFill/>
          <a:ln w="9525">
            <a:noFill/>
            <a:miter lim="800000"/>
            <a:headEnd/>
            <a:tailEnd/>
          </a:ln>
        </p:spPr>
        <p:txBody>
          <a:bodyPr>
            <a:spAutoFit/>
          </a:bodyPr>
          <a:lstStyle/>
          <a:p>
            <a:pPr>
              <a:spcBef>
                <a:spcPct val="50000"/>
              </a:spcBef>
            </a:pPr>
            <a:r>
              <a:rPr lang="en-US" altLang="ja-JP" sz="1000" b="1"/>
              <a:t>0.001 eV</a:t>
            </a:r>
          </a:p>
        </p:txBody>
      </p:sp>
      <p:sp>
        <p:nvSpPr>
          <p:cNvPr id="2071" name="Text Box 27"/>
          <p:cNvSpPr txBox="1">
            <a:spLocks noChangeArrowheads="1"/>
          </p:cNvSpPr>
          <p:nvPr/>
        </p:nvSpPr>
        <p:spPr bwMode="auto">
          <a:xfrm>
            <a:off x="1565275" y="2174875"/>
            <a:ext cx="714375" cy="244475"/>
          </a:xfrm>
          <a:prstGeom prst="rect">
            <a:avLst/>
          </a:prstGeom>
          <a:noFill/>
          <a:ln w="9525">
            <a:noFill/>
            <a:miter lim="800000"/>
            <a:headEnd/>
            <a:tailEnd/>
          </a:ln>
        </p:spPr>
        <p:txBody>
          <a:bodyPr>
            <a:spAutoFit/>
          </a:bodyPr>
          <a:lstStyle/>
          <a:p>
            <a:pPr algn="ctr">
              <a:spcBef>
                <a:spcPct val="50000"/>
              </a:spcBef>
            </a:pPr>
            <a:r>
              <a:rPr lang="en-US" altLang="ja-JP" sz="1000" b="1"/>
              <a:t>10 eV</a:t>
            </a:r>
          </a:p>
        </p:txBody>
      </p:sp>
      <p:sp>
        <p:nvSpPr>
          <p:cNvPr id="2072" name="Text Box 27"/>
          <p:cNvSpPr txBox="1">
            <a:spLocks noChangeArrowheads="1"/>
          </p:cNvSpPr>
          <p:nvPr/>
        </p:nvSpPr>
        <p:spPr bwMode="auto">
          <a:xfrm>
            <a:off x="2852738" y="2174875"/>
            <a:ext cx="714375" cy="244475"/>
          </a:xfrm>
          <a:prstGeom prst="rect">
            <a:avLst/>
          </a:prstGeom>
          <a:noFill/>
          <a:ln w="9525">
            <a:noFill/>
            <a:miter lim="800000"/>
            <a:headEnd/>
            <a:tailEnd/>
          </a:ln>
        </p:spPr>
        <p:txBody>
          <a:bodyPr>
            <a:spAutoFit/>
          </a:bodyPr>
          <a:lstStyle/>
          <a:p>
            <a:pPr algn="ctr">
              <a:spcBef>
                <a:spcPct val="50000"/>
              </a:spcBef>
            </a:pPr>
            <a:r>
              <a:rPr lang="en-US" altLang="ja-JP" sz="1000" b="1"/>
              <a:t>0.1 eV</a:t>
            </a:r>
          </a:p>
        </p:txBody>
      </p:sp>
      <p:pic>
        <p:nvPicPr>
          <p:cNvPr id="2073" name="Picture 74"/>
          <p:cNvPicPr>
            <a:picLocks noChangeAspect="1" noChangeArrowheads="1"/>
          </p:cNvPicPr>
          <p:nvPr/>
        </p:nvPicPr>
        <p:blipFill>
          <a:blip r:embed="rId6" cstate="print"/>
          <a:srcRect/>
          <a:stretch>
            <a:fillRect/>
          </a:stretch>
        </p:blipFill>
        <p:spPr bwMode="auto">
          <a:xfrm>
            <a:off x="471488" y="3897313"/>
            <a:ext cx="4033837" cy="142875"/>
          </a:xfrm>
          <a:prstGeom prst="rect">
            <a:avLst/>
          </a:prstGeom>
          <a:noFill/>
          <a:ln w="9525">
            <a:noFill/>
            <a:miter lim="800000"/>
            <a:headEnd/>
            <a:tailEnd/>
          </a:ln>
        </p:spPr>
      </p:pic>
      <p:pic>
        <p:nvPicPr>
          <p:cNvPr id="2074" name="Picture 75"/>
          <p:cNvPicPr>
            <a:picLocks noChangeAspect="1" noChangeArrowheads="1"/>
          </p:cNvPicPr>
          <p:nvPr/>
        </p:nvPicPr>
        <p:blipFill>
          <a:blip r:embed="rId6" cstate="print"/>
          <a:srcRect/>
          <a:stretch>
            <a:fillRect/>
          </a:stretch>
        </p:blipFill>
        <p:spPr bwMode="auto">
          <a:xfrm>
            <a:off x="454024" y="5916808"/>
            <a:ext cx="4117975" cy="145855"/>
          </a:xfrm>
          <a:prstGeom prst="rect">
            <a:avLst/>
          </a:prstGeom>
          <a:noFill/>
          <a:ln w="9525">
            <a:noFill/>
            <a:miter lim="800000"/>
            <a:headEnd/>
            <a:tailEnd/>
          </a:ln>
        </p:spPr>
      </p:pic>
      <p:graphicFrame>
        <p:nvGraphicFramePr>
          <p:cNvPr id="2195" name="Group 147"/>
          <p:cNvGraphicFramePr>
            <a:graphicFrameLocks noGrp="1"/>
          </p:cNvGraphicFramePr>
          <p:nvPr/>
        </p:nvGraphicFramePr>
        <p:xfrm>
          <a:off x="4776819" y="2285992"/>
          <a:ext cx="4224337" cy="2657477"/>
        </p:xfrm>
        <a:graphic>
          <a:graphicData uri="http://schemas.openxmlformats.org/drawingml/2006/table">
            <a:tbl>
              <a:tblPr/>
              <a:tblGrid>
                <a:gridCol w="600075"/>
                <a:gridCol w="1192212"/>
                <a:gridCol w="1219200"/>
                <a:gridCol w="1212850"/>
              </a:tblGrid>
              <a:tr h="569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ゴシック" pitchFamily="49" charset="-128"/>
                          <a:ea typeface="ＭＳ ゴシック" pitchFamily="49" charset="-128"/>
                        </a:rPr>
                        <a:t>領域</a:t>
                      </a:r>
                      <a:endParaRPr kumimoji="1" lang="ja-JP" altLang="en-US" sz="1800" b="1" i="0" u="none" strike="noStrike" cap="none" normalizeH="0" baseline="0" dirty="0" smtClean="0">
                        <a:ln>
                          <a:noFill/>
                        </a:ln>
                        <a:solidFill>
                          <a:schemeClr val="tx1"/>
                        </a:solidFill>
                        <a:effectLst/>
                        <a:latin typeface="Arial" charset="0"/>
                        <a:ea typeface="ＭＳ Ｐゴシック" charset="-128"/>
                      </a:endParaRPr>
                    </a:p>
                  </a:txBody>
                  <a:tcPr marL="91431" marR="91431"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ＭＳ ゴシック" pitchFamily="49" charset="-128"/>
                          <a:ea typeface="ＭＳ ゴシック" pitchFamily="49" charset="-128"/>
                        </a:rPr>
                        <a:t>共鳴吸収</a:t>
                      </a:r>
                      <a:endParaRPr kumimoji="1" lang="en-US" altLang="ja-JP" sz="1000" b="1" i="0" u="none" strike="noStrike" cap="none" normalizeH="0" baseline="0" smtClean="0">
                        <a:ln>
                          <a:noFill/>
                        </a:ln>
                        <a:solidFill>
                          <a:schemeClr val="tx1"/>
                        </a:solidFill>
                        <a:effectLst/>
                        <a:latin typeface="Century" pitchFamily="18" charset="0"/>
                        <a:ea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ＭＳ ゴシック" pitchFamily="49" charset="-128"/>
                          <a:ea typeface="ＭＳ ゴシック" pitchFamily="49" charset="-128"/>
                        </a:rPr>
                        <a:t>イメージング</a:t>
                      </a:r>
                      <a:endParaRPr kumimoji="1" lang="ja-JP" altLang="en-US" sz="1800" b="1" i="0" u="none" strike="noStrike" cap="none" normalizeH="0" baseline="0" smtClean="0">
                        <a:ln>
                          <a:noFill/>
                        </a:ln>
                        <a:solidFill>
                          <a:schemeClr val="tx1"/>
                        </a:solidFill>
                        <a:effectLst/>
                        <a:latin typeface="Arial" charset="0"/>
                        <a:ea typeface="ＭＳ Ｐゴシック" charset="-128"/>
                      </a:endParaRPr>
                    </a:p>
                  </a:txBody>
                  <a:tcPr marL="91431" marR="91431"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ＭＳ ゴシック" pitchFamily="49" charset="-128"/>
                          <a:ea typeface="ＭＳ ゴシック" pitchFamily="49" charset="-128"/>
                        </a:rPr>
                        <a:t>ブラッグエッジ</a:t>
                      </a:r>
                      <a:endParaRPr kumimoji="1" lang="en-US" altLang="ja-JP" sz="1000" b="1" i="0" u="none" strike="noStrike" cap="none" normalizeH="0" baseline="0" smtClean="0">
                        <a:ln>
                          <a:noFill/>
                        </a:ln>
                        <a:solidFill>
                          <a:schemeClr val="tx1"/>
                        </a:solidFill>
                        <a:effectLst/>
                        <a:latin typeface="Century" pitchFamily="18" charset="0"/>
                        <a:ea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ＭＳ ゴシック" pitchFamily="49" charset="-128"/>
                          <a:ea typeface="ＭＳ ゴシック" pitchFamily="49" charset="-128"/>
                        </a:rPr>
                        <a:t>イメージング</a:t>
                      </a:r>
                      <a:endParaRPr kumimoji="1" lang="ja-JP" altLang="en-US" sz="1800" b="1" i="0" u="none" strike="noStrike" cap="none" normalizeH="0" baseline="0" smtClean="0">
                        <a:ln>
                          <a:noFill/>
                        </a:ln>
                        <a:solidFill>
                          <a:schemeClr val="tx1"/>
                        </a:solidFill>
                        <a:effectLst/>
                        <a:latin typeface="Arial" charset="0"/>
                        <a:ea typeface="ＭＳ Ｐゴシック" charset="-128"/>
                      </a:endParaRPr>
                    </a:p>
                  </a:txBody>
                  <a:tcPr marL="91431" marR="91431"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ＭＳ ゴシック" pitchFamily="49" charset="-128"/>
                          <a:ea typeface="ＭＳ ゴシック" pitchFamily="49" charset="-128"/>
                        </a:rPr>
                        <a:t>磁気</a:t>
                      </a:r>
                      <a:endParaRPr kumimoji="1" lang="en-US" altLang="ja-JP" sz="1000" b="1" i="0" u="none" strike="noStrike" cap="none" normalizeH="0" baseline="0" smtClean="0">
                        <a:ln>
                          <a:noFill/>
                        </a:ln>
                        <a:solidFill>
                          <a:schemeClr val="tx1"/>
                        </a:solidFill>
                        <a:effectLst/>
                        <a:latin typeface="Century" pitchFamily="18" charset="0"/>
                        <a:ea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ＭＳ ゴシック" pitchFamily="49" charset="-128"/>
                          <a:ea typeface="ＭＳ ゴシック" pitchFamily="49" charset="-128"/>
                        </a:rPr>
                        <a:t>イメージング</a:t>
                      </a:r>
                      <a:endParaRPr kumimoji="1" lang="ja-JP" altLang="en-US" sz="1800" b="1" i="0" u="none" strike="noStrike" cap="none" normalizeH="0" baseline="0" smtClean="0">
                        <a:ln>
                          <a:noFill/>
                        </a:ln>
                        <a:solidFill>
                          <a:schemeClr val="tx1"/>
                        </a:solidFill>
                        <a:effectLst/>
                        <a:latin typeface="Arial" charset="0"/>
                        <a:ea typeface="ＭＳ Ｐゴシック" charset="-128"/>
                      </a:endParaRPr>
                    </a:p>
                  </a:txBody>
                  <a:tcPr marL="91431" marR="91431"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CC"/>
                    </a:solidFill>
                  </a:tcPr>
                </a:tc>
              </a:tr>
              <a:tr h="566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ＭＳ ゴシック" pitchFamily="49" charset="-128"/>
                          <a:ea typeface="ＭＳ ゴシック" pitchFamily="49" charset="-128"/>
                        </a:rPr>
                        <a:t>ｴﾈﾙｷﾞｰ</a:t>
                      </a:r>
                      <a:endParaRPr kumimoji="1" lang="en-US" altLang="ja-JP" sz="1000" b="1" i="0" u="none" strike="noStrike" cap="none" normalizeH="0" baseline="0" smtClean="0">
                        <a:ln>
                          <a:noFill/>
                        </a:ln>
                        <a:solidFill>
                          <a:schemeClr val="tx1"/>
                        </a:solidFill>
                        <a:effectLst/>
                        <a:latin typeface="Century" pitchFamily="18" charset="0"/>
                        <a:ea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ＭＳ ゴシック" pitchFamily="49" charset="-128"/>
                          <a:ea typeface="ＭＳ ゴシック" pitchFamily="49" charset="-128"/>
                        </a:rPr>
                        <a:t>領域</a:t>
                      </a:r>
                      <a:endParaRPr kumimoji="1" lang="ja-JP" altLang="en-US" sz="1800" b="1" i="0" u="none" strike="noStrike" cap="none" normalizeH="0" baseline="0" smtClean="0">
                        <a:ln>
                          <a:noFill/>
                        </a:ln>
                        <a:solidFill>
                          <a:schemeClr val="tx1"/>
                        </a:solidFill>
                        <a:effectLst/>
                        <a:latin typeface="Arial" charset="0"/>
                        <a:ea typeface="ＭＳ Ｐゴシック" charset="-128"/>
                      </a:endParaRPr>
                    </a:p>
                  </a:txBody>
                  <a:tcPr marL="91431" marR="91431"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ＭＳ ゴシック" pitchFamily="49" charset="-128"/>
                          <a:ea typeface="ＭＳ ゴシック" pitchFamily="49" charset="-128"/>
                        </a:rPr>
                        <a:t>高（</a:t>
                      </a:r>
                      <a:r>
                        <a:rPr kumimoji="1" lang="en-US" altLang="ja-JP" sz="1000" b="1" i="0" u="none" strike="noStrike" cap="none" normalizeH="0" baseline="0" smtClean="0">
                          <a:ln>
                            <a:noFill/>
                          </a:ln>
                          <a:solidFill>
                            <a:schemeClr val="tx1"/>
                          </a:solidFill>
                          <a:effectLst/>
                          <a:latin typeface="ＭＳ ゴシック" pitchFamily="49" charset="-128"/>
                          <a:ea typeface="ＭＳ ゴシック" pitchFamily="49" charset="-128"/>
                        </a:rPr>
                        <a:t>1000eV-1eV</a:t>
                      </a:r>
                      <a:r>
                        <a:rPr kumimoji="1" lang="ja-JP" altLang="en-US" sz="1000" b="1" i="0" u="none" strike="noStrike" cap="none" normalizeH="0" baseline="0" smtClean="0">
                          <a:ln>
                            <a:noFill/>
                          </a:ln>
                          <a:solidFill>
                            <a:schemeClr val="tx1"/>
                          </a:solidFill>
                          <a:effectLst/>
                          <a:latin typeface="ＭＳ ゴシック" pitchFamily="49" charset="-128"/>
                          <a:ea typeface="ＭＳ ゴシック" pitchFamily="49" charset="-128"/>
                        </a:rPr>
                        <a:t>）</a:t>
                      </a:r>
                      <a:endParaRPr kumimoji="1" lang="ja-JP" altLang="en-US" sz="1800" b="1" i="0" u="none" strike="noStrike" cap="none" normalizeH="0" baseline="0" smtClean="0">
                        <a:ln>
                          <a:noFill/>
                        </a:ln>
                        <a:solidFill>
                          <a:schemeClr val="tx1"/>
                        </a:solidFill>
                        <a:effectLst/>
                        <a:latin typeface="Arial" charset="0"/>
                        <a:ea typeface="ＭＳ Ｐゴシック" charset="-128"/>
                      </a:endParaRPr>
                    </a:p>
                  </a:txBody>
                  <a:tcPr marL="91431" marR="91431"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Arial" charset="0"/>
                          <a:ea typeface="ＭＳ Ｐゴシック" charset="-128"/>
                        </a:rPr>
                        <a:t>低</a:t>
                      </a:r>
                      <a:r>
                        <a:rPr kumimoji="1" lang="ja-JP" altLang="en-US" sz="1000" b="1" i="0" u="none" strike="noStrike" cap="none" normalizeH="0" baseline="0" smtClean="0">
                          <a:ln>
                            <a:noFill/>
                          </a:ln>
                          <a:solidFill>
                            <a:schemeClr val="tx1"/>
                          </a:solidFill>
                          <a:effectLst/>
                          <a:latin typeface="ＭＳ ゴシック" pitchFamily="49" charset="-128"/>
                          <a:ea typeface="ＭＳ ゴシック" pitchFamily="49" charset="-128"/>
                        </a:rPr>
                        <a:t>（</a:t>
                      </a:r>
                      <a:r>
                        <a:rPr kumimoji="1" lang="en-US" altLang="ja-JP" sz="1000" b="1" i="0" u="none" strike="noStrike" cap="none" normalizeH="0" baseline="0" smtClean="0">
                          <a:ln>
                            <a:noFill/>
                          </a:ln>
                          <a:solidFill>
                            <a:schemeClr val="tx1"/>
                          </a:solidFill>
                          <a:effectLst/>
                          <a:latin typeface="Arial" charset="0"/>
                          <a:ea typeface="ＭＳ Ｐゴシック" charset="-128"/>
                        </a:rPr>
                        <a:t>&lt;1eV</a:t>
                      </a:r>
                      <a:r>
                        <a:rPr kumimoji="1" lang="ja-JP" altLang="en-US" sz="1000" b="1" i="0" u="none" strike="noStrike" cap="none" normalizeH="0" baseline="0" smtClean="0">
                          <a:ln>
                            <a:noFill/>
                          </a:ln>
                          <a:solidFill>
                            <a:schemeClr val="tx1"/>
                          </a:solidFill>
                          <a:effectLst/>
                          <a:latin typeface="Arial" charset="0"/>
                          <a:ea typeface="ＭＳ Ｐゴシック" charset="-128"/>
                        </a:rPr>
                        <a:t>）</a:t>
                      </a:r>
                      <a:endParaRPr kumimoji="1" lang="en-US" altLang="ja-JP" sz="1000" b="1" i="0" u="none" strike="noStrike" cap="none" normalizeH="0" baseline="0" smtClean="0">
                        <a:ln>
                          <a:noFill/>
                        </a:ln>
                        <a:solidFill>
                          <a:schemeClr val="tx1"/>
                        </a:solidFill>
                        <a:effectLst/>
                        <a:latin typeface="Arial" charset="0"/>
                        <a:ea typeface="ＭＳ Ｐゴシック" charset="-128"/>
                      </a:endParaRPr>
                    </a:p>
                  </a:txBody>
                  <a:tcPr marL="91431" marR="91431"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Arial" charset="0"/>
                          <a:ea typeface="ＭＳ Ｐゴシック" charset="-128"/>
                        </a:rPr>
                        <a:t>低</a:t>
                      </a:r>
                      <a:r>
                        <a:rPr kumimoji="1" lang="ja-JP" altLang="en-US" sz="1000" b="1" i="0" u="none" strike="noStrike" cap="none" normalizeH="0" baseline="0" smtClean="0">
                          <a:ln>
                            <a:noFill/>
                          </a:ln>
                          <a:solidFill>
                            <a:schemeClr val="tx1"/>
                          </a:solidFill>
                          <a:effectLst/>
                          <a:latin typeface="ＭＳ ゴシック" pitchFamily="49" charset="-128"/>
                          <a:ea typeface="ＭＳ ゴシック" pitchFamily="49" charset="-128"/>
                        </a:rPr>
                        <a:t>（</a:t>
                      </a:r>
                      <a:r>
                        <a:rPr kumimoji="1" lang="en-US" altLang="ja-JP" sz="1000" b="1" i="0" u="none" strike="noStrike" cap="none" normalizeH="0" baseline="0" smtClean="0">
                          <a:ln>
                            <a:noFill/>
                          </a:ln>
                          <a:solidFill>
                            <a:schemeClr val="tx1"/>
                          </a:solidFill>
                          <a:effectLst/>
                          <a:latin typeface="Arial" charset="0"/>
                          <a:ea typeface="ＭＳ Ｐゴシック" charset="-128"/>
                        </a:rPr>
                        <a:t>&lt;0.1eV</a:t>
                      </a:r>
                      <a:r>
                        <a:rPr kumimoji="1" lang="ja-JP" altLang="en-US" sz="1000" b="1" i="0" u="none" strike="noStrike" cap="none" normalizeH="0" baseline="0" smtClean="0">
                          <a:ln>
                            <a:noFill/>
                          </a:ln>
                          <a:solidFill>
                            <a:schemeClr val="tx1"/>
                          </a:solidFill>
                          <a:effectLst/>
                          <a:latin typeface="Arial" charset="0"/>
                          <a:ea typeface="ＭＳ Ｐゴシック" charset="-128"/>
                        </a:rPr>
                        <a:t>）</a:t>
                      </a:r>
                    </a:p>
                  </a:txBody>
                  <a:tcPr marL="91431" marR="91431"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ＭＳ ゴシック" pitchFamily="49" charset="-128"/>
                          <a:ea typeface="ＭＳ ゴシック" pitchFamily="49" charset="-128"/>
                        </a:rPr>
                        <a:t>Δ</a:t>
                      </a:r>
                      <a:r>
                        <a:rPr kumimoji="1" lang="ja-JP" altLang="en-US" sz="1000" b="1" i="0" u="none" strike="noStrike" cap="none" normalizeH="0" baseline="0" smtClean="0">
                          <a:ln>
                            <a:noFill/>
                          </a:ln>
                          <a:solidFill>
                            <a:schemeClr val="tx1"/>
                          </a:solidFill>
                          <a:effectLst/>
                          <a:latin typeface="ＭＳ ゴシック" pitchFamily="49" charset="-128"/>
                          <a:ea typeface="ＭＳ ゴシック" pitchFamily="49" charset="-128"/>
                        </a:rPr>
                        <a:t>Ｔ</a:t>
                      </a:r>
                      <a:endParaRPr kumimoji="1" lang="ja-JP" altLang="en-US" sz="1800" b="1" i="0" u="none" strike="noStrike" cap="none" normalizeH="0" baseline="0" smtClean="0">
                        <a:ln>
                          <a:noFill/>
                        </a:ln>
                        <a:solidFill>
                          <a:schemeClr val="tx1"/>
                        </a:solidFill>
                        <a:effectLst/>
                        <a:latin typeface="Arial" charset="0"/>
                        <a:ea typeface="ＭＳ Ｐゴシック" charset="-128"/>
                      </a:endParaRPr>
                    </a:p>
                  </a:txBody>
                  <a:tcPr marL="91431" marR="91431"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ＭＳ ゴシック" pitchFamily="49" charset="-128"/>
                          <a:ea typeface="ＭＳ ゴシック" pitchFamily="49" charset="-128"/>
                        </a:rPr>
                        <a:t>1μ</a:t>
                      </a:r>
                      <a:r>
                        <a:rPr kumimoji="1" lang="ja-JP" altLang="en-US" sz="1000" b="1" i="0" u="none" strike="noStrike" cap="none" normalizeH="0" baseline="0" smtClean="0">
                          <a:ln>
                            <a:noFill/>
                          </a:ln>
                          <a:solidFill>
                            <a:schemeClr val="tx1"/>
                          </a:solidFill>
                          <a:effectLst/>
                          <a:latin typeface="ＭＳ ゴシック" pitchFamily="49" charset="-128"/>
                          <a:ea typeface="ＭＳ ゴシック" pitchFamily="49" charset="-128"/>
                        </a:rPr>
                        <a:t>ｓ～</a:t>
                      </a:r>
                      <a:r>
                        <a:rPr kumimoji="1" lang="en-US" altLang="ja-JP" sz="1000" b="1" i="0" u="none" strike="noStrike" cap="none" normalizeH="0" baseline="0" smtClean="0">
                          <a:ln>
                            <a:noFill/>
                          </a:ln>
                          <a:solidFill>
                            <a:schemeClr val="tx1"/>
                          </a:solidFill>
                          <a:effectLst/>
                          <a:latin typeface="ＭＳ ゴシック" pitchFamily="49" charset="-128"/>
                          <a:ea typeface="ＭＳ ゴシック" pitchFamily="49" charset="-128"/>
                        </a:rPr>
                        <a:t>10μ</a:t>
                      </a:r>
                      <a:r>
                        <a:rPr kumimoji="1" lang="ja-JP" altLang="en-US" sz="1000" b="1" i="0" u="none" strike="noStrike" cap="none" normalizeH="0" baseline="0" smtClean="0">
                          <a:ln>
                            <a:noFill/>
                          </a:ln>
                          <a:solidFill>
                            <a:schemeClr val="tx1"/>
                          </a:solidFill>
                          <a:effectLst/>
                          <a:latin typeface="ＭＳ ゴシック" pitchFamily="49" charset="-128"/>
                          <a:ea typeface="ＭＳ ゴシック" pitchFamily="49" charset="-128"/>
                        </a:rPr>
                        <a:t>ｓ</a:t>
                      </a:r>
                      <a:endParaRPr kumimoji="1" lang="ja-JP" altLang="en-US" sz="1800" b="1" i="0" u="none" strike="noStrike" cap="none" normalizeH="0" baseline="0" smtClean="0">
                        <a:ln>
                          <a:noFill/>
                        </a:ln>
                        <a:solidFill>
                          <a:schemeClr val="tx1"/>
                        </a:solidFill>
                        <a:effectLst/>
                        <a:latin typeface="Arial" charset="0"/>
                        <a:ea typeface="ＭＳ Ｐゴシック" charset="-128"/>
                      </a:endParaRPr>
                    </a:p>
                  </a:txBody>
                  <a:tcPr marL="91431" marR="91431"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ＭＳ ゴシック" pitchFamily="49" charset="-128"/>
                          <a:ea typeface="ＭＳ ゴシック" pitchFamily="49" charset="-128"/>
                        </a:rPr>
                        <a:t>5μ</a:t>
                      </a:r>
                      <a:r>
                        <a:rPr kumimoji="1" lang="ja-JP" altLang="en-US" sz="1000" b="1" i="0" u="none" strike="noStrike" cap="none" normalizeH="0" baseline="0" smtClean="0">
                          <a:ln>
                            <a:noFill/>
                          </a:ln>
                          <a:solidFill>
                            <a:schemeClr val="tx1"/>
                          </a:solidFill>
                          <a:effectLst/>
                          <a:latin typeface="ＭＳ ゴシック" pitchFamily="49" charset="-128"/>
                          <a:ea typeface="ＭＳ ゴシック" pitchFamily="49" charset="-128"/>
                        </a:rPr>
                        <a:t>ｓ～</a:t>
                      </a:r>
                      <a:r>
                        <a:rPr kumimoji="1" lang="en-US" altLang="ja-JP" sz="1000" b="1" i="0" u="none" strike="noStrike" cap="none" normalizeH="0" baseline="0" smtClean="0">
                          <a:ln>
                            <a:noFill/>
                          </a:ln>
                          <a:solidFill>
                            <a:schemeClr val="tx1"/>
                          </a:solidFill>
                          <a:effectLst/>
                          <a:latin typeface="ＭＳ ゴシック" pitchFamily="49" charset="-128"/>
                          <a:ea typeface="ＭＳ ゴシック" pitchFamily="49" charset="-128"/>
                        </a:rPr>
                        <a:t>50μ</a:t>
                      </a:r>
                      <a:r>
                        <a:rPr kumimoji="1" lang="ja-JP" altLang="en-US" sz="1000" b="1" i="0" u="none" strike="noStrike" cap="none" normalizeH="0" baseline="0" smtClean="0">
                          <a:ln>
                            <a:noFill/>
                          </a:ln>
                          <a:solidFill>
                            <a:schemeClr val="tx1"/>
                          </a:solidFill>
                          <a:effectLst/>
                          <a:latin typeface="ＭＳ ゴシック" pitchFamily="49" charset="-128"/>
                          <a:ea typeface="ＭＳ ゴシック" pitchFamily="49" charset="-128"/>
                        </a:rPr>
                        <a:t>ｓ</a:t>
                      </a:r>
                      <a:endParaRPr kumimoji="1" lang="ja-JP" altLang="en-US" sz="1800" b="1" i="0" u="none" strike="noStrike" cap="none" normalizeH="0" baseline="0" smtClean="0">
                        <a:ln>
                          <a:noFill/>
                        </a:ln>
                        <a:solidFill>
                          <a:schemeClr val="tx1"/>
                        </a:solidFill>
                        <a:effectLst/>
                        <a:latin typeface="Arial" charset="0"/>
                        <a:ea typeface="ＭＳ Ｐゴシック" charset="-128"/>
                      </a:endParaRPr>
                    </a:p>
                  </a:txBody>
                  <a:tcPr marL="91431" marR="91431"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ＭＳ ゴシック" pitchFamily="49" charset="-128"/>
                          <a:ea typeface="ＭＳ ゴシック" pitchFamily="49" charset="-128"/>
                        </a:rPr>
                        <a:t>20μ</a:t>
                      </a:r>
                      <a:r>
                        <a:rPr kumimoji="1" lang="ja-JP" altLang="en-US" sz="1000" b="1" i="0" u="none" strike="noStrike" cap="none" normalizeH="0" baseline="0" smtClean="0">
                          <a:ln>
                            <a:noFill/>
                          </a:ln>
                          <a:solidFill>
                            <a:schemeClr val="tx1"/>
                          </a:solidFill>
                          <a:effectLst/>
                          <a:latin typeface="ＭＳ ゴシック" pitchFamily="49" charset="-128"/>
                          <a:ea typeface="ＭＳ ゴシック" pitchFamily="49" charset="-128"/>
                        </a:rPr>
                        <a:t>ｓ～</a:t>
                      </a:r>
                      <a:r>
                        <a:rPr kumimoji="1" lang="en-US" altLang="ja-JP" sz="1000" b="1" i="0" u="none" strike="noStrike" cap="none" normalizeH="0" baseline="0" smtClean="0">
                          <a:ln>
                            <a:noFill/>
                          </a:ln>
                          <a:solidFill>
                            <a:schemeClr val="tx1"/>
                          </a:solidFill>
                          <a:effectLst/>
                          <a:latin typeface="ＭＳ ゴシック" pitchFamily="49" charset="-128"/>
                          <a:ea typeface="ＭＳ ゴシック" pitchFamily="49" charset="-128"/>
                        </a:rPr>
                        <a:t>200μ</a:t>
                      </a:r>
                      <a:r>
                        <a:rPr kumimoji="1" lang="ja-JP" altLang="en-US" sz="1000" b="1" i="0" u="none" strike="noStrike" cap="none" normalizeH="0" baseline="0" smtClean="0">
                          <a:ln>
                            <a:noFill/>
                          </a:ln>
                          <a:solidFill>
                            <a:schemeClr val="tx1"/>
                          </a:solidFill>
                          <a:effectLst/>
                          <a:latin typeface="ＭＳ ゴシック" pitchFamily="49" charset="-128"/>
                          <a:ea typeface="ＭＳ ゴシック" pitchFamily="49" charset="-128"/>
                        </a:rPr>
                        <a:t>ｓ</a:t>
                      </a:r>
                      <a:endParaRPr kumimoji="1" lang="ja-JP" altLang="en-US" sz="1800" b="1" i="0" u="none" strike="noStrike" cap="none" normalizeH="0" baseline="0" smtClean="0">
                        <a:ln>
                          <a:noFill/>
                        </a:ln>
                        <a:solidFill>
                          <a:schemeClr val="tx1"/>
                        </a:solidFill>
                        <a:effectLst/>
                        <a:latin typeface="Arial" charset="0"/>
                        <a:ea typeface="ＭＳ Ｐゴシック" charset="-128"/>
                      </a:endParaRPr>
                    </a:p>
                  </a:txBody>
                  <a:tcPr marL="91431" marR="91431"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3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ＭＳ ゴシック" pitchFamily="49" charset="-128"/>
                          <a:ea typeface="ＭＳ ゴシック" pitchFamily="49" charset="-128"/>
                        </a:rPr>
                        <a:t>視野</a:t>
                      </a:r>
                      <a:endParaRPr kumimoji="1" lang="en-US" altLang="ja-JP" sz="1000" b="1" i="0" u="none" strike="noStrike" cap="none" normalizeH="0" baseline="0" smtClean="0">
                        <a:ln>
                          <a:noFill/>
                        </a:ln>
                        <a:solidFill>
                          <a:schemeClr val="tx1"/>
                        </a:solidFill>
                        <a:effectLst/>
                        <a:latin typeface="Century" pitchFamily="18" charset="0"/>
                        <a:ea typeface="ＭＳ Ｐゴシック" charset="-128"/>
                      </a:endParaRPr>
                    </a:p>
                  </a:txBody>
                  <a:tcPr marL="91431" marR="91431"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ＭＳ ゴシック" pitchFamily="49" charset="-128"/>
                          <a:ea typeface="ＭＳ ゴシック" pitchFamily="49" charset="-128"/>
                        </a:rPr>
                        <a:t>300mm× 300mm</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ＭＳ ゴシック" pitchFamily="49" charset="-128"/>
                          <a:ea typeface="ＭＳ ゴシック" pitchFamily="49" charset="-128"/>
                        </a:rPr>
                        <a:t>20mm× 20mm</a:t>
                      </a:r>
                      <a:r>
                        <a:rPr kumimoji="1" lang="en-US" altLang="ja-JP" sz="1000" b="1" i="0" u="none" strike="noStrike" cap="none" normalizeH="0" baseline="0" smtClean="0">
                          <a:ln>
                            <a:noFill/>
                          </a:ln>
                          <a:solidFill>
                            <a:schemeClr val="tx1"/>
                          </a:solidFill>
                          <a:effectLst/>
                          <a:latin typeface="Arial" charset="0"/>
                          <a:ea typeface="ＭＳ Ｐゴシック" charset="-128"/>
                        </a:rPr>
                        <a:t>   </a:t>
                      </a:r>
                    </a:p>
                  </a:txBody>
                  <a:tcPr marL="91431" marR="91431"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ＭＳ ゴシック" pitchFamily="49" charset="-128"/>
                          <a:ea typeface="ＭＳ ゴシック" pitchFamily="49" charset="-128"/>
                        </a:rPr>
                        <a:t>300mm× 300mm</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ＭＳ ゴシック" pitchFamily="49" charset="-128"/>
                          <a:ea typeface="ＭＳ ゴシック" pitchFamily="49" charset="-128"/>
                        </a:rPr>
                        <a:t>20mm× 20mm</a:t>
                      </a:r>
                      <a:r>
                        <a:rPr kumimoji="1" lang="en-US" altLang="ja-JP" sz="1000" b="1" i="0" u="none" strike="noStrike" cap="none" normalizeH="0" baseline="0" smtClean="0">
                          <a:ln>
                            <a:noFill/>
                          </a:ln>
                          <a:solidFill>
                            <a:schemeClr val="tx1"/>
                          </a:solidFill>
                          <a:effectLst/>
                          <a:latin typeface="Arial" charset="0"/>
                          <a:ea typeface="ＭＳ Ｐゴシック" charset="-128"/>
                        </a:rPr>
                        <a:t>   </a:t>
                      </a:r>
                    </a:p>
                  </a:txBody>
                  <a:tcPr marL="91431" marR="91431"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ＭＳ ゴシック" pitchFamily="49" charset="-128"/>
                          <a:ea typeface="ＭＳ ゴシック" pitchFamily="49" charset="-128"/>
                        </a:rPr>
                        <a:t>50mm× 50mm</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ＭＳ ゴシック" pitchFamily="49" charset="-128"/>
                          <a:ea typeface="ＭＳ ゴシック" pitchFamily="49" charset="-128"/>
                        </a:rPr>
                        <a:t>20mm× 20mm   </a:t>
                      </a:r>
                    </a:p>
                  </a:txBody>
                  <a:tcPr marL="91431" marR="91431"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ＭＳ ゴシック" pitchFamily="49" charset="-128"/>
                          <a:ea typeface="ＭＳ ゴシック" pitchFamily="49" charset="-128"/>
                        </a:rPr>
                        <a:t>Δ</a:t>
                      </a:r>
                      <a:r>
                        <a:rPr kumimoji="1" lang="ja-JP" altLang="en-US" sz="1000" b="1" i="0" u="none" strike="noStrike" cap="none" normalizeH="0" baseline="0" smtClean="0">
                          <a:ln>
                            <a:noFill/>
                          </a:ln>
                          <a:solidFill>
                            <a:schemeClr val="tx1"/>
                          </a:solidFill>
                          <a:effectLst/>
                          <a:latin typeface="ＭＳ ゴシック" pitchFamily="49" charset="-128"/>
                          <a:ea typeface="ＭＳ ゴシック" pitchFamily="49" charset="-128"/>
                        </a:rPr>
                        <a:t>Ｘ</a:t>
                      </a:r>
                      <a:endParaRPr kumimoji="1" lang="ja-JP" altLang="en-US" sz="1800" b="1" i="0" u="none" strike="noStrike" cap="none" normalizeH="0" baseline="0" smtClean="0">
                        <a:ln>
                          <a:noFill/>
                        </a:ln>
                        <a:solidFill>
                          <a:schemeClr val="tx1"/>
                        </a:solidFill>
                        <a:effectLst/>
                        <a:latin typeface="Arial" charset="0"/>
                        <a:ea typeface="ＭＳ Ｐゴシック" charset="-128"/>
                      </a:endParaRPr>
                    </a:p>
                  </a:txBody>
                  <a:tcPr marL="91431" marR="91431"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ＭＳ ゴシック" pitchFamily="49" charset="-128"/>
                          <a:ea typeface="ＭＳ ゴシック" pitchFamily="49" charset="-128"/>
                        </a:rPr>
                        <a:t>50μ</a:t>
                      </a:r>
                      <a:r>
                        <a:rPr kumimoji="1" lang="ja-JP" altLang="en-US" sz="1000" b="1" i="0" u="none" strike="noStrike" cap="none" normalizeH="0" baseline="0" smtClean="0">
                          <a:ln>
                            <a:noFill/>
                          </a:ln>
                          <a:solidFill>
                            <a:schemeClr val="tx1"/>
                          </a:solidFill>
                          <a:effectLst/>
                          <a:latin typeface="ＭＳ ゴシック" pitchFamily="49" charset="-128"/>
                          <a:ea typeface="ＭＳ ゴシック" pitchFamily="49" charset="-128"/>
                        </a:rPr>
                        <a:t>ｍ～</a:t>
                      </a:r>
                      <a:r>
                        <a:rPr kumimoji="1" lang="en-US" altLang="ja-JP" sz="1000" b="1" i="0" u="none" strike="noStrike" cap="none" normalizeH="0" baseline="0" smtClean="0">
                          <a:ln>
                            <a:noFill/>
                          </a:ln>
                          <a:solidFill>
                            <a:schemeClr val="tx1"/>
                          </a:solidFill>
                          <a:effectLst/>
                          <a:latin typeface="ＭＳ ゴシック" pitchFamily="49" charset="-128"/>
                          <a:ea typeface="ＭＳ ゴシック" pitchFamily="49" charset="-128"/>
                        </a:rPr>
                        <a:t>200μ</a:t>
                      </a:r>
                      <a:r>
                        <a:rPr kumimoji="1" lang="ja-JP" altLang="en-US" sz="1000" b="1" i="0" u="none" strike="noStrike" cap="none" normalizeH="0" baseline="0" smtClean="0">
                          <a:ln>
                            <a:noFill/>
                          </a:ln>
                          <a:solidFill>
                            <a:schemeClr val="tx1"/>
                          </a:solidFill>
                          <a:effectLst/>
                          <a:latin typeface="ＭＳ ゴシック" pitchFamily="49" charset="-128"/>
                          <a:ea typeface="ＭＳ ゴシック" pitchFamily="49" charset="-128"/>
                        </a:rPr>
                        <a:t>ｍ</a:t>
                      </a:r>
                      <a:endParaRPr kumimoji="1" lang="ja-JP" altLang="en-US" sz="1800" b="1" i="0" u="none" strike="noStrike" cap="none" normalizeH="0" baseline="0" smtClean="0">
                        <a:ln>
                          <a:noFill/>
                        </a:ln>
                        <a:solidFill>
                          <a:schemeClr val="tx1"/>
                        </a:solidFill>
                        <a:effectLst/>
                        <a:latin typeface="Arial" charset="0"/>
                        <a:ea typeface="ＭＳ Ｐゴシック" charset="-128"/>
                      </a:endParaRPr>
                    </a:p>
                  </a:txBody>
                  <a:tcPr marL="91431" marR="91431"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ＭＳ ゴシック" pitchFamily="49" charset="-128"/>
                          <a:ea typeface="ＭＳ ゴシック" pitchFamily="49" charset="-128"/>
                        </a:rPr>
                        <a:t>50μ</a:t>
                      </a:r>
                      <a:r>
                        <a:rPr kumimoji="1" lang="ja-JP" altLang="en-US" sz="1000" b="1" i="0" u="none" strike="noStrike" cap="none" normalizeH="0" baseline="0" smtClean="0">
                          <a:ln>
                            <a:noFill/>
                          </a:ln>
                          <a:solidFill>
                            <a:schemeClr val="tx1"/>
                          </a:solidFill>
                          <a:effectLst/>
                          <a:latin typeface="ＭＳ ゴシック" pitchFamily="49" charset="-128"/>
                          <a:ea typeface="ＭＳ ゴシック" pitchFamily="49" charset="-128"/>
                        </a:rPr>
                        <a:t>ｍ～</a:t>
                      </a:r>
                      <a:r>
                        <a:rPr kumimoji="1" lang="en-US" altLang="ja-JP" sz="1000" b="1" i="0" u="none" strike="noStrike" cap="none" normalizeH="0" baseline="0" smtClean="0">
                          <a:ln>
                            <a:noFill/>
                          </a:ln>
                          <a:solidFill>
                            <a:schemeClr val="tx1"/>
                          </a:solidFill>
                          <a:effectLst/>
                          <a:latin typeface="ＭＳ ゴシック" pitchFamily="49" charset="-128"/>
                          <a:ea typeface="ＭＳ ゴシック" pitchFamily="49" charset="-128"/>
                        </a:rPr>
                        <a:t>200μ</a:t>
                      </a:r>
                      <a:r>
                        <a:rPr kumimoji="1" lang="ja-JP" altLang="en-US" sz="1000" b="1" i="0" u="none" strike="noStrike" cap="none" normalizeH="0" baseline="0" smtClean="0">
                          <a:ln>
                            <a:noFill/>
                          </a:ln>
                          <a:solidFill>
                            <a:schemeClr val="tx1"/>
                          </a:solidFill>
                          <a:effectLst/>
                          <a:latin typeface="ＭＳ ゴシック" pitchFamily="49" charset="-128"/>
                          <a:ea typeface="ＭＳ ゴシック" pitchFamily="49" charset="-128"/>
                        </a:rPr>
                        <a:t>ｍ</a:t>
                      </a:r>
                      <a:endParaRPr kumimoji="1" lang="ja-JP" altLang="en-US" sz="1800" b="1" i="0" u="none" strike="noStrike" cap="none" normalizeH="0" baseline="0" smtClean="0">
                        <a:ln>
                          <a:noFill/>
                        </a:ln>
                        <a:solidFill>
                          <a:schemeClr val="tx1"/>
                        </a:solidFill>
                        <a:effectLst/>
                        <a:latin typeface="Arial" charset="0"/>
                        <a:ea typeface="ＭＳ Ｐゴシック" charset="-128"/>
                      </a:endParaRPr>
                    </a:p>
                  </a:txBody>
                  <a:tcPr marL="91431" marR="91431"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ＭＳ ゴシック" pitchFamily="49" charset="-128"/>
                          <a:ea typeface="ＭＳ ゴシック" pitchFamily="49" charset="-128"/>
                        </a:rPr>
                        <a:t>100μ</a:t>
                      </a:r>
                      <a:r>
                        <a:rPr kumimoji="1" lang="ja-JP" altLang="en-US" sz="1000" b="1" i="0" u="none" strike="noStrike" cap="none" normalizeH="0" baseline="0" dirty="0" smtClean="0">
                          <a:ln>
                            <a:noFill/>
                          </a:ln>
                          <a:solidFill>
                            <a:schemeClr val="tx1"/>
                          </a:solidFill>
                          <a:effectLst/>
                          <a:latin typeface="ＭＳ ゴシック" pitchFamily="49" charset="-128"/>
                          <a:ea typeface="ＭＳ ゴシック" pitchFamily="49" charset="-128"/>
                        </a:rPr>
                        <a:t>ｍ～</a:t>
                      </a:r>
                      <a:r>
                        <a:rPr kumimoji="1" lang="en-US" altLang="ja-JP" sz="1000" b="1" i="0" u="none" strike="noStrike" cap="none" normalizeH="0" baseline="0" dirty="0" smtClean="0">
                          <a:ln>
                            <a:noFill/>
                          </a:ln>
                          <a:solidFill>
                            <a:schemeClr val="tx1"/>
                          </a:solidFill>
                          <a:effectLst/>
                          <a:latin typeface="ＭＳ ゴシック" pitchFamily="49" charset="-128"/>
                          <a:ea typeface="ＭＳ ゴシック" pitchFamily="49" charset="-128"/>
                        </a:rPr>
                        <a:t>500μ</a:t>
                      </a:r>
                      <a:r>
                        <a:rPr kumimoji="1" lang="ja-JP" altLang="en-US" sz="1000" b="1" i="0" u="none" strike="noStrike" cap="none" normalizeH="0" baseline="0" dirty="0" err="1" smtClean="0">
                          <a:ln>
                            <a:noFill/>
                          </a:ln>
                          <a:solidFill>
                            <a:schemeClr val="tx1"/>
                          </a:solidFill>
                          <a:effectLst/>
                          <a:latin typeface="ＭＳ ゴシック" pitchFamily="49" charset="-128"/>
                          <a:ea typeface="ＭＳ ゴシック" pitchFamily="49" charset="-128"/>
                        </a:rPr>
                        <a:t>ｍ</a:t>
                      </a:r>
                      <a:endParaRPr kumimoji="1" lang="ja-JP" altLang="en-US" sz="1800" b="1" i="0" u="none" strike="noStrike" cap="none" normalizeH="0" baseline="0" dirty="0" smtClean="0">
                        <a:ln>
                          <a:noFill/>
                        </a:ln>
                        <a:solidFill>
                          <a:schemeClr val="tx1"/>
                        </a:solidFill>
                        <a:effectLst/>
                        <a:latin typeface="Arial" charset="0"/>
                        <a:ea typeface="ＭＳ Ｐゴシック" charset="-128"/>
                      </a:endParaRPr>
                    </a:p>
                  </a:txBody>
                  <a:tcPr marL="91431" marR="91431"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115" name="Text Box 125"/>
          <p:cNvSpPr txBox="1">
            <a:spLocks noChangeArrowheads="1"/>
          </p:cNvSpPr>
          <p:nvPr/>
        </p:nvSpPr>
        <p:spPr bwMode="auto">
          <a:xfrm>
            <a:off x="279400" y="4143375"/>
            <a:ext cx="982663" cy="274638"/>
          </a:xfrm>
          <a:prstGeom prst="rect">
            <a:avLst/>
          </a:prstGeom>
          <a:noFill/>
          <a:ln w="9525">
            <a:noFill/>
            <a:miter lim="800000"/>
            <a:headEnd/>
            <a:tailEnd/>
          </a:ln>
        </p:spPr>
        <p:txBody>
          <a:bodyPr>
            <a:spAutoFit/>
          </a:bodyPr>
          <a:lstStyle/>
          <a:p>
            <a:pPr>
              <a:spcBef>
                <a:spcPct val="50000"/>
              </a:spcBef>
            </a:pPr>
            <a:r>
              <a:rPr lang="en-US" altLang="ja-JP" sz="1200"/>
              <a:t>[n/sec/cm</a:t>
            </a:r>
            <a:r>
              <a:rPr lang="en-US" altLang="ja-JP" sz="1200" baseline="30000"/>
              <a:t>2</a:t>
            </a:r>
            <a:r>
              <a:rPr lang="en-US" altLang="ja-JP" sz="1200"/>
              <a:t>]</a:t>
            </a:r>
            <a:endParaRPr lang="ja-JP" altLang="en-US" sz="1200"/>
          </a:p>
        </p:txBody>
      </p:sp>
      <p:sp>
        <p:nvSpPr>
          <p:cNvPr id="2116" name="Text Box 126"/>
          <p:cNvSpPr txBox="1">
            <a:spLocks noChangeArrowheads="1"/>
          </p:cNvSpPr>
          <p:nvPr/>
        </p:nvSpPr>
        <p:spPr bwMode="auto">
          <a:xfrm>
            <a:off x="268288" y="4710113"/>
            <a:ext cx="466725" cy="274637"/>
          </a:xfrm>
          <a:prstGeom prst="rect">
            <a:avLst/>
          </a:prstGeom>
          <a:noFill/>
          <a:ln w="9525">
            <a:noFill/>
            <a:miter lim="800000"/>
            <a:headEnd/>
            <a:tailEnd/>
          </a:ln>
        </p:spPr>
        <p:txBody>
          <a:bodyPr>
            <a:spAutoFit/>
          </a:bodyPr>
          <a:lstStyle/>
          <a:p>
            <a:pPr>
              <a:spcBef>
                <a:spcPct val="50000"/>
              </a:spcBef>
            </a:pPr>
            <a:r>
              <a:rPr lang="en-US" altLang="ja-JP" sz="1200"/>
              <a:t>10</a:t>
            </a:r>
            <a:r>
              <a:rPr lang="en-US" altLang="ja-JP" sz="1200" baseline="30000"/>
              <a:t>7</a:t>
            </a:r>
            <a:endParaRPr lang="ja-JP" altLang="en-US" sz="1200" baseline="30000"/>
          </a:p>
        </p:txBody>
      </p:sp>
      <p:sp>
        <p:nvSpPr>
          <p:cNvPr id="2117" name="Text Box 127"/>
          <p:cNvSpPr txBox="1">
            <a:spLocks noChangeArrowheads="1"/>
          </p:cNvSpPr>
          <p:nvPr/>
        </p:nvSpPr>
        <p:spPr bwMode="auto">
          <a:xfrm>
            <a:off x="415925" y="5684838"/>
            <a:ext cx="466725" cy="274637"/>
          </a:xfrm>
          <a:prstGeom prst="rect">
            <a:avLst/>
          </a:prstGeom>
          <a:noFill/>
          <a:ln w="9525">
            <a:noFill/>
            <a:miter lim="800000"/>
            <a:headEnd/>
            <a:tailEnd/>
          </a:ln>
        </p:spPr>
        <p:txBody>
          <a:bodyPr>
            <a:spAutoFit/>
          </a:bodyPr>
          <a:lstStyle/>
          <a:p>
            <a:pPr>
              <a:spcBef>
                <a:spcPct val="50000"/>
              </a:spcBef>
            </a:pPr>
            <a:r>
              <a:rPr lang="en-US" altLang="ja-JP" sz="1200"/>
              <a:t>0</a:t>
            </a:r>
            <a:endParaRPr lang="ja-JP" altLang="en-US" sz="1200" baseline="30000"/>
          </a:p>
        </p:txBody>
      </p:sp>
      <p:graphicFrame>
        <p:nvGraphicFramePr>
          <p:cNvPr id="33" name="Group 85"/>
          <p:cNvGraphicFramePr>
            <a:graphicFrameLocks noGrp="1"/>
          </p:cNvGraphicFramePr>
          <p:nvPr/>
        </p:nvGraphicFramePr>
        <p:xfrm>
          <a:off x="4786315" y="5143512"/>
          <a:ext cx="4149704" cy="548640"/>
        </p:xfrm>
        <a:graphic>
          <a:graphicData uri="http://schemas.openxmlformats.org/drawingml/2006/table">
            <a:tbl>
              <a:tblPr/>
              <a:tblGrid>
                <a:gridCol w="1382918"/>
                <a:gridCol w="1383868"/>
                <a:gridCol w="1382918"/>
              </a:tblGrid>
              <a:tr h="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即存の検出器</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空間分解能</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最大計数率</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GEM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1mm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3">
                            <a:lumMod val="40000"/>
                            <a:lumOff val="60000"/>
                          </a:schemeClr>
                        </a:gs>
                        <a:gs pos="50000">
                          <a:schemeClr val="accent3">
                            <a:lumMod val="40000"/>
                            <a:lumOff val="60000"/>
                          </a:schemeClr>
                        </a:gs>
                        <a:gs pos="100000">
                          <a:schemeClr val="accent2">
                            <a:lumMod val="40000"/>
                            <a:lumOff val="60000"/>
                            <a:alpha val="0"/>
                          </a:schemeClr>
                        </a:gs>
                      </a:gsLst>
                      <a:lin ang="2700000" scaled="1"/>
                      <a:tileRect/>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1.7Mpps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 name="正方形/長方形 33"/>
          <p:cNvSpPr/>
          <p:nvPr/>
        </p:nvSpPr>
        <p:spPr>
          <a:xfrm>
            <a:off x="4429124" y="6357958"/>
            <a:ext cx="4633000" cy="369332"/>
          </a:xfrm>
          <a:prstGeom prst="rect">
            <a:avLst/>
          </a:prstGeom>
        </p:spPr>
        <p:txBody>
          <a:bodyPr wrap="none">
            <a:spAutoFit/>
          </a:bodyPr>
          <a:lstStyle/>
          <a:p>
            <a:r>
              <a:rPr lang="ja-JP" altLang="en-US" dirty="0" smtClean="0">
                <a:latin typeface="ＭＳ Ｐゴシック" pitchFamily="50" charset="-128"/>
                <a:ea typeface="ＭＳ Ｐゴシック" pitchFamily="50" charset="-128"/>
              </a:rPr>
              <a:t>より高計数率、高位置分解能の検出器が必要</a:t>
            </a:r>
            <a:endParaRPr lang="ja-JP" altLang="en-US" dirty="0">
              <a:latin typeface="ＭＳ Ｐゴシック" pitchFamily="50" charset="-128"/>
              <a:ea typeface="ＭＳ Ｐゴシック" pitchFamily="50" charset="-128"/>
            </a:endParaRPr>
          </a:p>
        </p:txBody>
      </p:sp>
      <p:sp>
        <p:nvSpPr>
          <p:cNvPr id="35" name="下矢印 34"/>
          <p:cNvSpPr/>
          <p:nvPr/>
        </p:nvSpPr>
        <p:spPr>
          <a:xfrm>
            <a:off x="6643702" y="5786454"/>
            <a:ext cx="357190"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67544" y="260648"/>
            <a:ext cx="8229600" cy="1143000"/>
          </a:xfrm>
        </p:spPr>
        <p:txBody>
          <a:bodyPr>
            <a:normAutofit fontScale="90000"/>
          </a:bodyPr>
          <a:lstStyle/>
          <a:p>
            <a:pPr algn="ctr"/>
            <a:r>
              <a:rPr lang="ja-JP" altLang="en-US" dirty="0" smtClean="0">
                <a:latin typeface="ＭＳ Ｐゴシック" pitchFamily="50" charset="-128"/>
                <a:ea typeface="ＭＳ Ｐゴシック" pitchFamily="50" charset="-128"/>
              </a:rPr>
              <a:t>中性子イメージ・インテンシファイア</a:t>
            </a:r>
            <a:br>
              <a:rPr lang="ja-JP" altLang="en-US" dirty="0" smtClean="0">
                <a:latin typeface="ＭＳ Ｐゴシック" pitchFamily="50" charset="-128"/>
                <a:ea typeface="ＭＳ Ｐゴシック" pitchFamily="50" charset="-128"/>
              </a:rPr>
            </a:br>
            <a:r>
              <a:rPr lang="en-US" altLang="ja-JP" dirty="0" smtClean="0">
                <a:latin typeface="ＭＳ Ｐゴシック" pitchFamily="50" charset="-128"/>
                <a:ea typeface="ＭＳ Ｐゴシック" pitchFamily="50" charset="-128"/>
              </a:rPr>
              <a:t>(</a:t>
            </a:r>
            <a:r>
              <a:rPr lang="ja-JP" altLang="en-US" dirty="0" smtClean="0">
                <a:latin typeface="ＭＳ Ｐゴシック" pitchFamily="50" charset="-128"/>
                <a:ea typeface="ＭＳ Ｐゴシック" pitchFamily="50" charset="-128"/>
              </a:rPr>
              <a:t>中性子</a:t>
            </a:r>
            <a:r>
              <a:rPr lang="en-US" altLang="ja-JP" dirty="0" smtClean="0">
                <a:latin typeface="ＭＳ Ｐゴシック" pitchFamily="50" charset="-128"/>
                <a:ea typeface="ＭＳ Ｐゴシック" pitchFamily="50" charset="-128"/>
              </a:rPr>
              <a:t>I.I.)</a:t>
            </a:r>
            <a:endParaRPr kumimoji="1" lang="ja-JP" altLang="en-US" dirty="0">
              <a:latin typeface="ＭＳ Ｐゴシック" pitchFamily="50" charset="-128"/>
              <a:ea typeface="ＭＳ Ｐゴシック" pitchFamily="50" charset="-128"/>
            </a:endParaRPr>
          </a:p>
        </p:txBody>
      </p:sp>
      <p:sp>
        <p:nvSpPr>
          <p:cNvPr id="5" name="Rectangle 13"/>
          <p:cNvSpPr>
            <a:spLocks noChangeArrowheads="1"/>
          </p:cNvSpPr>
          <p:nvPr/>
        </p:nvSpPr>
        <p:spPr bwMode="auto">
          <a:xfrm>
            <a:off x="3857620" y="1428736"/>
            <a:ext cx="4722838" cy="1928826"/>
          </a:xfrm>
          <a:prstGeom prst="rect">
            <a:avLst/>
          </a:prstGeom>
          <a:noFill/>
          <a:ln w="15875">
            <a:solidFill>
              <a:srgbClr val="FF0000"/>
            </a:solidFill>
            <a:miter lim="800000"/>
            <a:headEnd/>
            <a:tailEnd/>
          </a:ln>
        </p:spPr>
        <p:txBody>
          <a:bodyPr wrap="none" anchor="ctr"/>
          <a:lstStyle/>
          <a:p>
            <a:pPr>
              <a:buFont typeface="Arial" pitchFamily="34" charset="0"/>
              <a:buChar char="•"/>
            </a:pPr>
            <a:r>
              <a:rPr lang="en-US" altLang="ja-JP" sz="2400" dirty="0" smtClean="0">
                <a:latin typeface="ＭＳ Ｐゴシック" pitchFamily="50" charset="-128"/>
                <a:ea typeface="ＭＳ Ｐゴシック" pitchFamily="50" charset="-128"/>
              </a:rPr>
              <a:t>40</a:t>
            </a:r>
            <a:r>
              <a:rPr lang="ja-JP" altLang="en-US" sz="2400" dirty="0" smtClean="0">
                <a:latin typeface="ＭＳ Ｐゴシック" pitchFamily="50" charset="-128"/>
                <a:ea typeface="ＭＳ Ｐゴシック" pitchFamily="50" charset="-128"/>
              </a:rPr>
              <a:t>～</a:t>
            </a:r>
            <a:r>
              <a:rPr lang="en-US" altLang="ja-JP" sz="2400" dirty="0" smtClean="0">
                <a:latin typeface="ＭＳ Ｐゴシック" pitchFamily="50" charset="-128"/>
                <a:ea typeface="ＭＳ Ｐゴシック" pitchFamily="50" charset="-128"/>
              </a:rPr>
              <a:t>50μm</a:t>
            </a:r>
            <a:r>
              <a:rPr lang="ja-JP" altLang="en-US" sz="2400" dirty="0" smtClean="0">
                <a:latin typeface="ＭＳ Ｐゴシック" pitchFamily="50" charset="-128"/>
                <a:ea typeface="ＭＳ Ｐゴシック" pitchFamily="50" charset="-128"/>
              </a:rPr>
              <a:t>の</a:t>
            </a:r>
            <a:r>
              <a:rPr lang="ja-JP" altLang="ja-JP" sz="2400" dirty="0" smtClean="0">
                <a:latin typeface="ＭＳ Ｐゴシック" pitchFamily="50" charset="-128"/>
                <a:ea typeface="ＭＳ Ｐゴシック" pitchFamily="50" charset="-128"/>
              </a:rPr>
              <a:t>高位置分解能</a:t>
            </a:r>
            <a:r>
              <a:rPr lang="ja-JP" altLang="en-US" sz="2400" dirty="0" smtClean="0">
                <a:latin typeface="ＭＳ Ｐゴシック" pitchFamily="50" charset="-128"/>
                <a:ea typeface="ＭＳ Ｐゴシック" pitchFamily="50" charset="-128"/>
              </a:rPr>
              <a:t>、</a:t>
            </a:r>
            <a:r>
              <a:rPr lang="en-US" altLang="ja-JP" sz="2400" dirty="0" smtClean="0">
                <a:latin typeface="ＭＳ Ｐゴシック" pitchFamily="50" charset="-128"/>
                <a:ea typeface="ＭＳ Ｐゴシック" pitchFamily="50" charset="-128"/>
              </a:rPr>
              <a:t/>
            </a:r>
            <a:br>
              <a:rPr lang="en-US" altLang="ja-JP" sz="2400" dirty="0" smtClean="0">
                <a:latin typeface="ＭＳ Ｐゴシック" pitchFamily="50" charset="-128"/>
                <a:ea typeface="ＭＳ Ｐゴシック" pitchFamily="50" charset="-128"/>
              </a:rPr>
            </a:br>
            <a:r>
              <a:rPr lang="ja-JP" altLang="ja-JP" sz="2400" dirty="0" smtClean="0">
                <a:latin typeface="ＭＳ Ｐゴシック" pitchFamily="50" charset="-128"/>
                <a:ea typeface="ＭＳ Ｐゴシック" pitchFamily="50" charset="-128"/>
              </a:rPr>
              <a:t>高中性子反応効率、高感度</a:t>
            </a:r>
            <a:r>
              <a:rPr lang="ja-JP" altLang="en-US" sz="2400" dirty="0" smtClean="0">
                <a:latin typeface="ＭＳ Ｐゴシック" pitchFamily="50" charset="-128"/>
                <a:ea typeface="ＭＳ Ｐゴシック" pitchFamily="50" charset="-128"/>
              </a:rPr>
              <a:t>の画像</a:t>
            </a:r>
            <a:r>
              <a:rPr lang="en-US" altLang="ja-JP" sz="2400" dirty="0" smtClean="0">
                <a:latin typeface="ＭＳ Ｐゴシック" pitchFamily="50" charset="-128"/>
                <a:ea typeface="ＭＳ Ｐゴシック" pitchFamily="50" charset="-128"/>
              </a:rPr>
              <a:t/>
            </a:r>
            <a:br>
              <a:rPr lang="en-US" altLang="ja-JP" sz="2400" dirty="0" smtClean="0">
                <a:latin typeface="ＭＳ Ｐゴシック" pitchFamily="50" charset="-128"/>
                <a:ea typeface="ＭＳ Ｐゴシック" pitchFamily="50" charset="-128"/>
              </a:rPr>
            </a:br>
            <a:r>
              <a:rPr lang="ja-JP" altLang="en-US" sz="2400" dirty="0" smtClean="0">
                <a:latin typeface="ＭＳ Ｐゴシック" pitchFamily="50" charset="-128"/>
                <a:ea typeface="ＭＳ Ｐゴシック" pitchFamily="50" charset="-128"/>
              </a:rPr>
              <a:t>を得ることができる</a:t>
            </a:r>
            <a:endParaRPr lang="en-US" altLang="ja-JP" sz="2400" dirty="0" smtClean="0">
              <a:latin typeface="ＭＳ Ｐゴシック" pitchFamily="50" charset="-128"/>
              <a:ea typeface="ＭＳ Ｐゴシック" pitchFamily="50" charset="-128"/>
            </a:endParaRPr>
          </a:p>
          <a:p>
            <a:pPr>
              <a:buFont typeface="Arial" pitchFamily="34" charset="0"/>
              <a:buChar char="•"/>
            </a:pPr>
            <a:r>
              <a:rPr lang="ja-JP" altLang="en-US" sz="2400" dirty="0" smtClean="0">
                <a:latin typeface="ＭＳ Ｐゴシック" pitchFamily="50" charset="-128"/>
                <a:ea typeface="ＭＳ Ｐゴシック" pitchFamily="50" charset="-128"/>
              </a:rPr>
              <a:t>中性子線を可視光に変換</a:t>
            </a:r>
            <a:r>
              <a:rPr lang="ja-JP" altLang="en-US" sz="2400" dirty="0" smtClean="0">
                <a:latin typeface="ＭＳ Ｐゴシック" pitchFamily="50" charset="-128"/>
                <a:ea typeface="ＭＳ Ｐゴシック" pitchFamily="50" charset="-128"/>
              </a:rPr>
              <a:t>する</a:t>
            </a:r>
            <a:endParaRPr lang="en-US" altLang="ja-JP" sz="2400" dirty="0" smtClean="0">
              <a:latin typeface="ＭＳ Ｐゴシック" pitchFamily="50" charset="-128"/>
              <a:ea typeface="ＭＳ Ｐゴシック" pitchFamily="50" charset="-128"/>
            </a:endParaRPr>
          </a:p>
        </p:txBody>
      </p:sp>
      <p:sp>
        <p:nvSpPr>
          <p:cNvPr id="8" name="AutoShape 8"/>
          <p:cNvSpPr>
            <a:spLocks noChangeArrowheads="1"/>
          </p:cNvSpPr>
          <p:nvPr/>
        </p:nvSpPr>
        <p:spPr bwMode="auto">
          <a:xfrm>
            <a:off x="5500694" y="4000504"/>
            <a:ext cx="714380" cy="428628"/>
          </a:xfrm>
          <a:prstGeom prst="downArrow">
            <a:avLst>
              <a:gd name="adj1" fmla="val 50000"/>
              <a:gd name="adj2" fmla="val 39230"/>
            </a:avLst>
          </a:prstGeom>
          <a:gradFill flip="none" rotWithShape="1">
            <a:gsLst>
              <a:gs pos="0">
                <a:srgbClr val="000000"/>
              </a:gs>
              <a:gs pos="39999">
                <a:srgbClr val="0A128C"/>
              </a:gs>
              <a:gs pos="70000">
                <a:srgbClr val="181CC7"/>
              </a:gs>
              <a:gs pos="88000">
                <a:srgbClr val="7005D4"/>
              </a:gs>
              <a:gs pos="100000">
                <a:srgbClr val="8C3D91"/>
              </a:gs>
            </a:gsLst>
            <a:lin ang="18900000" scaled="0"/>
            <a:tileRect/>
          </a:gradFill>
          <a:ln w="9525">
            <a:solidFill>
              <a:srgbClr val="2D2015"/>
            </a:solidFill>
            <a:miter lim="800000"/>
            <a:headEnd/>
            <a:tailEnd/>
          </a:ln>
          <a:effec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ＭＳ Ｐゴシック" pitchFamily="50" charset="-128"/>
              <a:ea typeface="ＭＳ Ｐゴシック" pitchFamily="50" charset="-128"/>
            </a:endParaRPr>
          </a:p>
        </p:txBody>
      </p:sp>
      <p:sp>
        <p:nvSpPr>
          <p:cNvPr id="9" name="Text Box 6"/>
          <p:cNvSpPr txBox="1">
            <a:spLocks noChangeArrowheads="1"/>
          </p:cNvSpPr>
          <p:nvPr/>
        </p:nvSpPr>
        <p:spPr bwMode="auto">
          <a:xfrm>
            <a:off x="3745566" y="3501008"/>
            <a:ext cx="4826962" cy="461665"/>
          </a:xfrm>
          <a:prstGeom prst="rect">
            <a:avLst/>
          </a:prstGeom>
          <a:noFill/>
          <a:ln w="9525" algn="ctr">
            <a:noFill/>
            <a:miter lim="800000"/>
            <a:headEnd/>
            <a:tailEnd/>
          </a:ln>
        </p:spPr>
        <p:txBody>
          <a:bodyPr wrap="none">
            <a:spAutoFit/>
          </a:bodyPr>
          <a:lstStyle/>
          <a:p>
            <a:pPr algn="ctr"/>
            <a:r>
              <a:rPr kumimoji="1" lang="ja-JP" altLang="en-US" sz="2400" dirty="0">
                <a:latin typeface="ＭＳ Ｐゴシック" pitchFamily="50" charset="-128"/>
                <a:ea typeface="ＭＳ Ｐゴシック" pitchFamily="50" charset="-128"/>
              </a:rPr>
              <a:t>パルス</a:t>
            </a:r>
            <a:r>
              <a:rPr kumimoji="1" lang="ja-JP" altLang="en-US" sz="2400" dirty="0" smtClean="0">
                <a:latin typeface="ＭＳ Ｐゴシック" pitchFamily="50" charset="-128"/>
                <a:ea typeface="ＭＳ Ｐゴシック" pitchFamily="50" charset="-128"/>
              </a:rPr>
              <a:t>中性子源で</a:t>
            </a:r>
            <a:r>
              <a:rPr kumimoji="1" lang="ja-JP" altLang="en-US" sz="2400" dirty="0">
                <a:latin typeface="ＭＳ Ｐゴシック" pitchFamily="50" charset="-128"/>
                <a:ea typeface="ＭＳ Ｐゴシック" pitchFamily="50" charset="-128"/>
              </a:rPr>
              <a:t>用いたことがない</a:t>
            </a:r>
          </a:p>
        </p:txBody>
      </p:sp>
      <p:sp>
        <p:nvSpPr>
          <p:cNvPr id="10" name="Text Box 12"/>
          <p:cNvSpPr txBox="1">
            <a:spLocks noChangeArrowheads="1"/>
          </p:cNvSpPr>
          <p:nvPr/>
        </p:nvSpPr>
        <p:spPr bwMode="auto">
          <a:xfrm>
            <a:off x="3071802" y="4500570"/>
            <a:ext cx="5805892" cy="1015663"/>
          </a:xfrm>
          <a:prstGeom prst="rect">
            <a:avLst/>
          </a:prstGeom>
          <a:noFill/>
          <a:ln w="19050" algn="ctr">
            <a:solidFill>
              <a:schemeClr val="accent1">
                <a:lumMod val="50000"/>
              </a:schemeClr>
            </a:solidFill>
            <a:miter lim="800000"/>
            <a:headEnd/>
            <a:tailEnd/>
          </a:ln>
        </p:spPr>
        <p:txBody>
          <a:bodyPr wrap="square">
            <a:spAutoFit/>
          </a:bodyPr>
          <a:lstStyle/>
          <a:p>
            <a:r>
              <a:rPr kumimoji="1" lang="ja-JP" altLang="en-US" sz="2000" dirty="0" smtClean="0">
                <a:latin typeface="ＭＳ Ｐゴシック" pitchFamily="50" charset="-128"/>
                <a:ea typeface="ＭＳ Ｐゴシック" pitchFamily="50" charset="-128"/>
              </a:rPr>
              <a:t>パルス中性子の様々なエネルギーをすべて取得できるようにパルス</a:t>
            </a:r>
            <a:r>
              <a:rPr kumimoji="1" lang="ja-JP" altLang="en-US" sz="2000" dirty="0">
                <a:latin typeface="ＭＳ Ｐゴシック" pitchFamily="50" charset="-128"/>
                <a:ea typeface="ＭＳ Ｐゴシック" pitchFamily="50" charset="-128"/>
              </a:rPr>
              <a:t>中性子源と</a:t>
            </a:r>
            <a:r>
              <a:rPr kumimoji="1" lang="ja-JP" altLang="en-US" sz="2000" dirty="0" smtClean="0">
                <a:latin typeface="ＭＳ Ｐゴシック" pitchFamily="50" charset="-128"/>
                <a:ea typeface="ＭＳ Ｐゴシック" pitchFamily="50" charset="-128"/>
              </a:rPr>
              <a:t>組み合わせたエネルギー</a:t>
            </a:r>
            <a:r>
              <a:rPr kumimoji="1" lang="ja-JP" altLang="en-US" sz="2000" dirty="0">
                <a:latin typeface="ＭＳ Ｐゴシック" pitchFamily="50" charset="-128"/>
                <a:ea typeface="ＭＳ Ｐゴシック" pitchFamily="50" charset="-128"/>
              </a:rPr>
              <a:t>測定をできるようにする</a:t>
            </a:r>
          </a:p>
        </p:txBody>
      </p:sp>
      <p:pic>
        <p:nvPicPr>
          <p:cNvPr id="12" name="図 11" descr="中性子II.png"/>
          <p:cNvPicPr>
            <a:picLocks noChangeAspect="1"/>
          </p:cNvPicPr>
          <p:nvPr/>
        </p:nvPicPr>
        <p:blipFill>
          <a:blip r:embed="rId2" cstate="print"/>
          <a:stretch>
            <a:fillRect/>
          </a:stretch>
        </p:blipFill>
        <p:spPr>
          <a:xfrm>
            <a:off x="142844" y="1214422"/>
            <a:ext cx="3491880" cy="2296864"/>
          </a:xfrm>
          <a:prstGeom prst="rect">
            <a:avLst/>
          </a:prstGeom>
        </p:spPr>
      </p:pic>
      <p:sp>
        <p:nvSpPr>
          <p:cNvPr id="13" name="AutoShape 11"/>
          <p:cNvSpPr>
            <a:spLocks noChangeArrowheads="1"/>
          </p:cNvSpPr>
          <p:nvPr/>
        </p:nvSpPr>
        <p:spPr bwMode="auto">
          <a:xfrm rot="16200000">
            <a:off x="3178959" y="3464719"/>
            <a:ext cx="500066" cy="571504"/>
          </a:xfrm>
          <a:prstGeom prst="downArrow">
            <a:avLst>
              <a:gd name="adj1" fmla="val 50000"/>
              <a:gd name="adj2" fmla="val 27819"/>
            </a:avLst>
          </a:prstGeom>
          <a:gradFill flip="none" rotWithShape="1">
            <a:gsLst>
              <a:gs pos="0">
                <a:srgbClr val="FFF200"/>
              </a:gs>
              <a:gs pos="45000">
                <a:srgbClr val="FF7A00"/>
              </a:gs>
              <a:gs pos="70000">
                <a:srgbClr val="FF0300"/>
              </a:gs>
              <a:gs pos="100000">
                <a:srgbClr val="4D0808"/>
              </a:gs>
            </a:gsLst>
            <a:lin ang="5400000" scaled="0"/>
            <a:tileRect r="-100000" b="-100000"/>
          </a:gradFill>
          <a:ln w="9525" algn="ctr">
            <a:solidFill>
              <a:srgbClr val="000000"/>
            </a:solidFill>
            <a:miter lim="800000"/>
            <a:headEnd/>
            <a:tailEnd/>
          </a:ln>
        </p:spPr>
        <p:txBody>
          <a:bodyPr wrap="none" anchor="ctr"/>
          <a:lstStyle/>
          <a:p>
            <a:endParaRPr lang="ja-JP" altLang="en-US">
              <a:latin typeface="ＭＳ Ｐゴシック" pitchFamily="50" charset="-128"/>
              <a:ea typeface="ＭＳ Ｐゴシック" pitchFamily="50" charset="-128"/>
            </a:endParaRPr>
          </a:p>
        </p:txBody>
      </p:sp>
      <p:sp>
        <p:nvSpPr>
          <p:cNvPr id="15" name="スライド番号プレースホルダ 14"/>
          <p:cNvSpPr>
            <a:spLocks noGrp="1"/>
          </p:cNvSpPr>
          <p:nvPr>
            <p:ph type="sldNum" sz="quarter" idx="11"/>
          </p:nvPr>
        </p:nvSpPr>
        <p:spPr/>
        <p:txBody>
          <a:bodyPr/>
          <a:lstStyle/>
          <a:p>
            <a:pPr algn="r"/>
            <a:fld id="{D4C49B74-5DB2-4B03-B1D2-7F6A3C51C318}" type="slidenum">
              <a:rPr lang="en-US" smtClean="0"/>
              <a:pPr algn="r"/>
              <a:t>3</a:t>
            </a:fld>
            <a:endParaRPr lang="en-US"/>
          </a:p>
        </p:txBody>
      </p:sp>
      <p:sp>
        <p:nvSpPr>
          <p:cNvPr id="16" name="AutoShape 8"/>
          <p:cNvSpPr>
            <a:spLocks noChangeArrowheads="1"/>
          </p:cNvSpPr>
          <p:nvPr/>
        </p:nvSpPr>
        <p:spPr bwMode="auto">
          <a:xfrm>
            <a:off x="5500694" y="5572140"/>
            <a:ext cx="714380" cy="428628"/>
          </a:xfrm>
          <a:prstGeom prst="downArrow">
            <a:avLst>
              <a:gd name="adj1" fmla="val 50000"/>
              <a:gd name="adj2" fmla="val 39230"/>
            </a:avLst>
          </a:prstGeom>
          <a:gradFill flip="none" rotWithShape="1">
            <a:gsLst>
              <a:gs pos="0">
                <a:srgbClr val="000000"/>
              </a:gs>
              <a:gs pos="39999">
                <a:srgbClr val="0A128C"/>
              </a:gs>
              <a:gs pos="70000">
                <a:srgbClr val="181CC7"/>
              </a:gs>
              <a:gs pos="88000">
                <a:srgbClr val="7005D4"/>
              </a:gs>
              <a:gs pos="100000">
                <a:srgbClr val="8C3D91"/>
              </a:gs>
            </a:gsLst>
            <a:lin ang="18900000" scaled="0"/>
            <a:tileRect/>
          </a:gradFill>
          <a:ln w="9525">
            <a:solidFill>
              <a:srgbClr val="2D2015"/>
            </a:solidFill>
            <a:miter lim="800000"/>
            <a:headEnd/>
            <a:tailEnd/>
          </a:ln>
          <a:effec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ＭＳ Ｐゴシック" pitchFamily="50" charset="-128"/>
              <a:ea typeface="ＭＳ Ｐゴシック" pitchFamily="50" charset="-128"/>
            </a:endParaRPr>
          </a:p>
        </p:txBody>
      </p:sp>
      <p:sp>
        <p:nvSpPr>
          <p:cNvPr id="17" name="テキスト ボックス 16"/>
          <p:cNvSpPr txBox="1"/>
          <p:nvPr/>
        </p:nvSpPr>
        <p:spPr>
          <a:xfrm>
            <a:off x="3714744" y="6072206"/>
            <a:ext cx="4208203" cy="461665"/>
          </a:xfrm>
          <a:prstGeom prst="rect">
            <a:avLst/>
          </a:prstGeom>
          <a:noFill/>
          <a:ln w="19050">
            <a:solidFill>
              <a:schemeClr val="accent3">
                <a:lumMod val="75000"/>
              </a:schemeClr>
            </a:solidFill>
          </a:ln>
        </p:spPr>
        <p:txBody>
          <a:bodyPr wrap="none" rtlCol="0">
            <a:spAutoFit/>
          </a:bodyPr>
          <a:lstStyle/>
          <a:p>
            <a:r>
              <a:rPr kumimoji="1" lang="ja-JP" altLang="en-US" sz="2400" dirty="0" smtClean="0">
                <a:latin typeface="ＭＳ Ｐゴシック" pitchFamily="50" charset="-128"/>
                <a:ea typeface="ＭＳ Ｐゴシック" pitchFamily="50" charset="-128"/>
              </a:rPr>
              <a:t>高速</a:t>
            </a:r>
            <a:r>
              <a:rPr kumimoji="1" lang="en-US" altLang="ja-JP" sz="2400" dirty="0" smtClean="0">
                <a:latin typeface="ＭＳ Ｐゴシック" pitchFamily="50" charset="-128"/>
                <a:ea typeface="ＭＳ Ｐゴシック" pitchFamily="50" charset="-128"/>
              </a:rPr>
              <a:t>CMOS</a:t>
            </a:r>
            <a:r>
              <a:rPr kumimoji="1" lang="ja-JP" altLang="en-US" sz="2400" dirty="0" smtClean="0">
                <a:latin typeface="ＭＳ Ｐゴシック" pitchFamily="50" charset="-128"/>
                <a:ea typeface="ＭＳ Ｐゴシック" pitchFamily="50" charset="-128"/>
              </a:rPr>
              <a:t>カメラの開発が必要</a:t>
            </a:r>
            <a:endParaRPr kumimoji="1" lang="ja-JP" altLang="en-US" sz="2400" dirty="0">
              <a:latin typeface="ＭＳ Ｐゴシック" pitchFamily="50" charset="-128"/>
              <a:ea typeface="ＭＳ Ｐゴシック" pitchFamily="50" charset="-128"/>
            </a:endParaRPr>
          </a:p>
        </p:txBody>
      </p:sp>
      <p:pic>
        <p:nvPicPr>
          <p:cNvPr id="14" name="図 13" descr="中性子II2.jpg"/>
          <p:cNvPicPr>
            <a:picLocks noChangeAspect="1"/>
          </p:cNvPicPr>
          <p:nvPr/>
        </p:nvPicPr>
        <p:blipFill>
          <a:blip r:embed="rId3" cstate="print"/>
          <a:stretch>
            <a:fillRect/>
          </a:stretch>
        </p:blipFill>
        <p:spPr>
          <a:xfrm>
            <a:off x="338651" y="3857628"/>
            <a:ext cx="2590275" cy="195829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714348" y="638358"/>
            <a:ext cx="6929486" cy="576064"/>
          </a:xfrm>
        </p:spPr>
        <p:txBody>
          <a:bodyPr>
            <a:noAutofit/>
          </a:bodyPr>
          <a:lstStyle/>
          <a:p>
            <a:pPr lvl="1" algn="l"/>
            <a:r>
              <a:rPr lang="ja-JP" altLang="en-US" sz="3600" dirty="0" smtClean="0">
                <a:latin typeface="ＭＳ Ｐゴシック" pitchFamily="50" charset="-128"/>
                <a:ea typeface="ＭＳ Ｐゴシック" pitchFamily="50" charset="-128"/>
              </a:rPr>
              <a:t>カメラシステム構成（</a:t>
            </a:r>
            <a:r>
              <a:rPr kumimoji="1" lang="ja-JP" altLang="en-US" sz="3600" dirty="0" smtClean="0">
                <a:latin typeface="ＭＳ Ｐゴシック" pitchFamily="50" charset="-128"/>
                <a:ea typeface="ＭＳ Ｐゴシック" pitchFamily="50" charset="-128"/>
              </a:rPr>
              <a:t>北大</a:t>
            </a:r>
            <a:r>
              <a:rPr kumimoji="1" lang="en-US" altLang="ja-JP" sz="3600" dirty="0" smtClean="0">
                <a:latin typeface="ＭＳ Ｐゴシック" pitchFamily="50" charset="-128"/>
                <a:ea typeface="ＭＳ Ｐゴシック" pitchFamily="50" charset="-128"/>
              </a:rPr>
              <a:t>LINAC </a:t>
            </a:r>
            <a:r>
              <a:rPr lang="ja-JP" altLang="en-US" sz="3600" dirty="0" smtClean="0">
                <a:latin typeface="ＭＳ Ｐゴシック" pitchFamily="50" charset="-128"/>
                <a:ea typeface="ＭＳ Ｐゴシック" pitchFamily="50" charset="-128"/>
              </a:rPr>
              <a:t>）</a:t>
            </a:r>
            <a:endParaRPr kumimoji="1" lang="ja-JP" altLang="en-US" sz="3600" dirty="0">
              <a:latin typeface="ＭＳ Ｐゴシック" pitchFamily="50" charset="-128"/>
              <a:ea typeface="ＭＳ Ｐゴシック" pitchFamily="50" charset="-128"/>
            </a:endParaRPr>
          </a:p>
        </p:txBody>
      </p:sp>
      <p:sp>
        <p:nvSpPr>
          <p:cNvPr id="12" name="正方形/長方形 11"/>
          <p:cNvSpPr/>
          <p:nvPr/>
        </p:nvSpPr>
        <p:spPr>
          <a:xfrm>
            <a:off x="571472" y="5500702"/>
            <a:ext cx="7884368" cy="830997"/>
          </a:xfrm>
          <a:prstGeom prst="rect">
            <a:avLst/>
          </a:prstGeom>
          <a:gradFill flip="none" rotWithShape="1">
            <a:gsLst>
              <a:gs pos="0">
                <a:srgbClr val="8488C4"/>
              </a:gs>
              <a:gs pos="53000">
                <a:srgbClr val="D4DEFF">
                  <a:alpha val="61000"/>
                </a:srgbClr>
              </a:gs>
              <a:gs pos="83000">
                <a:srgbClr val="D4DEFF">
                  <a:alpha val="28000"/>
                </a:srgbClr>
              </a:gs>
              <a:gs pos="100000">
                <a:srgbClr val="96AB94">
                  <a:alpha val="0"/>
                </a:srgbClr>
              </a:gs>
            </a:gsLst>
            <a:lin ang="0" scaled="1"/>
            <a:tileRect/>
          </a:gradFill>
          <a:ln w="25400" cap="rnd">
            <a:solidFill>
              <a:schemeClr val="accent5">
                <a:lumMod val="75000"/>
              </a:schemeClr>
            </a:solidFill>
            <a:bevel/>
          </a:ln>
        </p:spPr>
        <p:txBody>
          <a:bodyPr wrap="square">
            <a:spAutoFit/>
          </a:bodyPr>
          <a:lstStyle/>
          <a:p>
            <a:pPr algn="ctr"/>
            <a:r>
              <a:rPr kumimoji="1" lang="en-US" altLang="ja-JP" sz="2400" dirty="0" smtClean="0">
                <a:latin typeface="ＭＳ Ｐゴシック" pitchFamily="50" charset="-128"/>
                <a:ea typeface="ＭＳ Ｐゴシック" pitchFamily="50" charset="-128"/>
              </a:rPr>
              <a:t> </a:t>
            </a:r>
            <a:r>
              <a:rPr kumimoji="1" lang="ja-JP" altLang="en-US" sz="2400" dirty="0" smtClean="0">
                <a:latin typeface="ＭＳ Ｐゴシック" pitchFamily="50" charset="-128"/>
                <a:ea typeface="ＭＳ Ｐゴシック" pitchFamily="50" charset="-128"/>
              </a:rPr>
              <a:t>加速器ビーム</a:t>
            </a:r>
            <a:r>
              <a:rPr kumimoji="1" lang="en-US" altLang="ja-JP" sz="2400" dirty="0" smtClean="0">
                <a:latin typeface="ＭＳ Ｐゴシック" pitchFamily="50" charset="-128"/>
                <a:ea typeface="ＭＳ Ｐゴシック" pitchFamily="50" charset="-128"/>
              </a:rPr>
              <a:t>: </a:t>
            </a:r>
            <a:r>
              <a:rPr kumimoji="1" lang="ja-JP" altLang="en-US" sz="2400" dirty="0" smtClean="0">
                <a:latin typeface="ＭＳ Ｐゴシック" pitchFamily="50" charset="-128"/>
                <a:ea typeface="ＭＳ Ｐゴシック" pitchFamily="50" charset="-128"/>
              </a:rPr>
              <a:t>電子		パルス幅： </a:t>
            </a:r>
            <a:r>
              <a:rPr kumimoji="1" lang="en-US" altLang="ja-JP" sz="2400" dirty="0" smtClean="0">
                <a:latin typeface="ＭＳ Ｐゴシック" pitchFamily="50" charset="-128"/>
                <a:ea typeface="ＭＳ Ｐゴシック" pitchFamily="50" charset="-128"/>
              </a:rPr>
              <a:t>3 µs</a:t>
            </a:r>
          </a:p>
          <a:p>
            <a:pPr algn="ctr"/>
            <a:r>
              <a:rPr kumimoji="1" lang="ja-JP" altLang="en-US" sz="2400" dirty="0" smtClean="0">
                <a:latin typeface="ＭＳ Ｐゴシック" pitchFamily="50" charset="-128"/>
                <a:ea typeface="ＭＳ Ｐゴシック" pitchFamily="50" charset="-128"/>
              </a:rPr>
              <a:t>エネルギー </a:t>
            </a:r>
            <a:r>
              <a:rPr kumimoji="1" lang="en-US" altLang="ja-JP" sz="2400" dirty="0" smtClean="0">
                <a:latin typeface="ＭＳ Ｐゴシック" pitchFamily="50" charset="-128"/>
                <a:ea typeface="ＭＳ Ｐゴシック" pitchFamily="50" charset="-128"/>
              </a:rPr>
              <a:t>: 45MeV		</a:t>
            </a:r>
            <a:r>
              <a:rPr kumimoji="1" lang="ja-JP" altLang="en-US" sz="2400" dirty="0" smtClean="0">
                <a:solidFill>
                  <a:srgbClr val="C00000"/>
                </a:solidFill>
                <a:latin typeface="ＭＳ Ｐゴシック" pitchFamily="50" charset="-128"/>
                <a:ea typeface="ＭＳ Ｐゴシック" pitchFamily="50" charset="-128"/>
              </a:rPr>
              <a:t>繰り返し周期</a:t>
            </a:r>
            <a:r>
              <a:rPr kumimoji="1" lang="en-US" altLang="ja-JP" sz="2400" dirty="0" smtClean="0">
                <a:solidFill>
                  <a:srgbClr val="C00000"/>
                </a:solidFill>
                <a:latin typeface="ＭＳ Ｐゴシック" pitchFamily="50" charset="-128"/>
                <a:ea typeface="ＭＳ Ｐゴシック" pitchFamily="50" charset="-128"/>
              </a:rPr>
              <a:t>: 50pps</a:t>
            </a:r>
            <a:endParaRPr kumimoji="1" lang="en-US" altLang="ja-JP" sz="2400" dirty="0">
              <a:solidFill>
                <a:srgbClr val="C00000"/>
              </a:solidFill>
              <a:latin typeface="ＭＳ Ｐゴシック" pitchFamily="50" charset="-128"/>
              <a:ea typeface="ＭＳ Ｐゴシック" pitchFamily="50" charset="-128"/>
            </a:endParaRPr>
          </a:p>
        </p:txBody>
      </p:sp>
      <p:sp>
        <p:nvSpPr>
          <p:cNvPr id="305" name="スライド番号プレースホルダ 304"/>
          <p:cNvSpPr>
            <a:spLocks noGrp="1"/>
          </p:cNvSpPr>
          <p:nvPr>
            <p:ph type="sldNum" sz="quarter" idx="11"/>
          </p:nvPr>
        </p:nvSpPr>
        <p:spPr/>
        <p:txBody>
          <a:bodyPr/>
          <a:lstStyle/>
          <a:p>
            <a:pPr algn="r"/>
            <a:fld id="{D4C49B74-5DB2-4B03-B1D2-7F6A3C51C318}" type="slidenum">
              <a:rPr lang="en-US" smtClean="0"/>
              <a:pPr algn="r"/>
              <a:t>4</a:t>
            </a:fld>
            <a:endParaRPr lang="en-US"/>
          </a:p>
        </p:txBody>
      </p:sp>
      <p:pic>
        <p:nvPicPr>
          <p:cNvPr id="89" name="図 88" descr="図1.png"/>
          <p:cNvPicPr>
            <a:picLocks noChangeAspect="1"/>
          </p:cNvPicPr>
          <p:nvPr/>
        </p:nvPicPr>
        <p:blipFill>
          <a:blip r:embed="rId3" cstate="print"/>
          <a:stretch>
            <a:fillRect/>
          </a:stretch>
        </p:blipFill>
        <p:spPr>
          <a:xfrm>
            <a:off x="97995" y="1357298"/>
            <a:ext cx="8974599" cy="400052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 1"/>
          <p:cNvSpPr>
            <a:spLocks noGrp="1"/>
          </p:cNvSpPr>
          <p:nvPr>
            <p:ph type="body" idx="1"/>
          </p:nvPr>
        </p:nvSpPr>
        <p:spPr>
          <a:xfrm>
            <a:off x="539552" y="2420888"/>
            <a:ext cx="8229600" cy="1972816"/>
          </a:xfrm>
        </p:spPr>
        <p:txBody>
          <a:bodyPr>
            <a:normAutofit fontScale="92500" lnSpcReduction="10000"/>
          </a:bodyPr>
          <a:lstStyle/>
          <a:p>
            <a:r>
              <a:rPr lang="ja-JP" altLang="en-US" sz="3600" dirty="0" smtClean="0">
                <a:latin typeface="Times New Roman" pitchFamily="18" charset="0"/>
                <a:ea typeface="ＭＳ Ｐゴシック" pitchFamily="50" charset="-128"/>
                <a:cs typeface="Times New Roman" pitchFamily="18" charset="0"/>
              </a:rPr>
              <a:t>光</a:t>
            </a:r>
            <a:r>
              <a:rPr lang="en-US" altLang="ja-JP" sz="3600" dirty="0" smtClean="0">
                <a:latin typeface="Times New Roman" pitchFamily="18" charset="0"/>
                <a:ea typeface="ＭＳ Ｐゴシック" pitchFamily="50" charset="-128"/>
                <a:cs typeface="Times New Roman" pitchFamily="18" charset="0"/>
              </a:rPr>
              <a:t>I.I.</a:t>
            </a:r>
            <a:r>
              <a:rPr lang="ja-JP" altLang="en-US" sz="3600" dirty="0" smtClean="0">
                <a:latin typeface="Times New Roman" pitchFamily="18" charset="0"/>
                <a:ea typeface="ＭＳ Ｐゴシック" pitchFamily="50" charset="-128"/>
                <a:cs typeface="Times New Roman" pitchFamily="18" charset="0"/>
              </a:rPr>
              <a:t>は</a:t>
            </a:r>
            <a:r>
              <a:rPr lang="en-US" altLang="ja-JP" sz="3600" dirty="0" smtClean="0">
                <a:latin typeface="Times New Roman" pitchFamily="18" charset="0"/>
                <a:ea typeface="ＭＳ Ｐゴシック" pitchFamily="50" charset="-128"/>
                <a:cs typeface="Times New Roman" pitchFamily="18" charset="0"/>
              </a:rPr>
              <a:t>Hamamatsu C9016-24</a:t>
            </a:r>
            <a:r>
              <a:rPr lang="ja-JP" altLang="en-US" sz="3600" dirty="0" smtClean="0">
                <a:latin typeface="Times New Roman" pitchFamily="18" charset="0"/>
                <a:ea typeface="ＭＳ Ｐゴシック" pitchFamily="50" charset="-128"/>
                <a:cs typeface="Times New Roman" pitchFamily="18" charset="0"/>
              </a:rPr>
              <a:t>を用いており、光ゲインは</a:t>
            </a:r>
            <a:r>
              <a:rPr lang="en-US" altLang="ja-JP" sz="3600" dirty="0" smtClean="0">
                <a:latin typeface="Times New Roman" pitchFamily="18" charset="0"/>
                <a:ea typeface="ＭＳ Ｐゴシック" pitchFamily="50" charset="-128"/>
                <a:cs typeface="Times New Roman" pitchFamily="18" charset="0"/>
              </a:rPr>
              <a:t>10</a:t>
            </a:r>
            <a:r>
              <a:rPr lang="en-US" altLang="ja-JP" sz="3600" baseline="30000" dirty="0" smtClean="0">
                <a:latin typeface="Times New Roman" pitchFamily="18" charset="0"/>
                <a:ea typeface="ＭＳ Ｐゴシック" pitchFamily="50" charset="-128"/>
                <a:cs typeface="Times New Roman" pitchFamily="18" charset="0"/>
              </a:rPr>
              <a:t>6</a:t>
            </a:r>
            <a:r>
              <a:rPr lang="ja-JP" altLang="en-US" sz="3600" dirty="0" smtClean="0">
                <a:latin typeface="Times New Roman" pitchFamily="18" charset="0"/>
                <a:ea typeface="ＭＳ Ｐゴシック" pitchFamily="50" charset="-128"/>
                <a:cs typeface="Times New Roman" pitchFamily="18" charset="0"/>
              </a:rPr>
              <a:t>に設定した</a:t>
            </a:r>
            <a:endParaRPr lang="en-US" altLang="ja-JP" sz="3600" dirty="0" smtClean="0">
              <a:latin typeface="Times New Roman" pitchFamily="18" charset="0"/>
              <a:ea typeface="ＭＳ Ｐゴシック" pitchFamily="50" charset="-128"/>
              <a:cs typeface="Times New Roman" pitchFamily="18" charset="0"/>
            </a:endParaRPr>
          </a:p>
          <a:p>
            <a:r>
              <a:rPr lang="ja-JP" altLang="en-US" sz="3600" dirty="0" smtClean="0">
                <a:latin typeface="Times New Roman" pitchFamily="18" charset="0"/>
                <a:ea typeface="ＭＳ Ｐゴシック" pitchFamily="50" charset="-128"/>
                <a:cs typeface="Times New Roman" pitchFamily="18" charset="0"/>
              </a:rPr>
              <a:t>出力面は褐色光で出力する</a:t>
            </a:r>
            <a:endParaRPr lang="en-US" altLang="ja-JP" sz="3600" dirty="0" smtClean="0">
              <a:latin typeface="Times New Roman" pitchFamily="18" charset="0"/>
              <a:ea typeface="ＭＳ Ｐゴシック" pitchFamily="50" charset="-128"/>
              <a:cs typeface="Times New Roman" pitchFamily="18" charset="0"/>
            </a:endParaRPr>
          </a:p>
          <a:p>
            <a:r>
              <a:rPr lang="ja-JP" altLang="en-US" sz="3600" dirty="0" smtClean="0">
                <a:latin typeface="Times New Roman" pitchFamily="18" charset="0"/>
                <a:ea typeface="ＭＳ Ｐゴシック" pitchFamily="50" charset="-128"/>
                <a:cs typeface="Times New Roman" pitchFamily="18" charset="0"/>
              </a:rPr>
              <a:t>ゲート付きであるが常にオープンにする</a:t>
            </a:r>
          </a:p>
          <a:p>
            <a:endParaRPr kumimoji="1" lang="ja-JP" altLang="en-US" dirty="0"/>
          </a:p>
        </p:txBody>
      </p:sp>
      <p:sp>
        <p:nvSpPr>
          <p:cNvPr id="3" name="タイトル 2"/>
          <p:cNvSpPr>
            <a:spLocks noGrp="1"/>
          </p:cNvSpPr>
          <p:nvPr>
            <p:ph type="title"/>
          </p:nvPr>
        </p:nvSpPr>
        <p:spPr>
          <a:xfrm>
            <a:off x="755576" y="332656"/>
            <a:ext cx="7632848" cy="1512168"/>
          </a:xfrm>
        </p:spPr>
        <p:txBody>
          <a:bodyPr>
            <a:normAutofit/>
          </a:bodyPr>
          <a:lstStyle/>
          <a:p>
            <a:r>
              <a:rPr kumimoji="1" lang="ja-JP" altLang="en-US" sz="4400" dirty="0" smtClean="0">
                <a:latin typeface="ＭＳ Ｐゴシック" pitchFamily="50" charset="-128"/>
                <a:ea typeface="ＭＳ Ｐゴシック" pitchFamily="50" charset="-128"/>
                <a:cs typeface="Times New Roman" pitchFamily="18" charset="0"/>
              </a:rPr>
              <a:t>光イメージ</a:t>
            </a:r>
            <a:r>
              <a:rPr kumimoji="1" lang="en-US" altLang="ja-JP" sz="4400" dirty="0" smtClean="0">
                <a:latin typeface="ＭＳ Ｐゴシック" pitchFamily="50" charset="-128"/>
                <a:ea typeface="ＭＳ Ｐゴシック" pitchFamily="50" charset="-128"/>
                <a:cs typeface="Times New Roman" pitchFamily="18" charset="0"/>
              </a:rPr>
              <a:t/>
            </a:r>
            <a:br>
              <a:rPr kumimoji="1" lang="en-US" altLang="ja-JP" sz="4400" dirty="0" smtClean="0">
                <a:latin typeface="ＭＳ Ｐゴシック" pitchFamily="50" charset="-128"/>
                <a:ea typeface="ＭＳ Ｐゴシック" pitchFamily="50" charset="-128"/>
                <a:cs typeface="Times New Roman" pitchFamily="18" charset="0"/>
              </a:rPr>
            </a:br>
            <a:r>
              <a:rPr kumimoji="1" lang="ja-JP" altLang="en-US" sz="4400" dirty="0" smtClean="0">
                <a:latin typeface="ＭＳ Ｐゴシック" pitchFamily="50" charset="-128"/>
                <a:ea typeface="ＭＳ Ｐゴシック" pitchFamily="50" charset="-128"/>
                <a:cs typeface="Times New Roman" pitchFamily="18" charset="0"/>
              </a:rPr>
              <a:t>インテンシファイア（光</a:t>
            </a:r>
            <a:r>
              <a:rPr kumimoji="1" lang="en-US" altLang="ja-JP" sz="4400" dirty="0" smtClean="0">
                <a:latin typeface="Times New Roman" pitchFamily="18" charset="0"/>
                <a:ea typeface="ＭＳ Ｐゴシック" pitchFamily="50" charset="-128"/>
                <a:cs typeface="Times New Roman" pitchFamily="18" charset="0"/>
              </a:rPr>
              <a:t>I.I.</a:t>
            </a:r>
            <a:r>
              <a:rPr kumimoji="1" lang="ja-JP" altLang="en-US" sz="4400" dirty="0" smtClean="0">
                <a:latin typeface="ＭＳ Ｐゴシック" pitchFamily="50" charset="-128"/>
                <a:ea typeface="ＭＳ Ｐゴシック" pitchFamily="50" charset="-128"/>
                <a:cs typeface="Times New Roman" pitchFamily="18" charset="0"/>
              </a:rPr>
              <a:t>）</a:t>
            </a:r>
            <a:endParaRPr kumimoji="1" lang="ja-JP" altLang="en-US" sz="4400" dirty="0">
              <a:latin typeface="ＭＳ Ｐゴシック" pitchFamily="50" charset="-128"/>
              <a:ea typeface="ＭＳ Ｐゴシック" pitchFamily="50" charset="-128"/>
              <a:cs typeface="Times New Roman" pitchFamily="18" charset="0"/>
            </a:endParaRPr>
          </a:p>
        </p:txBody>
      </p:sp>
      <p:sp>
        <p:nvSpPr>
          <p:cNvPr id="4" name="スライド番号プレースホルダ 3"/>
          <p:cNvSpPr>
            <a:spLocks noGrp="1"/>
          </p:cNvSpPr>
          <p:nvPr>
            <p:ph type="sldNum" sz="quarter" idx="11"/>
          </p:nvPr>
        </p:nvSpPr>
        <p:spPr/>
        <p:txBody>
          <a:bodyPr/>
          <a:lstStyle/>
          <a:p>
            <a:pPr algn="r"/>
            <a:fld id="{D4C49B74-5DB2-4B03-B1D2-7F6A3C51C318}" type="slidenum">
              <a:rPr lang="en-US" smtClean="0"/>
              <a:pPr algn="r"/>
              <a:t>5</a:t>
            </a:fld>
            <a:endParaRPr lang="en-US"/>
          </a:p>
        </p:txBody>
      </p:sp>
      <p:pic>
        <p:nvPicPr>
          <p:cNvPr id="15362" name="Picture 2"/>
          <p:cNvPicPr>
            <a:picLocks noChangeAspect="1" noChangeArrowheads="1"/>
          </p:cNvPicPr>
          <p:nvPr/>
        </p:nvPicPr>
        <p:blipFill>
          <a:blip r:embed="rId2" cstate="print"/>
          <a:srcRect/>
          <a:stretch>
            <a:fillRect/>
          </a:stretch>
        </p:blipFill>
        <p:spPr bwMode="auto">
          <a:xfrm>
            <a:off x="4860032" y="4581128"/>
            <a:ext cx="3089920" cy="1884851"/>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714348" y="642918"/>
            <a:ext cx="5286412" cy="645233"/>
          </a:xfrm>
        </p:spPr>
        <p:txBody>
          <a:bodyPr>
            <a:normAutofit fontScale="90000"/>
          </a:bodyPr>
          <a:lstStyle/>
          <a:p>
            <a:r>
              <a:rPr kumimoji="1" lang="ja-JP" altLang="en-US" dirty="0" smtClean="0">
                <a:latin typeface="ＭＳ Ｐゴシック" pitchFamily="50" charset="-128"/>
                <a:ea typeface="ＭＳ Ｐゴシック" pitchFamily="50" charset="-128"/>
              </a:rPr>
              <a:t>高速</a:t>
            </a:r>
            <a:r>
              <a:rPr kumimoji="1" lang="en-US" altLang="ja-JP" dirty="0" smtClean="0">
                <a:latin typeface="ＭＳ Ｐゴシック" pitchFamily="50" charset="-128"/>
                <a:ea typeface="ＭＳ Ｐゴシック" pitchFamily="50" charset="-128"/>
              </a:rPr>
              <a:t>CMOS</a:t>
            </a:r>
            <a:r>
              <a:rPr kumimoji="1" lang="ja-JP" altLang="en-US" dirty="0" smtClean="0">
                <a:latin typeface="ＭＳ Ｐゴシック" pitchFamily="50" charset="-128"/>
                <a:ea typeface="ＭＳ Ｐゴシック" pitchFamily="50" charset="-128"/>
              </a:rPr>
              <a:t>カメラの必要条件</a:t>
            </a:r>
            <a:endParaRPr kumimoji="1" lang="ja-JP" altLang="en-US" dirty="0">
              <a:latin typeface="ＭＳ Ｐゴシック" pitchFamily="50" charset="-128"/>
              <a:ea typeface="ＭＳ Ｐゴシック" pitchFamily="50" charset="-128"/>
            </a:endParaRPr>
          </a:p>
        </p:txBody>
      </p:sp>
      <p:sp>
        <p:nvSpPr>
          <p:cNvPr id="4" name="スライド番号プレースホルダ 3"/>
          <p:cNvSpPr>
            <a:spLocks noGrp="1"/>
          </p:cNvSpPr>
          <p:nvPr>
            <p:ph type="sldNum" sz="quarter" idx="11"/>
          </p:nvPr>
        </p:nvSpPr>
        <p:spPr/>
        <p:txBody>
          <a:bodyPr/>
          <a:lstStyle/>
          <a:p>
            <a:pPr algn="r"/>
            <a:fld id="{D4C49B74-5DB2-4B03-B1D2-7F6A3C51C318}" type="slidenum">
              <a:rPr lang="en-US" smtClean="0"/>
              <a:pPr algn="r"/>
              <a:t>6</a:t>
            </a:fld>
            <a:endParaRPr lang="en-US" dirty="0"/>
          </a:p>
        </p:txBody>
      </p:sp>
      <p:sp>
        <p:nvSpPr>
          <p:cNvPr id="12" name="テキスト ボックス 11"/>
          <p:cNvSpPr txBox="1"/>
          <p:nvPr/>
        </p:nvSpPr>
        <p:spPr>
          <a:xfrm>
            <a:off x="1430438" y="3553127"/>
            <a:ext cx="3357586" cy="461665"/>
          </a:xfrm>
          <a:prstGeom prst="rect">
            <a:avLst/>
          </a:prstGeom>
          <a:noFill/>
        </p:spPr>
        <p:txBody>
          <a:bodyPr wrap="square" rtlCol="0">
            <a:spAutoFit/>
          </a:bodyPr>
          <a:lstStyle/>
          <a:p>
            <a:r>
              <a:rPr kumimoji="1" lang="ja-JP" altLang="en-US" sz="2400" dirty="0" smtClean="0">
                <a:latin typeface="ＭＳ Ｐゴシック" pitchFamily="50" charset="-128"/>
                <a:ea typeface="ＭＳ Ｐゴシック" pitchFamily="50" charset="-128"/>
              </a:rPr>
              <a:t>視野</a:t>
            </a:r>
            <a:r>
              <a:rPr kumimoji="1" lang="en-US" altLang="ja-JP" sz="2400" dirty="0" smtClean="0">
                <a:latin typeface="ＭＳ Ｐゴシック" pitchFamily="50" charset="-128"/>
                <a:ea typeface="ＭＳ Ｐゴシック" pitchFamily="50" charset="-128"/>
              </a:rPr>
              <a:t>20mm x 20mm</a:t>
            </a:r>
            <a:endParaRPr kumimoji="1" lang="en-US" altLang="ja-JP" sz="2400" baseline="30000" dirty="0" smtClean="0">
              <a:latin typeface="ＭＳ Ｐゴシック" pitchFamily="50" charset="-128"/>
              <a:ea typeface="ＭＳ Ｐゴシック" pitchFamily="50" charset="-128"/>
            </a:endParaRPr>
          </a:p>
        </p:txBody>
      </p:sp>
      <p:sp>
        <p:nvSpPr>
          <p:cNvPr id="15" name="下矢印 14"/>
          <p:cNvSpPr/>
          <p:nvPr/>
        </p:nvSpPr>
        <p:spPr>
          <a:xfrm>
            <a:off x="2571736" y="4214818"/>
            <a:ext cx="500066"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下矢印 15"/>
          <p:cNvSpPr/>
          <p:nvPr/>
        </p:nvSpPr>
        <p:spPr>
          <a:xfrm>
            <a:off x="5715008" y="3286124"/>
            <a:ext cx="785818" cy="1143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7" name="表 16"/>
          <p:cNvGraphicFramePr>
            <a:graphicFrameLocks noGrp="1"/>
          </p:cNvGraphicFramePr>
          <p:nvPr/>
        </p:nvGraphicFramePr>
        <p:xfrm>
          <a:off x="1238248" y="1698302"/>
          <a:ext cx="6334148" cy="944880"/>
        </p:xfrm>
        <a:graphic>
          <a:graphicData uri="http://schemas.openxmlformats.org/drawingml/2006/table">
            <a:tbl>
              <a:tblPr firstRow="1" bandRow="1"/>
              <a:tblGrid>
                <a:gridCol w="3241303"/>
                <a:gridCol w="3092845"/>
              </a:tblGrid>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ja-JP" altLang="en-US" sz="2800" dirty="0" smtClean="0">
                          <a:latin typeface="ＭＳ Ｐゴシック" pitchFamily="50" charset="-128"/>
                          <a:ea typeface="ＭＳ Ｐゴシック" pitchFamily="50" charset="-128"/>
                        </a:rPr>
                        <a:t>空間分解能は</a:t>
                      </a:r>
                      <a:r>
                        <a:rPr lang="en-US" altLang="ja-JP" sz="2800" dirty="0" smtClean="0">
                          <a:latin typeface="ＭＳ Ｐゴシック" pitchFamily="50" charset="-128"/>
                          <a:ea typeface="ＭＳ Ｐゴシック" pitchFamily="50" charset="-128"/>
                        </a:rPr>
                        <a:t>200μm</a:t>
                      </a:r>
                      <a:r>
                        <a:rPr lang="ja-JP" altLang="en-US" sz="2800" dirty="0" smtClean="0">
                          <a:latin typeface="ＭＳ Ｐゴシック" pitchFamily="50" charset="-128"/>
                          <a:ea typeface="ＭＳ Ｐゴシック" pitchFamily="50" charset="-128"/>
                        </a:rPr>
                        <a:t>以下必要</a:t>
                      </a:r>
                      <a:endParaRPr lang="en-US" altLang="ja-JP" sz="2800" dirty="0" smtClean="0">
                        <a:latin typeface="ＭＳ Ｐゴシック" pitchFamily="50" charset="-128"/>
                        <a:ea typeface="ＭＳ Ｐゴシック" pitchFamily="50" charset="-128"/>
                      </a:endParaRP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kumimoji="1" lang="ja-JP" altLang="en-US" sz="2800" dirty="0" smtClean="0">
                          <a:latin typeface="ＭＳ Ｐゴシック" pitchFamily="50" charset="-128"/>
                          <a:ea typeface="ＭＳ Ｐゴシック" pitchFamily="50" charset="-128"/>
                        </a:rPr>
                        <a:t>時間分解能は</a:t>
                      </a:r>
                      <a:r>
                        <a:rPr kumimoji="1" lang="en-US" altLang="ja-JP" sz="2800" dirty="0" smtClean="0">
                          <a:latin typeface="ＭＳ Ｐゴシック" pitchFamily="50" charset="-128"/>
                          <a:ea typeface="ＭＳ Ｐゴシック" pitchFamily="50" charset="-128"/>
                        </a:rPr>
                        <a:t>50μs</a:t>
                      </a:r>
                      <a:r>
                        <a:rPr kumimoji="1" lang="ja-JP" altLang="en-US" sz="2800" dirty="0" smtClean="0">
                          <a:latin typeface="ＭＳ Ｐゴシック" pitchFamily="50" charset="-128"/>
                          <a:ea typeface="ＭＳ Ｐゴシック" pitchFamily="50" charset="-128"/>
                        </a:rPr>
                        <a:t>以下必要</a:t>
                      </a:r>
                      <a:endParaRPr kumimoji="1" lang="en-US" altLang="ja-JP" sz="2800" dirty="0" smtClean="0">
                        <a:latin typeface="ＭＳ Ｐゴシック" pitchFamily="50" charset="-128"/>
                        <a:ea typeface="ＭＳ Ｐゴシック" pitchFamily="50" charset="-128"/>
                      </a:endParaRPr>
                    </a:p>
                  </a:txBody>
                  <a:tcPr/>
                </a:tc>
              </a:tr>
            </a:tbl>
          </a:graphicData>
        </a:graphic>
      </p:graphicFrame>
      <p:graphicFrame>
        <p:nvGraphicFramePr>
          <p:cNvPr id="18" name="表 17"/>
          <p:cNvGraphicFramePr>
            <a:graphicFrameLocks noGrp="1"/>
          </p:cNvGraphicFramePr>
          <p:nvPr/>
        </p:nvGraphicFramePr>
        <p:xfrm>
          <a:off x="1214414" y="4984450"/>
          <a:ext cx="6357982" cy="944880"/>
        </p:xfrm>
        <a:graphic>
          <a:graphicData uri="http://schemas.openxmlformats.org/drawingml/2006/table">
            <a:tbl>
              <a:tblPr firstRow="1" bandRow="1"/>
              <a:tblGrid>
                <a:gridCol w="3286148"/>
                <a:gridCol w="3071834"/>
              </a:tblGrid>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kumimoji="1" lang="en-US" altLang="ja-JP" sz="2800" dirty="0" smtClean="0">
                          <a:latin typeface="ＭＳ Ｐゴシック" pitchFamily="50" charset="-128"/>
                          <a:ea typeface="ＭＳ Ｐゴシック" pitchFamily="50" charset="-128"/>
                        </a:rPr>
                        <a:t>1</a:t>
                      </a:r>
                      <a:r>
                        <a:rPr kumimoji="1" lang="ja-JP" altLang="en-US" sz="2800" dirty="0" smtClean="0">
                          <a:latin typeface="ＭＳ Ｐゴシック" pitchFamily="50" charset="-128"/>
                          <a:ea typeface="ＭＳ Ｐゴシック" pitchFamily="50" charset="-128"/>
                        </a:rPr>
                        <a:t>ライン</a:t>
                      </a:r>
                      <a:r>
                        <a:rPr kumimoji="1" lang="en-US" altLang="ja-JP" sz="2800" dirty="0" smtClean="0">
                          <a:latin typeface="ＭＳ Ｐゴシック" pitchFamily="50" charset="-128"/>
                          <a:ea typeface="ＭＳ Ｐゴシック" pitchFamily="50" charset="-128"/>
                        </a:rPr>
                        <a:t>100</a:t>
                      </a:r>
                      <a:r>
                        <a:rPr kumimoji="1" lang="ja-JP" altLang="en-US" sz="2800" dirty="0" smtClean="0">
                          <a:latin typeface="ＭＳ Ｐゴシック" pitchFamily="50" charset="-128"/>
                          <a:ea typeface="ＭＳ Ｐゴシック" pitchFamily="50" charset="-128"/>
                        </a:rPr>
                        <a:t>ピクセル</a:t>
                      </a:r>
                      <a:r>
                        <a:rPr kumimoji="1" lang="ja-JP" altLang="en-US" sz="2800" dirty="0" smtClean="0">
                          <a:latin typeface="ＭＳ Ｐゴシック" pitchFamily="50" charset="-128"/>
                          <a:ea typeface="ＭＳ Ｐゴシック" pitchFamily="50" charset="-128"/>
                        </a:rPr>
                        <a:t>以上必要</a:t>
                      </a:r>
                      <a:endParaRPr kumimoji="1" lang="ja-JP" altLang="en-US" sz="2800" dirty="0" smtClean="0"/>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kumimoji="1" lang="ja-JP" altLang="en-US" sz="2800" dirty="0" smtClean="0">
                          <a:latin typeface="ＭＳ Ｐゴシック" pitchFamily="50" charset="-128"/>
                          <a:ea typeface="ＭＳ Ｐゴシック" pitchFamily="50" charset="-128"/>
                        </a:rPr>
                        <a:t>フレーム速度は</a:t>
                      </a:r>
                      <a:r>
                        <a:rPr kumimoji="1" lang="en-US" altLang="ja-JP" sz="2800" dirty="0" smtClean="0">
                          <a:latin typeface="ＭＳ Ｐゴシック" pitchFamily="50" charset="-128"/>
                          <a:ea typeface="ＭＳ Ｐゴシック" pitchFamily="50" charset="-128"/>
                        </a:rPr>
                        <a:t>20[</a:t>
                      </a:r>
                      <a:r>
                        <a:rPr kumimoji="1" lang="en-US" altLang="ja-JP" sz="2800" dirty="0" err="1" smtClean="0">
                          <a:latin typeface="ＭＳ Ｐゴシック" pitchFamily="50" charset="-128"/>
                          <a:ea typeface="ＭＳ Ｐゴシック" pitchFamily="50" charset="-128"/>
                        </a:rPr>
                        <a:t>kfps</a:t>
                      </a:r>
                      <a:r>
                        <a:rPr kumimoji="1" lang="en-US" altLang="ja-JP" sz="2800" dirty="0" smtClean="0">
                          <a:latin typeface="ＭＳ Ｐゴシック" pitchFamily="50" charset="-128"/>
                          <a:ea typeface="ＭＳ Ｐゴシック" pitchFamily="50" charset="-128"/>
                        </a:rPr>
                        <a:t>]</a:t>
                      </a:r>
                      <a:r>
                        <a:rPr kumimoji="1" lang="ja-JP" altLang="en-US" sz="2800" dirty="0" smtClean="0">
                          <a:latin typeface="ＭＳ Ｐゴシック" pitchFamily="50" charset="-128"/>
                          <a:ea typeface="ＭＳ Ｐゴシック" pitchFamily="50" charset="-128"/>
                        </a:rPr>
                        <a:t>以上必要</a:t>
                      </a:r>
                    </a:p>
                  </a:txBody>
                  <a:tcPr/>
                </a:tc>
              </a:tr>
            </a:tbl>
          </a:graphicData>
        </a:graphic>
      </p:graphicFrame>
      <p:sp>
        <p:nvSpPr>
          <p:cNvPr id="19" name="下矢印 18"/>
          <p:cNvSpPr/>
          <p:nvPr/>
        </p:nvSpPr>
        <p:spPr>
          <a:xfrm>
            <a:off x="2571736" y="2928934"/>
            <a:ext cx="500066"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857224" y="642918"/>
            <a:ext cx="4461646" cy="638944"/>
          </a:xfrm>
        </p:spPr>
        <p:txBody>
          <a:bodyPr>
            <a:normAutofit fontScale="90000"/>
          </a:bodyPr>
          <a:lstStyle/>
          <a:p>
            <a:r>
              <a:rPr lang="ja-JP" altLang="ja-JP" dirty="0" smtClean="0">
                <a:latin typeface="ＭＳ Ｐゴシック" pitchFamily="50" charset="-128"/>
                <a:ea typeface="ＭＳ Ｐゴシック" pitchFamily="50" charset="-128"/>
              </a:rPr>
              <a:t>高速</a:t>
            </a:r>
            <a:r>
              <a:rPr lang="en-US" altLang="ja-JP" dirty="0" smtClean="0">
                <a:latin typeface="ＭＳ Ｐゴシック" pitchFamily="50" charset="-128"/>
                <a:ea typeface="ＭＳ Ｐゴシック" pitchFamily="50" charset="-128"/>
              </a:rPr>
              <a:t>CMOS</a:t>
            </a:r>
            <a:r>
              <a:rPr lang="ja-JP" altLang="ja-JP" dirty="0" smtClean="0">
                <a:latin typeface="ＭＳ Ｐゴシック" pitchFamily="50" charset="-128"/>
                <a:ea typeface="ＭＳ Ｐゴシック" pitchFamily="50" charset="-128"/>
              </a:rPr>
              <a:t>カメラの改良</a:t>
            </a:r>
            <a:endParaRPr kumimoji="1" lang="ja-JP" altLang="en-US" dirty="0">
              <a:latin typeface="ＭＳ Ｐゴシック" pitchFamily="50" charset="-128"/>
              <a:ea typeface="ＭＳ Ｐゴシック" pitchFamily="50" charset="-128"/>
            </a:endParaRPr>
          </a:p>
        </p:txBody>
      </p:sp>
      <p:sp>
        <p:nvSpPr>
          <p:cNvPr id="4" name="Text Box 4"/>
          <p:cNvSpPr txBox="1">
            <a:spLocks noChangeArrowheads="1"/>
          </p:cNvSpPr>
          <p:nvPr/>
        </p:nvSpPr>
        <p:spPr bwMode="auto">
          <a:xfrm>
            <a:off x="251520" y="1412776"/>
            <a:ext cx="8769350" cy="457200"/>
          </a:xfrm>
          <a:prstGeom prst="rect">
            <a:avLst/>
          </a:prstGeom>
          <a:noFill/>
          <a:ln w="19050" algn="ctr">
            <a:noFill/>
            <a:miter lim="800000"/>
            <a:headEnd/>
            <a:tailEnd/>
          </a:ln>
        </p:spPr>
        <p:txBody>
          <a:bodyPr wrap="none">
            <a:spAutoFit/>
          </a:bodyPr>
          <a:lstStyle/>
          <a:p>
            <a:pPr algn="ctr"/>
            <a:r>
              <a:rPr kumimoji="1" lang="ja-JP" altLang="en-US" sz="2400" dirty="0">
                <a:latin typeface="ＭＳ Ｐゴシック" pitchFamily="50" charset="-128"/>
                <a:ea typeface="ＭＳ Ｐゴシック" pitchFamily="50" charset="-128"/>
              </a:rPr>
              <a:t>使用する高速</a:t>
            </a:r>
            <a:r>
              <a:rPr kumimoji="1" lang="en-US" altLang="ja-JP" sz="2400" dirty="0">
                <a:latin typeface="ＭＳ Ｐゴシック" pitchFamily="50" charset="-128"/>
                <a:ea typeface="ＭＳ Ｐゴシック" pitchFamily="50" charset="-128"/>
              </a:rPr>
              <a:t>CMOS</a:t>
            </a:r>
            <a:r>
              <a:rPr kumimoji="1" lang="ja-JP" altLang="en-US" sz="2400" dirty="0">
                <a:latin typeface="ＭＳ Ｐゴシック" pitchFamily="50" charset="-128"/>
                <a:ea typeface="ＭＳ Ｐゴシック" pitchFamily="50" charset="-128"/>
              </a:rPr>
              <a:t>カメラ、</a:t>
            </a:r>
            <a:r>
              <a:rPr kumimoji="1" lang="en-US" altLang="ja-JP" sz="2400" dirty="0">
                <a:latin typeface="ＭＳ Ｐゴシック" pitchFamily="50" charset="-128"/>
                <a:ea typeface="ＭＳ Ｐゴシック" pitchFamily="50" charset="-128"/>
              </a:rPr>
              <a:t>DITECT</a:t>
            </a:r>
            <a:r>
              <a:rPr kumimoji="1" lang="ja-JP" altLang="en-US" sz="2400" dirty="0">
                <a:latin typeface="ＭＳ Ｐゴシック" pitchFamily="50" charset="-128"/>
                <a:ea typeface="ＭＳ Ｐゴシック" pitchFamily="50" charset="-128"/>
              </a:rPr>
              <a:t>社</a:t>
            </a:r>
            <a:r>
              <a:rPr kumimoji="1" lang="en-US" altLang="ja-JP" sz="2400" dirty="0">
                <a:latin typeface="ＭＳ Ｐゴシック" pitchFamily="50" charset="-128"/>
                <a:ea typeface="ＭＳ Ｐゴシック" pitchFamily="50" charset="-128"/>
              </a:rPr>
              <a:t>HAS-D3</a:t>
            </a:r>
            <a:r>
              <a:rPr kumimoji="1" lang="ja-JP" altLang="en-US" sz="2400" dirty="0">
                <a:latin typeface="ＭＳ Ｐゴシック" pitchFamily="50" charset="-128"/>
                <a:ea typeface="ＭＳ Ｐゴシック" pitchFamily="50" charset="-128"/>
              </a:rPr>
              <a:t>の性能を下表に示す</a:t>
            </a:r>
          </a:p>
        </p:txBody>
      </p:sp>
      <p:graphicFrame>
        <p:nvGraphicFramePr>
          <p:cNvPr id="5" name="Group 111"/>
          <p:cNvGraphicFramePr>
            <a:graphicFrameLocks noGrp="1"/>
          </p:cNvGraphicFramePr>
          <p:nvPr/>
        </p:nvGraphicFramePr>
        <p:xfrm>
          <a:off x="459861" y="1988840"/>
          <a:ext cx="5112271" cy="2133600"/>
        </p:xfrm>
        <a:graphic>
          <a:graphicData uri="http://schemas.openxmlformats.org/drawingml/2006/table">
            <a:tbl>
              <a:tblPr/>
              <a:tblGrid>
                <a:gridCol w="3106352"/>
                <a:gridCol w="2005919"/>
              </a:tblGrid>
              <a:tr h="3603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dirty="0" smtClean="0">
                          <a:ln>
                            <a:noFill/>
                          </a:ln>
                          <a:solidFill>
                            <a:srgbClr val="FF0000"/>
                          </a:solidFill>
                          <a:effectLst/>
                          <a:latin typeface="Arial" charset="0"/>
                          <a:ea typeface="ＭＳ Ｐゴシック" pitchFamily="50" charset="-128"/>
                        </a:rPr>
                        <a:t>CMOS</a:t>
                      </a:r>
                      <a:r>
                        <a:rPr kumimoji="0" lang="ja-JP" altLang="en-US" sz="2200" b="0" i="0" u="none" strike="noStrike" cap="none" normalizeH="0" baseline="0" dirty="0" smtClean="0">
                          <a:ln>
                            <a:noFill/>
                          </a:ln>
                          <a:solidFill>
                            <a:srgbClr val="FF0000"/>
                          </a:solidFill>
                          <a:effectLst/>
                          <a:latin typeface="Arial" charset="0"/>
                          <a:ea typeface="ＭＳ Ｐゴシック" pitchFamily="50" charset="-128"/>
                        </a:rPr>
                        <a:t>イメージセンサ</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dirty="0" smtClean="0">
                          <a:ln>
                            <a:noFill/>
                          </a:ln>
                          <a:solidFill>
                            <a:srgbClr val="FF0000"/>
                          </a:solidFill>
                          <a:effectLst/>
                          <a:latin typeface="Arial" charset="0"/>
                          <a:ea typeface="ＭＳ Ｐゴシック" pitchFamily="50" charset="-128"/>
                        </a:rPr>
                        <a:t>LUPA-3000</a:t>
                      </a:r>
                      <a:endParaRPr kumimoji="0" lang="ja-JP" altLang="en-US" sz="2200" b="0" i="0" u="none" strike="noStrike" cap="none" normalizeH="0" baseline="0" dirty="0" smtClean="0">
                        <a:ln>
                          <a:noFill/>
                        </a:ln>
                        <a:solidFill>
                          <a:srgbClr val="FF0000"/>
                        </a:solidFill>
                        <a:effectLst/>
                        <a:latin typeface="Arial"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ja-JP" altLang="en-US" sz="2200" b="0" i="0" u="none" strike="noStrike" cap="none" normalizeH="0" baseline="0" dirty="0" smtClean="0">
                          <a:ln>
                            <a:noFill/>
                          </a:ln>
                          <a:solidFill>
                            <a:schemeClr val="tx1"/>
                          </a:solidFill>
                          <a:effectLst/>
                          <a:latin typeface="ＭＳ Ｐゴシック" pitchFamily="50" charset="-128"/>
                          <a:ea typeface="ＭＳ Ｐゴシック" pitchFamily="50" charset="-128"/>
                        </a:rPr>
                        <a:t>フルフレーム有効画素数</a:t>
                      </a:r>
                      <a:endParaRPr kumimoji="0" lang="ja-JP" altLang="en-US" sz="2200" b="0" i="0" u="none" strike="noStrike" cap="none" normalizeH="0" baseline="0" dirty="0" smtClean="0">
                        <a:ln>
                          <a:noFill/>
                        </a:ln>
                        <a:solidFill>
                          <a:schemeClr val="tx1"/>
                        </a:solidFill>
                        <a:effectLst/>
                        <a:latin typeface="Arial" charset="0"/>
                        <a:ea typeface="ＭＳ Ｐゴシック" pitchFamily="50"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2200" b="0" i="0" u="none" strike="noStrike" cap="none" normalizeH="0" baseline="0" dirty="0" smtClean="0">
                          <a:ln>
                            <a:noFill/>
                          </a:ln>
                          <a:solidFill>
                            <a:schemeClr val="tx1"/>
                          </a:solidFill>
                          <a:effectLst/>
                          <a:latin typeface="ＭＳ Ｐゴシック" pitchFamily="50" charset="-128"/>
                          <a:ea typeface="ＭＳ Ｐゴシック" pitchFamily="50" charset="-128"/>
                        </a:rPr>
                        <a:t>1,696×1,710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ja-JP" altLang="en-US" sz="2200" b="0" i="0" u="none" strike="noStrike" cap="none" normalizeH="0" baseline="0" dirty="0" smtClean="0">
                          <a:ln>
                            <a:noFill/>
                          </a:ln>
                          <a:solidFill>
                            <a:schemeClr val="tx1"/>
                          </a:solidFill>
                          <a:effectLst/>
                          <a:latin typeface="Arial" charset="0"/>
                          <a:ea typeface="ＭＳ Ｐゴシック" pitchFamily="50" charset="-128"/>
                        </a:rPr>
                        <a:t>フルフレーム撮影速度</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2200" b="0" i="0" u="none" strike="noStrike" cap="none" normalizeH="0" baseline="0" dirty="0" smtClean="0">
                          <a:ln>
                            <a:noFill/>
                          </a:ln>
                          <a:solidFill>
                            <a:schemeClr val="tx1"/>
                          </a:solidFill>
                          <a:effectLst/>
                          <a:latin typeface="ＭＳ Ｐゴシック" pitchFamily="50" charset="-128"/>
                          <a:ea typeface="ＭＳ Ｐゴシック" pitchFamily="50" charset="-128"/>
                        </a:rPr>
                        <a:t>485fps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ja-JP" altLang="en-US" sz="2200" b="0" i="0" u="none" strike="noStrike" cap="none" normalizeH="0" baseline="0" dirty="0" smtClean="0">
                          <a:ln>
                            <a:noFill/>
                          </a:ln>
                          <a:solidFill>
                            <a:schemeClr val="tx1"/>
                          </a:solidFill>
                          <a:effectLst/>
                          <a:latin typeface="Arial" charset="0"/>
                          <a:ea typeface="ＭＳ Ｐゴシック" pitchFamily="50" charset="-128"/>
                        </a:rPr>
                        <a:t>データビット数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ja-JP" sz="2200" b="0" i="0" u="none" strike="noStrike" cap="none" normalizeH="0" baseline="0" dirty="0" smtClean="0">
                          <a:ln>
                            <a:noFill/>
                          </a:ln>
                          <a:solidFill>
                            <a:schemeClr val="tx1"/>
                          </a:solidFill>
                          <a:effectLst/>
                          <a:latin typeface="Arial" charset="0"/>
                          <a:ea typeface="ＭＳ Ｐゴシック" pitchFamily="50" charset="-128"/>
                        </a:rPr>
                        <a:t>8bit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ja-JP" altLang="en-US" sz="2200" b="0" i="0" u="none" strike="noStrike" cap="none" normalizeH="0" baseline="0" smtClean="0">
                          <a:ln>
                            <a:noFill/>
                          </a:ln>
                          <a:solidFill>
                            <a:schemeClr val="tx1"/>
                          </a:solidFill>
                          <a:effectLst/>
                          <a:latin typeface="Arial" charset="0"/>
                          <a:ea typeface="ＭＳ Ｐゴシック" pitchFamily="50" charset="-128"/>
                        </a:rPr>
                        <a:t>メモリ</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ja-JP" altLang="en-US" sz="2200" b="0" i="0" u="none" strike="noStrike" cap="none" normalizeH="0" baseline="0" dirty="0" smtClean="0">
                          <a:ln>
                            <a:noFill/>
                          </a:ln>
                          <a:solidFill>
                            <a:schemeClr val="tx1"/>
                          </a:solidFill>
                          <a:effectLst/>
                          <a:latin typeface="Arial" charset="0"/>
                          <a:ea typeface="ＭＳ Ｐゴシック" pitchFamily="50" charset="-128"/>
                        </a:rPr>
                        <a:t>カメラ内蔵</a:t>
                      </a:r>
                      <a:r>
                        <a:rPr kumimoji="0" lang="en-US" altLang="ja-JP" sz="2200" b="0" i="0" u="none" strike="noStrike" cap="none" normalizeH="0" baseline="0" dirty="0" smtClean="0">
                          <a:ln>
                            <a:noFill/>
                          </a:ln>
                          <a:solidFill>
                            <a:schemeClr val="tx1"/>
                          </a:solidFill>
                          <a:effectLst/>
                          <a:latin typeface="Arial" charset="0"/>
                          <a:ea typeface="ＭＳ Ｐゴシック" pitchFamily="50" charset="-128"/>
                        </a:rPr>
                        <a:t>2GB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 name="Picture 95" descr="webHP_HASD3"/>
          <p:cNvPicPr>
            <a:picLocks noChangeAspect="1" noChangeArrowheads="1"/>
          </p:cNvPicPr>
          <p:nvPr/>
        </p:nvPicPr>
        <p:blipFill>
          <a:blip r:embed="rId3" cstate="print"/>
          <a:srcRect/>
          <a:stretch>
            <a:fillRect/>
          </a:stretch>
        </p:blipFill>
        <p:spPr bwMode="auto">
          <a:xfrm>
            <a:off x="6084168" y="2492896"/>
            <a:ext cx="2344737" cy="1571625"/>
          </a:xfrm>
          <a:prstGeom prst="rect">
            <a:avLst/>
          </a:prstGeom>
          <a:noFill/>
          <a:ln w="9525">
            <a:noFill/>
            <a:miter lim="800000"/>
            <a:headEnd/>
            <a:tailEnd/>
          </a:ln>
        </p:spPr>
      </p:pic>
      <p:sp>
        <p:nvSpPr>
          <p:cNvPr id="8" name="角丸四角形吹き出し 7"/>
          <p:cNvSpPr/>
          <p:nvPr/>
        </p:nvSpPr>
        <p:spPr>
          <a:xfrm>
            <a:off x="5868144" y="1916832"/>
            <a:ext cx="2880320" cy="432048"/>
          </a:xfrm>
          <a:prstGeom prst="wedgeRoundRectCallout">
            <a:avLst>
              <a:gd name="adj1" fmla="val -63908"/>
              <a:gd name="adj2" fmla="val 25462"/>
              <a:gd name="adj3" fmla="val 16667"/>
            </a:avLst>
          </a:prstGeom>
          <a:gradFill flip="none" rotWithShape="1">
            <a:gsLst>
              <a:gs pos="0">
                <a:schemeClr val="accent1">
                  <a:tint val="100000"/>
                  <a:shade val="100000"/>
                  <a:satMod val="100000"/>
                  <a:tint val="66000"/>
                  <a:satMod val="160000"/>
                </a:schemeClr>
              </a:gs>
              <a:gs pos="50000">
                <a:schemeClr val="accent1">
                  <a:tint val="100000"/>
                  <a:shade val="100000"/>
                  <a:satMod val="100000"/>
                  <a:tint val="44500"/>
                  <a:satMod val="160000"/>
                </a:schemeClr>
              </a:gs>
              <a:gs pos="100000">
                <a:schemeClr val="accent1">
                  <a:tint val="100000"/>
                  <a:shade val="100000"/>
                  <a:satMod val="100000"/>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9" name="Text Box 87"/>
          <p:cNvSpPr txBox="1">
            <a:spLocks noChangeArrowheads="1"/>
          </p:cNvSpPr>
          <p:nvPr/>
        </p:nvSpPr>
        <p:spPr bwMode="auto">
          <a:xfrm>
            <a:off x="6228184" y="1916832"/>
            <a:ext cx="2376264" cy="400110"/>
          </a:xfrm>
          <a:prstGeom prst="rect">
            <a:avLst/>
          </a:prstGeom>
          <a:noFill/>
          <a:ln w="19050" algn="ctr">
            <a:noFill/>
            <a:miter lim="800000"/>
            <a:headEnd/>
            <a:tailEnd/>
          </a:ln>
        </p:spPr>
        <p:txBody>
          <a:bodyPr wrap="square">
            <a:spAutoFit/>
          </a:bodyPr>
          <a:lstStyle/>
          <a:p>
            <a:r>
              <a:rPr kumimoji="1" lang="en-US" altLang="ja-JP" sz="2000" dirty="0">
                <a:latin typeface="ＭＳ Ｐゴシック" pitchFamily="50" charset="-128"/>
                <a:ea typeface="ＭＳ Ｐゴシック" pitchFamily="50" charset="-128"/>
              </a:rPr>
              <a:t>2008</a:t>
            </a:r>
            <a:r>
              <a:rPr kumimoji="1" lang="ja-JP" altLang="en-US" sz="2000" dirty="0">
                <a:latin typeface="ＭＳ Ｐゴシック" pitchFamily="50" charset="-128"/>
                <a:ea typeface="ＭＳ Ｐゴシック" pitchFamily="50" charset="-128"/>
              </a:rPr>
              <a:t>年後半に発表</a:t>
            </a:r>
          </a:p>
        </p:txBody>
      </p:sp>
      <p:sp>
        <p:nvSpPr>
          <p:cNvPr id="13" name="テキスト ボックス 12"/>
          <p:cNvSpPr txBox="1"/>
          <p:nvPr/>
        </p:nvSpPr>
        <p:spPr>
          <a:xfrm>
            <a:off x="2339752" y="4437112"/>
            <a:ext cx="4536504" cy="523220"/>
          </a:xfrm>
          <a:prstGeom prst="rect">
            <a:avLst/>
          </a:prstGeom>
          <a:noFill/>
        </p:spPr>
        <p:txBody>
          <a:bodyPr wrap="square" rtlCol="0">
            <a:spAutoFit/>
          </a:bodyPr>
          <a:lstStyle/>
          <a:p>
            <a:r>
              <a:rPr kumimoji="1" lang="en-US" altLang="ja-JP" sz="2800" dirty="0" smtClean="0">
                <a:latin typeface="ＭＳ Ｐゴシック" pitchFamily="50" charset="-128"/>
                <a:ea typeface="ＭＳ Ｐゴシック" pitchFamily="50" charset="-128"/>
              </a:rPr>
              <a:t>Cypress</a:t>
            </a:r>
            <a:r>
              <a:rPr kumimoji="1" lang="ja-JP" altLang="en-US" sz="2800" dirty="0" smtClean="0">
                <a:latin typeface="ＭＳ Ｐゴシック" pitchFamily="50" charset="-128"/>
                <a:ea typeface="ＭＳ Ｐゴシック" pitchFamily="50" charset="-128"/>
              </a:rPr>
              <a:t>社　</a:t>
            </a:r>
            <a:r>
              <a:rPr kumimoji="1" lang="en-US" altLang="ja-JP" sz="2800" dirty="0" smtClean="0">
                <a:latin typeface="ＭＳ Ｐゴシック" pitchFamily="50" charset="-128"/>
                <a:ea typeface="ＭＳ Ｐゴシック" pitchFamily="50" charset="-128"/>
              </a:rPr>
              <a:t>LUPA-3000</a:t>
            </a:r>
            <a:endParaRPr kumimoji="1" lang="ja-JP" altLang="en-US" sz="2800" dirty="0">
              <a:latin typeface="ＭＳ Ｐゴシック" pitchFamily="50" charset="-128"/>
              <a:ea typeface="ＭＳ Ｐゴシック" pitchFamily="50" charset="-128"/>
            </a:endParaRPr>
          </a:p>
        </p:txBody>
      </p:sp>
      <p:sp>
        <p:nvSpPr>
          <p:cNvPr id="14" name="テキスト ボックス 13"/>
          <p:cNvSpPr txBox="1"/>
          <p:nvPr/>
        </p:nvSpPr>
        <p:spPr>
          <a:xfrm>
            <a:off x="504782" y="4941056"/>
            <a:ext cx="7853432" cy="1631216"/>
          </a:xfrm>
          <a:prstGeom prst="rect">
            <a:avLst/>
          </a:prstGeom>
          <a:noFill/>
        </p:spPr>
        <p:txBody>
          <a:bodyPr wrap="square" rtlCol="0">
            <a:spAutoFit/>
          </a:bodyPr>
          <a:lstStyle/>
          <a:p>
            <a:pPr>
              <a:buFont typeface="Arial" pitchFamily="34" charset="0"/>
              <a:buChar char="•"/>
            </a:pPr>
            <a:r>
              <a:rPr kumimoji="1" lang="ja-JP" altLang="en-US" sz="2000" dirty="0" smtClean="0">
                <a:latin typeface="ＭＳ Ｐゴシック" pitchFamily="50" charset="-128"/>
                <a:ea typeface="ＭＳ Ｐゴシック" pitchFamily="50" charset="-128"/>
              </a:rPr>
              <a:t>長時間連続撮影できる</a:t>
            </a:r>
          </a:p>
          <a:p>
            <a:pPr>
              <a:buFont typeface="Arial" pitchFamily="34" charset="0"/>
              <a:buChar char="•"/>
            </a:pPr>
            <a:r>
              <a:rPr lang="ja-JP" altLang="en-US" sz="2000" dirty="0" smtClean="0">
                <a:latin typeface="ＭＳ Ｐゴシック" pitchFamily="50" charset="-128"/>
                <a:ea typeface="ＭＳ Ｐゴシック" pitchFamily="50" charset="-128"/>
              </a:rPr>
              <a:t>縦</a:t>
            </a:r>
            <a:r>
              <a:rPr lang="ja-JP" altLang="ja-JP" sz="2000" dirty="0" smtClean="0">
                <a:latin typeface="ＭＳ Ｐゴシック" pitchFamily="50" charset="-128"/>
                <a:ea typeface="ＭＳ Ｐゴシック" pitchFamily="50" charset="-128"/>
              </a:rPr>
              <a:t>と横の画</a:t>
            </a:r>
            <a:r>
              <a:rPr lang="ja-JP" altLang="en-US" sz="2000" dirty="0" smtClean="0">
                <a:latin typeface="ＭＳ Ｐゴシック" pitchFamily="50" charset="-128"/>
                <a:ea typeface="ＭＳ Ｐゴシック" pitchFamily="50" charset="-128"/>
              </a:rPr>
              <a:t>素</a:t>
            </a:r>
            <a:r>
              <a:rPr lang="ja-JP" altLang="ja-JP" sz="2000" dirty="0" smtClean="0">
                <a:latin typeface="ＭＳ Ｐゴシック" pitchFamily="50" charset="-128"/>
                <a:ea typeface="ＭＳ Ｐゴシック" pitchFamily="50" charset="-128"/>
              </a:rPr>
              <a:t>を</a:t>
            </a:r>
            <a:r>
              <a:rPr lang="ja-JP" altLang="en-US" sz="2000" dirty="0" smtClean="0">
                <a:latin typeface="ＭＳ Ｐゴシック" pitchFamily="50" charset="-128"/>
                <a:ea typeface="ＭＳ Ｐゴシック" pitchFamily="50" charset="-128"/>
              </a:rPr>
              <a:t>指定</a:t>
            </a:r>
            <a:r>
              <a:rPr lang="ja-JP" altLang="ja-JP" sz="2000" dirty="0" smtClean="0">
                <a:latin typeface="ＭＳ Ｐゴシック" pitchFamily="50" charset="-128"/>
                <a:ea typeface="ＭＳ Ｐゴシック" pitchFamily="50" charset="-128"/>
              </a:rPr>
              <a:t>選択して</a:t>
            </a:r>
            <a:r>
              <a:rPr lang="ja-JP" altLang="en-US" sz="2000" dirty="0" smtClean="0">
                <a:latin typeface="ＭＳ Ｐゴシック" pitchFamily="50" charset="-128"/>
                <a:ea typeface="ＭＳ Ｐゴシック" pitchFamily="50" charset="-128"/>
              </a:rPr>
              <a:t>イメージセンサから</a:t>
            </a:r>
            <a:r>
              <a:rPr lang="ja-JP" altLang="ja-JP" sz="2000" dirty="0" smtClean="0">
                <a:latin typeface="ＭＳ Ｐゴシック" pitchFamily="50" charset="-128"/>
                <a:ea typeface="ＭＳ Ｐゴシック" pitchFamily="50" charset="-128"/>
              </a:rPr>
              <a:t>読み出し</a:t>
            </a:r>
            <a:r>
              <a:rPr lang="ja-JP" altLang="en-US" sz="2000" dirty="0" smtClean="0">
                <a:latin typeface="ＭＳ Ｐゴシック" pitchFamily="50" charset="-128"/>
                <a:ea typeface="ＭＳ Ｐゴシック" pitchFamily="50" charset="-128"/>
              </a:rPr>
              <a:t>が</a:t>
            </a:r>
            <a:r>
              <a:rPr lang="ja-JP" altLang="ja-JP" sz="2000" dirty="0" smtClean="0">
                <a:latin typeface="ＭＳ Ｐゴシック" pitchFamily="50" charset="-128"/>
                <a:ea typeface="ＭＳ Ｐゴシック" pitchFamily="50" charset="-128"/>
              </a:rPr>
              <a:t>できる</a:t>
            </a:r>
            <a:endParaRPr lang="en-US" altLang="ja-JP" sz="2000" dirty="0" smtClean="0">
              <a:latin typeface="ＭＳ Ｐゴシック" pitchFamily="50" charset="-128"/>
              <a:ea typeface="ＭＳ Ｐゴシック" pitchFamily="50" charset="-128"/>
            </a:endParaRPr>
          </a:p>
          <a:p>
            <a:r>
              <a:rPr lang="ja-JP" altLang="en-US" sz="2000" dirty="0" smtClean="0">
                <a:latin typeface="ＭＳ Ｐゴシック" pitchFamily="50" charset="-128"/>
                <a:ea typeface="ＭＳ Ｐゴシック" pitchFamily="50" charset="-128"/>
              </a:rPr>
              <a:t>（他メーカーは横１ラインごとに画素選択して取得する）</a:t>
            </a:r>
            <a:endParaRPr lang="en-US" altLang="ja-JP" sz="2000" dirty="0" smtClean="0">
              <a:latin typeface="ＭＳ Ｐゴシック" pitchFamily="50" charset="-128"/>
              <a:ea typeface="ＭＳ Ｐゴシック" pitchFamily="50" charset="-128"/>
            </a:endParaRPr>
          </a:p>
          <a:p>
            <a:pPr>
              <a:buFont typeface="Arial" pitchFamily="34" charset="0"/>
              <a:buChar char="•"/>
            </a:pPr>
            <a:r>
              <a:rPr lang="ja-JP" altLang="ja-JP" sz="2000" dirty="0" smtClean="0">
                <a:latin typeface="ＭＳ Ｐゴシック" pitchFamily="50" charset="-128"/>
                <a:ea typeface="ＭＳ Ｐゴシック" pitchFamily="50" charset="-128"/>
              </a:rPr>
              <a:t>全画素にスイッチング素子とコンデンサを組み込</a:t>
            </a:r>
            <a:r>
              <a:rPr lang="ja-JP" altLang="en-US" sz="2000" dirty="0" smtClean="0">
                <a:latin typeface="ＭＳ Ｐゴシック" pitchFamily="50" charset="-128"/>
                <a:ea typeface="ＭＳ Ｐゴシック" pitchFamily="50" charset="-128"/>
              </a:rPr>
              <a:t>み全画素</a:t>
            </a:r>
            <a:r>
              <a:rPr lang="ja-JP" altLang="ja-JP" sz="2000" dirty="0" smtClean="0">
                <a:latin typeface="ＭＳ Ｐゴシック" pitchFamily="50" charset="-128"/>
                <a:ea typeface="ＭＳ Ｐゴシック" pitchFamily="50" charset="-128"/>
              </a:rPr>
              <a:t>同時</a:t>
            </a:r>
            <a:r>
              <a:rPr lang="en-US" altLang="ja-JP" sz="2000" dirty="0" smtClean="0">
                <a:latin typeface="ＭＳ Ｐゴシック" pitchFamily="50" charset="-128"/>
                <a:ea typeface="ＭＳ Ｐゴシック" pitchFamily="50" charset="-128"/>
              </a:rPr>
              <a:t/>
            </a:r>
            <a:br>
              <a:rPr lang="en-US" altLang="ja-JP" sz="2000" dirty="0" smtClean="0">
                <a:latin typeface="ＭＳ Ｐゴシック" pitchFamily="50" charset="-128"/>
                <a:ea typeface="ＭＳ Ｐゴシック" pitchFamily="50" charset="-128"/>
              </a:rPr>
            </a:br>
            <a:r>
              <a:rPr lang="ja-JP" altLang="en-US" sz="2000" dirty="0" smtClean="0">
                <a:latin typeface="ＭＳ Ｐゴシック" pitchFamily="50" charset="-128"/>
                <a:ea typeface="ＭＳ Ｐゴシック" pitchFamily="50" charset="-128"/>
              </a:rPr>
              <a:t>シャッター</a:t>
            </a:r>
            <a:r>
              <a:rPr lang="ja-JP" altLang="ja-JP" sz="2000" dirty="0" smtClean="0">
                <a:latin typeface="ＭＳ Ｐゴシック" pitchFamily="50" charset="-128"/>
                <a:ea typeface="ＭＳ Ｐゴシック" pitchFamily="50" charset="-128"/>
              </a:rPr>
              <a:t>を</a:t>
            </a:r>
            <a:r>
              <a:rPr lang="ja-JP" altLang="en-US" sz="2000" dirty="0" smtClean="0">
                <a:latin typeface="ＭＳ Ｐゴシック" pitchFamily="50" charset="-128"/>
                <a:ea typeface="ＭＳ Ｐゴシック" pitchFamily="50" charset="-128"/>
              </a:rPr>
              <a:t>すること</a:t>
            </a:r>
            <a:r>
              <a:rPr lang="ja-JP" altLang="ja-JP" sz="2000" dirty="0" smtClean="0">
                <a:latin typeface="ＭＳ Ｐゴシック" pitchFamily="50" charset="-128"/>
                <a:ea typeface="ＭＳ Ｐゴシック" pitchFamily="50" charset="-128"/>
              </a:rPr>
              <a:t>ができる</a:t>
            </a:r>
            <a:r>
              <a:rPr lang="ja-JP" altLang="en-US" sz="2000" dirty="0" smtClean="0">
                <a:latin typeface="ＭＳ Ｐゴシック" pitchFamily="50" charset="-128"/>
                <a:ea typeface="ＭＳ Ｐゴシック" pitchFamily="50" charset="-128"/>
              </a:rPr>
              <a:t>（グローバルシャッター）</a:t>
            </a:r>
            <a:endParaRPr lang="en-US" altLang="ja-JP" sz="2000" dirty="0" smtClean="0">
              <a:latin typeface="ＭＳ Ｐゴシック" pitchFamily="50" charset="-128"/>
              <a:ea typeface="ＭＳ Ｐゴシック" pitchFamily="50" charset="-128"/>
            </a:endParaRPr>
          </a:p>
        </p:txBody>
      </p:sp>
      <p:sp>
        <p:nvSpPr>
          <p:cNvPr id="15" name="スライド番号プレースホルダ 14"/>
          <p:cNvSpPr>
            <a:spLocks noGrp="1"/>
          </p:cNvSpPr>
          <p:nvPr>
            <p:ph type="sldNum" sz="quarter" idx="11"/>
          </p:nvPr>
        </p:nvSpPr>
        <p:spPr/>
        <p:txBody>
          <a:bodyPr/>
          <a:lstStyle/>
          <a:p>
            <a:pPr algn="r"/>
            <a:fld id="{D4C49B74-5DB2-4B03-B1D2-7F6A3C51C318}" type="slidenum">
              <a:rPr lang="en-US" smtClean="0"/>
              <a:pPr algn="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2"/>
          <p:cNvSpPr txBox="1">
            <a:spLocks noChangeArrowheads="1"/>
          </p:cNvSpPr>
          <p:nvPr/>
        </p:nvSpPr>
        <p:spPr bwMode="auto">
          <a:xfrm>
            <a:off x="714348" y="1500174"/>
            <a:ext cx="7600928" cy="1292662"/>
          </a:xfrm>
          <a:prstGeom prst="rect">
            <a:avLst/>
          </a:prstGeom>
          <a:noFill/>
          <a:ln w="9525">
            <a:noFill/>
            <a:miter lim="800000"/>
            <a:headEnd/>
            <a:tailEnd/>
          </a:ln>
        </p:spPr>
        <p:txBody>
          <a:bodyPr wrap="square">
            <a:spAutoFit/>
          </a:bodyPr>
          <a:lstStyle/>
          <a:p>
            <a:r>
              <a:rPr lang="ja-JP" altLang="en-US" sz="2600" dirty="0">
                <a:latin typeface="ＭＳ Ｐゴシック" pitchFamily="50" charset="-128"/>
                <a:ea typeface="ＭＳ Ｐゴシック" pitchFamily="50" charset="-128"/>
              </a:rPr>
              <a:t>市販されているカメラは内蔵メモリ</a:t>
            </a:r>
            <a:r>
              <a:rPr lang="en-US" altLang="ja-JP" sz="2600" dirty="0">
                <a:latin typeface="ＭＳ Ｐゴシック" pitchFamily="50" charset="-128"/>
                <a:ea typeface="ＭＳ Ｐゴシック" pitchFamily="50" charset="-128"/>
              </a:rPr>
              <a:t>2GB</a:t>
            </a:r>
            <a:r>
              <a:rPr lang="ja-JP" altLang="en-US" sz="2600" dirty="0">
                <a:latin typeface="ＭＳ Ｐゴシック" pitchFamily="50" charset="-128"/>
                <a:ea typeface="ＭＳ Ｐゴシック" pitchFamily="50" charset="-128"/>
              </a:rPr>
              <a:t>にデータを保存して</a:t>
            </a:r>
            <a:r>
              <a:rPr lang="ja-JP" altLang="en-US" sz="2600" dirty="0" smtClean="0">
                <a:latin typeface="ＭＳ Ｐゴシック" pitchFamily="50" charset="-128"/>
                <a:ea typeface="ＭＳ Ｐゴシック" pitchFamily="50" charset="-128"/>
              </a:rPr>
              <a:t>から転送</a:t>
            </a:r>
            <a:r>
              <a:rPr lang="ja-JP" altLang="en-US" sz="2600" dirty="0">
                <a:latin typeface="ＭＳ Ｐゴシック" pitchFamily="50" charset="-128"/>
                <a:ea typeface="ＭＳ Ｐゴシック" pitchFamily="50" charset="-128"/>
              </a:rPr>
              <a:t>するため</a:t>
            </a:r>
            <a:r>
              <a:rPr lang="ja-JP" altLang="en-US" sz="2600" dirty="0" smtClean="0">
                <a:latin typeface="ＭＳ Ｐゴシック" pitchFamily="50" charset="-128"/>
                <a:ea typeface="ＭＳ Ｐゴシック" pitchFamily="50" charset="-128"/>
              </a:rPr>
              <a:t>、長時間連続撮像できない。</a:t>
            </a:r>
            <a:r>
              <a:rPr lang="en-US" altLang="ja-JP" sz="2600" dirty="0" smtClean="0">
                <a:latin typeface="ＭＳ Ｐゴシック" pitchFamily="50" charset="-128"/>
                <a:ea typeface="ＭＳ Ｐゴシック" pitchFamily="50" charset="-128"/>
              </a:rPr>
              <a:t/>
            </a:r>
            <a:br>
              <a:rPr lang="en-US" altLang="ja-JP" sz="2600" dirty="0" smtClean="0">
                <a:latin typeface="ＭＳ Ｐゴシック" pitchFamily="50" charset="-128"/>
                <a:ea typeface="ＭＳ Ｐゴシック" pitchFamily="50" charset="-128"/>
              </a:rPr>
            </a:br>
            <a:r>
              <a:rPr lang="ja-JP" altLang="en-US" sz="2600" dirty="0" smtClean="0">
                <a:latin typeface="ＭＳ Ｐゴシック" pitchFamily="50" charset="-128"/>
                <a:ea typeface="ＭＳ Ｐゴシック" pitchFamily="50" charset="-128"/>
              </a:rPr>
              <a:t>そのため、ビーム</a:t>
            </a:r>
            <a:r>
              <a:rPr lang="ja-JP" altLang="en-US" sz="2600" dirty="0">
                <a:latin typeface="ＭＳ Ｐゴシック" pitchFamily="50" charset="-128"/>
                <a:ea typeface="ＭＳ Ｐゴシック" pitchFamily="50" charset="-128"/>
              </a:rPr>
              <a:t>効率が悪くなって</a:t>
            </a:r>
            <a:r>
              <a:rPr lang="ja-JP" altLang="en-US" sz="2600" dirty="0" smtClean="0">
                <a:latin typeface="ＭＳ Ｐゴシック" pitchFamily="50" charset="-128"/>
                <a:ea typeface="ＭＳ Ｐゴシック" pitchFamily="50" charset="-128"/>
              </a:rPr>
              <a:t>いる </a:t>
            </a:r>
            <a:endParaRPr lang="ja-JP" altLang="en-US" sz="2600" dirty="0">
              <a:latin typeface="ＭＳ Ｐゴシック" pitchFamily="50" charset="-128"/>
              <a:ea typeface="ＭＳ Ｐゴシック" pitchFamily="50" charset="-128"/>
            </a:endParaRPr>
          </a:p>
        </p:txBody>
      </p:sp>
      <p:sp>
        <p:nvSpPr>
          <p:cNvPr id="5" name="AutoShape 104"/>
          <p:cNvSpPr>
            <a:spLocks noChangeArrowheads="1"/>
          </p:cNvSpPr>
          <p:nvPr/>
        </p:nvSpPr>
        <p:spPr bwMode="auto">
          <a:xfrm>
            <a:off x="4071934" y="3000372"/>
            <a:ext cx="792088" cy="1008112"/>
          </a:xfrm>
          <a:prstGeom prst="downArrow">
            <a:avLst>
              <a:gd name="adj1" fmla="val 50000"/>
              <a:gd name="adj2" fmla="val 32154"/>
            </a:avLst>
          </a:prstGeom>
          <a:gradFill>
            <a:gsLst>
              <a:gs pos="0">
                <a:srgbClr val="03D4A8"/>
              </a:gs>
              <a:gs pos="25000">
                <a:srgbClr val="21D6E0"/>
              </a:gs>
              <a:gs pos="75000">
                <a:srgbClr val="0087E6"/>
              </a:gs>
              <a:gs pos="100000">
                <a:srgbClr val="005CBF"/>
              </a:gs>
            </a:gsLst>
            <a:lin ang="0" scaled="0"/>
          </a:gradFill>
          <a:ln w="9525">
            <a:solidFill>
              <a:schemeClr val="bg1"/>
            </a:solidFill>
            <a:miter lim="800000"/>
            <a:headEnd/>
            <a:tailEnd/>
          </a:ln>
          <a:effectLst/>
        </p:spPr>
        <p:txBody>
          <a:bodyPr vert="eaVert" wrap="none" anchor="ctr"/>
          <a:lstStyle/>
          <a:p>
            <a:endParaRPr lang="ja-JP" altLang="en-US" sz="2800">
              <a:latin typeface="ＭＳ Ｐゴシック" pitchFamily="50" charset="-128"/>
              <a:ea typeface="ＭＳ Ｐゴシック" pitchFamily="50" charset="-128"/>
            </a:endParaRPr>
          </a:p>
        </p:txBody>
      </p:sp>
      <p:sp>
        <p:nvSpPr>
          <p:cNvPr id="6" name="Text Box 103"/>
          <p:cNvSpPr txBox="1">
            <a:spLocks noChangeArrowheads="1"/>
          </p:cNvSpPr>
          <p:nvPr/>
        </p:nvSpPr>
        <p:spPr bwMode="auto">
          <a:xfrm>
            <a:off x="714348" y="4214818"/>
            <a:ext cx="7560840" cy="954107"/>
          </a:xfrm>
          <a:prstGeom prst="rect">
            <a:avLst/>
          </a:prstGeom>
          <a:noFill/>
          <a:ln w="19050" algn="ctr">
            <a:noFill/>
            <a:miter lim="800000"/>
            <a:headEnd/>
            <a:tailEnd/>
          </a:ln>
        </p:spPr>
        <p:txBody>
          <a:bodyPr wrap="square">
            <a:spAutoFit/>
          </a:bodyPr>
          <a:lstStyle/>
          <a:p>
            <a:r>
              <a:rPr kumimoji="1" lang="ja-JP" altLang="en-US" sz="2800" dirty="0" smtClean="0">
                <a:latin typeface="ＭＳ Ｐゴシック" pitchFamily="50" charset="-128"/>
                <a:ea typeface="ＭＳ Ｐゴシック" pitchFamily="50" charset="-128"/>
              </a:rPr>
              <a:t>長時間連続撮影できるためにこの</a:t>
            </a:r>
            <a:r>
              <a:rPr kumimoji="1" lang="ja-JP" altLang="en-US" sz="2800" dirty="0">
                <a:latin typeface="ＭＳ Ｐゴシック" pitchFamily="50" charset="-128"/>
                <a:ea typeface="ＭＳ Ｐゴシック" pitchFamily="50" charset="-128"/>
              </a:rPr>
              <a:t>カメラを</a:t>
            </a:r>
            <a:r>
              <a:rPr kumimoji="1" lang="ja-JP" altLang="en-US" sz="2800" dirty="0" smtClean="0">
                <a:latin typeface="ＭＳ Ｐゴシック" pitchFamily="50" charset="-128"/>
                <a:ea typeface="ＭＳ Ｐゴシック" pitchFamily="50" charset="-128"/>
              </a:rPr>
              <a:t>カスタマイズし、</a:t>
            </a:r>
            <a:r>
              <a:rPr kumimoji="1" lang="en-US" altLang="ja-JP" sz="2800" dirty="0" smtClean="0">
                <a:latin typeface="ＭＳ Ｐゴシック" pitchFamily="50" charset="-128"/>
                <a:ea typeface="ＭＳ Ｐゴシック" pitchFamily="50" charset="-128"/>
              </a:rPr>
              <a:t>HAS-D3-TOF</a:t>
            </a:r>
            <a:r>
              <a:rPr kumimoji="1" lang="ja-JP" altLang="en-US" sz="2800" dirty="0" err="1" smtClean="0">
                <a:latin typeface="ＭＳ Ｐゴシック" pitchFamily="50" charset="-128"/>
                <a:ea typeface="ＭＳ Ｐゴシック" pitchFamily="50" charset="-128"/>
              </a:rPr>
              <a:t>を開</a:t>
            </a:r>
            <a:r>
              <a:rPr kumimoji="1" lang="ja-JP" altLang="en-US" sz="2800" dirty="0" smtClean="0">
                <a:latin typeface="ＭＳ Ｐゴシック" pitchFamily="50" charset="-128"/>
                <a:ea typeface="ＭＳ Ｐゴシック" pitchFamily="50" charset="-128"/>
              </a:rPr>
              <a:t>発することにした</a:t>
            </a:r>
            <a:endParaRPr kumimoji="1" lang="ja-JP" altLang="en-US" sz="2800" dirty="0">
              <a:latin typeface="ＭＳ Ｐゴシック" pitchFamily="50" charset="-128"/>
              <a:ea typeface="ＭＳ Ｐゴシック" pitchFamily="50" charset="-128"/>
            </a:endParaRPr>
          </a:p>
        </p:txBody>
      </p:sp>
      <p:sp>
        <p:nvSpPr>
          <p:cNvPr id="8" name="スライド番号プレースホルダ 7"/>
          <p:cNvSpPr>
            <a:spLocks noGrp="1"/>
          </p:cNvSpPr>
          <p:nvPr>
            <p:ph type="sldNum" sz="quarter" idx="11"/>
          </p:nvPr>
        </p:nvSpPr>
        <p:spPr/>
        <p:txBody>
          <a:bodyPr/>
          <a:lstStyle/>
          <a:p>
            <a:pPr algn="r"/>
            <a:fld id="{D4C49B74-5DB2-4B03-B1D2-7F6A3C51C318}" type="slidenum">
              <a:rPr lang="en-US" smtClean="0"/>
              <a:pPr algn="r"/>
              <a:t>8</a:t>
            </a:fld>
            <a:endParaRPr lang="en-US"/>
          </a:p>
        </p:txBody>
      </p:sp>
      <p:sp>
        <p:nvSpPr>
          <p:cNvPr id="9" name="雲 8"/>
          <p:cNvSpPr/>
          <p:nvPr/>
        </p:nvSpPr>
        <p:spPr>
          <a:xfrm>
            <a:off x="6572264" y="5357826"/>
            <a:ext cx="1643074" cy="857256"/>
          </a:xfrm>
          <a:prstGeom prst="cloud">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67544" y="620688"/>
            <a:ext cx="8229600" cy="593745"/>
          </a:xfrm>
        </p:spPr>
        <p:txBody>
          <a:bodyPr>
            <a:normAutofit/>
          </a:bodyPr>
          <a:lstStyle/>
          <a:p>
            <a:pPr algn="ctr"/>
            <a:r>
              <a:rPr lang="ja-JP" altLang="en-US" sz="3200" dirty="0" smtClean="0"/>
              <a:t>追加機能１　データ加算処理</a:t>
            </a:r>
            <a:endParaRPr kumimoji="1" lang="ja-JP" altLang="en-US" sz="3200" dirty="0"/>
          </a:p>
        </p:txBody>
      </p:sp>
      <p:pic>
        <p:nvPicPr>
          <p:cNvPr id="1026" name="図 1"/>
          <p:cNvPicPr>
            <a:picLocks noChangeAspect="1" noChangeArrowheads="1"/>
          </p:cNvPicPr>
          <p:nvPr/>
        </p:nvPicPr>
        <p:blipFill>
          <a:blip r:embed="rId3" cstate="print"/>
          <a:srcRect/>
          <a:stretch>
            <a:fillRect/>
          </a:stretch>
        </p:blipFill>
        <p:spPr bwMode="auto">
          <a:xfrm>
            <a:off x="683568" y="1340768"/>
            <a:ext cx="7776864" cy="4262319"/>
          </a:xfrm>
          <a:prstGeom prst="rect">
            <a:avLst/>
          </a:prstGeom>
          <a:noFill/>
          <a:ln w="9525" algn="ctr">
            <a:noFill/>
            <a:miter lim="800000"/>
            <a:headEnd/>
            <a:tailEnd/>
          </a:ln>
        </p:spPr>
      </p:pic>
      <p:sp>
        <p:nvSpPr>
          <p:cNvPr id="5" name="Rectangle 3"/>
          <p:cNvSpPr>
            <a:spLocks noGrp="1" noChangeArrowheads="1"/>
          </p:cNvSpPr>
          <p:nvPr>
            <p:ph type="body" idx="1"/>
          </p:nvPr>
        </p:nvSpPr>
        <p:spPr>
          <a:xfrm>
            <a:off x="857224" y="5780754"/>
            <a:ext cx="7215238" cy="720080"/>
          </a:xfrm>
        </p:spPr>
        <p:txBody>
          <a:bodyPr>
            <a:noAutofit/>
          </a:bodyPr>
          <a:lstStyle/>
          <a:p>
            <a:pPr algn="l">
              <a:lnSpc>
                <a:spcPct val="90000"/>
              </a:lnSpc>
              <a:buNone/>
            </a:pPr>
            <a:r>
              <a:rPr lang="en-US" altLang="ja-JP" sz="2000" dirty="0" smtClean="0">
                <a:latin typeface="ＭＳ Ｐゴシック" pitchFamily="50" charset="-128"/>
                <a:ea typeface="ＭＳ Ｐゴシック" pitchFamily="50" charset="-128"/>
              </a:rPr>
              <a:t>LINAC</a:t>
            </a:r>
            <a:r>
              <a:rPr lang="ja-JP" altLang="ja-JP" sz="2000" dirty="0" smtClean="0">
                <a:latin typeface="ＭＳ Ｐゴシック" pitchFamily="50" charset="-128"/>
                <a:ea typeface="ＭＳ Ｐゴシック" pitchFamily="50" charset="-128"/>
              </a:rPr>
              <a:t>の同期パルスが来</a:t>
            </a:r>
            <a:r>
              <a:rPr lang="ja-JP" altLang="en-US" sz="2000" dirty="0" smtClean="0">
                <a:latin typeface="ＭＳ Ｐゴシック" pitchFamily="50" charset="-128"/>
                <a:ea typeface="ＭＳ Ｐゴシック" pitchFamily="50" charset="-128"/>
              </a:rPr>
              <a:t>るたびに同じエネルギー帯のフレームに</a:t>
            </a:r>
            <a:endParaRPr lang="en-US" altLang="ja-JP" sz="2000" dirty="0" smtClean="0">
              <a:latin typeface="ＭＳ Ｐゴシック" pitchFamily="50" charset="-128"/>
              <a:ea typeface="ＭＳ Ｐゴシック" pitchFamily="50" charset="-128"/>
            </a:endParaRPr>
          </a:p>
          <a:p>
            <a:pPr algn="l">
              <a:lnSpc>
                <a:spcPct val="90000"/>
              </a:lnSpc>
              <a:buNone/>
            </a:pPr>
            <a:r>
              <a:rPr lang="ja-JP" altLang="en-US" sz="2000" dirty="0" smtClean="0">
                <a:latin typeface="ＭＳ Ｐゴシック" pitchFamily="50" charset="-128"/>
                <a:ea typeface="ＭＳ Ｐゴシック" pitchFamily="50" charset="-128"/>
              </a:rPr>
              <a:t>積算処理をする。これを</a:t>
            </a:r>
            <a:r>
              <a:rPr kumimoji="1" lang="en-US" altLang="ja-JP" sz="2000" dirty="0" smtClean="0">
                <a:latin typeface="ＭＳ Ｐゴシック" pitchFamily="50" charset="-128"/>
                <a:ea typeface="ＭＳ Ｐゴシック" pitchFamily="50" charset="-128"/>
              </a:rPr>
              <a:t>256</a:t>
            </a:r>
            <a:r>
              <a:rPr kumimoji="1" lang="ja-JP" altLang="en-US" sz="2000" dirty="0" smtClean="0">
                <a:latin typeface="ＭＳ Ｐゴシック" pitchFamily="50" charset="-128"/>
                <a:ea typeface="ＭＳ Ｐゴシック" pitchFamily="50" charset="-128"/>
              </a:rPr>
              <a:t>回繰り返す </a:t>
            </a:r>
            <a:r>
              <a:rPr kumimoji="1" lang="en-US" altLang="ja-JP" sz="2000" dirty="0" smtClean="0">
                <a:latin typeface="ＭＳ Ｐゴシック" pitchFamily="50" charset="-128"/>
                <a:ea typeface="ＭＳ Ｐゴシック" pitchFamily="50" charset="-128"/>
              </a:rPr>
              <a:t>(</a:t>
            </a:r>
            <a:r>
              <a:rPr kumimoji="1" lang="ja-JP" altLang="en-US" sz="2000" dirty="0" smtClean="0">
                <a:latin typeface="ＭＳ Ｐゴシック" pitchFamily="50" charset="-128"/>
                <a:ea typeface="ＭＳ Ｐゴシック" pitchFamily="50" charset="-128"/>
              </a:rPr>
              <a:t>データ幅は</a:t>
            </a:r>
            <a:r>
              <a:rPr kumimoji="1" lang="en-US" altLang="ja-JP" sz="2000" dirty="0" smtClean="0">
                <a:latin typeface="ＭＳ Ｐゴシック" pitchFamily="50" charset="-128"/>
                <a:ea typeface="ＭＳ Ｐゴシック" pitchFamily="50" charset="-128"/>
              </a:rPr>
              <a:t>16bit)</a:t>
            </a:r>
            <a:endParaRPr kumimoji="1" lang="ja-JP" altLang="en-US" sz="2000" dirty="0" smtClean="0">
              <a:latin typeface="ＭＳ Ｐゴシック" pitchFamily="50" charset="-128"/>
              <a:ea typeface="ＭＳ Ｐゴシック" pitchFamily="50" charset="-128"/>
            </a:endParaRPr>
          </a:p>
        </p:txBody>
      </p:sp>
      <p:sp>
        <p:nvSpPr>
          <p:cNvPr id="6" name="AutoShape 6"/>
          <p:cNvSpPr>
            <a:spLocks noChangeArrowheads="1"/>
          </p:cNvSpPr>
          <p:nvPr/>
        </p:nvSpPr>
        <p:spPr bwMode="auto">
          <a:xfrm>
            <a:off x="785786" y="5733256"/>
            <a:ext cx="7314606" cy="792088"/>
          </a:xfrm>
          <a:prstGeom prst="roundRect">
            <a:avLst>
              <a:gd name="adj" fmla="val 16667"/>
            </a:avLst>
          </a:prstGeom>
          <a:noFill/>
          <a:ln w="19050">
            <a:solidFill>
              <a:srgbClr val="0000FF"/>
            </a:solidFill>
            <a:round/>
            <a:headEnd/>
            <a:tailEnd/>
          </a:ln>
        </p:spPr>
        <p:txBody>
          <a:bodyPr wrap="none" anchor="ctr"/>
          <a:lstStyle/>
          <a:p>
            <a:endParaRPr lang="ja-JP" altLang="en-US">
              <a:ea typeface="ＭＳ Ｐゴシック" charset="-128"/>
            </a:endParaRPr>
          </a:p>
        </p:txBody>
      </p:sp>
      <p:sp>
        <p:nvSpPr>
          <p:cNvPr id="7" name="スライド番号プレースホルダ 6"/>
          <p:cNvSpPr>
            <a:spLocks noGrp="1"/>
          </p:cNvSpPr>
          <p:nvPr>
            <p:ph type="sldNum" sz="quarter" idx="11"/>
          </p:nvPr>
        </p:nvSpPr>
        <p:spPr/>
        <p:txBody>
          <a:bodyPr/>
          <a:lstStyle/>
          <a:p>
            <a:pPr algn="r"/>
            <a:fld id="{D4C49B74-5DB2-4B03-B1D2-7F6A3C51C318}" type="slidenum">
              <a:rPr lang="en-US" smtClean="0"/>
              <a:pPr algn="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S01007384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Override1.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F6E1CA76AAD4564AAF106FC3CFA868360400186944AA932D8046A3B88E9B37BEBDF5" ma:contentTypeVersion="28" ma:contentTypeDescription="Create a new document." ma:contentTypeScope="" ma:versionID="a6ef4ed32b9e2f717850d72af07647b5"/>
</file>

<file path=customXml/itemProps1.xml><?xml version="1.0" encoding="utf-8"?>
<ds:datastoreItem xmlns:ds="http://schemas.openxmlformats.org/officeDocument/2006/customXml" ds:itemID="{C64DA211-76CA-4525-A3F0-D25C2037A4E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5F34360-F70A-42C7-92C5-918367533AF2}">
  <ds:schemaRefs>
    <ds:schemaRef ds:uri="http://schemas.microsoft.com/sharepoint/v3/contenttype/forms"/>
  </ds:schemaRefs>
</ds:datastoreItem>
</file>

<file path=customXml/itemProps3.xml><?xml version="1.0" encoding="utf-8"?>
<ds:datastoreItem xmlns:ds="http://schemas.openxmlformats.org/officeDocument/2006/customXml" ds:itemID="{36BA4DB5-EF8C-494F-AD74-A724530D65A7}">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TS010073846</Template>
  <TotalTime>0</TotalTime>
  <Words>956</Words>
  <Application>Microsoft Office PowerPoint</Application>
  <PresentationFormat>画面に合わせる (4:3)</PresentationFormat>
  <Paragraphs>213</Paragraphs>
  <Slides>17</Slides>
  <Notes>7</Notes>
  <HiddenSlides>0</HiddenSlides>
  <MMClips>0</MMClips>
  <ScaleCrop>false</ScaleCrop>
  <HeadingPairs>
    <vt:vector size="4" baseType="variant">
      <vt:variant>
        <vt:lpstr>テーマ</vt:lpstr>
      </vt:variant>
      <vt:variant>
        <vt:i4>1</vt:i4>
      </vt:variant>
      <vt:variant>
        <vt:lpstr>スライド タイトル</vt:lpstr>
      </vt:variant>
      <vt:variant>
        <vt:i4>17</vt:i4>
      </vt:variant>
    </vt:vector>
  </HeadingPairs>
  <TitlesOfParts>
    <vt:vector size="18" baseType="lpstr">
      <vt:lpstr>TS010073846</vt:lpstr>
      <vt:lpstr>パルス中性子透過分光撮影のための 撮像システムの開発</vt:lpstr>
      <vt:lpstr>パルス中性子による物質材料 および空間場の組織構造・物理量イメージング</vt:lpstr>
      <vt:lpstr>中性子イメージ・インテンシファイア (中性子I.I.)</vt:lpstr>
      <vt:lpstr>カメラシステム構成（北大LINAC ）</vt:lpstr>
      <vt:lpstr>光イメージ インテンシファイア（光I.I.）</vt:lpstr>
      <vt:lpstr>高速CMOSカメラの必要条件</vt:lpstr>
      <vt:lpstr>高速CMOSカメラの改良</vt:lpstr>
      <vt:lpstr>スライド 8</vt:lpstr>
      <vt:lpstr>追加機能１　データ加算処理</vt:lpstr>
      <vt:lpstr>追加機能２　シームレスなデータ転送</vt:lpstr>
      <vt:lpstr>追加機能３　 ピクセル数とフレームレートの改良</vt:lpstr>
      <vt:lpstr>溶接部撮像による実験</vt:lpstr>
      <vt:lpstr>実験結果</vt:lpstr>
      <vt:lpstr>全断面積擬似カラー画像と 中性子波長に対する全断面積情報</vt:lpstr>
      <vt:lpstr>光電子増倍管を用いた時の中性子波長に 対する全断面積情報</vt:lpstr>
      <vt:lpstr>スライド 16</vt:lpstr>
      <vt:lpstr>スライド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2011-07-26T09:38:05Z</dcterms:created>
  <dcterms:modified xsi:type="dcterms:W3CDTF">2012-01-06T00:25:31Z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