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2" r:id="rId3"/>
    <p:sldId id="305" r:id="rId4"/>
    <p:sldId id="300" r:id="rId5"/>
    <p:sldId id="286" r:id="rId6"/>
    <p:sldId id="289" r:id="rId7"/>
    <p:sldId id="308" r:id="rId8"/>
    <p:sldId id="294" r:id="rId9"/>
    <p:sldId id="296" r:id="rId10"/>
    <p:sldId id="302" r:id="rId11"/>
    <p:sldId id="303" r:id="rId12"/>
    <p:sldId id="304" r:id="rId13"/>
    <p:sldId id="280" r:id="rId14"/>
    <p:sldId id="298" r:id="rId15"/>
    <p:sldId id="299" r:id="rId16"/>
    <p:sldId id="306" r:id="rId17"/>
  </p:sldIdLst>
  <p:sldSz cx="9144000" cy="6858000" type="screen4x3"/>
  <p:notesSz cx="6769100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1319" autoAdjust="0"/>
  </p:normalViewPr>
  <p:slideViewPr>
    <p:cSldViewPr>
      <p:cViewPr>
        <p:scale>
          <a:sx n="70" d="100"/>
          <a:sy n="70" d="100"/>
        </p:scale>
        <p:origin x="-143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6" y="-84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B28A0-6554-4148-B2FF-F5E638A7462D}" type="datetimeFigureOut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B313-ED48-49D4-B230-B92D9AEA07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ln/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dirty="0" smtClean="0">
                <a:ea typeface="ＭＳ Ｐ明朝" charset="-128"/>
              </a:rPr>
              <a:t>質疑込</a:t>
            </a:r>
            <a:r>
              <a:rPr lang="en-US" altLang="ja-JP" dirty="0" smtClean="0">
                <a:ea typeface="ＭＳ Ｐ明朝" charset="-128"/>
              </a:rPr>
              <a:t>15</a:t>
            </a:r>
            <a:r>
              <a:rPr lang="ja-JP" altLang="en-US" dirty="0" smtClean="0">
                <a:ea typeface="ＭＳ Ｐ明朝" charset="-128"/>
              </a:rPr>
              <a:t>分</a:t>
            </a:r>
            <a:endParaRPr lang="en-US" altLang="ja-JP" dirty="0" smtClean="0">
              <a:ea typeface="ＭＳ Ｐ明朝" charset="-128"/>
            </a:endParaRPr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59064-A695-440B-A914-FBD916E0AE86}" type="slidenum">
              <a:rPr lang="en-US" altLang="ja-JP" smtClean="0"/>
              <a:pPr/>
              <a:t>1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5BC0-16D7-4F35-85D5-28AA6DB213B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B313-ED48-49D4-B230-B92D9AEA074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5BC0-16D7-4F35-85D5-28AA6DB213B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5BC0-16D7-4F35-85D5-28AA6DB213B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939E-55B2-41B1-9D46-C4B8136D165A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056711A-5E33-461B-A46F-541EF367DB7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21C1-7F18-4ED6-A535-07D172CD2596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83A6-E477-443E-BE82-9DDC54FF489A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AA62-D474-4B19-B559-1EDEAA232611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BB25-47CC-49C4-9B80-DB7D91B3434C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C02A-21F5-43F5-AD0C-FA9EF34A41B5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7B10-7872-4DC0-AF91-3925F5F0839A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ADC0-AD3B-4DFA-AE7B-001139C25FF0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2ACC-FDB1-4DA8-A007-8D7D547620C4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380D-1488-40CD-B7F2-4C89810B3A7E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9543-0FC5-4B94-BC7F-440C0EB1DA68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11A-5E33-461B-A46F-541EF367D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03A9-9090-4F3B-80FC-A606C5196AFA}" type="datetime1">
              <a:rPr kumimoji="1" lang="ja-JP" altLang="en-US" smtClean="0"/>
              <a:pPr/>
              <a:t>2012/1/6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056711A-5E33-461B-A46F-541EF367DB7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jpeg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5.png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773240"/>
            <a:ext cx="7632848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6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パルス中性子透過法を用いた</a:t>
            </a:r>
            <a:r>
              <a:rPr lang="en-US" altLang="ja-JP" sz="36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/>
            </a:r>
            <a:br>
              <a:rPr lang="en-US" altLang="ja-JP" sz="3600" dirty="0" smtClean="0">
                <a:latin typeface="Times New Roman" pitchFamily="18" charset="0"/>
                <a:ea typeface="メイリオ"/>
                <a:cs typeface="Times New Roman" pitchFamily="18" charset="0"/>
              </a:rPr>
            </a:br>
            <a:r>
              <a:rPr lang="ja-JP" altLang="en-US" sz="36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溶接ニオブの結晶組織構造変化</a:t>
            </a:r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-36512" y="4941168"/>
            <a:ext cx="9180512" cy="1368152"/>
          </a:xfrm>
        </p:spPr>
        <p:txBody>
          <a:bodyPr rtlCol="0">
            <a:norm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○</a:t>
            </a:r>
            <a:r>
              <a:rPr lang="ja-JP" altLang="ja-JP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七海達哉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1</a:t>
            </a:r>
            <a:r>
              <a:rPr lang="ja-JP" altLang="ja-JP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　佐藤博隆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2</a:t>
            </a:r>
            <a:r>
              <a:rPr lang="ja-JP" altLang="ja-JP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　加美山隆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1</a:t>
            </a:r>
            <a:r>
              <a:rPr lang="ja-JP" altLang="ja-JP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　鬼柳善明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1</a:t>
            </a:r>
            <a:endParaRPr lang="en-US" altLang="ja-JP" sz="2400" dirty="0" smtClean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1. </a:t>
            </a:r>
            <a:r>
              <a:rPr lang="ja-JP" altLang="en-US" sz="20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北大院工　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2. </a:t>
            </a:r>
            <a:r>
              <a:rPr lang="ja-JP" altLang="en-US" sz="20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日本原子力研究開発機構</a:t>
            </a:r>
            <a:endParaRPr lang="en-US" altLang="ja-JP" sz="2000" baseline="30000" dirty="0" smtClean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052" name="テキスト ボックス 7"/>
          <p:cNvSpPr txBox="1">
            <a:spLocks noChangeArrowheads="1"/>
          </p:cNvSpPr>
          <p:nvPr/>
        </p:nvSpPr>
        <p:spPr bwMode="auto">
          <a:xfrm>
            <a:off x="35496" y="38487"/>
            <a:ext cx="1368425" cy="40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>
            <a:spAutoFit/>
          </a:bodyPr>
          <a:lstStyle/>
          <a:p>
            <a:pPr algn="ctr"/>
            <a:r>
              <a:rPr lang="en-US" altLang="ja-JP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2012/1/6</a:t>
            </a:r>
            <a:endParaRPr lang="ja-JP" altLang="en-US" sz="20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395288" y="3213100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395291" y="3284538"/>
            <a:ext cx="3240087" cy="0"/>
          </a:xfrm>
          <a:prstGeom prst="line">
            <a:avLst/>
          </a:prstGeom>
          <a:noFill/>
          <a:ln w="92075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pic>
        <p:nvPicPr>
          <p:cNvPr id="8" name="Picture 3" descr="C:\Documents and Settings\nanaumi\デスクトップ\logomark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4371" y="64263"/>
            <a:ext cx="906101" cy="988473"/>
          </a:xfrm>
          <a:prstGeom prst="rect">
            <a:avLst/>
          </a:prstGeom>
          <a:noFill/>
        </p:spPr>
      </p:pic>
    </p:spTree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C:\Users\tatsuya\Desktop\図８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96186"/>
            <a:ext cx="4104456" cy="2689198"/>
          </a:xfrm>
          <a:prstGeom prst="rect">
            <a:avLst/>
          </a:prstGeom>
          <a:noFill/>
        </p:spPr>
      </p:pic>
      <p:pic>
        <p:nvPicPr>
          <p:cNvPr id="88072" name="Picture 8" descr="C:\Users\tatsuya\Desktop\図８３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18462"/>
            <a:ext cx="4032448" cy="2642020"/>
          </a:xfrm>
          <a:prstGeom prst="rect">
            <a:avLst/>
          </a:prstGeom>
          <a:noFill/>
        </p:spPr>
      </p:pic>
      <p:pic>
        <p:nvPicPr>
          <p:cNvPr id="88073" name="Picture 9" descr="C:\Users\tatsuya\Desktop\図８１４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4114186" cy="2695574"/>
          </a:xfrm>
          <a:prstGeom prst="rect">
            <a:avLst/>
          </a:prstGeom>
          <a:noFill/>
        </p:spPr>
      </p:pic>
      <p:grpSp>
        <p:nvGrpSpPr>
          <p:cNvPr id="2" name="グループ化 67"/>
          <p:cNvGrpSpPr/>
          <p:nvPr/>
        </p:nvGrpSpPr>
        <p:grpSpPr>
          <a:xfrm>
            <a:off x="3419872" y="1196752"/>
            <a:ext cx="5256584" cy="3240360"/>
            <a:chOff x="3419872" y="1196752"/>
            <a:chExt cx="5256584" cy="3240360"/>
          </a:xfrm>
        </p:grpSpPr>
        <p:grpSp>
          <p:nvGrpSpPr>
            <p:cNvPr id="3" name="グループ化 36"/>
            <p:cNvGrpSpPr/>
            <p:nvPr/>
          </p:nvGrpSpPr>
          <p:grpSpPr>
            <a:xfrm>
              <a:off x="5724128" y="1196752"/>
              <a:ext cx="2952328" cy="2736304"/>
              <a:chOff x="-2700808" y="2204864"/>
              <a:chExt cx="2483768" cy="2263984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2700808" y="2204864"/>
                <a:ext cx="2483768" cy="2263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3" name="直線コネクタ 32"/>
              <p:cNvCxnSpPr/>
              <p:nvPr/>
            </p:nvCxnSpPr>
            <p:spPr>
              <a:xfrm>
                <a:off x="-1457311" y="2492896"/>
                <a:ext cx="28677" cy="9862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oval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rot="10800000" flipV="1">
                <a:off x="-1489213" y="3499638"/>
                <a:ext cx="31903" cy="15955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oval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rot="10800000">
                <a:off x="-1489212" y="3992220"/>
                <a:ext cx="31900" cy="11473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oval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線コネクタ 38"/>
            <p:cNvCxnSpPr>
              <a:endCxn id="88073" idx="3"/>
            </p:cNvCxnSpPr>
            <p:nvPr/>
          </p:nvCxnSpPr>
          <p:spPr>
            <a:xfrm rot="10800000" flipV="1">
              <a:off x="4509722" y="1556791"/>
              <a:ext cx="2654566" cy="9157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10800000" flipV="1">
              <a:off x="3419872" y="2780928"/>
              <a:ext cx="3744416" cy="16561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5400000">
              <a:off x="6484896" y="3748352"/>
              <a:ext cx="999000" cy="36029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円/楕円 52"/>
          <p:cNvSpPr/>
          <p:nvPr/>
        </p:nvSpPr>
        <p:spPr>
          <a:xfrm>
            <a:off x="3960000" y="1412776"/>
            <a:ext cx="360040" cy="9041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3851920" y="4253092"/>
            <a:ext cx="504056" cy="133614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8388424" y="4581128"/>
            <a:ext cx="360040" cy="83209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4" name="グループ化 70"/>
          <p:cNvGrpSpPr/>
          <p:nvPr/>
        </p:nvGrpSpPr>
        <p:grpSpPr>
          <a:xfrm>
            <a:off x="4644008" y="1412776"/>
            <a:ext cx="4499992" cy="3177644"/>
            <a:chOff x="4716016" y="1412776"/>
            <a:chExt cx="4499992" cy="3177644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4896544" y="1412776"/>
              <a:ext cx="41399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(110)</a:t>
              </a:r>
              <a:r>
                <a:rPr lang="ja-JP" altLang="en-US" sz="2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面のピークは</a:t>
              </a:r>
              <a:r>
                <a:rPr lang="en-US" altLang="ja-JP" sz="2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λ=4.659Å</a:t>
              </a:r>
              <a:r>
                <a:rPr lang="ja-JP" altLang="en-US" sz="2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の位置に生じる。</a:t>
              </a:r>
              <a:endParaRPr lang="en-US" altLang="ja-JP" sz="2400" dirty="0" smtClean="0"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pPr algn="ctr"/>
              <a:r>
                <a:rPr lang="ja-JP" altLang="en-US" sz="2400" kern="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↓</a:t>
              </a:r>
              <a:endParaRPr kumimoji="1" lang="en-US" altLang="ja-JP" sz="2400" dirty="0" smtClean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716016" y="2651428"/>
              <a:ext cx="449999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このピークの</a:t>
              </a:r>
              <a:endParaRPr lang="en-US" altLang="ja-JP" sz="2400" dirty="0" smtClean="0"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r>
                <a:rPr lang="ja-JP" alt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位置→結晶面間隔</a:t>
              </a:r>
              <a:endPara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r>
                <a:rPr lang="ja-JP" alt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高さ→モザイクネス</a:t>
              </a:r>
              <a:endPara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r>
                <a:rPr lang="ja-JP" altLang="en-US" sz="2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について、イメージングを作成した。</a:t>
              </a:r>
              <a:endParaRPr lang="ja-JP" altLang="en-US" sz="2400" dirty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en-US" altLang="ja-JP" sz="3200" dirty="0" err="1" smtClean="0">
                <a:latin typeface="Times New Roman" pitchFamily="18" charset="0"/>
                <a:ea typeface="メイリオ"/>
                <a:cs typeface="Times New Roman" pitchFamily="18" charset="0"/>
              </a:rPr>
              <a:t>Nb</a:t>
            </a: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単結晶試験片</a:t>
            </a:r>
            <a:endParaRPr lang="en-US" altLang="ja-JP" sz="32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en-US" altLang="ja-JP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(110)</a:t>
            </a: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面に関する結晶面間隔とピーク高さ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2" name="グループ化 13"/>
          <p:cNvGrpSpPr/>
          <p:nvPr/>
        </p:nvGrpSpPr>
        <p:grpSpPr>
          <a:xfrm>
            <a:off x="4917160" y="2022664"/>
            <a:ext cx="3975320" cy="3312368"/>
            <a:chOff x="755576" y="3553966"/>
            <a:chExt cx="2765440" cy="230425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22315" y="3553966"/>
              <a:ext cx="398701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573016"/>
              <a:ext cx="2250830" cy="224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3" name="グループ化 14"/>
          <p:cNvGrpSpPr/>
          <p:nvPr/>
        </p:nvGrpSpPr>
        <p:grpSpPr>
          <a:xfrm>
            <a:off x="452664" y="1950656"/>
            <a:ext cx="4099236" cy="3422560"/>
            <a:chOff x="755576" y="1134269"/>
            <a:chExt cx="2851642" cy="23809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31840" y="1134269"/>
              <a:ext cx="475378" cy="238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1196752"/>
              <a:ext cx="2278966" cy="225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884337"/>
            <a:ext cx="1087699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6"/>
          <p:cNvSpPr txBox="1"/>
          <p:nvPr/>
        </p:nvSpPr>
        <p:spPr>
          <a:xfrm>
            <a:off x="4067944" y="1753071"/>
            <a:ext cx="57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(Å)</a:t>
            </a:r>
            <a:endParaRPr kumimoji="1" lang="ja-JP" altLang="en-US" sz="14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5" name="テキスト ボックス 6"/>
          <p:cNvSpPr txBox="1"/>
          <p:nvPr/>
        </p:nvSpPr>
        <p:spPr>
          <a:xfrm>
            <a:off x="467544" y="15567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▼結晶面間隔</a:t>
            </a:r>
            <a:endParaRPr kumimoji="1" lang="ja-JP" altLang="en-US" sz="2000" b="1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6" name="テキスト ボックス 6"/>
          <p:cNvSpPr txBox="1"/>
          <p:nvPr/>
        </p:nvSpPr>
        <p:spPr>
          <a:xfrm>
            <a:off x="4860032" y="15567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▼ピーク高さ</a:t>
            </a:r>
            <a:endParaRPr kumimoji="1" lang="ja-JP" altLang="en-US" sz="2000" b="1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7" name="テキスト ボックス 6"/>
          <p:cNvSpPr txBox="1"/>
          <p:nvPr/>
        </p:nvSpPr>
        <p:spPr>
          <a:xfrm>
            <a:off x="4932040" y="5517232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ピーク高さが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高い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→単結晶の</a:t>
            </a:r>
            <a:r>
              <a:rPr lang="ja-JP" altLang="en-US" sz="1400" u="wavyHeavy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モザイク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が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多い</a:t>
            </a:r>
            <a:endParaRPr lang="en-US" altLang="ja-JP" sz="1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　　　　　　　　　　　　　　＝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結晶性が悪い</a:t>
            </a:r>
            <a:endParaRPr lang="en-US" altLang="ja-JP" sz="1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ピーク高さが</a:t>
            </a:r>
            <a:r>
              <a:rPr kumimoji="1"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低い</a:t>
            </a:r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→単結晶の</a:t>
            </a:r>
            <a:r>
              <a:rPr kumimoji="1" lang="ja-JP" altLang="en-US" sz="1400" u="wavyHeavy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モザイク</a:t>
            </a:r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が</a:t>
            </a:r>
            <a:r>
              <a:rPr kumimoji="1"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少ない</a:t>
            </a:r>
            <a:endParaRPr kumimoji="1" lang="en-US" altLang="ja-JP" sz="1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　　　　　　　　　　　　　　＝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結晶性が良い</a:t>
            </a:r>
            <a:endParaRPr kumimoji="1" lang="en-US" altLang="ja-JP" sz="1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イメージング結果によるまとめ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1927" y="1136933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▼多結晶試験片</a:t>
            </a:r>
            <a:endParaRPr lang="en-US" altLang="ja-JP" sz="2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2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溶接部位において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lvl="1"/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・</a:t>
            </a:r>
            <a:r>
              <a:rPr lang="ja-JP" altLang="en-US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結晶粒が肥大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している。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lvl="1"/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lvl="1"/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・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結晶粒の向きに特定の傾向がない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。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lvl="1"/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・比較的多い角度をもつ結晶粒の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角度が大きくばらついた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。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lvl="1"/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・細かいピークの発生数に一定の傾向は見られない。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lvl="1"/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→</a:t>
            </a:r>
            <a:r>
              <a:rPr lang="ja-JP" altLang="en-US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様々な方向の結晶粒が存在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していることが分かった。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marL="0" lvl="1"/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marL="0" lvl="1"/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・溶接による板厚方向での</a:t>
            </a:r>
            <a:r>
              <a:rPr lang="ja-JP" altLang="en-US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結晶面間隔への影響は小さい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。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endParaRPr kumimoji="1"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2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▼粗大結晶粒試験片</a:t>
            </a:r>
            <a:endParaRPr lang="en-US" altLang="ja-JP" sz="2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lvl="1"/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・試験片の左右において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結晶面間隔が変化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しており、結晶性の変化が分かった。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lvl="1"/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・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中心穴周りにおいてモザイクが多く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なっており、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結晶性が悪化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していることが分かった。</a:t>
            </a:r>
            <a:endParaRPr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下矢印 282"/>
          <p:cNvSpPr/>
          <p:nvPr/>
        </p:nvSpPr>
        <p:spPr bwMode="auto">
          <a:xfrm rot="5400000">
            <a:off x="1295226" y="5985694"/>
            <a:ext cx="215900" cy="719137"/>
          </a:xfrm>
          <a:prstGeom prst="downArrow">
            <a:avLst>
              <a:gd name="adj1" fmla="val 50000"/>
              <a:gd name="adj2" fmla="val 1276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パルス中性子透過実験　</a:t>
            </a:r>
            <a:r>
              <a:rPr lang="en-US" altLang="ja-JP" dirty="0" smtClean="0">
                <a:latin typeface="Times New Roman" pitchFamily="18" charset="0"/>
                <a:ea typeface="メイリオ"/>
                <a:cs typeface="Times New Roman" pitchFamily="18" charset="0"/>
              </a:rPr>
              <a:t>@J-PARC BL-10 NOBORU</a:t>
            </a:r>
            <a:endParaRPr lang="ja-JP" altLang="en-US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2" name="グループ化 40"/>
          <p:cNvGrpSpPr>
            <a:grpSpLocks/>
          </p:cNvGrpSpPr>
          <p:nvPr/>
        </p:nvGrpSpPr>
        <p:grpSpPr bwMode="auto">
          <a:xfrm>
            <a:off x="184377" y="908720"/>
            <a:ext cx="8780111" cy="2088232"/>
            <a:chOff x="586374" y="2658226"/>
            <a:chExt cx="8780756" cy="2087613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703513" y="3500069"/>
              <a:ext cx="179400" cy="36025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936642" y="3500140"/>
              <a:ext cx="4445000" cy="3603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9" name="Rectangle 12"/>
            <p:cNvSpPr>
              <a:spLocks noChangeAspect="1" noChangeArrowheads="1"/>
            </p:cNvSpPr>
            <p:nvPr/>
          </p:nvSpPr>
          <p:spPr bwMode="auto">
            <a:xfrm>
              <a:off x="6920421" y="3320734"/>
              <a:ext cx="719190" cy="7189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6921392" y="3590628"/>
              <a:ext cx="179387" cy="17938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6419742" y="3187403"/>
              <a:ext cx="90487" cy="36036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6419742" y="3809703"/>
              <a:ext cx="90487" cy="36036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4384567" y="3165178"/>
              <a:ext cx="90487" cy="36036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4384567" y="3830340"/>
              <a:ext cx="90487" cy="36036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7092280" y="3682703"/>
              <a:ext cx="539750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6813442" y="3546178"/>
              <a:ext cx="90487" cy="26987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6319729" y="3411240"/>
              <a:ext cx="90488" cy="53975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1936642" y="3409653"/>
              <a:ext cx="90487" cy="53975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H="1">
              <a:off x="1882518" y="3860498"/>
              <a:ext cx="149" cy="7197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6922977" y="4076398"/>
              <a:ext cx="100" cy="5398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1882518" y="4508584"/>
              <a:ext cx="50403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3851509" y="4220552"/>
              <a:ext cx="1872345" cy="33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60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飛行距離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12.95 </a:t>
              </a:r>
              <a:r>
                <a:rPr lang="en-US" altLang="ja-JP" sz="16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m</a:t>
              </a:r>
            </a:p>
          </p:txBody>
        </p:sp>
        <p:sp>
          <p:nvSpPr>
            <p:cNvPr id="43" name="正方形/長方形 66"/>
            <p:cNvSpPr>
              <a:spLocks noChangeArrowheads="1"/>
            </p:cNvSpPr>
            <p:nvPr/>
          </p:nvSpPr>
          <p:spPr bwMode="auto">
            <a:xfrm>
              <a:off x="4761437" y="2658226"/>
              <a:ext cx="1425495" cy="33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B</a:t>
              </a:r>
              <a:r>
                <a:rPr lang="en-US" altLang="ja-JP" sz="1600" baseline="-250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4</a:t>
              </a:r>
              <a:r>
                <a:rPr lang="en-US" altLang="ja-JP" sz="16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C collimator</a:t>
              </a:r>
              <a:endParaRPr lang="en-US" altLang="ja-JP" sz="1600" baseline="300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4" name="Line 55"/>
            <p:cNvSpPr>
              <a:spLocks noChangeShapeType="1"/>
            </p:cNvSpPr>
            <p:nvPr/>
          </p:nvSpPr>
          <p:spPr bwMode="auto">
            <a:xfrm flipH="1">
              <a:off x="7020093" y="3068765"/>
              <a:ext cx="288053" cy="5039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5" name="Line 55"/>
            <p:cNvSpPr>
              <a:spLocks noChangeShapeType="1"/>
            </p:cNvSpPr>
            <p:nvPr/>
          </p:nvSpPr>
          <p:spPr bwMode="auto">
            <a:xfrm flipH="1" flipV="1">
              <a:off x="6851069" y="3861040"/>
              <a:ext cx="385064" cy="575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6" name="正方形/長方形 69"/>
            <p:cNvSpPr>
              <a:spLocks noChangeArrowheads="1"/>
            </p:cNvSpPr>
            <p:nvPr/>
          </p:nvSpPr>
          <p:spPr bwMode="auto">
            <a:xfrm>
              <a:off x="6595283" y="2730213"/>
              <a:ext cx="2771847" cy="33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256 pixel </a:t>
              </a:r>
              <a:r>
                <a:rPr lang="en-US" altLang="ja-JP" sz="1600" baseline="300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6</a:t>
              </a:r>
              <a:r>
                <a:rPr lang="en-US" altLang="ja-JP" sz="16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Li-glass detector</a:t>
              </a:r>
              <a:endParaRPr lang="en-US" altLang="ja-JP" sz="1600" baseline="30000" dirty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7" name="正方形/長方形 70"/>
            <p:cNvSpPr>
              <a:spLocks noChangeArrowheads="1"/>
            </p:cNvSpPr>
            <p:nvPr/>
          </p:nvSpPr>
          <p:spPr bwMode="auto">
            <a:xfrm>
              <a:off x="7062705" y="4407385"/>
              <a:ext cx="1319689" cy="33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Sample</a:t>
              </a:r>
              <a:r>
                <a:rPr lang="ja-JP" altLang="en-US" sz="16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：</a:t>
              </a:r>
              <a:r>
                <a:rPr lang="en-US" altLang="ja-JP" sz="1600" b="1" dirty="0" err="1">
                  <a:solidFill>
                    <a:srgbClr val="FF0000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Nb</a:t>
              </a:r>
              <a:r>
                <a:rPr lang="en-US" altLang="ja-JP" sz="1600" b="1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 </a:t>
              </a:r>
              <a:endParaRPr lang="ja-JP" altLang="en-US" sz="1600" b="1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 flipH="1">
              <a:off x="4474805" y="2852805"/>
              <a:ext cx="312876" cy="360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6155934" y="2852805"/>
              <a:ext cx="263088" cy="3601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1522478" y="3212976"/>
              <a:ext cx="216024" cy="2880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586374" y="2852936"/>
              <a:ext cx="11874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>
                  <a:latin typeface="Times New Roman" pitchFamily="18" charset="0"/>
                  <a:ea typeface="メイリオ"/>
                  <a:cs typeface="Times New Roman" pitchFamily="18" charset="0"/>
                </a:rPr>
                <a:t>M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oderator</a:t>
              </a:r>
              <a:endParaRPr lang="en-US" altLang="ja-JP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55" name="下矢印 54"/>
            <p:cNvSpPr/>
            <p:nvPr/>
          </p:nvSpPr>
          <p:spPr>
            <a:xfrm rot="16200000">
              <a:off x="2952214" y="3321395"/>
              <a:ext cx="215836" cy="719190"/>
            </a:xfrm>
            <a:prstGeom prst="downArrow">
              <a:avLst>
                <a:gd name="adj1" fmla="val 50000"/>
                <a:gd name="adj2" fmla="val 117059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56" name="テキスト ボックス 85"/>
            <p:cNvSpPr txBox="1">
              <a:spLocks noChangeArrowheads="1"/>
            </p:cNvSpPr>
            <p:nvPr/>
          </p:nvSpPr>
          <p:spPr bwMode="auto">
            <a:xfrm>
              <a:off x="3347864" y="3501008"/>
              <a:ext cx="10081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Neutron</a:t>
              </a:r>
              <a:endParaRPr lang="ja-JP" altLang="en-US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6" y="1340768"/>
            <a:ext cx="1115616" cy="1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グループ化 197"/>
          <p:cNvGrpSpPr/>
          <p:nvPr/>
        </p:nvGrpSpPr>
        <p:grpSpPr>
          <a:xfrm>
            <a:off x="1821902" y="3645025"/>
            <a:ext cx="900038" cy="452746"/>
            <a:chOff x="6574431" y="3645024"/>
            <a:chExt cx="900038" cy="452746"/>
          </a:xfrm>
        </p:grpSpPr>
        <p:cxnSp>
          <p:nvCxnSpPr>
            <p:cNvPr id="234" name="直線コネクタ 233"/>
            <p:cNvCxnSpPr/>
            <p:nvPr/>
          </p:nvCxnSpPr>
          <p:spPr>
            <a:xfrm rot="5400000">
              <a:off x="7024450" y="3237705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円/楕円 238"/>
            <p:cNvSpPr/>
            <p:nvPr/>
          </p:nvSpPr>
          <p:spPr>
            <a:xfrm rot="5400000">
              <a:off x="7304560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40" name="円/楕円 239"/>
            <p:cNvSpPr/>
            <p:nvPr/>
          </p:nvSpPr>
          <p:spPr>
            <a:xfrm rot="5400000">
              <a:off x="7091368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41" name="円/楕円 240"/>
            <p:cNvSpPr/>
            <p:nvPr/>
          </p:nvSpPr>
          <p:spPr>
            <a:xfrm rot="5400000">
              <a:off x="6881832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42" name="円/楕円 241"/>
            <p:cNvSpPr/>
            <p:nvPr/>
          </p:nvSpPr>
          <p:spPr>
            <a:xfrm rot="5400000">
              <a:off x="6675472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43" name="直線コネクタ 242"/>
            <p:cNvCxnSpPr/>
            <p:nvPr/>
          </p:nvCxnSpPr>
          <p:spPr>
            <a:xfrm rot="5400000">
              <a:off x="7024450" y="3359629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円/楕円 247"/>
            <p:cNvSpPr/>
            <p:nvPr/>
          </p:nvSpPr>
          <p:spPr>
            <a:xfrm rot="5400000">
              <a:off x="7304560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49" name="円/楕円 248"/>
            <p:cNvSpPr/>
            <p:nvPr/>
          </p:nvSpPr>
          <p:spPr>
            <a:xfrm rot="5400000">
              <a:off x="7091368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50" name="円/楕円 249"/>
            <p:cNvSpPr/>
            <p:nvPr/>
          </p:nvSpPr>
          <p:spPr>
            <a:xfrm rot="5400000">
              <a:off x="6881832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51" name="円/楕円 250"/>
            <p:cNvSpPr/>
            <p:nvPr/>
          </p:nvSpPr>
          <p:spPr>
            <a:xfrm rot="5400000">
              <a:off x="6675472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52" name="直線コネクタ 251"/>
            <p:cNvCxnSpPr/>
            <p:nvPr/>
          </p:nvCxnSpPr>
          <p:spPr>
            <a:xfrm rot="5400000">
              <a:off x="7024450" y="3478524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円/楕円 256"/>
            <p:cNvSpPr/>
            <p:nvPr/>
          </p:nvSpPr>
          <p:spPr>
            <a:xfrm rot="5400000">
              <a:off x="7304560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58" name="円/楕円 257"/>
            <p:cNvSpPr/>
            <p:nvPr/>
          </p:nvSpPr>
          <p:spPr>
            <a:xfrm rot="5400000">
              <a:off x="7091368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59" name="円/楕円 258"/>
            <p:cNvSpPr/>
            <p:nvPr/>
          </p:nvSpPr>
          <p:spPr>
            <a:xfrm rot="5400000">
              <a:off x="6881832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60" name="円/楕円 259"/>
            <p:cNvSpPr/>
            <p:nvPr/>
          </p:nvSpPr>
          <p:spPr>
            <a:xfrm rot="5400000">
              <a:off x="6675472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61" name="直線コネクタ 260"/>
            <p:cNvCxnSpPr/>
            <p:nvPr/>
          </p:nvCxnSpPr>
          <p:spPr>
            <a:xfrm rot="5400000">
              <a:off x="7024450" y="3600448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円/楕円 265"/>
            <p:cNvSpPr/>
            <p:nvPr/>
          </p:nvSpPr>
          <p:spPr>
            <a:xfrm rot="5400000">
              <a:off x="7304560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67" name="円/楕円 266"/>
            <p:cNvSpPr/>
            <p:nvPr/>
          </p:nvSpPr>
          <p:spPr>
            <a:xfrm rot="5400000">
              <a:off x="7091368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68" name="円/楕円 267"/>
            <p:cNvSpPr/>
            <p:nvPr/>
          </p:nvSpPr>
          <p:spPr>
            <a:xfrm rot="5400000">
              <a:off x="6881832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69" name="円/楕円 268"/>
            <p:cNvSpPr/>
            <p:nvPr/>
          </p:nvSpPr>
          <p:spPr>
            <a:xfrm rot="5400000">
              <a:off x="6675472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sp>
        <p:nvSpPr>
          <p:cNvPr id="270" name="テキスト ボックス 269"/>
          <p:cNvSpPr txBox="1"/>
          <p:nvPr/>
        </p:nvSpPr>
        <p:spPr>
          <a:xfrm>
            <a:off x="251519" y="328498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ブラッグ角 </a:t>
            </a:r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θ=0°</a:t>
            </a:r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251519" y="427335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ブラッグ角 </a:t>
            </a:r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θ=45°</a:t>
            </a: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251519" y="551723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ブラッグ角 </a:t>
            </a:r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θ=90°</a:t>
            </a:r>
          </a:p>
        </p:txBody>
      </p:sp>
      <p:sp>
        <p:nvSpPr>
          <p:cNvPr id="273" name="下矢印 272"/>
          <p:cNvSpPr/>
          <p:nvPr/>
        </p:nvSpPr>
        <p:spPr bwMode="auto">
          <a:xfrm rot="16200000">
            <a:off x="1285451" y="3503514"/>
            <a:ext cx="215900" cy="719137"/>
          </a:xfrm>
          <a:prstGeom prst="downArrow">
            <a:avLst>
              <a:gd name="adj1" fmla="val 50000"/>
              <a:gd name="adj2" fmla="val 1276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373770" y="372044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Neutron</a:t>
            </a:r>
          </a:p>
        </p:txBody>
      </p:sp>
      <p:sp>
        <p:nvSpPr>
          <p:cNvPr id="275" name="下矢印 274"/>
          <p:cNvSpPr/>
          <p:nvPr/>
        </p:nvSpPr>
        <p:spPr bwMode="auto">
          <a:xfrm rot="16200000">
            <a:off x="3024360" y="3503514"/>
            <a:ext cx="215900" cy="719137"/>
          </a:xfrm>
          <a:prstGeom prst="downArrow">
            <a:avLst>
              <a:gd name="adj1" fmla="val 50000"/>
              <a:gd name="adj2" fmla="val 1276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3456383" y="3615408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Transmitted neutron</a:t>
            </a:r>
          </a:p>
        </p:txBody>
      </p:sp>
      <p:sp>
        <p:nvSpPr>
          <p:cNvPr id="277" name="下矢印 276"/>
          <p:cNvSpPr/>
          <p:nvPr/>
        </p:nvSpPr>
        <p:spPr bwMode="auto">
          <a:xfrm rot="16200000">
            <a:off x="1285452" y="4833566"/>
            <a:ext cx="215900" cy="719137"/>
          </a:xfrm>
          <a:prstGeom prst="downArrow">
            <a:avLst>
              <a:gd name="adj1" fmla="val 50000"/>
              <a:gd name="adj2" fmla="val 1276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78" name="下矢印 277"/>
          <p:cNvSpPr/>
          <p:nvPr/>
        </p:nvSpPr>
        <p:spPr bwMode="auto">
          <a:xfrm rot="16200000">
            <a:off x="3024361" y="4833566"/>
            <a:ext cx="215900" cy="719137"/>
          </a:xfrm>
          <a:prstGeom prst="downArrow">
            <a:avLst>
              <a:gd name="adj1" fmla="val 50000"/>
              <a:gd name="adj2" fmla="val 12764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79" name="下矢印 278"/>
          <p:cNvSpPr/>
          <p:nvPr/>
        </p:nvSpPr>
        <p:spPr bwMode="auto">
          <a:xfrm rot="16200000">
            <a:off x="1285453" y="5913686"/>
            <a:ext cx="215900" cy="719137"/>
          </a:xfrm>
          <a:prstGeom prst="downArrow">
            <a:avLst>
              <a:gd name="adj1" fmla="val 50000"/>
              <a:gd name="adj2" fmla="val 1276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80" name="下矢印 279"/>
          <p:cNvSpPr/>
          <p:nvPr/>
        </p:nvSpPr>
        <p:spPr bwMode="auto">
          <a:xfrm rot="16200000">
            <a:off x="3024362" y="5913686"/>
            <a:ext cx="215900" cy="719137"/>
          </a:xfrm>
          <a:prstGeom prst="downArrow">
            <a:avLst>
              <a:gd name="adj1" fmla="val 50000"/>
              <a:gd name="adj2" fmla="val 12764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84" name="下矢印 283"/>
          <p:cNvSpPr/>
          <p:nvPr/>
        </p:nvSpPr>
        <p:spPr bwMode="auto">
          <a:xfrm rot="12156737">
            <a:off x="1965647" y="4450978"/>
            <a:ext cx="215900" cy="719137"/>
          </a:xfrm>
          <a:prstGeom prst="downArrow">
            <a:avLst>
              <a:gd name="adj1" fmla="val 50000"/>
              <a:gd name="adj2" fmla="val 1276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85" name="テキスト ボックス 284"/>
          <p:cNvSpPr txBox="1"/>
          <p:nvPr/>
        </p:nvSpPr>
        <p:spPr>
          <a:xfrm>
            <a:off x="2160239" y="4293097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Diffracted neutron</a:t>
            </a: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373770" y="505394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Neutron</a:t>
            </a: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373770" y="610853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Neutron</a:t>
            </a:r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3456383" y="4963776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Transmitted neutron</a:t>
            </a:r>
          </a:p>
        </p:txBody>
      </p:sp>
      <p:sp>
        <p:nvSpPr>
          <p:cNvPr id="289" name="テキスト ボックス 288"/>
          <p:cNvSpPr txBox="1"/>
          <p:nvPr/>
        </p:nvSpPr>
        <p:spPr>
          <a:xfrm>
            <a:off x="3456383" y="6033652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Transmitted neutron</a:t>
            </a:r>
          </a:p>
        </p:txBody>
      </p:sp>
      <p:sp>
        <p:nvSpPr>
          <p:cNvPr id="290" name="テキスト ボックス 289"/>
          <p:cNvSpPr txBox="1"/>
          <p:nvPr/>
        </p:nvSpPr>
        <p:spPr>
          <a:xfrm>
            <a:off x="973459" y="6382192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Diffracted neutron</a:t>
            </a:r>
          </a:p>
        </p:txBody>
      </p:sp>
      <p:sp>
        <p:nvSpPr>
          <p:cNvPr id="291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6" name="グループ化 198"/>
          <p:cNvGrpSpPr/>
          <p:nvPr/>
        </p:nvGrpSpPr>
        <p:grpSpPr>
          <a:xfrm rot="18910222">
            <a:off x="1821902" y="5013177"/>
            <a:ext cx="900038" cy="452746"/>
            <a:chOff x="6574431" y="3645024"/>
            <a:chExt cx="900038" cy="452746"/>
          </a:xfrm>
        </p:grpSpPr>
        <p:cxnSp>
          <p:nvCxnSpPr>
            <p:cNvPr id="200" name="直線コネクタ 199"/>
            <p:cNvCxnSpPr/>
            <p:nvPr/>
          </p:nvCxnSpPr>
          <p:spPr>
            <a:xfrm rot="5400000">
              <a:off x="7024450" y="3237705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円/楕円 200"/>
            <p:cNvSpPr/>
            <p:nvPr/>
          </p:nvSpPr>
          <p:spPr>
            <a:xfrm rot="5400000">
              <a:off x="7304560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02" name="円/楕円 201"/>
            <p:cNvSpPr/>
            <p:nvPr/>
          </p:nvSpPr>
          <p:spPr>
            <a:xfrm rot="5400000">
              <a:off x="7091368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03" name="円/楕円 202"/>
            <p:cNvSpPr/>
            <p:nvPr/>
          </p:nvSpPr>
          <p:spPr>
            <a:xfrm rot="5400000">
              <a:off x="6881832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04" name="円/楕円 203"/>
            <p:cNvSpPr/>
            <p:nvPr/>
          </p:nvSpPr>
          <p:spPr>
            <a:xfrm rot="5400000">
              <a:off x="6675472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05" name="直線コネクタ 204"/>
            <p:cNvCxnSpPr/>
            <p:nvPr/>
          </p:nvCxnSpPr>
          <p:spPr>
            <a:xfrm rot="5400000">
              <a:off x="7024450" y="3359629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円/楕円 205"/>
            <p:cNvSpPr/>
            <p:nvPr/>
          </p:nvSpPr>
          <p:spPr>
            <a:xfrm rot="5400000">
              <a:off x="7304560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07" name="円/楕円 206"/>
            <p:cNvSpPr/>
            <p:nvPr/>
          </p:nvSpPr>
          <p:spPr>
            <a:xfrm rot="5400000">
              <a:off x="7091368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08" name="円/楕円 207"/>
            <p:cNvSpPr/>
            <p:nvPr/>
          </p:nvSpPr>
          <p:spPr>
            <a:xfrm rot="5400000">
              <a:off x="6881832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09" name="円/楕円 208"/>
            <p:cNvSpPr/>
            <p:nvPr/>
          </p:nvSpPr>
          <p:spPr>
            <a:xfrm rot="5400000">
              <a:off x="6675472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10" name="直線コネクタ 209"/>
            <p:cNvCxnSpPr/>
            <p:nvPr/>
          </p:nvCxnSpPr>
          <p:spPr>
            <a:xfrm rot="5400000">
              <a:off x="7024450" y="3478524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円/楕円 210"/>
            <p:cNvSpPr/>
            <p:nvPr/>
          </p:nvSpPr>
          <p:spPr>
            <a:xfrm rot="5400000">
              <a:off x="7304560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12" name="円/楕円 211"/>
            <p:cNvSpPr/>
            <p:nvPr/>
          </p:nvSpPr>
          <p:spPr>
            <a:xfrm rot="5400000">
              <a:off x="7091368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13" name="円/楕円 212"/>
            <p:cNvSpPr/>
            <p:nvPr/>
          </p:nvSpPr>
          <p:spPr>
            <a:xfrm rot="5400000">
              <a:off x="6881832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14" name="円/楕円 213"/>
            <p:cNvSpPr/>
            <p:nvPr/>
          </p:nvSpPr>
          <p:spPr>
            <a:xfrm rot="5400000">
              <a:off x="6675472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15" name="直線コネクタ 214"/>
            <p:cNvCxnSpPr/>
            <p:nvPr/>
          </p:nvCxnSpPr>
          <p:spPr>
            <a:xfrm rot="5400000">
              <a:off x="7024450" y="3600448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円/楕円 215"/>
            <p:cNvSpPr/>
            <p:nvPr/>
          </p:nvSpPr>
          <p:spPr>
            <a:xfrm rot="5400000">
              <a:off x="7304560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17" name="円/楕円 216"/>
            <p:cNvSpPr/>
            <p:nvPr/>
          </p:nvSpPr>
          <p:spPr>
            <a:xfrm rot="5400000">
              <a:off x="7091368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18" name="円/楕円 217"/>
            <p:cNvSpPr/>
            <p:nvPr/>
          </p:nvSpPr>
          <p:spPr>
            <a:xfrm rot="5400000">
              <a:off x="6881832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19" name="円/楕円 218"/>
            <p:cNvSpPr/>
            <p:nvPr/>
          </p:nvSpPr>
          <p:spPr>
            <a:xfrm rot="5400000">
              <a:off x="6675472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grpSp>
        <p:nvGrpSpPr>
          <p:cNvPr id="7" name="グループ化 219"/>
          <p:cNvGrpSpPr/>
          <p:nvPr/>
        </p:nvGrpSpPr>
        <p:grpSpPr>
          <a:xfrm rot="16200000">
            <a:off x="1821902" y="6021289"/>
            <a:ext cx="900038" cy="452746"/>
            <a:chOff x="6574431" y="3645024"/>
            <a:chExt cx="900038" cy="452746"/>
          </a:xfrm>
        </p:grpSpPr>
        <p:cxnSp>
          <p:nvCxnSpPr>
            <p:cNvPr id="221" name="直線コネクタ 220"/>
            <p:cNvCxnSpPr/>
            <p:nvPr/>
          </p:nvCxnSpPr>
          <p:spPr>
            <a:xfrm rot="5400000">
              <a:off x="7024450" y="3237705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円/楕円 221"/>
            <p:cNvSpPr/>
            <p:nvPr/>
          </p:nvSpPr>
          <p:spPr>
            <a:xfrm rot="5400000">
              <a:off x="7304560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23" name="円/楕円 222"/>
            <p:cNvSpPr/>
            <p:nvPr/>
          </p:nvSpPr>
          <p:spPr>
            <a:xfrm rot="5400000">
              <a:off x="7091368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24" name="円/楕円 223"/>
            <p:cNvSpPr/>
            <p:nvPr/>
          </p:nvSpPr>
          <p:spPr>
            <a:xfrm rot="5400000">
              <a:off x="6881832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25" name="円/楕円 224"/>
            <p:cNvSpPr/>
            <p:nvPr/>
          </p:nvSpPr>
          <p:spPr>
            <a:xfrm rot="5400000">
              <a:off x="6675472" y="3645024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26" name="直線コネクタ 225"/>
            <p:cNvCxnSpPr/>
            <p:nvPr/>
          </p:nvCxnSpPr>
          <p:spPr>
            <a:xfrm rot="5400000">
              <a:off x="7024450" y="3359629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円/楕円 226"/>
            <p:cNvSpPr/>
            <p:nvPr/>
          </p:nvSpPr>
          <p:spPr>
            <a:xfrm rot="5400000">
              <a:off x="7304560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28" name="円/楕円 227"/>
            <p:cNvSpPr/>
            <p:nvPr/>
          </p:nvSpPr>
          <p:spPr>
            <a:xfrm rot="5400000">
              <a:off x="7091368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29" name="円/楕円 228"/>
            <p:cNvSpPr/>
            <p:nvPr/>
          </p:nvSpPr>
          <p:spPr>
            <a:xfrm rot="5400000">
              <a:off x="6881832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30" name="円/楕円 229"/>
            <p:cNvSpPr/>
            <p:nvPr/>
          </p:nvSpPr>
          <p:spPr>
            <a:xfrm rot="5400000">
              <a:off x="6675472" y="3766947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31" name="直線コネクタ 230"/>
            <p:cNvCxnSpPr/>
            <p:nvPr/>
          </p:nvCxnSpPr>
          <p:spPr>
            <a:xfrm rot="5400000">
              <a:off x="7024450" y="3478524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円/楕円 231"/>
            <p:cNvSpPr/>
            <p:nvPr/>
          </p:nvSpPr>
          <p:spPr>
            <a:xfrm rot="5400000">
              <a:off x="7304560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81" name="円/楕円 280"/>
            <p:cNvSpPr/>
            <p:nvPr/>
          </p:nvSpPr>
          <p:spPr>
            <a:xfrm rot="5400000">
              <a:off x="7091368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82" name="円/楕円 281"/>
            <p:cNvSpPr/>
            <p:nvPr/>
          </p:nvSpPr>
          <p:spPr>
            <a:xfrm rot="5400000">
              <a:off x="6881832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92" name="円/楕円 291"/>
            <p:cNvSpPr/>
            <p:nvPr/>
          </p:nvSpPr>
          <p:spPr>
            <a:xfrm rot="5400000">
              <a:off x="6675472" y="3885843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293" name="直線コネクタ 292"/>
            <p:cNvCxnSpPr/>
            <p:nvPr/>
          </p:nvCxnSpPr>
          <p:spPr>
            <a:xfrm rot="5400000">
              <a:off x="7024450" y="3600448"/>
              <a:ext cx="0" cy="900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円/楕円 293"/>
            <p:cNvSpPr/>
            <p:nvPr/>
          </p:nvSpPr>
          <p:spPr>
            <a:xfrm rot="5400000">
              <a:off x="7304560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95" name="円/楕円 294"/>
            <p:cNvSpPr/>
            <p:nvPr/>
          </p:nvSpPr>
          <p:spPr>
            <a:xfrm rot="5400000">
              <a:off x="7091368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96" name="円/楕円 295"/>
            <p:cNvSpPr/>
            <p:nvPr/>
          </p:nvSpPr>
          <p:spPr>
            <a:xfrm rot="5400000">
              <a:off x="6881832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297" name="円/楕円 296"/>
            <p:cNvSpPr/>
            <p:nvPr/>
          </p:nvSpPr>
          <p:spPr>
            <a:xfrm rot="5400000">
              <a:off x="6675472" y="4007766"/>
              <a:ext cx="90004" cy="900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sp>
        <p:nvSpPr>
          <p:cNvPr id="133" name="角丸四角形 132"/>
          <p:cNvSpPr/>
          <p:nvPr/>
        </p:nvSpPr>
        <p:spPr>
          <a:xfrm>
            <a:off x="4572000" y="3861048"/>
            <a:ext cx="4392488" cy="2808312"/>
          </a:xfrm>
          <a:prstGeom prst="roundRect">
            <a:avLst>
              <a:gd name="adj" fmla="val 12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134" name="グループ化 82"/>
          <p:cNvGrpSpPr/>
          <p:nvPr/>
        </p:nvGrpSpPr>
        <p:grpSpPr>
          <a:xfrm>
            <a:off x="4716016" y="3971156"/>
            <a:ext cx="4124325" cy="2581275"/>
            <a:chOff x="4139952" y="4221088"/>
            <a:chExt cx="4124325" cy="2581275"/>
          </a:xfrm>
        </p:grpSpPr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4221088"/>
              <a:ext cx="4124325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6" name="テキスト ボックス 135"/>
            <p:cNvSpPr txBox="1"/>
            <p:nvPr/>
          </p:nvSpPr>
          <p:spPr>
            <a:xfrm rot="16200000">
              <a:off x="5878017" y="4609356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(200)</a:t>
              </a:r>
              <a:endParaRPr kumimoji="1" lang="ja-JP" altLang="en-US" sz="1400" dirty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 rot="16200000">
              <a:off x="5484069" y="508902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(211)</a:t>
              </a:r>
              <a:endParaRPr kumimoji="1" lang="ja-JP" altLang="en-US" sz="1400" dirty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sp>
        <p:nvSpPr>
          <p:cNvPr id="138" name="テキスト ボックス 137"/>
          <p:cNvSpPr txBox="1"/>
          <p:nvPr/>
        </p:nvSpPr>
        <p:spPr>
          <a:xfrm>
            <a:off x="4499992" y="350100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ブラッグエッジ 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 </a:t>
            </a:r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結晶情報</a:t>
            </a:r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</a:t>
            </a:r>
            <a:r>
              <a:rPr kumimoji="1"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結晶面間隔など</a:t>
            </a:r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)</a:t>
            </a:r>
          </a:p>
        </p:txBody>
      </p:sp>
      <p:sp>
        <p:nvSpPr>
          <p:cNvPr id="139" name="テキスト ボックス 138"/>
          <p:cNvSpPr txBox="1"/>
          <p:nvPr/>
        </p:nvSpPr>
        <p:spPr>
          <a:xfrm rot="16200000">
            <a:off x="3896026" y="4916320"/>
            <a:ext cx="206804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Neutron Total Cross Section (barn)</a:t>
            </a:r>
            <a:endParaRPr kumimoji="1" lang="ja-JP" altLang="en-US" sz="105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188671" y="41490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「ブラッグの法則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」</a:t>
            </a:r>
            <a:r>
              <a:rPr kumimoji="1" lang="el-GR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λ</a:t>
            </a:r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=2dsin</a:t>
            </a:r>
            <a:r>
              <a:rPr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θ</a:t>
            </a:r>
            <a:endParaRPr kumimoji="1"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7418412" y="45811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l-GR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λ</a:t>
            </a:r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=2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1400" baseline="-25000" dirty="0" smtClean="0">
                <a:latin typeface="Times New Roman" pitchFamily="18" charset="0"/>
                <a:cs typeface="Times New Roman" pitchFamily="18" charset="0"/>
              </a:rPr>
              <a:t>hkl</a:t>
            </a:r>
            <a:endParaRPr lang="ja-JP" altLang="ja-JP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725056" y="2166700"/>
            <a:ext cx="3808477" cy="1883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543642" y="2129028"/>
            <a:ext cx="338532" cy="2637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10800000" flipV="1">
            <a:off x="2640423" y="2288696"/>
            <a:ext cx="2074524" cy="1234194"/>
          </a:xfrm>
          <a:prstGeom prst="line">
            <a:avLst/>
          </a:prstGeom>
          <a:ln w="3175">
            <a:solidFill>
              <a:schemeClr val="tx1"/>
            </a:solidFill>
            <a:prstDash val="solid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10" idx="7"/>
          </p:cNvCxnSpPr>
          <p:nvPr/>
        </p:nvCxnSpPr>
        <p:spPr>
          <a:xfrm rot="16200000" flipH="1">
            <a:off x="5517659" y="2406945"/>
            <a:ext cx="1329715" cy="1075257"/>
          </a:xfrm>
          <a:prstGeom prst="line">
            <a:avLst/>
          </a:prstGeom>
          <a:ln w="3175">
            <a:solidFill>
              <a:schemeClr val="tx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3349062" y="3061134"/>
            <a:ext cx="2138321" cy="593449"/>
          </a:xfrm>
          <a:prstGeom prst="line">
            <a:avLst/>
          </a:prstGeom>
          <a:ln w="3175">
            <a:solidFill>
              <a:schemeClr val="tx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4465708" y="2908783"/>
            <a:ext cx="1808254" cy="550120"/>
          </a:xfrm>
          <a:prstGeom prst="line">
            <a:avLst/>
          </a:prstGeom>
          <a:ln w="3175">
            <a:solidFill>
              <a:schemeClr val="tx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252"/>
          <p:cNvGrpSpPr/>
          <p:nvPr/>
        </p:nvGrpSpPr>
        <p:grpSpPr>
          <a:xfrm>
            <a:off x="2267744" y="3372203"/>
            <a:ext cx="1904239" cy="1619895"/>
            <a:chOff x="2259575" y="3372203"/>
            <a:chExt cx="1904239" cy="1619895"/>
          </a:xfrm>
        </p:grpSpPr>
        <p:sp>
          <p:nvSpPr>
            <p:cNvPr id="9" name="円/楕円 8"/>
            <p:cNvSpPr/>
            <p:nvPr/>
          </p:nvSpPr>
          <p:spPr>
            <a:xfrm>
              <a:off x="2259575" y="3372203"/>
              <a:ext cx="1904239" cy="16198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cxnSp>
          <p:nvCxnSpPr>
            <p:cNvPr id="13" name="直線コネクタ 12"/>
            <p:cNvCxnSpPr>
              <a:stCxn id="9" idx="1"/>
            </p:cNvCxnSpPr>
            <p:nvPr/>
          </p:nvCxnSpPr>
          <p:spPr>
            <a:xfrm rot="16200000" flipH="1">
              <a:off x="2797067" y="3350808"/>
              <a:ext cx="177164" cy="694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endCxn id="9" idx="7"/>
            </p:cNvCxnSpPr>
            <p:nvPr/>
          </p:nvCxnSpPr>
          <p:spPr>
            <a:xfrm flipV="1">
              <a:off x="3232853" y="3609431"/>
              <a:ext cx="652092" cy="177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5400000">
              <a:off x="2834975" y="4142156"/>
              <a:ext cx="753439" cy="4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0800000" flipV="1">
              <a:off x="2640423" y="4540033"/>
              <a:ext cx="550114" cy="1506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190537" y="4540034"/>
              <a:ext cx="592430" cy="3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endCxn id="9" idx="6"/>
            </p:cNvCxnSpPr>
            <p:nvPr/>
          </p:nvCxnSpPr>
          <p:spPr>
            <a:xfrm rot="5400000" flipH="1" flipV="1">
              <a:off x="3775612" y="4189504"/>
              <a:ext cx="395555" cy="3808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3547188" y="4659266"/>
              <a:ext cx="317339" cy="154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>
              <a:off x="2565078" y="4766065"/>
              <a:ext cx="1506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10800000">
              <a:off x="2344208" y="4540034"/>
              <a:ext cx="296215" cy="150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円/楕円 9"/>
          <p:cNvSpPr/>
          <p:nvPr/>
        </p:nvSpPr>
        <p:spPr>
          <a:xfrm>
            <a:off x="5094775" y="3372203"/>
            <a:ext cx="1904239" cy="16198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rot="16200000" flipH="1">
            <a:off x="5630697" y="3461739"/>
            <a:ext cx="113016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5630697" y="3574754"/>
            <a:ext cx="113016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10800000">
            <a:off x="5475623" y="3635907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 flipH="1" flipV="1">
            <a:off x="5419115" y="3579398"/>
            <a:ext cx="113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729522" y="3560562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16200000" flipV="1">
            <a:off x="5882273" y="3388716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16200000" flipH="1">
            <a:off x="5943425" y="3445225"/>
            <a:ext cx="37672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814154" y="3598235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16200000" flipH="1">
            <a:off x="5966906" y="3501732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>
            <a:off x="5966906" y="3577076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10800000" flipV="1">
            <a:off x="5771838" y="3711251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644889" y="3673579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5400000">
            <a:off x="5395635" y="3631262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10" idx="1"/>
          </p:cNvCxnSpPr>
          <p:nvPr/>
        </p:nvCxnSpPr>
        <p:spPr>
          <a:xfrm rot="16200000" flipV="1">
            <a:off x="5331408" y="3651669"/>
            <a:ext cx="101820" cy="17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5400000">
            <a:off x="5588381" y="3730086"/>
            <a:ext cx="113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5400000">
            <a:off x="5564900" y="3781950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856471" y="3711251"/>
            <a:ext cx="84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 flipH="1" flipV="1">
            <a:off x="5924590" y="3652420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6025736" y="3560562"/>
            <a:ext cx="1269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6200000" flipH="1">
            <a:off x="6093856" y="3501732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>
            <a:off x="5353317" y="3748923"/>
            <a:ext cx="7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16200000" flipH="1">
            <a:off x="5374476" y="3803109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433306" y="3861939"/>
            <a:ext cx="42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5475623" y="3861939"/>
            <a:ext cx="84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10800000" flipV="1">
            <a:off x="5306357" y="3861939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16200000" flipH="1">
            <a:off x="5985743" y="3633585"/>
            <a:ext cx="37672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16200000" flipH="1">
            <a:off x="6136171" y="3577076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6110370" y="3447547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 flipH="1" flipV="1">
            <a:off x="6157330" y="3409874"/>
            <a:ext cx="7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195002" y="3447547"/>
            <a:ext cx="253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5400000">
            <a:off x="6155008" y="3633585"/>
            <a:ext cx="37672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195002" y="3635907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16200000" flipV="1">
            <a:off x="6305438" y="3464061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364268" y="3522891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 flipH="1" flipV="1">
            <a:off x="6453544" y="3480574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rot="5400000">
            <a:off x="6392392" y="3617070"/>
            <a:ext cx="113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6364268" y="3673579"/>
            <a:ext cx="84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6448900" y="3635907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rot="5400000" flipH="1" flipV="1">
            <a:off x="6519342" y="3537083"/>
            <a:ext cx="113016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6200000" flipH="1">
            <a:off x="5990387" y="3708928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5400000">
            <a:off x="6115014" y="3711251"/>
            <a:ext cx="7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6279635" y="3673579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10800000" flipV="1">
            <a:off x="6068052" y="3748923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rot="5400000">
            <a:off x="5823443" y="3744278"/>
            <a:ext cx="150688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rot="5400000">
            <a:off x="6009223" y="3803109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rot="10800000">
            <a:off x="5179408" y="3824266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5400000">
            <a:off x="5522584" y="3899610"/>
            <a:ext cx="7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rot="16200000" flipH="1">
            <a:off x="5562578" y="3934960"/>
            <a:ext cx="37672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5602572" y="3899610"/>
            <a:ext cx="169265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771838" y="3899610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rot="5400000" flipH="1" flipV="1">
            <a:off x="5818799" y="3899610"/>
            <a:ext cx="7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5856471" y="3937282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rot="5400000">
            <a:off x="5926912" y="3876130"/>
            <a:ext cx="113016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rot="5400000" flipH="1" flipV="1">
            <a:off x="6263121" y="3840780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rot="16200000" flipV="1">
            <a:off x="6244285" y="3746600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rot="5400000">
            <a:off x="5374476" y="3878453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941103" y="3974954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6025736" y="3974954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V="1">
            <a:off x="6152686" y="3899610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6279635" y="3899610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rot="5400000">
            <a:off x="6390070" y="3878453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rot="16200000" flipH="1">
            <a:off x="6451223" y="3859616"/>
            <a:ext cx="37672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V="1">
            <a:off x="6491217" y="3861939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rot="5400000" flipH="1" flipV="1">
            <a:off x="6585139" y="3635907"/>
            <a:ext cx="150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rot="5400000">
            <a:off x="6563981" y="3765436"/>
            <a:ext cx="150688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V="1">
            <a:off x="6660482" y="3673579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rot="16200000" flipH="1">
            <a:off x="5586059" y="3991468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V="1">
            <a:off x="5771838" y="4087970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rot="5400000">
            <a:off x="5863437" y="4010304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6025736" y="4012626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5517940" y="4050298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rot="5400000">
            <a:off x="5480267" y="4163314"/>
            <a:ext cx="7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5517940" y="4200986"/>
            <a:ext cx="211582" cy="113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rot="5400000">
            <a:off x="5633019" y="4137512"/>
            <a:ext cx="150688" cy="126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rot="10800000" flipV="1">
            <a:off x="5306357" y="3937282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rot="5400000">
            <a:off x="5268685" y="3937282"/>
            <a:ext cx="7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rot="10800000" flipV="1">
            <a:off x="5094775" y="3974954"/>
            <a:ext cx="211582" cy="113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rot="5400000">
            <a:off x="5228691" y="4010304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rot="16200000" flipH="1">
            <a:off x="5268685" y="4083326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5348673" y="4125642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rot="16200000" flipH="1">
            <a:off x="5501426" y="4217500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rot="5400000">
            <a:off x="5461432" y="4290522"/>
            <a:ext cx="113016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 rot="10800000">
            <a:off x="5348673" y="4351674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rot="16200000" flipH="1">
            <a:off x="6093856" y="4066812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V="1">
            <a:off x="6152686" y="4087970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rot="5400000" flipH="1" flipV="1">
            <a:off x="6267766" y="3949152"/>
            <a:ext cx="150688" cy="126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rot="16200000" flipH="1">
            <a:off x="6354721" y="3989145"/>
            <a:ext cx="188360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rot="5400000" flipH="1" flipV="1">
            <a:off x="6495862" y="4045654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rot="16200000" flipH="1">
            <a:off x="6458189" y="3932638"/>
            <a:ext cx="150688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rot="5400000">
            <a:off x="6056183" y="4179828"/>
            <a:ext cx="150688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5856471" y="4389346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rot="5400000">
            <a:off x="5992709" y="4309358"/>
            <a:ext cx="150688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6110370" y="4276330"/>
            <a:ext cx="1269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>
            <a:off x="5654178" y="4389346"/>
            <a:ext cx="150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5729522" y="4389346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5560256" y="4502362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 rot="5400000">
            <a:off x="5651856" y="4500040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5687205" y="4577706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 rot="5400000" flipH="1" flipV="1">
            <a:off x="5743455" y="4502362"/>
            <a:ext cx="226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V="1">
            <a:off x="5856471" y="4577706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 rot="16200000" flipH="1">
            <a:off x="6009223" y="4443532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 rot="5400000">
            <a:off x="6009223" y="4518876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068052" y="4464690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rot="5400000">
            <a:off x="6121980" y="4349352"/>
            <a:ext cx="188360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6237319" y="4276330"/>
            <a:ext cx="169265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rot="5400000">
            <a:off x="6453544" y="4163314"/>
            <a:ext cx="7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V="1">
            <a:off x="6575850" y="3974954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rot="5400000" flipH="1" flipV="1">
            <a:off x="6686286" y="3916124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6618166" y="3861939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6745116" y="3899610"/>
            <a:ext cx="84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V="1">
            <a:off x="6829749" y="3861939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rot="5400000">
            <a:off x="6625133" y="4010304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6660482" y="4087970"/>
            <a:ext cx="169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rot="5400000" flipH="1" flipV="1">
            <a:off x="6813235" y="4029140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endCxn id="10" idx="6"/>
          </p:cNvCxnSpPr>
          <p:nvPr/>
        </p:nvCxnSpPr>
        <p:spPr>
          <a:xfrm>
            <a:off x="6829749" y="4087970"/>
            <a:ext cx="169265" cy="94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 flipV="1">
            <a:off x="6872065" y="3974954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6491217" y="4200986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 rot="5400000" flipH="1" flipV="1">
            <a:off x="6373557" y="4234014"/>
            <a:ext cx="150688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6575850" y="4238658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flipV="1">
            <a:off x="6702799" y="4238658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 rot="16200000" flipH="1">
            <a:off x="6775563" y="4142156"/>
            <a:ext cx="150688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6872065" y="4238658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 rot="5400000">
            <a:off x="6794398" y="4274008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6618166" y="4427018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 rot="5400000">
            <a:off x="6730924" y="4365866"/>
            <a:ext cx="113016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rot="16200000" flipH="1">
            <a:off x="6693252" y="4516554"/>
            <a:ext cx="188360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rot="16200000" flipH="1">
            <a:off x="6371234" y="4387024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V="1">
            <a:off x="6448900" y="4427018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rot="10800000">
            <a:off x="6195002" y="4464690"/>
            <a:ext cx="253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6025736" y="4577706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flipV="1">
            <a:off x="6152686" y="4615378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rot="16200000" flipH="1">
            <a:off x="6161975" y="4497718"/>
            <a:ext cx="150688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V="1">
            <a:off x="6279635" y="4577706"/>
            <a:ext cx="169265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rot="5400000" flipH="1" flipV="1">
            <a:off x="6392392" y="4521198"/>
            <a:ext cx="113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6448900" y="4577706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 flipV="1">
            <a:off x="6575850" y="4615378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 rot="5400000" flipH="1" flipV="1">
            <a:off x="6627455" y="4497718"/>
            <a:ext cx="150688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 rot="5400000">
            <a:off x="6603975" y="4671886"/>
            <a:ext cx="113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>
            <a:endCxn id="10" idx="5"/>
          </p:cNvCxnSpPr>
          <p:nvPr/>
        </p:nvCxnSpPr>
        <p:spPr>
          <a:xfrm>
            <a:off x="6660482" y="4728394"/>
            <a:ext cx="59662" cy="26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rot="10800000" flipV="1">
            <a:off x="6533533" y="4728394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 rot="10800000">
            <a:off x="6406584" y="4653050"/>
            <a:ext cx="169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279635" y="4615378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rot="16200000" flipH="1">
            <a:off x="6413551" y="4646084"/>
            <a:ext cx="113016" cy="126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 rot="5400000">
            <a:off x="6415873" y="4799093"/>
            <a:ext cx="150688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rot="5400000">
            <a:off x="5205211" y="4104484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>
            <a:endCxn id="10" idx="2"/>
          </p:cNvCxnSpPr>
          <p:nvPr/>
        </p:nvCxnSpPr>
        <p:spPr>
          <a:xfrm rot="10800000" flipV="1">
            <a:off x="5094775" y="4163314"/>
            <a:ext cx="126949" cy="18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 rot="16200000" flipH="1">
            <a:off x="5186374" y="4198664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 rot="16200000" flipH="1">
            <a:off x="5268685" y="4271685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 rot="10800000">
            <a:off x="5179408" y="4351674"/>
            <a:ext cx="169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rot="10800000">
            <a:off x="5094775" y="4314002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 rot="5400000">
            <a:off x="5120578" y="4368188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5264041" y="4464690"/>
            <a:ext cx="169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 rot="5400000">
            <a:off x="5416793" y="4405860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 rot="5400000">
            <a:off x="5376798" y="4521198"/>
            <a:ext cx="113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V="1">
            <a:off x="5433306" y="4502362"/>
            <a:ext cx="126949" cy="75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 rot="10800000" flipV="1">
            <a:off x="5179408" y="4464690"/>
            <a:ext cx="84633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 rot="5400000">
            <a:off x="5169861" y="4558870"/>
            <a:ext cx="188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rot="5400000">
            <a:off x="5374476" y="4594219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 rot="10800000">
            <a:off x="5264041" y="4653050"/>
            <a:ext cx="1269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 rot="16200000" flipH="1">
            <a:off x="5336804" y="4707236"/>
            <a:ext cx="150688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 rot="5400000" flipH="1" flipV="1">
            <a:off x="5609538" y="4613055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 rot="5400000">
            <a:off x="5797640" y="4631892"/>
            <a:ext cx="75344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 rot="16200000" flipH="1">
            <a:off x="5649533" y="4686077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 rot="16200000" flipH="1">
            <a:off x="5522584" y="4723750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 rot="5400000">
            <a:off x="5437950" y="4723750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 flipV="1">
            <a:off x="5602572" y="4766065"/>
            <a:ext cx="126949" cy="3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 rot="16200000" flipH="1">
            <a:off x="5567223" y="4839088"/>
            <a:ext cx="113016" cy="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 rot="5400000" flipH="1" flipV="1">
            <a:off x="5734166" y="4686077"/>
            <a:ext cx="75344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 rot="16200000" flipH="1">
            <a:off x="5799962" y="4704913"/>
            <a:ext cx="113016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5898787" y="4803737"/>
            <a:ext cx="169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 rot="5400000">
            <a:off x="6035025" y="4686077"/>
            <a:ext cx="150688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 rot="5400000">
            <a:off x="5804607" y="4897918"/>
            <a:ext cx="188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 rot="16200000" flipH="1">
            <a:off x="6016190" y="4855601"/>
            <a:ext cx="188360" cy="84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94"/>
          <p:cNvCxnSpPr/>
          <p:nvPr/>
        </p:nvCxnSpPr>
        <p:spPr>
          <a:xfrm rot="5400000">
            <a:off x="1724794" y="4165078"/>
            <a:ext cx="2280751" cy="52660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95"/>
          <p:cNvCxnSpPr/>
          <p:nvPr/>
        </p:nvCxnSpPr>
        <p:spPr>
          <a:xfrm rot="5400000">
            <a:off x="2409380" y="4165078"/>
            <a:ext cx="2280751" cy="52660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rot="5400000">
            <a:off x="4568457" y="4165078"/>
            <a:ext cx="2280751" cy="52660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矢印コネクタ 197"/>
          <p:cNvCxnSpPr/>
          <p:nvPr/>
        </p:nvCxnSpPr>
        <p:spPr>
          <a:xfrm rot="5400000">
            <a:off x="5253043" y="4165078"/>
            <a:ext cx="2280751" cy="52660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正方形/長方形 198"/>
          <p:cNvSpPr/>
          <p:nvPr/>
        </p:nvSpPr>
        <p:spPr>
          <a:xfrm>
            <a:off x="2628198" y="5331784"/>
            <a:ext cx="421283" cy="97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00" name="正方形/長方形 199"/>
          <p:cNvSpPr/>
          <p:nvPr/>
        </p:nvSpPr>
        <p:spPr>
          <a:xfrm>
            <a:off x="3312784" y="5331784"/>
            <a:ext cx="421283" cy="97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5471861" y="5331784"/>
            <a:ext cx="421283" cy="97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02" name="正方形/長方形 201"/>
          <p:cNvSpPr/>
          <p:nvPr/>
        </p:nvSpPr>
        <p:spPr>
          <a:xfrm>
            <a:off x="6156447" y="5331784"/>
            <a:ext cx="421283" cy="97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cxnSp>
        <p:nvCxnSpPr>
          <p:cNvPr id="207" name="直線矢印コネクタ 206"/>
          <p:cNvCxnSpPr/>
          <p:nvPr/>
        </p:nvCxnSpPr>
        <p:spPr>
          <a:xfrm rot="16200000" flipH="1">
            <a:off x="4459118" y="1799406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/>
          <p:nvPr/>
        </p:nvCxnSpPr>
        <p:spPr>
          <a:xfrm rot="16200000" flipH="1">
            <a:off x="4744626" y="1799407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/>
          <p:nvPr/>
        </p:nvCxnSpPr>
        <p:spPr>
          <a:xfrm rot="16200000" flipH="1">
            <a:off x="4173610" y="1799407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/>
          <p:nvPr/>
        </p:nvCxnSpPr>
        <p:spPr>
          <a:xfrm rot="16200000" flipH="1">
            <a:off x="5315643" y="1799407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矢印コネクタ 210"/>
          <p:cNvCxnSpPr/>
          <p:nvPr/>
        </p:nvCxnSpPr>
        <p:spPr>
          <a:xfrm rot="16200000" flipH="1">
            <a:off x="5601151" y="1799409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/>
          <p:nvPr/>
        </p:nvCxnSpPr>
        <p:spPr>
          <a:xfrm rot="16200000" flipH="1">
            <a:off x="5030135" y="1799409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矢印コネクタ 212"/>
          <p:cNvCxnSpPr/>
          <p:nvPr/>
        </p:nvCxnSpPr>
        <p:spPr>
          <a:xfrm rot="16200000" flipH="1">
            <a:off x="3602593" y="1799407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/>
          <p:cNvCxnSpPr/>
          <p:nvPr/>
        </p:nvCxnSpPr>
        <p:spPr>
          <a:xfrm rot="16200000" flipH="1">
            <a:off x="3888101" y="1799409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rot="16200000" flipH="1">
            <a:off x="3317085" y="1799409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矢印コネクタ 215"/>
          <p:cNvCxnSpPr/>
          <p:nvPr/>
        </p:nvCxnSpPr>
        <p:spPr>
          <a:xfrm rot="16200000" flipH="1">
            <a:off x="5886660" y="1799407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矢印コネクタ 216"/>
          <p:cNvCxnSpPr/>
          <p:nvPr/>
        </p:nvCxnSpPr>
        <p:spPr>
          <a:xfrm rot="16200000" flipH="1">
            <a:off x="6172168" y="1799409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矢印コネクタ 217"/>
          <p:cNvCxnSpPr/>
          <p:nvPr/>
        </p:nvCxnSpPr>
        <p:spPr>
          <a:xfrm rot="16200000" flipH="1">
            <a:off x="3031576" y="1799407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/>
          <p:nvPr/>
        </p:nvCxnSpPr>
        <p:spPr>
          <a:xfrm rot="16200000" flipH="1">
            <a:off x="2746068" y="1799409"/>
            <a:ext cx="511658" cy="1"/>
          </a:xfrm>
          <a:prstGeom prst="straightConnector1">
            <a:avLst/>
          </a:prstGeom>
          <a:ln w="25400">
            <a:solidFill>
              <a:srgbClr val="FFC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テキスト ボックス 220"/>
          <p:cNvSpPr txBox="1"/>
          <p:nvPr/>
        </p:nvSpPr>
        <p:spPr>
          <a:xfrm>
            <a:off x="3923928" y="1124744"/>
            <a:ext cx="153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Neutron </a:t>
            </a:r>
            <a:endParaRPr kumimoji="1" lang="ja-JP" altLang="en-US" sz="24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3347864" y="561095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検出器</a:t>
            </a:r>
            <a:r>
              <a:rPr kumimoji="1" lang="en-US" altLang="ja-JP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(1</a:t>
            </a:r>
            <a:r>
              <a:rPr kumimoji="1"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ピクセル</a:t>
            </a:r>
            <a:r>
              <a:rPr kumimoji="1" lang="en-US" altLang="ja-JP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)</a:t>
            </a:r>
            <a:endParaRPr kumimoji="1" lang="ja-JP" altLang="en-US" sz="20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cxnSp>
        <p:nvCxnSpPr>
          <p:cNvPr id="223" name="直線コネクタ 222"/>
          <p:cNvCxnSpPr>
            <a:stCxn id="201" idx="1"/>
            <a:endCxn id="222" idx="0"/>
          </p:cNvCxnSpPr>
          <p:nvPr/>
        </p:nvCxnSpPr>
        <p:spPr>
          <a:xfrm rot="10800000" flipV="1">
            <a:off x="4752021" y="5380310"/>
            <a:ext cx="719841" cy="230647"/>
          </a:xfrm>
          <a:prstGeom prst="line">
            <a:avLst/>
          </a:prstGeom>
          <a:ln w="31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>
            <a:stCxn id="202" idx="2"/>
            <a:endCxn id="222" idx="0"/>
          </p:cNvCxnSpPr>
          <p:nvPr/>
        </p:nvCxnSpPr>
        <p:spPr>
          <a:xfrm rot="5400000">
            <a:off x="5468495" y="4712363"/>
            <a:ext cx="182121" cy="1615069"/>
          </a:xfrm>
          <a:prstGeom prst="line">
            <a:avLst/>
          </a:prstGeom>
          <a:ln w="31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>
            <a:stCxn id="222" idx="0"/>
            <a:endCxn id="199" idx="2"/>
          </p:cNvCxnSpPr>
          <p:nvPr/>
        </p:nvCxnSpPr>
        <p:spPr>
          <a:xfrm rot="16200000" flipV="1">
            <a:off x="3704370" y="4563308"/>
            <a:ext cx="182121" cy="1913180"/>
          </a:xfrm>
          <a:prstGeom prst="line">
            <a:avLst/>
          </a:prstGeom>
          <a:ln w="31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>
            <a:stCxn id="222" idx="0"/>
            <a:endCxn id="200" idx="3"/>
          </p:cNvCxnSpPr>
          <p:nvPr/>
        </p:nvCxnSpPr>
        <p:spPr>
          <a:xfrm rot="16200000" flipV="1">
            <a:off x="4127721" y="4986658"/>
            <a:ext cx="230647" cy="1017953"/>
          </a:xfrm>
          <a:prstGeom prst="line">
            <a:avLst/>
          </a:prstGeom>
          <a:ln w="31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テキスト ボックス 242"/>
          <p:cNvSpPr txBox="1"/>
          <p:nvPr/>
        </p:nvSpPr>
        <p:spPr>
          <a:xfrm>
            <a:off x="35496" y="3861048"/>
            <a:ext cx="20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溶接部位</a:t>
            </a:r>
            <a:endParaRPr kumimoji="1" lang="en-US" altLang="ja-JP" sz="2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7020272" y="3933056"/>
            <a:ext cx="214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母材</a:t>
            </a:r>
            <a:endParaRPr kumimoji="1" lang="en-US" altLang="ja-JP" sz="2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27" name="正方形/長方形 226"/>
          <p:cNvSpPr/>
          <p:nvPr/>
        </p:nvSpPr>
        <p:spPr>
          <a:xfrm>
            <a:off x="791072" y="4209084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結晶粒：</a:t>
            </a:r>
            <a:r>
              <a:rPr lang="ja-JP" altLang="en-US" sz="20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大</a:t>
            </a:r>
            <a:endParaRPr lang="en-US" altLang="ja-JP" sz="20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→回折角：少</a:t>
            </a:r>
            <a:endParaRPr lang="ja-JP" altLang="en-US" sz="20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28" name="正方形/長方形 227"/>
          <p:cNvSpPr/>
          <p:nvPr/>
        </p:nvSpPr>
        <p:spPr>
          <a:xfrm>
            <a:off x="7164288" y="4281092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結晶粒：</a:t>
            </a:r>
            <a:r>
              <a:rPr lang="ja-JP" altLang="en-US" sz="20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小</a:t>
            </a:r>
            <a:endParaRPr lang="en-US" altLang="ja-JP" sz="20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→回折角：多</a:t>
            </a:r>
            <a:endParaRPr lang="ja-JP" altLang="en-US" sz="20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33" name="テキスト ボックス 11"/>
          <p:cNvSpPr txBox="1">
            <a:spLocks noChangeArrowheads="1"/>
          </p:cNvSpPr>
          <p:nvPr/>
        </p:nvSpPr>
        <p:spPr bwMode="auto">
          <a:xfrm>
            <a:off x="2411760" y="6165304"/>
            <a:ext cx="4824536" cy="584775"/>
          </a:xfrm>
          <a:prstGeom prst="rect">
            <a:avLst/>
          </a:prstGeom>
          <a:solidFill>
            <a:schemeClr val="bg1"/>
          </a:solidFill>
          <a:ln w="19050" cap="sq" cmpd="tri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溶接部位での</a:t>
            </a:r>
            <a:r>
              <a:rPr lang="ja-JP" altLang="en-US" sz="3200" b="1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結晶粒</a:t>
            </a:r>
            <a:r>
              <a:rPr lang="ja-JP" altLang="en-US" sz="3200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肥大化</a:t>
            </a:r>
            <a:endParaRPr lang="ja-JP" altLang="en-US" sz="3200" b="1" dirty="0">
              <a:solidFill>
                <a:srgbClr val="FF0000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30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34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ブラッグエッジと肥大結晶粒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525" y="1844822"/>
            <a:ext cx="2276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0"/>
            <a:ext cx="22764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" name="テキスト ボックス 235"/>
          <p:cNvSpPr txBox="1"/>
          <p:nvPr/>
        </p:nvSpPr>
        <p:spPr>
          <a:xfrm rot="16200000">
            <a:off x="-746212" y="2401940"/>
            <a:ext cx="1800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Neutron Total Cross Section</a:t>
            </a:r>
            <a:endParaRPr kumimoji="1" lang="ja-JP" altLang="en-US" sz="105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 rot="16200000">
            <a:off x="5883511" y="2401941"/>
            <a:ext cx="1800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Neutron Total Cross Section</a:t>
            </a:r>
            <a:endParaRPr kumimoji="1" lang="ja-JP" altLang="en-US" sz="105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02" y="5301208"/>
            <a:ext cx="2590406" cy="1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724" y="5301208"/>
            <a:ext cx="2590406" cy="1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402" y="3788983"/>
            <a:ext cx="2590406" cy="1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9724" y="3789040"/>
            <a:ext cx="2590406" cy="1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403" y="2276872"/>
            <a:ext cx="2590405" cy="1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1607" y="2286397"/>
            <a:ext cx="2590405" cy="1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403" y="908720"/>
            <a:ext cx="2590405" cy="1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1607" y="908720"/>
            <a:ext cx="2590405" cy="1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Documents and Settings\nanaumi\デスクトップ\DSC004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980728"/>
            <a:ext cx="1512168" cy="1512168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5724128" y="3128213"/>
            <a:ext cx="3096344" cy="2893075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▼溶接部位において見られる細かいピークの現れ方には、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特定の傾向は見られない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▼溶接部位周辺では、溶接部位ほどではないが、細かなピークのようなものが形成されている。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▼溶接部位と推測される透過率を表したピクセルは</a:t>
            </a:r>
            <a:r>
              <a:rPr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3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列存在。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⇒実物の溶接部位よりも広い。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marL="180000" lvl="1"/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⇒溶接による結晶粒への影響は、溶接部位よりも広い範囲に及ぼす。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en-US" altLang="ja-JP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(211)</a:t>
            </a: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面に関する中性子透過率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216088" y="863432"/>
            <a:ext cx="5400600" cy="2916000"/>
          </a:xfrm>
          <a:prstGeom prst="roundRect">
            <a:avLst>
              <a:gd name="adj" fmla="val 1506"/>
            </a:avLst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kumimoji="1" lang="ja-JP" altLang="en-US">
              <a:ea typeface="メイリオ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16088" y="3833285"/>
            <a:ext cx="5400600" cy="1440000"/>
          </a:xfrm>
          <a:prstGeom prst="roundRect">
            <a:avLst>
              <a:gd name="adj" fmla="val 1506"/>
            </a:avLst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kumimoji="1" lang="ja-JP" altLang="en-US">
              <a:ea typeface="メイリオ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216088" y="5337376"/>
            <a:ext cx="5400600" cy="1476000"/>
          </a:xfrm>
          <a:prstGeom prst="roundRect">
            <a:avLst>
              <a:gd name="adj" fmla="val 1506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kumimoji="1" lang="ja-JP" altLang="en-US">
              <a:ea typeface="メイリオ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95736" y="3284984"/>
            <a:ext cx="1152128" cy="369308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ea typeface="メイリオ"/>
              </a:rPr>
              <a:t>溶接部位</a:t>
            </a:r>
            <a:endParaRPr kumimoji="1" lang="ja-JP" altLang="en-US" dirty="0">
              <a:solidFill>
                <a:schemeClr val="bg1"/>
              </a:solidFill>
              <a:ea typeface="メイリオ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95736" y="6343461"/>
            <a:ext cx="1152128" cy="369308"/>
          </a:xfrm>
          <a:prstGeom prst="rect">
            <a:avLst/>
          </a:prstGeom>
          <a:solidFill>
            <a:srgbClr val="FF0000"/>
          </a:solidFill>
          <a:ln w="25400">
            <a:solidFill>
              <a:srgbClr val="990033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ea typeface="メイリオ"/>
              </a:rPr>
              <a:t>母材</a:t>
            </a:r>
            <a:endParaRPr kumimoji="1" lang="ja-JP" altLang="en-US" dirty="0">
              <a:solidFill>
                <a:schemeClr val="bg1"/>
              </a:solidFill>
              <a:ea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95736" y="4797152"/>
            <a:ext cx="1152000" cy="369308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ea typeface="メイリオ"/>
              </a:rPr>
              <a:t>溶接周り</a:t>
            </a:r>
            <a:endParaRPr kumimoji="1" lang="ja-JP" altLang="en-US" dirty="0">
              <a:solidFill>
                <a:schemeClr val="bg1"/>
              </a:solidFill>
              <a:ea typeface="メイリオ"/>
            </a:endParaRPr>
          </a:p>
        </p:txBody>
      </p:sp>
      <p:graphicFrame>
        <p:nvGraphicFramePr>
          <p:cNvPr id="37" name="表 36"/>
          <p:cNvGraphicFramePr>
            <a:graphicFrameLocks noGrp="1"/>
          </p:cNvGraphicFramePr>
          <p:nvPr/>
        </p:nvGraphicFramePr>
        <p:xfrm>
          <a:off x="7308304" y="980728"/>
          <a:ext cx="1512160" cy="151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</a:tblGrid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</a:tbl>
          </a:graphicData>
        </a:graphic>
      </p:graphicFrame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ea typeface="メイリオ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背景・目的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5" name="テキスト ボックス 16"/>
          <p:cNvSpPr txBox="1">
            <a:spLocks noChangeArrowheads="1"/>
          </p:cNvSpPr>
          <p:nvPr/>
        </p:nvSpPr>
        <p:spPr bwMode="auto">
          <a:xfrm>
            <a:off x="6228184" y="4077270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超伝導加速空洞ユニット</a:t>
            </a:r>
          </a:p>
        </p:txBody>
      </p:sp>
      <p:sp>
        <p:nvSpPr>
          <p:cNvPr id="36" name="正方形/長方形 17"/>
          <p:cNvSpPr>
            <a:spLocks noChangeArrowheads="1"/>
          </p:cNvSpPr>
          <p:nvPr/>
        </p:nvSpPr>
        <p:spPr bwMode="auto">
          <a:xfrm>
            <a:off x="6012160" y="4345359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http://sentan.kek.jp/outline/a3.html</a:t>
            </a:r>
            <a:endParaRPr lang="ja-JP" altLang="en-US" sz="14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50825" y="980728"/>
            <a:ext cx="5113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kern="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　</a:t>
            </a:r>
            <a:r>
              <a:rPr lang="en-US" altLang="ja-JP" sz="2400" b="1" kern="0" dirty="0" err="1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Nb</a:t>
            </a:r>
            <a:r>
              <a:rPr lang="ja-JP" altLang="en-US" sz="2400" kern="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は、超伝導加速器</a:t>
            </a:r>
            <a:r>
              <a:rPr lang="ja-JP" altLang="en-US" sz="2400" kern="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の超伝導加速空洞</a:t>
            </a:r>
            <a:r>
              <a:rPr lang="ja-JP" altLang="en-US" sz="2400" kern="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ユニットの材料として利用。</a:t>
            </a:r>
          </a:p>
          <a:p>
            <a:pPr>
              <a:defRPr/>
            </a:pPr>
            <a:r>
              <a:rPr lang="ja-JP" altLang="en-US" sz="2400" kern="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　　　　　　　↓</a:t>
            </a:r>
            <a:endParaRPr lang="ja-JP" altLang="en-US" sz="24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51520" y="3532540"/>
            <a:ext cx="64807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kern="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　　　　　　　↓</a:t>
            </a:r>
            <a:endParaRPr lang="en-US" altLang="ja-JP" sz="2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Nb</a:t>
            </a:r>
            <a:r>
              <a:rPr lang="ja-JP" altLang="en-US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溶接材に含まれている不純物の検出や、</a:t>
            </a:r>
            <a:endParaRPr lang="en-US" altLang="ja-JP" sz="2400" dirty="0" smtClean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r>
              <a:rPr lang="ja-JP" altLang="en-US" sz="2800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結晶組織の評価</a:t>
            </a:r>
            <a:r>
              <a:rPr lang="ja-JP" altLang="en-US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を</a:t>
            </a:r>
            <a:r>
              <a:rPr lang="ja-JP" altLang="en-US" sz="2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行う</a:t>
            </a:r>
            <a:r>
              <a:rPr lang="ja-JP" altLang="en-US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ことが必要。</a:t>
            </a:r>
            <a:endParaRPr lang="en-US" altLang="ja-JP" sz="2400" dirty="0" smtClean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r>
              <a:rPr lang="ja-JP" altLang="en-US" sz="2400" kern="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　　　　　　　↓</a:t>
            </a:r>
            <a:endParaRPr lang="en-US" altLang="ja-JP" sz="2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algn="ctr">
              <a:defRPr/>
            </a:pPr>
            <a:endParaRPr lang="en-US" altLang="ja-JP" sz="2400" dirty="0" smtClean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endParaRPr lang="en-US" altLang="ja-JP" sz="2400" kern="0" dirty="0" smtClean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07504" y="5229200"/>
            <a:ext cx="889248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[</a:t>
            </a:r>
            <a:r>
              <a:rPr lang="ja-JP" altLang="en-US" sz="2400" b="1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研究目的</a:t>
            </a:r>
            <a:r>
              <a:rPr lang="en-US" altLang="ja-JP" sz="2400" b="1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]</a:t>
            </a:r>
          </a:p>
          <a:p>
            <a:pPr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パルス中性子透過分光法を用いて、ニオブの透過スペクトルを測定・解析することで、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結晶組織構造変化</a:t>
            </a:r>
            <a:r>
              <a:rPr lang="ja-JP" altLang="en-US" sz="24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のイメージングを行った。</a:t>
            </a:r>
            <a:endParaRPr lang="en-US" altLang="ja-JP" sz="2400" kern="0" dirty="0" smtClean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80728"/>
            <a:ext cx="2401591" cy="14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テキスト ボックス 2"/>
          <p:cNvSpPr txBox="1">
            <a:spLocks noChangeArrowheads="1"/>
          </p:cNvSpPr>
          <p:nvPr/>
        </p:nvSpPr>
        <p:spPr bwMode="auto">
          <a:xfrm>
            <a:off x="5687223" y="2420888"/>
            <a:ext cx="3467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超伝導加速空洞による主線形加速器</a:t>
            </a:r>
            <a:endParaRPr lang="en-US" altLang="ja-JP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37939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グループ化 13"/>
          <p:cNvGrpSpPr/>
          <p:nvPr/>
        </p:nvGrpSpPr>
        <p:grpSpPr>
          <a:xfrm>
            <a:off x="323528" y="2205161"/>
            <a:ext cx="5184576" cy="1439863"/>
            <a:chOff x="323528" y="2205161"/>
            <a:chExt cx="5184576" cy="1439863"/>
          </a:xfrm>
        </p:grpSpPr>
        <p:sp>
          <p:nvSpPr>
            <p:cNvPr id="34" name="サブタイトル 2"/>
            <p:cNvSpPr txBox="1">
              <a:spLocks/>
            </p:cNvSpPr>
            <p:nvPr/>
          </p:nvSpPr>
          <p:spPr bwMode="auto">
            <a:xfrm>
              <a:off x="323850" y="2205161"/>
              <a:ext cx="5184254" cy="1439863"/>
            </a:xfrm>
            <a:prstGeom prst="rect">
              <a:avLst/>
            </a:prstGeom>
            <a:noFill/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>
              <a:normAutofit/>
            </a:bodyPr>
            <a:lstStyle/>
            <a:p>
              <a:pPr marL="469900" indent="-469900">
                <a:spcBef>
                  <a:spcPct val="20000"/>
                </a:spcBef>
                <a:buClr>
                  <a:srgbClr val="FF0000"/>
                </a:buClr>
                <a:defRPr/>
              </a:pPr>
              <a:r>
                <a:rPr lang="ja-JP" altLang="en-US" sz="2400" kern="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・</a:t>
              </a:r>
              <a:r>
                <a:rPr lang="en-US" altLang="ja-JP" sz="2400" kern="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Ta</a:t>
              </a:r>
              <a:r>
                <a:rPr lang="ja-JP" altLang="en-US" sz="2400" kern="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や気泡などの不純物</a:t>
              </a:r>
              <a:r>
                <a:rPr lang="ja-JP" altLang="en-US" sz="2400" kern="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混入。</a:t>
              </a:r>
              <a:endParaRPr lang="en-US" altLang="ja-JP" sz="2400" kern="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pPr marL="469900" indent="-469900">
                <a:spcBef>
                  <a:spcPct val="20000"/>
                </a:spcBef>
                <a:buClr>
                  <a:srgbClr val="FF0000"/>
                </a:buClr>
                <a:defRPr/>
              </a:pPr>
              <a:r>
                <a:rPr lang="ja-JP" altLang="en-US" sz="2400" kern="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・加工</a:t>
              </a:r>
              <a:r>
                <a:rPr lang="ja-JP" altLang="en-US" sz="2400" kern="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時に施される</a:t>
              </a:r>
              <a:r>
                <a:rPr lang="ja-JP" altLang="en-US" sz="2800" b="1" kern="0" dirty="0">
                  <a:solidFill>
                    <a:srgbClr val="FF0000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溶接</a:t>
              </a:r>
              <a:r>
                <a:rPr lang="ja-JP" altLang="en-US" sz="2800" b="1" kern="0" dirty="0" smtClean="0">
                  <a:solidFill>
                    <a:srgbClr val="FF0000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部位</a:t>
              </a:r>
              <a:r>
                <a:rPr lang="ja-JP" altLang="en-US" sz="28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。</a:t>
              </a:r>
              <a:endParaRPr lang="ja-JP" altLang="en-US" sz="2800" b="1" kern="0" dirty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ja-JP" altLang="en-US" sz="24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→</a:t>
              </a:r>
              <a:r>
                <a:rPr lang="ja-JP" altLang="en-US" sz="2400" b="1" u="wavyHeavy" kern="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加速器の</a:t>
              </a:r>
              <a:r>
                <a:rPr lang="ja-JP" altLang="en-US" sz="2400" b="1" u="wavyHeavy" kern="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性能が低下する可能性</a:t>
              </a:r>
              <a:r>
                <a:rPr lang="ja-JP" altLang="en-US" sz="2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。</a:t>
              </a:r>
              <a:endParaRPr lang="en-US" altLang="ja-JP" sz="2400" b="1" u="sng" kern="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3" name="左中かっこ 42"/>
            <p:cNvSpPr/>
            <p:nvPr/>
          </p:nvSpPr>
          <p:spPr>
            <a:xfrm>
              <a:off x="323528" y="2314972"/>
              <a:ext cx="216024" cy="72008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5536" y="3861048"/>
            <a:ext cx="3960440" cy="2808312"/>
          </a:xfrm>
          <a:prstGeom prst="roundRect">
            <a:avLst>
              <a:gd name="adj" fmla="val 12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539552" y="3986014"/>
            <a:ext cx="3672408" cy="25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パルス中性子透過実験　</a:t>
            </a:r>
            <a:r>
              <a:rPr lang="en-US" altLang="ja-JP" sz="2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@J-PARC BL-10 NOBORU</a:t>
            </a:r>
            <a:endParaRPr lang="ja-JP" altLang="en-US" sz="24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301434" y="1750813"/>
            <a:ext cx="179387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534546" y="1750884"/>
            <a:ext cx="4444673" cy="360470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9" name="Rectangle 12"/>
          <p:cNvSpPr>
            <a:spLocks noChangeAspect="1" noChangeArrowheads="1"/>
          </p:cNvSpPr>
          <p:nvPr/>
        </p:nvSpPr>
        <p:spPr bwMode="auto">
          <a:xfrm>
            <a:off x="6517959" y="1571424"/>
            <a:ext cx="719137" cy="71913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6518930" y="1841398"/>
            <a:ext cx="179374" cy="17944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6017317" y="1438054"/>
            <a:ext cx="90480" cy="360469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017317" y="2060538"/>
            <a:ext cx="90480" cy="360469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982291" y="1415822"/>
            <a:ext cx="90480" cy="360469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982291" y="2081182"/>
            <a:ext cx="90480" cy="36047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6689805" y="1933501"/>
            <a:ext cx="539710" cy="0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6410988" y="1796935"/>
            <a:ext cx="90480" cy="269955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5917311" y="1661957"/>
            <a:ext cx="90481" cy="539910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1534546" y="1660370"/>
            <a:ext cx="90480" cy="539910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 flipH="1">
            <a:off x="1480426" y="2111348"/>
            <a:ext cx="149" cy="720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6520515" y="2327313"/>
            <a:ext cx="100" cy="540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1480426" y="2759627"/>
            <a:ext cx="503994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3449272" y="2471509"/>
            <a:ext cx="18722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飛行距離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12.95 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m</a:t>
            </a:r>
          </a:p>
        </p:txBody>
      </p:sp>
      <p:sp>
        <p:nvSpPr>
          <p:cNvPr id="43" name="正方形/長方形 66"/>
          <p:cNvSpPr>
            <a:spLocks noChangeArrowheads="1"/>
          </p:cNvSpPr>
          <p:nvPr/>
        </p:nvSpPr>
        <p:spPr bwMode="auto">
          <a:xfrm>
            <a:off x="4359133" y="908720"/>
            <a:ext cx="1425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B</a:t>
            </a:r>
            <a:r>
              <a:rPr lang="en-US" altLang="ja-JP" sz="1600" baseline="-250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4</a:t>
            </a:r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C collimator</a:t>
            </a:r>
            <a:endParaRPr lang="en-US" altLang="ja-JP" sz="1600" baseline="300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4" name="Line 55"/>
          <p:cNvSpPr>
            <a:spLocks noChangeShapeType="1"/>
          </p:cNvSpPr>
          <p:nvPr/>
        </p:nvSpPr>
        <p:spPr bwMode="auto">
          <a:xfrm flipH="1">
            <a:off x="6617623" y="1319381"/>
            <a:ext cx="288032" cy="504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5" name="Line 55"/>
          <p:cNvSpPr>
            <a:spLocks noChangeShapeType="1"/>
          </p:cNvSpPr>
          <p:nvPr/>
        </p:nvSpPr>
        <p:spPr bwMode="auto">
          <a:xfrm flipH="1" flipV="1">
            <a:off x="6448612" y="2111891"/>
            <a:ext cx="385036" cy="57564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6" name="正方形/長方形 69"/>
          <p:cNvSpPr>
            <a:spLocks noChangeArrowheads="1"/>
          </p:cNvSpPr>
          <p:nvPr/>
        </p:nvSpPr>
        <p:spPr bwMode="auto">
          <a:xfrm>
            <a:off x="6192845" y="980728"/>
            <a:ext cx="27716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256 pixel </a:t>
            </a:r>
            <a:r>
              <a:rPr lang="en-US" altLang="ja-JP" sz="1600" baseline="30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6</a:t>
            </a:r>
            <a:r>
              <a:rPr lang="en-US" altLang="ja-JP" sz="16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Li-glass detector</a:t>
            </a:r>
            <a:endParaRPr lang="en-US" altLang="ja-JP" sz="1600" baseline="300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7" name="正方形/長方形 70"/>
          <p:cNvSpPr>
            <a:spLocks noChangeArrowheads="1"/>
          </p:cNvSpPr>
          <p:nvPr/>
        </p:nvSpPr>
        <p:spPr bwMode="auto">
          <a:xfrm>
            <a:off x="6660232" y="2658398"/>
            <a:ext cx="1319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Sample</a:t>
            </a:r>
            <a:r>
              <a:rPr lang="ja-JP" altLang="en-US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：</a:t>
            </a:r>
            <a:r>
              <a:rPr lang="en-US" altLang="ja-JP" sz="1600" b="1" dirty="0" err="1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Nb</a:t>
            </a:r>
            <a:r>
              <a:rPr lang="en-US" altLang="ja-JP" sz="1600" b="1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 </a:t>
            </a:r>
            <a:endParaRPr lang="ja-JP" altLang="en-US" sz="1600" b="1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8" name="Line 55"/>
          <p:cNvSpPr>
            <a:spLocks noChangeShapeType="1"/>
          </p:cNvSpPr>
          <p:nvPr/>
        </p:nvSpPr>
        <p:spPr bwMode="auto">
          <a:xfrm flipH="1">
            <a:off x="4072522" y="1103357"/>
            <a:ext cx="312853" cy="36027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52" name="Line 55"/>
          <p:cNvSpPr>
            <a:spLocks noChangeShapeType="1"/>
          </p:cNvSpPr>
          <p:nvPr/>
        </p:nvSpPr>
        <p:spPr bwMode="auto">
          <a:xfrm>
            <a:off x="5753528" y="1103357"/>
            <a:ext cx="263069" cy="36027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1120412" y="1463634"/>
            <a:ext cx="216008" cy="288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184377" y="1103488"/>
            <a:ext cx="1187363" cy="3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latin typeface="Times New Roman" pitchFamily="18" charset="0"/>
                <a:ea typeface="メイリオ"/>
                <a:cs typeface="Times New Roman" pitchFamily="18" charset="0"/>
              </a:rPr>
              <a:t>M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oderator</a:t>
            </a:r>
            <a:endParaRPr lang="en-US" altLang="ja-JP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56" name="テキスト ボックス 85"/>
          <p:cNvSpPr txBox="1">
            <a:spLocks noChangeArrowheads="1"/>
          </p:cNvSpPr>
          <p:nvPr/>
        </p:nvSpPr>
        <p:spPr bwMode="auto">
          <a:xfrm>
            <a:off x="2945664" y="1751752"/>
            <a:ext cx="1008038" cy="3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Neutron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6" y="1340768"/>
            <a:ext cx="1115616" cy="1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42"/>
          <p:cNvGrpSpPr/>
          <p:nvPr/>
        </p:nvGrpSpPr>
        <p:grpSpPr>
          <a:xfrm>
            <a:off x="539553" y="4170565"/>
            <a:ext cx="3816423" cy="2426787"/>
            <a:chOff x="1023670" y="4005065"/>
            <a:chExt cx="4442999" cy="2803659"/>
          </a:xfrm>
        </p:grpSpPr>
        <p:grpSp>
          <p:nvGrpSpPr>
            <p:cNvPr id="3" name="グループ化 70"/>
            <p:cNvGrpSpPr>
              <a:grpSpLocks/>
            </p:cNvGrpSpPr>
            <p:nvPr/>
          </p:nvGrpSpPr>
          <p:grpSpPr bwMode="auto">
            <a:xfrm>
              <a:off x="1023670" y="4005065"/>
              <a:ext cx="4442999" cy="2803659"/>
              <a:chOff x="629915" y="3717032"/>
              <a:chExt cx="5204500" cy="2662608"/>
            </a:xfrm>
          </p:grpSpPr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29998" y="3717032"/>
                <a:ext cx="2117866" cy="2210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2" name="直線矢印コネクタ 71"/>
              <p:cNvCxnSpPr/>
              <p:nvPr/>
            </p:nvCxnSpPr>
            <p:spPr>
              <a:xfrm rot="5400000">
                <a:off x="22917" y="4803335"/>
                <a:ext cx="2145607" cy="15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矢印コネクタ 72"/>
              <p:cNvCxnSpPr/>
              <p:nvPr/>
            </p:nvCxnSpPr>
            <p:spPr>
              <a:xfrm rot="10800000" flipV="1">
                <a:off x="1294583" y="6030175"/>
                <a:ext cx="1668730" cy="476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2501278" y="4822393"/>
                <a:ext cx="890689" cy="345255"/>
              </a:xfrm>
              <a:prstGeom prst="line">
                <a:avLst/>
              </a:prstGeom>
              <a:ln w="25400">
                <a:solidFill>
                  <a:srgbClr val="002060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テキスト ボックス 16"/>
              <p:cNvSpPr txBox="1">
                <a:spLocks noChangeArrowheads="1"/>
              </p:cNvSpPr>
              <p:nvPr/>
            </p:nvSpPr>
            <p:spPr bwMode="auto">
              <a:xfrm rot="16200000">
                <a:off x="252493" y="4565814"/>
                <a:ext cx="1216534" cy="461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dirty="0" smtClean="0">
                    <a:solidFill>
                      <a:schemeClr val="tx1"/>
                    </a:solidFill>
                    <a:latin typeface="Times New Roman" pitchFamily="18" charset="0"/>
                    <a:ea typeface="メイリオ"/>
                    <a:cs typeface="Times New Roman" pitchFamily="18" charset="0"/>
                  </a:rPr>
                  <a:t>108mm</a:t>
                </a:r>
                <a:endParaRPr lang="ja-JP" altLang="en-US" sz="16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endParaRPr>
              </a:p>
            </p:txBody>
          </p:sp>
          <p:sp>
            <p:nvSpPr>
              <p:cNvPr id="76" name="テキスト ボックス 67"/>
              <p:cNvSpPr txBox="1">
                <a:spLocks noChangeArrowheads="1"/>
              </p:cNvSpPr>
              <p:nvPr/>
            </p:nvSpPr>
            <p:spPr bwMode="auto">
              <a:xfrm>
                <a:off x="1403685" y="6008187"/>
                <a:ext cx="1512168" cy="371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 dirty="0" smtClean="0">
                    <a:solidFill>
                      <a:schemeClr val="tx1"/>
                    </a:solidFill>
                    <a:latin typeface="Times New Roman" pitchFamily="18" charset="0"/>
                    <a:ea typeface="メイリオ"/>
                    <a:cs typeface="Times New Roman" pitchFamily="18" charset="0"/>
                  </a:rPr>
                  <a:t>85mm</a:t>
                </a:r>
                <a:endParaRPr lang="ja-JP" altLang="en-US" sz="16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endParaRPr>
              </a:p>
            </p:txBody>
          </p:sp>
          <p:sp>
            <p:nvSpPr>
              <p:cNvPr id="77" name="テキスト ボックス 68"/>
              <p:cNvSpPr txBox="1">
                <a:spLocks noChangeArrowheads="1"/>
              </p:cNvSpPr>
              <p:nvPr/>
            </p:nvSpPr>
            <p:spPr bwMode="auto">
              <a:xfrm>
                <a:off x="3414619" y="4921745"/>
                <a:ext cx="2419796" cy="1316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sz="1600" b="1" dirty="0">
                    <a:solidFill>
                      <a:schemeClr val="tx1"/>
                    </a:solidFill>
                    <a:latin typeface="Times New Roman" pitchFamily="18" charset="0"/>
                    <a:ea typeface="メイリオ"/>
                    <a:cs typeface="Times New Roman" pitchFamily="18" charset="0"/>
                  </a:rPr>
                  <a:t>溶接</a:t>
                </a:r>
                <a:r>
                  <a:rPr lang="ja-JP" altLang="en-US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メイリオ"/>
                    <a:cs typeface="Times New Roman" pitchFamily="18" charset="0"/>
                  </a:rPr>
                  <a:t>部位</a:t>
                </a:r>
                <a:endParaRPr lang="en-US" altLang="ja-JP" sz="1600" b="1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endParaRPr>
              </a:p>
              <a:p>
                <a:r>
                  <a:rPr lang="ja-JP" altLang="en-US" sz="1600" dirty="0" smtClean="0">
                    <a:solidFill>
                      <a:schemeClr val="tx1"/>
                    </a:solidFill>
                    <a:latin typeface="Times New Roman" pitchFamily="18" charset="0"/>
                    <a:ea typeface="メイリオ"/>
                    <a:cs typeface="Times New Roman" pitchFamily="18" charset="0"/>
                  </a:rPr>
                  <a:t>厚さ：</a:t>
                </a:r>
                <a:r>
                  <a:rPr lang="en-US" altLang="ja-JP" sz="1600" dirty="0" smtClean="0">
                    <a:solidFill>
                      <a:schemeClr val="tx1"/>
                    </a:solidFill>
                    <a:latin typeface="Times New Roman" pitchFamily="18" charset="0"/>
                    <a:ea typeface="メイリオ"/>
                    <a:cs typeface="Times New Roman" pitchFamily="18" charset="0"/>
                  </a:rPr>
                  <a:t>3.8</a:t>
                </a:r>
                <a:r>
                  <a:rPr lang="ja-JP" altLang="en-US" sz="1600" dirty="0" smtClean="0">
                    <a:solidFill>
                      <a:schemeClr val="tx1"/>
                    </a:solidFill>
                    <a:latin typeface="Times New Roman" pitchFamily="18" charset="0"/>
                    <a:ea typeface="メイリオ"/>
                    <a:cs typeface="Times New Roman" pitchFamily="18" charset="0"/>
                  </a:rPr>
                  <a:t>から</a:t>
                </a:r>
                <a:r>
                  <a:rPr lang="en-US" altLang="ja-JP" sz="1600" dirty="0" smtClean="0">
                    <a:solidFill>
                      <a:schemeClr val="tx1"/>
                    </a:solidFill>
                    <a:latin typeface="Times New Roman" pitchFamily="18" charset="0"/>
                    <a:ea typeface="メイリオ"/>
                    <a:cs typeface="Times New Roman" pitchFamily="18" charset="0"/>
                  </a:rPr>
                  <a:t>4mm</a:t>
                </a:r>
              </a:p>
              <a:p>
                <a:r>
                  <a:rPr lang="en-US" altLang="ja-JP" sz="1200" dirty="0" smtClean="0">
                    <a:latin typeface="Times New Roman" pitchFamily="18" charset="0"/>
                    <a:ea typeface="メイリオ"/>
                    <a:cs typeface="Times New Roman" pitchFamily="18" charset="0"/>
                  </a:rPr>
                  <a:t>*</a:t>
                </a:r>
                <a:r>
                  <a:rPr lang="ja-JP" altLang="en-US" sz="1200" dirty="0" smtClean="0">
                    <a:latin typeface="Times New Roman" pitchFamily="18" charset="0"/>
                    <a:ea typeface="メイリオ"/>
                    <a:cs typeface="Times New Roman" pitchFamily="18" charset="0"/>
                  </a:rPr>
                  <a:t>電子ビーム溶接</a:t>
                </a:r>
                <a:endParaRPr lang="en-US" altLang="ja-JP" sz="1200" dirty="0" smtClean="0">
                  <a:latin typeface="Times New Roman" pitchFamily="18" charset="0"/>
                  <a:ea typeface="メイリオ"/>
                  <a:cs typeface="Times New Roman" pitchFamily="18" charset="0"/>
                </a:endParaRPr>
              </a:p>
              <a:p>
                <a:r>
                  <a:rPr lang="en-US" altLang="ja-JP" sz="1200" dirty="0" smtClean="0">
                    <a:latin typeface="Times New Roman" pitchFamily="18" charset="0"/>
                    <a:ea typeface="メイリオ"/>
                    <a:cs typeface="Times New Roman" pitchFamily="18" charset="0"/>
                  </a:rPr>
                  <a:t>              (</a:t>
                </a:r>
                <a:r>
                  <a:rPr lang="ja-JP" altLang="en-US" sz="1200" dirty="0" smtClean="0">
                    <a:latin typeface="Times New Roman" pitchFamily="18" charset="0"/>
                    <a:ea typeface="メイリオ"/>
                    <a:cs typeface="Times New Roman" pitchFamily="18" charset="0"/>
                  </a:rPr>
                  <a:t>突き合わせ</a:t>
                </a:r>
                <a:r>
                  <a:rPr lang="en-US" altLang="ja-JP" sz="1200" dirty="0" smtClean="0">
                    <a:latin typeface="Times New Roman" pitchFamily="18" charset="0"/>
                    <a:ea typeface="メイリオ"/>
                    <a:cs typeface="Times New Roman" pitchFamily="18" charset="0"/>
                  </a:rPr>
                  <a:t>)</a:t>
                </a:r>
                <a:endParaRPr lang="ja-JP" altLang="en-US" sz="1200" dirty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endParaRPr>
              </a:p>
            </p:txBody>
          </p:sp>
        </p:grpSp>
        <p:cxnSp>
          <p:nvCxnSpPr>
            <p:cNvPr id="69" name="直線コネクタ 68"/>
            <p:cNvCxnSpPr>
              <a:endCxn id="70" idx="1"/>
            </p:cNvCxnSpPr>
            <p:nvPr/>
          </p:nvCxnSpPr>
          <p:spPr bwMode="auto">
            <a:xfrm>
              <a:off x="2627784" y="4365104"/>
              <a:ext cx="742557" cy="339581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テキスト ボックス 68"/>
            <p:cNvSpPr txBox="1">
              <a:spLocks noChangeArrowheads="1"/>
            </p:cNvSpPr>
            <p:nvPr/>
          </p:nvSpPr>
          <p:spPr bwMode="auto">
            <a:xfrm>
              <a:off x="3370341" y="4509120"/>
              <a:ext cx="1849732" cy="39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厚さ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Times New Roman" pitchFamily="18" charset="0"/>
                  <a:ea typeface="メイリオ"/>
                  <a:cs typeface="Times New Roman" pitchFamily="18" charset="0"/>
                </a:rPr>
                <a:t>:3mm</a:t>
              </a:r>
              <a:endParaRPr lang="ja-JP" altLang="en-US" sz="1600" dirty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sp>
        <p:nvSpPr>
          <p:cNvPr id="87" name="テキスト ボックス 86"/>
          <p:cNvSpPr txBox="1"/>
          <p:nvPr/>
        </p:nvSpPr>
        <p:spPr>
          <a:xfrm>
            <a:off x="395536" y="35010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ニオブ多結晶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試験片</a:t>
            </a:r>
            <a:endParaRPr kumimoji="1" lang="en-US" altLang="ja-JP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4788024" y="3861048"/>
            <a:ext cx="3960440" cy="2808312"/>
          </a:xfrm>
          <a:prstGeom prst="roundRect">
            <a:avLst>
              <a:gd name="adj" fmla="val 12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932040" y="3986014"/>
            <a:ext cx="3672408" cy="25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788024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ニオブ単結晶</a:t>
            </a:r>
            <a:r>
              <a:rPr lang="ja-JP" altLang="en-US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試験片</a:t>
            </a:r>
            <a:endParaRPr kumimoji="1" lang="en-US" altLang="ja-JP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90032"/>
            <a:ext cx="1939480" cy="17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直線矢印コネクタ 91"/>
          <p:cNvCxnSpPr/>
          <p:nvPr/>
        </p:nvCxnSpPr>
        <p:spPr>
          <a:xfrm rot="10800000">
            <a:off x="5391360" y="5236353"/>
            <a:ext cx="1610108" cy="778"/>
          </a:xfrm>
          <a:prstGeom prst="straightConnector1">
            <a:avLst/>
          </a:prstGeom>
          <a:ln w="254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6196837" y="4534231"/>
            <a:ext cx="952548" cy="137910"/>
          </a:xfrm>
          <a:prstGeom prst="line">
            <a:avLst/>
          </a:prstGeom>
          <a:ln w="25400">
            <a:solidFill>
              <a:srgbClr val="00206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V="1">
            <a:off x="6316316" y="4808116"/>
            <a:ext cx="843748" cy="322449"/>
          </a:xfrm>
          <a:prstGeom prst="line">
            <a:avLst/>
          </a:prstGeom>
          <a:ln w="25400">
            <a:solidFill>
              <a:srgbClr val="00206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6213543" y="5306881"/>
            <a:ext cx="935843" cy="457116"/>
          </a:xfrm>
          <a:prstGeom prst="line">
            <a:avLst/>
          </a:prstGeom>
          <a:ln w="25400">
            <a:solidFill>
              <a:srgbClr val="00206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6286047" y="5765304"/>
            <a:ext cx="863339" cy="279834"/>
          </a:xfrm>
          <a:prstGeom prst="line">
            <a:avLst/>
          </a:prstGeom>
          <a:ln w="25400">
            <a:solidFill>
              <a:srgbClr val="002060"/>
            </a:solidFill>
            <a:headEnd type="oval" w="med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68"/>
          <p:cNvSpPr txBox="1">
            <a:spLocks noChangeArrowheads="1"/>
          </p:cNvSpPr>
          <p:nvPr/>
        </p:nvSpPr>
        <p:spPr bwMode="auto">
          <a:xfrm>
            <a:off x="7149385" y="4390032"/>
            <a:ext cx="1444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切れ込み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98" name="テキスト ボックス 68"/>
          <p:cNvSpPr txBox="1">
            <a:spLocks noChangeArrowheads="1"/>
          </p:cNvSpPr>
          <p:nvPr/>
        </p:nvSpPr>
        <p:spPr bwMode="auto">
          <a:xfrm>
            <a:off x="7160064" y="4663918"/>
            <a:ext cx="1444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加工部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99" name="テキスト ボックス 68"/>
          <p:cNvSpPr txBox="1">
            <a:spLocks noChangeArrowheads="1"/>
          </p:cNvSpPr>
          <p:nvPr/>
        </p:nvSpPr>
        <p:spPr bwMode="auto">
          <a:xfrm>
            <a:off x="7149385" y="5619799"/>
            <a:ext cx="1444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穴直径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:5mm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00" name="テキスト ボックス 68"/>
          <p:cNvSpPr txBox="1">
            <a:spLocks noChangeArrowheads="1"/>
          </p:cNvSpPr>
          <p:nvPr/>
        </p:nvSpPr>
        <p:spPr bwMode="auto">
          <a:xfrm>
            <a:off x="7149385" y="5900940"/>
            <a:ext cx="1444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厚さ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:3mm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01" name="テキスト ボックス 68"/>
          <p:cNvSpPr txBox="1">
            <a:spLocks noChangeArrowheads="1"/>
          </p:cNvSpPr>
          <p:nvPr/>
        </p:nvSpPr>
        <p:spPr bwMode="auto">
          <a:xfrm>
            <a:off x="7149385" y="5113744"/>
            <a:ext cx="1444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直径</a:t>
            </a:r>
            <a:r>
              <a:rPr lang="en-US" altLang="ja-JP" sz="1600" dirty="0" smtClean="0">
                <a:solidFill>
                  <a:schemeClr val="tx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:45mm</a:t>
            </a: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02" name="下矢印 101"/>
          <p:cNvSpPr/>
          <p:nvPr/>
        </p:nvSpPr>
        <p:spPr bwMode="auto">
          <a:xfrm rot="16200000">
            <a:off x="2550003" y="1572219"/>
            <a:ext cx="215900" cy="719137"/>
          </a:xfrm>
          <a:prstGeom prst="downArrow">
            <a:avLst>
              <a:gd name="adj1" fmla="val 50000"/>
              <a:gd name="adj2" fmla="val 11705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03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28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粗大結晶粒・肥大結晶粒・多結晶の中性子透過率</a:t>
            </a:r>
            <a:endParaRPr lang="en-US" altLang="ja-JP" sz="28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69409"/>
            <a:ext cx="1589215" cy="147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31" y="3502500"/>
            <a:ext cx="3024000" cy="17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504" y="3502500"/>
            <a:ext cx="3024000" cy="17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0504" y="3502500"/>
            <a:ext cx="3024000" cy="17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55576" y="1396490"/>
            <a:ext cx="1476000" cy="36004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粗大結晶粒</a:t>
            </a:r>
            <a:endParaRPr lang="ja-JP" altLang="en-US" sz="20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948265" y="1396490"/>
            <a:ext cx="1080119" cy="36004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多結晶</a:t>
            </a:r>
            <a:endParaRPr lang="ja-JP" altLang="en-US" sz="20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cxnSp>
        <p:nvCxnSpPr>
          <p:cNvPr id="22" name="直線矢印コネクタ 21"/>
          <p:cNvCxnSpPr>
            <a:stCxn id="19" idx="3"/>
            <a:endCxn id="20" idx="1"/>
          </p:cNvCxnSpPr>
          <p:nvPr/>
        </p:nvCxnSpPr>
        <p:spPr>
          <a:xfrm>
            <a:off x="2231576" y="1576510"/>
            <a:ext cx="471668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44"/>
          <p:cNvGrpSpPr/>
          <p:nvPr/>
        </p:nvGrpSpPr>
        <p:grpSpPr>
          <a:xfrm>
            <a:off x="6588224" y="1756531"/>
            <a:ext cx="1907188" cy="1416902"/>
            <a:chOff x="6588224" y="1268761"/>
            <a:chExt cx="1907188" cy="141690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6857976" y="1071017"/>
              <a:ext cx="1375940" cy="177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正方形/長方形 25"/>
            <p:cNvSpPr/>
            <p:nvPr/>
          </p:nvSpPr>
          <p:spPr>
            <a:xfrm>
              <a:off x="6588224" y="1497663"/>
              <a:ext cx="864000" cy="118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a typeface="メイリオ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631412" y="1497663"/>
              <a:ext cx="864000" cy="118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a typeface="メイリオ"/>
              </a:endParaRPr>
            </a:p>
          </p:txBody>
        </p:sp>
      </p:grpSp>
      <p:grpSp>
        <p:nvGrpSpPr>
          <p:cNvPr id="3" name="グループ化 31"/>
          <p:cNvGrpSpPr/>
          <p:nvPr/>
        </p:nvGrpSpPr>
        <p:grpSpPr>
          <a:xfrm>
            <a:off x="3733304" y="1779788"/>
            <a:ext cx="1771427" cy="1416902"/>
            <a:chOff x="3304628" y="1292018"/>
            <a:chExt cx="1771427" cy="1416902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3502372" y="1094274"/>
              <a:ext cx="1375940" cy="177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正方形/長方形 49"/>
            <p:cNvSpPr/>
            <p:nvPr/>
          </p:nvSpPr>
          <p:spPr>
            <a:xfrm>
              <a:off x="4060740" y="1520920"/>
              <a:ext cx="252000" cy="118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a typeface="メイリオ"/>
              </a:endParaRPr>
            </a:p>
          </p:txBody>
        </p:sp>
      </p:grp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3742004" y="908720"/>
            <a:ext cx="1728000" cy="83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17" tIns="45708" rIns="91417" bIns="45708">
            <a:spAutoFit/>
          </a:bodyPr>
          <a:lstStyle/>
          <a:p>
            <a:pPr algn="ctr">
              <a:defRPr/>
            </a:pPr>
            <a:r>
              <a:rPr lang="ja-JP" altLang="en-US" sz="2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肥大結晶粒</a:t>
            </a:r>
            <a:endParaRPr lang="en-US" altLang="ja-JP" sz="2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 algn="ctr">
              <a:defRPr/>
            </a:pPr>
            <a:r>
              <a:rPr lang="ja-JP" altLang="en-US" sz="2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溶接部位 </a:t>
            </a:r>
            <a:endParaRPr lang="ja-JP" altLang="en-US" sz="2400" b="1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ea typeface="メイリオ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7217594" y="361076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(200)</a:t>
            </a:r>
            <a:endParaRPr kumimoji="1" lang="ja-JP" altLang="en-US" sz="14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6698680" y="418683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(211)</a:t>
            </a:r>
            <a:endParaRPr kumimoji="1" lang="ja-JP" altLang="en-US" sz="14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35696" y="57332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</a:t>
            </a:r>
            <a:r>
              <a:rPr kumimoji="1" lang="en-US" altLang="ja-JP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(211)</a:t>
            </a:r>
            <a:r>
              <a:rPr kumimoji="1"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面に関するブラッグエッジに</a:t>
            </a:r>
            <a:r>
              <a:rPr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対して</a:t>
            </a:r>
            <a:r>
              <a:rPr kumimoji="1"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、</a:t>
            </a:r>
            <a:r>
              <a:rPr kumimoji="1" lang="en-US" altLang="ja-JP" dirty="0" smtClean="0">
                <a:latin typeface="Times New Roman" pitchFamily="18" charset="0"/>
                <a:ea typeface="メイリオ"/>
                <a:cs typeface="Times New Roman" pitchFamily="18" charset="0"/>
              </a:rPr>
              <a:t>RITS</a:t>
            </a:r>
            <a:r>
              <a:rPr kumimoji="1" lang="ja-JP" altLang="en-US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コードを使用し、結晶面間隔のイメージングを作成した。</a:t>
            </a:r>
            <a:endParaRPr kumimoji="1" lang="en-US" altLang="ja-JP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en-US" altLang="ja-JP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(211)</a:t>
            </a: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面に関する結晶面間隔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2" name="グループ化 12"/>
          <p:cNvGrpSpPr/>
          <p:nvPr/>
        </p:nvGrpSpPr>
        <p:grpSpPr>
          <a:xfrm>
            <a:off x="1043608" y="1556792"/>
            <a:ext cx="5640450" cy="4680520"/>
            <a:chOff x="640135" y="2348880"/>
            <a:chExt cx="4512360" cy="3744416"/>
          </a:xfrm>
        </p:grpSpPr>
        <p:grpSp>
          <p:nvGrpSpPr>
            <p:cNvPr id="3" name="グループ化 26"/>
            <p:cNvGrpSpPr/>
            <p:nvPr/>
          </p:nvGrpSpPr>
          <p:grpSpPr>
            <a:xfrm>
              <a:off x="683568" y="2348880"/>
              <a:ext cx="4468927" cy="3744416"/>
              <a:chOff x="611560" y="1196752"/>
              <a:chExt cx="4468927" cy="3744416"/>
            </a:xfrm>
          </p:grpSpPr>
          <p:pic>
            <p:nvPicPr>
              <p:cNvPr id="14950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1412776"/>
                <a:ext cx="3528392" cy="3518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50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11960" y="1412776"/>
                <a:ext cx="868527" cy="3528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テキスト ボックス 6"/>
              <p:cNvSpPr txBox="1"/>
              <p:nvPr/>
            </p:nvSpPr>
            <p:spPr>
              <a:xfrm>
                <a:off x="4499992" y="1196752"/>
                <a:ext cx="577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400" dirty="0" smtClean="0">
                    <a:latin typeface="Times New Roman" pitchFamily="18" charset="0"/>
                    <a:ea typeface="メイリオ"/>
                    <a:cs typeface="Times New Roman" pitchFamily="18" charset="0"/>
                  </a:rPr>
                  <a:t>(Å)</a:t>
                </a:r>
                <a:endParaRPr kumimoji="1" lang="ja-JP" altLang="en-US" sz="1400" dirty="0">
                  <a:latin typeface="Times New Roman" pitchFamily="18" charset="0"/>
                  <a:ea typeface="メイリオ"/>
                  <a:cs typeface="Times New Roman" pitchFamily="18" charset="0"/>
                </a:endParaRPr>
              </a:p>
            </p:txBody>
          </p:sp>
        </p:grpSp>
        <p:sp>
          <p:nvSpPr>
            <p:cNvPr id="36" name="正方形/長方形 35"/>
            <p:cNvSpPr/>
            <p:nvPr/>
          </p:nvSpPr>
          <p:spPr>
            <a:xfrm rot="16200000">
              <a:off x="2073437" y="2486037"/>
              <a:ext cx="733797" cy="3600402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980728"/>
            <a:ext cx="1553016" cy="201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391" y="908897"/>
            <a:ext cx="2592000" cy="15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79" y="908897"/>
            <a:ext cx="2592000" cy="15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5650" y="5310734"/>
            <a:ext cx="2592000" cy="15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312101"/>
            <a:ext cx="2592000" cy="15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4391" y="2277049"/>
            <a:ext cx="2592000" cy="15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276873"/>
            <a:ext cx="2592000" cy="15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4391" y="3798566"/>
            <a:ext cx="2592000" cy="15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788036"/>
            <a:ext cx="2592000" cy="15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角丸四角形 21"/>
          <p:cNvSpPr/>
          <p:nvPr/>
        </p:nvSpPr>
        <p:spPr>
          <a:xfrm>
            <a:off x="216088" y="863432"/>
            <a:ext cx="5400600" cy="2880000"/>
          </a:xfrm>
          <a:prstGeom prst="roundRect">
            <a:avLst>
              <a:gd name="adj" fmla="val 1506"/>
            </a:avLst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16088" y="3817615"/>
            <a:ext cx="5400600" cy="1440000"/>
          </a:xfrm>
          <a:prstGeom prst="roundRect">
            <a:avLst>
              <a:gd name="adj" fmla="val 1506"/>
            </a:avLst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16088" y="5337376"/>
            <a:ext cx="5400600" cy="1476000"/>
          </a:xfrm>
          <a:prstGeom prst="roundRect">
            <a:avLst>
              <a:gd name="adj" fmla="val 1506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kumimoji="1"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24128" y="3487672"/>
            <a:ext cx="3312368" cy="3108519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</a:t>
            </a:r>
            <a:r>
              <a:rPr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(110)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面に関するブラッグエッジは、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最も長い波長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において見られる。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他の面の結晶粒の情報は含まれていない。</a:t>
            </a:r>
            <a:endParaRPr lang="en-US" altLang="ja-JP" sz="1400" b="1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▼溶接部位のブラッグエッジが生じる波長において、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細かいピーク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が見られた。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</a:t>
            </a:r>
            <a:r>
              <a:rPr lang="ja-JP" altLang="en-US" sz="1400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結晶粒の肥大化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▼「深いピーク」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→その角度の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結晶粒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が多い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→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最小値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のプロット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　　　により</a:t>
            </a:r>
            <a:r>
              <a:rPr lang="ja-JP" altLang="en-US" sz="1400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角度分布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を解析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95736" y="3284984"/>
            <a:ext cx="1152128" cy="369308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溶接部位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95736" y="6343461"/>
            <a:ext cx="1152128" cy="369308"/>
          </a:xfrm>
          <a:prstGeom prst="rect">
            <a:avLst/>
          </a:prstGeom>
          <a:solidFill>
            <a:srgbClr val="FF0000"/>
          </a:solidFill>
          <a:ln w="25400">
            <a:solidFill>
              <a:srgbClr val="990033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母材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95736" y="4797152"/>
            <a:ext cx="1152000" cy="369308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溶接周り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en-US" altLang="ja-JP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(110)</a:t>
            </a: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面に関する結晶粒の角度分布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7308304" y="980728"/>
          <a:ext cx="1512160" cy="151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  <a:gridCol w="94510"/>
              </a:tblGrid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chemeClr val="bg2"/>
                    </a:solidFill>
                  </a:tcPr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  <a:tr h="9451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25339" marR="25339" marT="12669" marB="12669"/>
                </a:tc>
              </a:tr>
            </a:tbl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980728"/>
            <a:ext cx="1192976" cy="154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3"/>
          <p:cNvGrpSpPr/>
          <p:nvPr/>
        </p:nvGrpSpPr>
        <p:grpSpPr>
          <a:xfrm>
            <a:off x="5355773" y="1556792"/>
            <a:ext cx="3464699" cy="3917035"/>
            <a:chOff x="4932039" y="1988840"/>
            <a:chExt cx="4101625" cy="463711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39" y="1988840"/>
              <a:ext cx="4101625" cy="463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正方形/長方形 11"/>
            <p:cNvSpPr/>
            <p:nvPr/>
          </p:nvSpPr>
          <p:spPr>
            <a:xfrm rot="16200000">
              <a:off x="6760816" y="2373263"/>
              <a:ext cx="936104" cy="309634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a typeface="メイリオ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結晶粒の角度分布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ea typeface="メイリオ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321296" y="5661248"/>
            <a:ext cx="6419056" cy="108012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20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この角度分布は一つのピークにのみ着目している。</a:t>
            </a:r>
            <a:endParaRPr lang="en-US" altLang="ja-JP" sz="20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defRPr/>
            </a:pPr>
            <a:r>
              <a:rPr lang="ja-JP" altLang="en-US" sz="2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→他のピークについても考慮することで、結晶粒の角度情報を細かく見ることを検討した。</a:t>
            </a:r>
            <a:endParaRPr lang="ja-JP" altLang="en-US" sz="24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4" name="グループ化 16"/>
          <p:cNvGrpSpPr/>
          <p:nvPr/>
        </p:nvGrpSpPr>
        <p:grpSpPr>
          <a:xfrm>
            <a:off x="251520" y="1005111"/>
            <a:ext cx="5472608" cy="4440113"/>
            <a:chOff x="251520" y="1005111"/>
            <a:chExt cx="5472608" cy="4440113"/>
          </a:xfrm>
        </p:grpSpPr>
        <p:grpSp>
          <p:nvGrpSpPr>
            <p:cNvPr id="5" name="グループ化 17"/>
            <p:cNvGrpSpPr/>
            <p:nvPr/>
          </p:nvGrpSpPr>
          <p:grpSpPr>
            <a:xfrm>
              <a:off x="251520" y="1052736"/>
              <a:ext cx="5233977" cy="4392488"/>
              <a:chOff x="251520" y="927770"/>
              <a:chExt cx="3817805" cy="3204000"/>
            </a:xfrm>
          </p:grpSpPr>
          <p:grpSp>
            <p:nvGrpSpPr>
              <p:cNvPr id="6" name="グループ化 16"/>
              <p:cNvGrpSpPr/>
              <p:nvPr/>
            </p:nvGrpSpPr>
            <p:grpSpPr>
              <a:xfrm>
                <a:off x="251520" y="927770"/>
                <a:ext cx="3817805" cy="3204000"/>
                <a:chOff x="251520" y="1143792"/>
                <a:chExt cx="3817805" cy="32040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520" y="1196752"/>
                  <a:ext cx="3312368" cy="30815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83003" y="1143792"/>
                  <a:ext cx="486322" cy="320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" name="正方形/長方形 12"/>
              <p:cNvSpPr/>
              <p:nvPr/>
            </p:nvSpPr>
            <p:spPr>
              <a:xfrm rot="16200000">
                <a:off x="1469636" y="911805"/>
                <a:ext cx="864096" cy="3262227"/>
              </a:xfrm>
              <a:prstGeom prst="rect">
                <a:avLst/>
              </a:prstGeom>
              <a:noFill/>
              <a:ln w="635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ea typeface="メイリオ"/>
                </a:endParaRPr>
              </a:p>
            </p:txBody>
          </p:sp>
        </p:grp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5292080" y="1005111"/>
              <a:ext cx="432048" cy="216024"/>
            </a:xfrm>
            <a:prstGeom prst="rect">
              <a:avLst/>
            </a:prstGeom>
            <a:noFill/>
            <a:ln/>
          </p:spPr>
          <p:txBody>
            <a:bodyPr lIns="91417" tIns="45708" rIns="91417" bIns="45708"/>
            <a:lstStyle/>
            <a:p>
              <a:pPr>
                <a:defRPr/>
              </a:pPr>
              <a:r>
                <a:rPr lang="en-US" altLang="ja-JP" sz="12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°</a:t>
              </a:r>
              <a:endParaRPr lang="ja-JP" altLang="en-US" sz="1200" dirty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88640"/>
            <a:ext cx="1152128" cy="14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19801"/>
            <a:ext cx="6840760" cy="409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下矢印 7"/>
          <p:cNvSpPr/>
          <p:nvPr/>
        </p:nvSpPr>
        <p:spPr>
          <a:xfrm>
            <a:off x="1403648" y="4567793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0" name="下矢印 9"/>
          <p:cNvSpPr/>
          <p:nvPr/>
        </p:nvSpPr>
        <p:spPr>
          <a:xfrm>
            <a:off x="1773213" y="4423777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1" name="下矢印 10"/>
          <p:cNvSpPr/>
          <p:nvPr/>
        </p:nvSpPr>
        <p:spPr>
          <a:xfrm>
            <a:off x="2171353" y="4783817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2" name="下矢印 11"/>
          <p:cNvSpPr/>
          <p:nvPr/>
        </p:nvSpPr>
        <p:spPr>
          <a:xfrm>
            <a:off x="2483768" y="4351769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3" name="下矢印 12"/>
          <p:cNvSpPr/>
          <p:nvPr/>
        </p:nvSpPr>
        <p:spPr>
          <a:xfrm>
            <a:off x="2843808" y="3847713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4" name="下矢印 13"/>
          <p:cNvSpPr/>
          <p:nvPr/>
        </p:nvSpPr>
        <p:spPr>
          <a:xfrm>
            <a:off x="3203848" y="4039521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5" name="下矢印 14"/>
          <p:cNvSpPr/>
          <p:nvPr/>
        </p:nvSpPr>
        <p:spPr>
          <a:xfrm>
            <a:off x="3601988" y="3271649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6" name="下矢印 15"/>
          <p:cNvSpPr/>
          <p:nvPr/>
        </p:nvSpPr>
        <p:spPr>
          <a:xfrm>
            <a:off x="4067944" y="2839601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7" name="下矢印 16"/>
          <p:cNvSpPr/>
          <p:nvPr/>
        </p:nvSpPr>
        <p:spPr>
          <a:xfrm>
            <a:off x="4572000" y="4567793"/>
            <a:ext cx="171796" cy="312248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ピークの定義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1520" y="25649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ea typeface="メイリオ"/>
              </a:rPr>
              <a:t>▼溶接部位ピクセルでの実験値</a:t>
            </a:r>
            <a:endParaRPr kumimoji="1" lang="ja-JP" altLang="en-US" b="1" dirty="0">
              <a:ea typeface="メイリオ"/>
            </a:endParaRPr>
          </a:p>
        </p:txBody>
      </p:sp>
      <p:grpSp>
        <p:nvGrpSpPr>
          <p:cNvPr id="2" name="グループ化 44"/>
          <p:cNvGrpSpPr/>
          <p:nvPr/>
        </p:nvGrpSpPr>
        <p:grpSpPr>
          <a:xfrm>
            <a:off x="251520" y="980728"/>
            <a:ext cx="3816424" cy="1261860"/>
            <a:chOff x="899592" y="1052736"/>
            <a:chExt cx="3816424" cy="1261860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899592" y="1052736"/>
              <a:ext cx="3816424" cy="1261860"/>
            </a:xfrm>
            <a:prstGeom prst="rect">
              <a:avLst/>
            </a:prstGeom>
            <a:noFill/>
            <a:ln w="25400" cmpd="dbl">
              <a:noFill/>
            </a:ln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ja-JP" altLang="en-US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▼何をもって</a:t>
              </a:r>
              <a:r>
                <a:rPr lang="ja-JP" altLang="en-US" b="1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ピークと定義</a:t>
              </a:r>
              <a:r>
                <a:rPr lang="ja-JP" altLang="en-US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するか</a:t>
              </a:r>
              <a:endParaRPr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endParaRPr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r>
                <a:rPr lang="ja-JP" altLang="en-US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　　　　　　　　　　　</a:t>
              </a:r>
              <a:r>
                <a:rPr lang="en-US" altLang="ja-JP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‣</a:t>
              </a:r>
              <a:r>
                <a:rPr lang="ja-JP" altLang="en-US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ピーク高さ</a:t>
              </a:r>
              <a:endParaRPr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r>
                <a:rPr lang="ja-JP" altLang="en-US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　　　　　　　　　　　</a:t>
              </a:r>
              <a:r>
                <a:rPr lang="en-US" altLang="ja-JP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‣</a:t>
              </a:r>
              <a:r>
                <a:rPr lang="ja-JP" altLang="en-US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ピーク幅</a:t>
              </a:r>
              <a:endParaRPr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endParaRPr>
            </a:p>
            <a:p>
              <a:r>
                <a:rPr lang="ja-JP" altLang="en-US" sz="1400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　　　　　　　　　　　</a:t>
              </a:r>
              <a:r>
                <a:rPr lang="en-US" altLang="ja-JP" sz="1600" b="1" u="dbl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‣</a:t>
              </a:r>
              <a:r>
                <a:rPr lang="ja-JP" altLang="en-US" sz="1600" b="1" u="dbl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実験値数　　</a:t>
              </a:r>
              <a:endParaRPr lang="en-US" altLang="ja-JP" sz="1600" b="1" u="dbl" dirty="0" smtClean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sp>
          <p:nvSpPr>
            <p:cNvPr id="41" name="屈折矢印 40"/>
            <p:cNvSpPr/>
            <p:nvPr/>
          </p:nvSpPr>
          <p:spPr>
            <a:xfrm rot="5400000">
              <a:off x="2411760" y="1503072"/>
              <a:ext cx="576064" cy="432048"/>
            </a:xfrm>
            <a:prstGeom prst="bentUpArrow">
              <a:avLst>
                <a:gd name="adj1" fmla="val 15123"/>
                <a:gd name="adj2" fmla="val 22884"/>
                <a:gd name="adj3" fmla="val 4475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51"/>
          <p:cNvGrpSpPr/>
          <p:nvPr/>
        </p:nvGrpSpPr>
        <p:grpSpPr>
          <a:xfrm>
            <a:off x="3995936" y="935300"/>
            <a:ext cx="1224136" cy="1394440"/>
            <a:chOff x="3815344" y="1026448"/>
            <a:chExt cx="1224136" cy="1394440"/>
          </a:xfrm>
        </p:grpSpPr>
        <p:sp>
          <p:nvSpPr>
            <p:cNvPr id="46" name="角丸四角形 45"/>
            <p:cNvSpPr/>
            <p:nvPr/>
          </p:nvSpPr>
          <p:spPr>
            <a:xfrm>
              <a:off x="3815344" y="1196752"/>
              <a:ext cx="1224136" cy="1224136"/>
            </a:xfrm>
            <a:prstGeom prst="roundRect">
              <a:avLst>
                <a:gd name="adj" fmla="val 9197"/>
              </a:avLst>
            </a:prstGeom>
            <a:solidFill>
              <a:srgbClr val="0070C0">
                <a:alpha val="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>
            <a:xfrm>
              <a:off x="3978936" y="1026448"/>
              <a:ext cx="1008000" cy="360040"/>
            </a:xfrm>
            <a:prstGeom prst="rect">
              <a:avLst/>
            </a:prstGeom>
            <a:solidFill>
              <a:schemeClr val="bg1"/>
            </a:solidFill>
            <a:ln/>
          </p:spPr>
          <p:txBody>
            <a:bodyPr lIns="91417" tIns="45708" rIns="91417" bIns="45708"/>
            <a:lstStyle/>
            <a:p>
              <a:pPr>
                <a:defRPr/>
              </a:pPr>
              <a:r>
                <a:rPr lang="ja-JP" altLang="en-US" sz="1600" b="1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ピーク○</a:t>
              </a:r>
              <a:endParaRPr lang="ja-JP" altLang="en-US" sz="1600" b="1" dirty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grpSp>
          <p:nvGrpSpPr>
            <p:cNvPr id="5" name="グループ化 43"/>
            <p:cNvGrpSpPr/>
            <p:nvPr/>
          </p:nvGrpSpPr>
          <p:grpSpPr>
            <a:xfrm>
              <a:off x="3995936" y="1348120"/>
              <a:ext cx="819150" cy="964679"/>
              <a:chOff x="3995936" y="1348120"/>
              <a:chExt cx="819150" cy="964679"/>
            </a:xfrm>
          </p:grpSpPr>
          <p:sp>
            <p:nvSpPr>
              <p:cNvPr id="24" name="円/楕円 23"/>
              <p:cNvSpPr/>
              <p:nvPr/>
            </p:nvSpPr>
            <p:spPr>
              <a:xfrm>
                <a:off x="4067944" y="2168783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4615433" y="2149733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375026" y="1348120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4255393" y="1708160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4499992" y="1780168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3995936" y="1420128"/>
                <a:ext cx="819150" cy="857250"/>
              </a:xfrm>
              <a:custGeom>
                <a:avLst/>
                <a:gdLst>
                  <a:gd name="connsiteX0" fmla="*/ 0 w 819150"/>
                  <a:gd name="connsiteY0" fmla="*/ 590550 h 857250"/>
                  <a:gd name="connsiteX1" fmla="*/ 142875 w 819150"/>
                  <a:gd name="connsiteY1" fmla="*/ 857250 h 857250"/>
                  <a:gd name="connsiteX2" fmla="*/ 457200 w 819150"/>
                  <a:gd name="connsiteY2" fmla="*/ 0 h 857250"/>
                  <a:gd name="connsiteX3" fmla="*/ 685800 w 819150"/>
                  <a:gd name="connsiteY3" fmla="*/ 838200 h 857250"/>
                  <a:gd name="connsiteX4" fmla="*/ 819150 w 819150"/>
                  <a:gd name="connsiteY4" fmla="*/ 72390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150" h="857250">
                    <a:moveTo>
                      <a:pt x="0" y="590550"/>
                    </a:moveTo>
                    <a:lnTo>
                      <a:pt x="142875" y="857250"/>
                    </a:lnTo>
                    <a:lnTo>
                      <a:pt x="457200" y="0"/>
                    </a:lnTo>
                    <a:lnTo>
                      <a:pt x="685800" y="838200"/>
                    </a:lnTo>
                    <a:lnTo>
                      <a:pt x="819150" y="72390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1" name="グループ化 50"/>
          <p:cNvGrpSpPr/>
          <p:nvPr/>
        </p:nvGrpSpPr>
        <p:grpSpPr>
          <a:xfrm>
            <a:off x="5472672" y="935300"/>
            <a:ext cx="1224136" cy="1394440"/>
            <a:chOff x="5472672" y="935300"/>
            <a:chExt cx="1224136" cy="1394440"/>
          </a:xfrm>
        </p:grpSpPr>
        <p:sp>
          <p:nvSpPr>
            <p:cNvPr id="49" name="角丸四角形 48"/>
            <p:cNvSpPr/>
            <p:nvPr/>
          </p:nvSpPr>
          <p:spPr>
            <a:xfrm>
              <a:off x="5472672" y="1105604"/>
              <a:ext cx="1224136" cy="1224136"/>
            </a:xfrm>
            <a:prstGeom prst="roundRect">
              <a:avLst>
                <a:gd name="adj" fmla="val 8450"/>
              </a:avLst>
            </a:prstGeom>
            <a:solidFill>
              <a:srgbClr val="00B0F0">
                <a:alpha val="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>
            <a:xfrm>
              <a:off x="5636264" y="935300"/>
              <a:ext cx="1008000" cy="360040"/>
            </a:xfrm>
            <a:prstGeom prst="rect">
              <a:avLst/>
            </a:prstGeom>
            <a:solidFill>
              <a:schemeClr val="bg1"/>
            </a:solidFill>
            <a:ln/>
          </p:spPr>
          <p:txBody>
            <a:bodyPr lIns="91417" tIns="45708" rIns="91417" bIns="45708"/>
            <a:lstStyle/>
            <a:p>
              <a:pPr>
                <a:defRPr/>
              </a:pPr>
              <a:r>
                <a:rPr lang="ja-JP" altLang="en-US" sz="1600" b="1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ピーク</a:t>
              </a:r>
              <a:r>
                <a:rPr lang="en-US" altLang="ja-JP" sz="1600" b="1" dirty="0" smtClean="0">
                  <a:latin typeface="Times New Roman" pitchFamily="18" charset="0"/>
                  <a:ea typeface="メイリオ"/>
                  <a:cs typeface="Times New Roman" pitchFamily="18" charset="0"/>
                </a:rPr>
                <a:t>×</a:t>
              </a:r>
              <a:endParaRPr lang="ja-JP" altLang="en-US" sz="1600" b="1" dirty="0">
                <a:latin typeface="Times New Roman" pitchFamily="18" charset="0"/>
                <a:ea typeface="メイリオ"/>
                <a:cs typeface="Times New Roman" pitchFamily="18" charset="0"/>
              </a:endParaRPr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5652120" y="1249620"/>
              <a:ext cx="855726" cy="945629"/>
              <a:chOff x="5652120" y="1249620"/>
              <a:chExt cx="855726" cy="945629"/>
            </a:xfrm>
          </p:grpSpPr>
          <p:sp>
            <p:nvSpPr>
              <p:cNvPr id="32" name="円/楕円 31"/>
              <p:cNvSpPr/>
              <p:nvPr/>
            </p:nvSpPr>
            <p:spPr>
              <a:xfrm>
                <a:off x="5868144" y="1772816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6308193" y="2051233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067786" y="1249620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6192752" y="1681668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5652120" y="1321628"/>
                <a:ext cx="855726" cy="838200"/>
              </a:xfrm>
              <a:custGeom>
                <a:avLst/>
                <a:gdLst>
                  <a:gd name="connsiteX0" fmla="*/ 0 w 819150"/>
                  <a:gd name="connsiteY0" fmla="*/ 590550 h 857250"/>
                  <a:gd name="connsiteX1" fmla="*/ 142875 w 819150"/>
                  <a:gd name="connsiteY1" fmla="*/ 857250 h 857250"/>
                  <a:gd name="connsiteX2" fmla="*/ 457200 w 819150"/>
                  <a:gd name="connsiteY2" fmla="*/ 0 h 857250"/>
                  <a:gd name="connsiteX3" fmla="*/ 685800 w 819150"/>
                  <a:gd name="connsiteY3" fmla="*/ 838200 h 857250"/>
                  <a:gd name="connsiteX4" fmla="*/ 819150 w 819150"/>
                  <a:gd name="connsiteY4" fmla="*/ 723900 h 857250"/>
                  <a:gd name="connsiteX0" fmla="*/ 0 w 819150"/>
                  <a:gd name="connsiteY0" fmla="*/ 590550 h 838200"/>
                  <a:gd name="connsiteX1" fmla="*/ 251456 w 819150"/>
                  <a:gd name="connsiteY1" fmla="*/ 523196 h 838200"/>
                  <a:gd name="connsiteX2" fmla="*/ 457200 w 819150"/>
                  <a:gd name="connsiteY2" fmla="*/ 0 h 838200"/>
                  <a:gd name="connsiteX3" fmla="*/ 685800 w 819150"/>
                  <a:gd name="connsiteY3" fmla="*/ 838200 h 838200"/>
                  <a:gd name="connsiteX4" fmla="*/ 819150 w 819150"/>
                  <a:gd name="connsiteY4" fmla="*/ 723900 h 838200"/>
                  <a:gd name="connsiteX0" fmla="*/ 36576 w 855726"/>
                  <a:gd name="connsiteY0" fmla="*/ 590550 h 838200"/>
                  <a:gd name="connsiteX1" fmla="*/ 0 w 855726"/>
                  <a:gd name="connsiteY1" fmla="*/ 379180 h 838200"/>
                  <a:gd name="connsiteX2" fmla="*/ 288032 w 855726"/>
                  <a:gd name="connsiteY2" fmla="*/ 523196 h 838200"/>
                  <a:gd name="connsiteX3" fmla="*/ 493776 w 855726"/>
                  <a:gd name="connsiteY3" fmla="*/ 0 h 838200"/>
                  <a:gd name="connsiteX4" fmla="*/ 722376 w 855726"/>
                  <a:gd name="connsiteY4" fmla="*/ 838200 h 838200"/>
                  <a:gd name="connsiteX5" fmla="*/ 855726 w 855726"/>
                  <a:gd name="connsiteY5" fmla="*/ 723900 h 838200"/>
                  <a:gd name="connsiteX0" fmla="*/ 0 w 855726"/>
                  <a:gd name="connsiteY0" fmla="*/ 379180 h 838200"/>
                  <a:gd name="connsiteX1" fmla="*/ 0 w 855726"/>
                  <a:gd name="connsiteY1" fmla="*/ 379180 h 838200"/>
                  <a:gd name="connsiteX2" fmla="*/ 288032 w 855726"/>
                  <a:gd name="connsiteY2" fmla="*/ 523196 h 838200"/>
                  <a:gd name="connsiteX3" fmla="*/ 493776 w 855726"/>
                  <a:gd name="connsiteY3" fmla="*/ 0 h 838200"/>
                  <a:gd name="connsiteX4" fmla="*/ 722376 w 855726"/>
                  <a:gd name="connsiteY4" fmla="*/ 838200 h 838200"/>
                  <a:gd name="connsiteX5" fmla="*/ 855726 w 855726"/>
                  <a:gd name="connsiteY5" fmla="*/ 72390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5726" h="838200">
                    <a:moveTo>
                      <a:pt x="0" y="379180"/>
                    </a:moveTo>
                    <a:lnTo>
                      <a:pt x="0" y="379180"/>
                    </a:lnTo>
                    <a:lnTo>
                      <a:pt x="288032" y="523196"/>
                    </a:lnTo>
                    <a:lnTo>
                      <a:pt x="493776" y="0"/>
                    </a:lnTo>
                    <a:lnTo>
                      <a:pt x="722376" y="838200"/>
                    </a:lnTo>
                    <a:lnTo>
                      <a:pt x="855726" y="72390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5220072" y="2545764"/>
            <a:ext cx="3456384" cy="523196"/>
          </a:xfrm>
          <a:prstGeom prst="rect">
            <a:avLst/>
          </a:prstGeom>
          <a:solidFill>
            <a:srgbClr val="0070C0"/>
          </a:solidFill>
          <a:ln/>
        </p:spPr>
        <p:txBody>
          <a:bodyPr wrap="square" lIns="91417" tIns="45708" rIns="91417" bIns="45708">
            <a:spAutoFit/>
          </a:bodyPr>
          <a:lstStyle/>
          <a:p>
            <a:pPr>
              <a:defRPr/>
            </a:pPr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谷</a:t>
            </a:r>
            <a:r>
              <a:rPr lang="en-US" altLang="ja-JP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(</a:t>
            </a:r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最小値</a:t>
            </a:r>
            <a:r>
              <a:rPr lang="en-US" altLang="ja-JP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)</a:t>
            </a:r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と頂点</a:t>
            </a:r>
            <a:r>
              <a:rPr lang="en-US" altLang="ja-JP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(</a:t>
            </a:r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最大値</a:t>
            </a:r>
            <a:r>
              <a:rPr lang="en-US" altLang="ja-JP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)</a:t>
            </a:r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の間に実験値が一つ以上あれば、ピークとした。</a:t>
            </a:r>
            <a:endParaRPr lang="en-US" altLang="ja-JP" sz="1400" b="1" dirty="0" smtClean="0">
              <a:solidFill>
                <a:schemeClr val="bg1"/>
              </a:solidFill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92" y="850360"/>
            <a:ext cx="1553016" cy="201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5496" y="61670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ja-JP" baseline="-25000" dirty="0" smtClean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en-US" altLang="ja-JP" dirty="0" smtClean="0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 = 4.6586Å</a:t>
            </a:r>
          </a:p>
          <a:p>
            <a:r>
              <a:rPr lang="ja-JP" altLang="ja-JP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ja-JP" baseline="-25000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altLang="ja-JP" dirty="0" smtClean="0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 = 3.2941Å</a:t>
            </a:r>
            <a:endParaRPr kumimoji="1" lang="ja-JP" altLang="en-US" dirty="0">
              <a:latin typeface="Times New Roman" pitchFamily="18" charset="0"/>
              <a:ea typeface="メイリオ" pitchFamily="50" charset="-128"/>
              <a:cs typeface="Times New Roman" pitchFamily="18" charset="0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07679" y="1848637"/>
            <a:ext cx="1475847" cy="316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46"/>
          <p:cNvGrpSpPr/>
          <p:nvPr/>
        </p:nvGrpSpPr>
        <p:grpSpPr>
          <a:xfrm>
            <a:off x="113729" y="2905200"/>
            <a:ext cx="5076000" cy="3207841"/>
            <a:chOff x="0" y="2564905"/>
            <a:chExt cx="5076000" cy="320784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564905"/>
              <a:ext cx="5076000" cy="31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1665392" y="2682632"/>
              <a:ext cx="710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3.7040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915816" y="5464969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ja-JP" altLang="en-US" sz="1400" dirty="0" smtClean="0">
                  <a:latin typeface="Times New Roman" pitchFamily="18" charset="0"/>
                  <a:cs typeface="Times New Roman" pitchFamily="18" charset="0"/>
                </a:rPr>
                <a:t>目盛：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0.00152741Å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95288" y="764704"/>
            <a:ext cx="8424862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  <a:tileRect/>
            </a:gradFill>
            <a:round/>
            <a:headEnd/>
            <a:tailEnd/>
          </a:ln>
          <a:effectLst>
            <a:outerShdw blurRad="38100" dist="25400" dir="7800000" algn="ctr" rotWithShape="0">
              <a:srgbClr val="C00000"/>
            </a:outerShdw>
          </a:effectLst>
        </p:spPr>
        <p:txBody>
          <a:bodyPr lIns="91417" tIns="45708" rIns="91417" bIns="45708"/>
          <a:lstStyle/>
          <a:p>
            <a:endParaRPr lang="ja-JP" altLang="en-US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57200" y="125760"/>
            <a:ext cx="8229600" cy="782960"/>
          </a:xfrm>
          <a:prstGeom prst="rect">
            <a:avLst/>
          </a:prstGeom>
          <a:noFill/>
          <a:ln/>
        </p:spPr>
        <p:txBody>
          <a:bodyPr lIns="91417" tIns="45708" rIns="91417" bIns="45708"/>
          <a:lstStyle/>
          <a:p>
            <a:pPr>
              <a:defRPr/>
            </a:pPr>
            <a:r>
              <a:rPr lang="en-US" altLang="ja-JP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(110)</a:t>
            </a:r>
            <a:r>
              <a:rPr lang="ja-JP" altLang="en-US" sz="32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面に関するピーク発生数</a:t>
            </a:r>
            <a:endParaRPr lang="ja-JP" altLang="en-US" sz="3200" dirty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92080" y="9087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ピーク発生数 </a:t>
            </a:r>
            <a:r>
              <a:rPr kumimoji="1" lang="en-US" altLang="ja-JP" b="1" dirty="0" smtClean="0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(</a:t>
            </a:r>
            <a:r>
              <a:rPr kumimoji="1" lang="ja-JP" altLang="en-US" b="1" dirty="0" smtClean="0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本</a:t>
            </a:r>
            <a:r>
              <a:rPr kumimoji="1" lang="en-US" altLang="ja-JP" b="1" dirty="0" smtClean="0"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)</a:t>
            </a:r>
            <a:endParaRPr kumimoji="1" lang="ja-JP" altLang="en-US" b="1" dirty="0">
              <a:latin typeface="Times New Roman" pitchFamily="18" charset="0"/>
              <a:ea typeface="メイリオ" pitchFamily="50" charset="-128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48064" y="3356992"/>
            <a:ext cx="3816424" cy="1990264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txBody>
          <a:bodyPr wrap="square" lIns="91417" tIns="45708" rIns="91417" bIns="45708" rtlCol="0">
            <a:spAutoFit/>
          </a:bodyPr>
          <a:lstStyle/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▼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規則的な変化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や、</a:t>
            </a:r>
            <a:r>
              <a:rPr lang="ja-JP" altLang="en-US" sz="1400" b="1" dirty="0" smtClean="0">
                <a:latin typeface="Times New Roman" pitchFamily="18" charset="0"/>
                <a:ea typeface="メイリオ"/>
                <a:cs typeface="Times New Roman" pitchFamily="18" charset="0"/>
              </a:rPr>
              <a:t>特定値への集中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は見られなかった。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lnSpc>
                <a:spcPts val="800"/>
              </a:lnSpc>
            </a:pP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　</a:t>
            </a:r>
            <a:r>
              <a:rPr lang="en-US" altLang="ja-JP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*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母材では、細かいピークが見られず、ブラッグエッジが生じる波長のバラつきは見られない。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pPr>
              <a:lnSpc>
                <a:spcPts val="800"/>
              </a:lnSpc>
            </a:pP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  <a:p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→溶接部位では、</a:t>
            </a:r>
            <a:r>
              <a:rPr lang="ja-JP" altLang="en-US" sz="2000" b="1" dirty="0" smtClean="0">
                <a:solidFill>
                  <a:srgbClr val="FF0000"/>
                </a:solidFill>
                <a:latin typeface="Times New Roman" pitchFamily="18" charset="0"/>
                <a:ea typeface="メイリオ"/>
                <a:cs typeface="Times New Roman" pitchFamily="18" charset="0"/>
              </a:rPr>
              <a:t>様々な方向の結晶粒</a:t>
            </a:r>
            <a:r>
              <a:rPr lang="ja-JP" altLang="en-US" sz="1400" dirty="0" smtClean="0">
                <a:latin typeface="Times New Roman" pitchFamily="18" charset="0"/>
                <a:ea typeface="メイリオ"/>
                <a:cs typeface="Times New Roman" pitchFamily="18" charset="0"/>
              </a:rPr>
              <a:t>が存在。</a:t>
            </a:r>
            <a:endParaRPr lang="en-US" altLang="ja-JP" sz="1400" dirty="0" smtClean="0">
              <a:latin typeface="Times New Roman" pitchFamily="18" charset="0"/>
              <a:ea typeface="メイリオ"/>
              <a:cs typeface="Times New Roman" pitchFamily="18" charset="0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3995936" y="1196751"/>
            <a:ext cx="5184576" cy="1728192"/>
            <a:chOff x="3995936" y="1196751"/>
            <a:chExt cx="5184576" cy="1728192"/>
          </a:xfrm>
        </p:grpSpPr>
        <p:grpSp>
          <p:nvGrpSpPr>
            <p:cNvPr id="18" name="グループ化 12"/>
            <p:cNvGrpSpPr/>
            <p:nvPr/>
          </p:nvGrpSpPr>
          <p:grpSpPr>
            <a:xfrm rot="16200000">
              <a:off x="5777312" y="-296591"/>
              <a:ext cx="1728192" cy="4714876"/>
              <a:chOff x="171525" y="1284064"/>
              <a:chExt cx="1728192" cy="471487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-957783" y="3141440"/>
                <a:ext cx="4714875" cy="10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525" y="1284064"/>
                <a:ext cx="652512" cy="468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正方形/長方形 27"/>
            <p:cNvSpPr/>
            <p:nvPr/>
          </p:nvSpPr>
          <p:spPr>
            <a:xfrm>
              <a:off x="3995936" y="2204864"/>
              <a:ext cx="496855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211960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676456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228184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733432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237488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724128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732240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164288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668344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172400" y="227687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679</Words>
  <Application>Microsoft Office PowerPoint</Application>
  <PresentationFormat>画面に合わせる (4:3)</PresentationFormat>
  <Paragraphs>406</Paragraphs>
  <Slides>16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パルス中性子透過法を用いた 溶接ニオブの結晶組織構造変化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nanaumi</dc:creator>
  <cp:lastModifiedBy>tatsuya</cp:lastModifiedBy>
  <cp:revision>162</cp:revision>
  <dcterms:created xsi:type="dcterms:W3CDTF">2011-11-25T09:24:37Z</dcterms:created>
  <dcterms:modified xsi:type="dcterms:W3CDTF">2012-01-06T00:51:47Z</dcterms:modified>
</cp:coreProperties>
</file>