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8" r:id="rId3"/>
    <p:sldId id="258" r:id="rId4"/>
    <p:sldId id="261" r:id="rId5"/>
    <p:sldId id="260" r:id="rId6"/>
    <p:sldId id="347" r:id="rId7"/>
    <p:sldId id="306" r:id="rId8"/>
    <p:sldId id="271" r:id="rId9"/>
    <p:sldId id="272" r:id="rId10"/>
    <p:sldId id="275" r:id="rId11"/>
    <p:sldId id="276" r:id="rId12"/>
    <p:sldId id="299" r:id="rId13"/>
    <p:sldId id="348" r:id="rId14"/>
    <p:sldId id="310" r:id="rId15"/>
    <p:sldId id="311" r:id="rId16"/>
    <p:sldId id="279"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22C"/>
    <a:srgbClr val="08E66C"/>
    <a:srgbClr val="FF7C5D"/>
    <a:srgbClr val="FF9981"/>
    <a:srgbClr val="65D64A"/>
    <a:srgbClr val="49E57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6" autoAdjust="0"/>
  </p:normalViewPr>
  <p:slideViewPr>
    <p:cSldViewPr>
      <p:cViewPr>
        <p:scale>
          <a:sx n="60" d="100"/>
          <a:sy n="60" d="100"/>
        </p:scale>
        <p:origin x="-87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asemi\Documents\master\UCANS~\side_length_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46533718475813"/>
          <c:y val="3.8529906933417644E-2"/>
          <c:w val="0.62890317742473334"/>
          <c:h val="0.77041247553690395"/>
        </c:manualLayout>
      </c:layout>
      <c:scatterChart>
        <c:scatterStyle val="lineMarker"/>
        <c:varyColors val="0"/>
        <c:ser>
          <c:idx val="0"/>
          <c:order val="0"/>
          <c:tx>
            <c:v>Thermal neutron flux</c:v>
          </c:tx>
          <c:spPr>
            <a:ln w="19050">
              <a:solidFill>
                <a:srgbClr val="1F497D"/>
              </a:solidFill>
            </a:ln>
          </c:spPr>
          <c:marker>
            <c:symbol val="triangle"/>
            <c:size val="5"/>
            <c:spPr>
              <a:noFill/>
              <a:ln>
                <a:solidFill>
                  <a:srgbClr val="1F497D"/>
                </a:solidFill>
              </a:ln>
            </c:spPr>
          </c:marker>
          <c:xVal>
            <c:numRef>
              <c:f>Sheet1!$A$95:$A$105</c:f>
              <c:numCache>
                <c:formatCode>General</c:formatCode>
                <c:ptCount val="11"/>
                <c:pt idx="0">
                  <c:v>4</c:v>
                </c:pt>
                <c:pt idx="1">
                  <c:v>5</c:v>
                </c:pt>
                <c:pt idx="2">
                  <c:v>7</c:v>
                </c:pt>
                <c:pt idx="3">
                  <c:v>10</c:v>
                </c:pt>
                <c:pt idx="4">
                  <c:v>12</c:v>
                </c:pt>
                <c:pt idx="5">
                  <c:v>15</c:v>
                </c:pt>
                <c:pt idx="6">
                  <c:v>20</c:v>
                </c:pt>
                <c:pt idx="7">
                  <c:v>25</c:v>
                </c:pt>
                <c:pt idx="8">
                  <c:v>30</c:v>
                </c:pt>
                <c:pt idx="9">
                  <c:v>35</c:v>
                </c:pt>
                <c:pt idx="10">
                  <c:v>40</c:v>
                </c:pt>
              </c:numCache>
            </c:numRef>
          </c:xVal>
          <c:yVal>
            <c:numRef>
              <c:f>Sheet1!$B$95:$B$105</c:f>
              <c:numCache>
                <c:formatCode>General</c:formatCode>
                <c:ptCount val="11"/>
                <c:pt idx="0">
                  <c:v>9.2324873214153018E-9</c:v>
                </c:pt>
                <c:pt idx="1">
                  <c:v>1.4177156291629325E-8</c:v>
                </c:pt>
                <c:pt idx="2">
                  <c:v>2.4990844308293912E-8</c:v>
                </c:pt>
                <c:pt idx="3">
                  <c:v>4.0304686453801801E-8</c:v>
                </c:pt>
                <c:pt idx="4">
                  <c:v>4.8885460006501413E-8</c:v>
                </c:pt>
                <c:pt idx="5">
                  <c:v>5.8934307540029639E-8</c:v>
                </c:pt>
                <c:pt idx="6">
                  <c:v>6.9346882685201745E-8</c:v>
                </c:pt>
                <c:pt idx="7">
                  <c:v>7.4343260780042299E-8</c:v>
                </c:pt>
                <c:pt idx="8">
                  <c:v>7.6242847380921255E-8</c:v>
                </c:pt>
                <c:pt idx="9">
                  <c:v>7.6435161304571658E-8</c:v>
                </c:pt>
                <c:pt idx="10">
                  <c:v>7.5732501751472672E-8</c:v>
                </c:pt>
              </c:numCache>
            </c:numRef>
          </c:yVal>
          <c:smooth val="0"/>
        </c:ser>
        <c:dLbls>
          <c:showLegendKey val="0"/>
          <c:showVal val="0"/>
          <c:showCatName val="0"/>
          <c:showSerName val="0"/>
          <c:showPercent val="0"/>
          <c:showBubbleSize val="0"/>
        </c:dLbls>
        <c:axId val="102502400"/>
        <c:axId val="102504704"/>
      </c:scatterChart>
      <c:scatterChart>
        <c:scatterStyle val="lineMarker"/>
        <c:varyColors val="0"/>
        <c:ser>
          <c:idx val="1"/>
          <c:order val="1"/>
          <c:tx>
            <c:v>Normalized intensity</c:v>
          </c:tx>
          <c:spPr>
            <a:ln w="19050">
              <a:solidFill>
                <a:srgbClr val="FF0000"/>
              </a:solidFill>
            </a:ln>
          </c:spPr>
          <c:marker>
            <c:symbol val="circle"/>
            <c:size val="5"/>
            <c:spPr>
              <a:noFill/>
              <a:ln>
                <a:solidFill>
                  <a:srgbClr val="FF0000"/>
                </a:solidFill>
              </a:ln>
            </c:spPr>
          </c:marker>
          <c:xVal>
            <c:numRef>
              <c:f>Sheet1!$A$95:$A$105</c:f>
              <c:numCache>
                <c:formatCode>General</c:formatCode>
                <c:ptCount val="11"/>
                <c:pt idx="0">
                  <c:v>4</c:v>
                </c:pt>
                <c:pt idx="1">
                  <c:v>5</c:v>
                </c:pt>
                <c:pt idx="2">
                  <c:v>7</c:v>
                </c:pt>
                <c:pt idx="3">
                  <c:v>10</c:v>
                </c:pt>
                <c:pt idx="4">
                  <c:v>12</c:v>
                </c:pt>
                <c:pt idx="5">
                  <c:v>15</c:v>
                </c:pt>
                <c:pt idx="6">
                  <c:v>20</c:v>
                </c:pt>
                <c:pt idx="7">
                  <c:v>25</c:v>
                </c:pt>
                <c:pt idx="8">
                  <c:v>30</c:v>
                </c:pt>
                <c:pt idx="9">
                  <c:v>35</c:v>
                </c:pt>
                <c:pt idx="10">
                  <c:v>40</c:v>
                </c:pt>
              </c:numCache>
            </c:numRef>
          </c:xVal>
          <c:yVal>
            <c:numRef>
              <c:f>Sheet1!$D$95:$D$105</c:f>
              <c:numCache>
                <c:formatCode>General</c:formatCode>
                <c:ptCount val="11"/>
                <c:pt idx="0">
                  <c:v>1</c:v>
                </c:pt>
                <c:pt idx="1">
                  <c:v>0.98276658399481853</c:v>
                </c:pt>
                <c:pt idx="2">
                  <c:v>0.88386535593458249</c:v>
                </c:pt>
                <c:pt idx="3">
                  <c:v>0.69848455872231663</c:v>
                </c:pt>
                <c:pt idx="4">
                  <c:v>0.58832658950973227</c:v>
                </c:pt>
                <c:pt idx="5">
                  <c:v>0.45392795525583812</c:v>
                </c:pt>
                <c:pt idx="6">
                  <c:v>0.30044723711387655</c:v>
                </c:pt>
                <c:pt idx="7">
                  <c:v>0.2061402750648279</c:v>
                </c:pt>
                <c:pt idx="8">
                  <c:v>0.1468107510680324</c:v>
                </c:pt>
                <c:pt idx="9">
                  <c:v>0.10813302699014626</c:v>
                </c:pt>
                <c:pt idx="10">
                  <c:v>8.2028275929290767E-2</c:v>
                </c:pt>
              </c:numCache>
            </c:numRef>
          </c:yVal>
          <c:smooth val="0"/>
        </c:ser>
        <c:dLbls>
          <c:showLegendKey val="0"/>
          <c:showVal val="0"/>
          <c:showCatName val="0"/>
          <c:showSerName val="0"/>
          <c:showPercent val="0"/>
          <c:showBubbleSize val="0"/>
        </c:dLbls>
        <c:axId val="102529280"/>
        <c:axId val="102527360"/>
      </c:scatterChart>
      <c:valAx>
        <c:axId val="102502400"/>
        <c:scaling>
          <c:orientation val="minMax"/>
        </c:scaling>
        <c:delete val="0"/>
        <c:axPos val="b"/>
        <c:majorGridlines>
          <c:spPr>
            <a:ln>
              <a:prstDash val="sysDash"/>
            </a:ln>
          </c:spPr>
        </c:majorGridlines>
        <c:title>
          <c:tx>
            <c:rich>
              <a:bodyPr/>
              <a:lstStyle/>
              <a:p>
                <a:pPr>
                  <a:defRPr/>
                </a:pPr>
                <a:r>
                  <a:rPr lang="en-US" dirty="0"/>
                  <a:t>Side length of moderator </a:t>
                </a:r>
                <a:r>
                  <a:rPr lang="en-US" dirty="0" smtClean="0"/>
                  <a:t>surface (D) </a:t>
                </a:r>
                <a:r>
                  <a:rPr lang="en-US" dirty="0"/>
                  <a:t>[cm]</a:t>
                </a:r>
                <a:endParaRPr lang="ja-JP" dirty="0"/>
              </a:p>
            </c:rich>
          </c:tx>
          <c:layout/>
          <c:overlay val="0"/>
        </c:title>
        <c:numFmt formatCode="General" sourceLinked="1"/>
        <c:majorTickMark val="none"/>
        <c:minorTickMark val="in"/>
        <c:tickLblPos val="nextTo"/>
        <c:spPr>
          <a:ln>
            <a:solidFill>
              <a:sysClr val="windowText" lastClr="000000"/>
            </a:solidFill>
          </a:ln>
        </c:spPr>
        <c:crossAx val="102504704"/>
        <c:crosses val="autoZero"/>
        <c:crossBetween val="midCat"/>
      </c:valAx>
      <c:valAx>
        <c:axId val="102504704"/>
        <c:scaling>
          <c:orientation val="minMax"/>
          <c:max val="1.0000000000000276E-7"/>
          <c:min val="0"/>
        </c:scaling>
        <c:delete val="0"/>
        <c:axPos val="l"/>
        <c:majorGridlines>
          <c:spPr>
            <a:ln>
              <a:prstDash val="sysDash"/>
            </a:ln>
          </c:spPr>
        </c:majorGridlines>
        <c:title>
          <c:tx>
            <c:rich>
              <a:bodyPr rot="-5400000" vert="horz"/>
              <a:lstStyle/>
              <a:p>
                <a:pPr>
                  <a:defRPr/>
                </a:pPr>
                <a:r>
                  <a:rPr lang="en-US" dirty="0"/>
                  <a:t>Thermal neutron </a:t>
                </a:r>
                <a:r>
                  <a:rPr lang="en-US" dirty="0" smtClean="0"/>
                  <a:t>flux</a:t>
                </a:r>
              </a:p>
              <a:p>
                <a:pPr>
                  <a:defRPr/>
                </a:pPr>
                <a:r>
                  <a:rPr lang="en-US" dirty="0" smtClean="0"/>
                  <a:t>(less than 0.5eV)</a:t>
                </a:r>
              </a:p>
              <a:p>
                <a:pPr>
                  <a:defRPr/>
                </a:pPr>
                <a:r>
                  <a:rPr lang="en-US" dirty="0" smtClean="0"/>
                  <a:t>[</a:t>
                </a:r>
                <a:r>
                  <a:rPr lang="en-US" dirty="0"/>
                  <a:t>n/cm</a:t>
                </a:r>
                <a:r>
                  <a:rPr lang="en-US" baseline="30000" dirty="0"/>
                  <a:t>2</a:t>
                </a:r>
                <a:r>
                  <a:rPr lang="en-US" dirty="0"/>
                  <a:t>/source]</a:t>
                </a:r>
                <a:endParaRPr lang="ja-JP" dirty="0"/>
              </a:p>
            </c:rich>
          </c:tx>
          <c:layout/>
          <c:overlay val="0"/>
        </c:title>
        <c:numFmt formatCode="0.00E+00" sourceLinked="0"/>
        <c:majorTickMark val="none"/>
        <c:minorTickMark val="in"/>
        <c:tickLblPos val="nextTo"/>
        <c:spPr>
          <a:ln>
            <a:solidFill>
              <a:sysClr val="windowText" lastClr="000000"/>
            </a:solidFill>
          </a:ln>
        </c:spPr>
        <c:crossAx val="102502400"/>
        <c:crosses val="autoZero"/>
        <c:crossBetween val="midCat"/>
      </c:valAx>
      <c:valAx>
        <c:axId val="102527360"/>
        <c:scaling>
          <c:orientation val="minMax"/>
          <c:max val="1"/>
          <c:min val="0"/>
        </c:scaling>
        <c:delete val="0"/>
        <c:axPos val="r"/>
        <c:title>
          <c:tx>
            <c:rich>
              <a:bodyPr rot="-5400000" vert="horz"/>
              <a:lstStyle/>
              <a:p>
                <a:pPr>
                  <a:defRPr/>
                </a:pPr>
                <a:r>
                  <a:rPr lang="en-US" dirty="0" smtClean="0"/>
                  <a:t>Normalized</a:t>
                </a:r>
                <a:r>
                  <a:rPr lang="en-US" baseline="0" dirty="0" smtClean="0"/>
                  <a:t> </a:t>
                </a:r>
                <a:r>
                  <a:rPr lang="en-US" dirty="0" smtClean="0"/>
                  <a:t>intensity</a:t>
                </a:r>
              </a:p>
              <a:p>
                <a:pPr>
                  <a:defRPr/>
                </a:pPr>
                <a:r>
                  <a:rPr lang="en-US" dirty="0" smtClean="0"/>
                  <a:t>of </a:t>
                </a:r>
                <a:r>
                  <a:rPr lang="en-US" altLang="ja-JP" sz="1600" b="1" i="0" u="none" strike="noStrike" baseline="0" dirty="0" smtClean="0"/>
                  <a:t>thermal neutron</a:t>
                </a:r>
                <a:endParaRPr lang="ja-JP" dirty="0"/>
              </a:p>
            </c:rich>
          </c:tx>
          <c:layout/>
          <c:overlay val="0"/>
        </c:title>
        <c:numFmt formatCode="#,##0.0_);[Red]\(#,##0.0\)" sourceLinked="0"/>
        <c:majorTickMark val="in"/>
        <c:minorTickMark val="none"/>
        <c:tickLblPos val="nextTo"/>
        <c:spPr>
          <a:ln>
            <a:solidFill>
              <a:sysClr val="windowText" lastClr="000000"/>
            </a:solidFill>
          </a:ln>
        </c:spPr>
        <c:crossAx val="102529280"/>
        <c:crosses val="max"/>
        <c:crossBetween val="midCat"/>
        <c:majorUnit val="0.1"/>
        <c:minorUnit val="5.0000000000000017E-2"/>
      </c:valAx>
      <c:valAx>
        <c:axId val="102529280"/>
        <c:scaling>
          <c:orientation val="minMax"/>
        </c:scaling>
        <c:delete val="1"/>
        <c:axPos val="b"/>
        <c:numFmt formatCode="General" sourceLinked="1"/>
        <c:majorTickMark val="out"/>
        <c:minorTickMark val="none"/>
        <c:tickLblPos val="none"/>
        <c:crossAx val="102527360"/>
        <c:crosses val="autoZero"/>
        <c:crossBetween val="midCat"/>
      </c:valAx>
      <c:spPr>
        <a:ln w="12700">
          <a:solidFill>
            <a:sysClr val="windowText" lastClr="000000"/>
          </a:solidFill>
        </a:ln>
      </c:spPr>
    </c:plotArea>
    <c:legend>
      <c:legendPos val="r"/>
      <c:layout>
        <c:manualLayout>
          <c:xMode val="edge"/>
          <c:yMode val="edge"/>
          <c:x val="0.54879325109402965"/>
          <c:y val="0.32622817550187255"/>
          <c:w val="0.2881990266917332"/>
          <c:h val="0.20237788749967953"/>
        </c:manualLayout>
      </c:layout>
      <c:overlay val="0"/>
      <c:spPr>
        <a:solidFill>
          <a:sysClr val="window" lastClr="FFFFFF"/>
        </a:solidFill>
        <a:ln>
          <a:solidFill>
            <a:sysClr val="windowText" lastClr="000000"/>
          </a:solidFill>
        </a:ln>
        <a:effectLst>
          <a:outerShdw dist="38100" dir="2700000" algn="tl" rotWithShape="0">
            <a:prstClr val="black"/>
          </a:outerShdw>
        </a:effectLst>
      </c:spPr>
    </c:legend>
    <c:plotVisOnly val="1"/>
    <c:dispBlanksAs val="gap"/>
    <c:showDLblsOverMax val="0"/>
  </c:chart>
  <c:spPr>
    <a:noFill/>
    <a:ln>
      <a:noFill/>
    </a:ln>
  </c:spPr>
  <c:txPr>
    <a:bodyPr/>
    <a:lstStyle/>
    <a:p>
      <a:pPr>
        <a:defRPr sz="1600">
          <a:latin typeface="Times New Roman" pitchFamily="18" charset="0"/>
          <a:cs typeface="Times New Roman" pitchFamily="18" charset="0"/>
        </a:defRPr>
      </a:pPr>
      <a:endParaRPr lang="ja-JP"/>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6541C9D-DEAC-4953-9C72-251EFA603945}" type="datetimeFigureOut">
              <a:rPr kumimoji="1" lang="ja-JP" altLang="en-US" smtClean="0"/>
              <a:pPr/>
              <a:t>2012/1/6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3C2CA52-AF82-44EA-9108-E602A9D66D5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41C9D-DEAC-4953-9C72-251EFA603945}" type="datetimeFigureOut">
              <a:rPr kumimoji="1" lang="ja-JP" altLang="en-US" smtClean="0"/>
              <a:pPr/>
              <a:t>2012/1/6</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2CA52-AF82-44EA-9108-E602A9D66D5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357298"/>
            <a:ext cx="8496944" cy="2786082"/>
          </a:xfrm>
        </p:spPr>
        <p:txBody>
          <a:bodyPr>
            <a:normAutofit/>
          </a:bodyPr>
          <a:lstStyle/>
          <a:p>
            <a:r>
              <a:rPr lang="ja-JP" altLang="en-US" sz="4000" dirty="0" smtClean="0"/>
              <a:t>空間分解能を指標とした</a:t>
            </a:r>
            <a:r>
              <a:rPr lang="en-US" altLang="ja-JP" sz="4000" dirty="0" smtClean="0"/>
              <a:t/>
            </a:r>
            <a:br>
              <a:rPr lang="en-US" altLang="ja-JP" sz="4000" dirty="0" smtClean="0"/>
            </a:br>
            <a:r>
              <a:rPr lang="ja-JP" altLang="en-US" sz="4000" dirty="0" smtClean="0"/>
              <a:t>イメージング用小型加速器熱中性子源</a:t>
            </a:r>
            <a:r>
              <a:rPr lang="en-US" altLang="ja-JP" sz="4000" dirty="0" smtClean="0"/>
              <a:t/>
            </a:r>
            <a:br>
              <a:rPr lang="en-US" altLang="ja-JP" sz="4000" dirty="0" smtClean="0"/>
            </a:br>
            <a:r>
              <a:rPr lang="ja-JP" altLang="en-US" sz="4000" dirty="0" smtClean="0"/>
              <a:t>の減速材最適化</a:t>
            </a:r>
            <a:endParaRPr kumimoji="1" lang="ja-JP" altLang="en-US" sz="4000" dirty="0"/>
          </a:p>
        </p:txBody>
      </p:sp>
      <p:sp>
        <p:nvSpPr>
          <p:cNvPr id="3" name="サブタイトル 2"/>
          <p:cNvSpPr>
            <a:spLocks noGrp="1"/>
          </p:cNvSpPr>
          <p:nvPr>
            <p:ph type="subTitle" idx="1"/>
          </p:nvPr>
        </p:nvSpPr>
        <p:spPr>
          <a:xfrm>
            <a:off x="4499992" y="116632"/>
            <a:ext cx="4464496" cy="1152128"/>
          </a:xfrm>
        </p:spPr>
        <p:txBody>
          <a:bodyPr>
            <a:noAutofit/>
          </a:bodyPr>
          <a:lstStyle/>
          <a:p>
            <a:pPr algn="r"/>
            <a:r>
              <a:rPr kumimoji="1" lang="en-US" altLang="ja-JP" sz="2000" dirty="0" smtClean="0">
                <a:solidFill>
                  <a:schemeClr val="tx1"/>
                </a:solidFill>
                <a:latin typeface="Times New Roman" pitchFamily="18" charset="0"/>
                <a:cs typeface="Times New Roman" pitchFamily="18" charset="0"/>
              </a:rPr>
              <a:t>2012/01/06</a:t>
            </a:r>
          </a:p>
          <a:p>
            <a:pPr algn="r"/>
            <a:r>
              <a:rPr lang="ja-JP" altLang="en-US" sz="2000" dirty="0" smtClean="0">
                <a:solidFill>
                  <a:schemeClr val="tx1"/>
                </a:solidFill>
                <a:latin typeface="Times New Roman" pitchFamily="18" charset="0"/>
                <a:cs typeface="Times New Roman" pitchFamily="18" charset="0"/>
              </a:rPr>
              <a:t>中性子イメージング専門研究会</a:t>
            </a:r>
            <a:endParaRPr lang="en-US" altLang="ja-JP" sz="2000" dirty="0" smtClean="0">
              <a:solidFill>
                <a:schemeClr val="tx1"/>
              </a:solidFill>
              <a:latin typeface="Times New Roman" pitchFamily="18" charset="0"/>
              <a:cs typeface="Times New Roman" pitchFamily="18" charset="0"/>
            </a:endParaRPr>
          </a:p>
          <a:p>
            <a:pPr algn="r"/>
            <a:r>
              <a:rPr kumimoji="1" lang="ja-JP" altLang="en-US" sz="2000" dirty="0" smtClean="0">
                <a:solidFill>
                  <a:schemeClr val="tx1"/>
                </a:solidFill>
                <a:latin typeface="Times New Roman" pitchFamily="18" charset="0"/>
                <a:cs typeface="Times New Roman" pitchFamily="18" charset="0"/>
              </a:rPr>
              <a:t>京都大学原子炉実験所</a:t>
            </a:r>
            <a:endParaRPr kumimoji="1" lang="en-US" altLang="ja-JP" sz="2000" dirty="0" smtClean="0">
              <a:solidFill>
                <a:schemeClr val="tx1"/>
              </a:solidFill>
              <a:latin typeface="Times New Roman" pitchFamily="18" charset="0"/>
              <a:cs typeface="Times New Roman" pitchFamily="18" charset="0"/>
            </a:endParaRPr>
          </a:p>
        </p:txBody>
      </p:sp>
      <p:cxnSp>
        <p:nvCxnSpPr>
          <p:cNvPr id="5" name="直線コネクタ 4"/>
          <p:cNvCxnSpPr/>
          <p:nvPr/>
        </p:nvCxnSpPr>
        <p:spPr>
          <a:xfrm>
            <a:off x="214282" y="150017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14282" y="3929066"/>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39752" y="4869160"/>
            <a:ext cx="4464496" cy="1200329"/>
          </a:xfrm>
          <a:prstGeom prst="rect">
            <a:avLst/>
          </a:prstGeom>
          <a:noFill/>
        </p:spPr>
        <p:txBody>
          <a:bodyPr wrap="square" rtlCol="0">
            <a:spAutoFit/>
          </a:bodyPr>
          <a:lstStyle/>
          <a:p>
            <a:pPr algn="ctr">
              <a:lnSpc>
                <a:spcPct val="150000"/>
              </a:lnSpc>
            </a:pPr>
            <a:r>
              <a:rPr kumimoji="1" lang="ja-JP" altLang="en-US" sz="2400" dirty="0" smtClean="0"/>
              <a:t>長谷美宏幸　鬼柳善明</a:t>
            </a:r>
            <a:endParaRPr kumimoji="1" lang="en-US" altLang="ja-JP" sz="2400" dirty="0" smtClean="0"/>
          </a:p>
          <a:p>
            <a:pPr algn="ctr">
              <a:lnSpc>
                <a:spcPct val="150000"/>
              </a:lnSpc>
            </a:pPr>
            <a:r>
              <a:rPr lang="ja-JP" altLang="en-US" sz="2400" dirty="0" smtClean="0"/>
              <a:t>北海道大学大学院工学院</a:t>
            </a:r>
            <a:endParaRPr kumimoji="1" lang="ja-JP" altLang="en-US" sz="2400" dirty="0"/>
          </a:p>
        </p:txBody>
      </p:sp>
      <p:pic>
        <p:nvPicPr>
          <p:cNvPr id="8" name="図 7" descr="logomark2.png"/>
          <p:cNvPicPr>
            <a:picLocks noChangeAspect="1"/>
          </p:cNvPicPr>
          <p:nvPr/>
        </p:nvPicPr>
        <p:blipFill>
          <a:blip r:embed="rId2" cstate="print"/>
          <a:stretch>
            <a:fillRect/>
          </a:stretch>
        </p:blipFill>
        <p:spPr>
          <a:xfrm>
            <a:off x="251520" y="260648"/>
            <a:ext cx="2952328" cy="8856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964488" cy="582594"/>
          </a:xfrm>
        </p:spPr>
        <p:txBody>
          <a:bodyPr>
            <a:noAutofit/>
          </a:bodyPr>
          <a:lstStyle/>
          <a:p>
            <a:pPr algn="l"/>
            <a:r>
              <a:rPr lang="ja-JP" altLang="en-US" sz="3200" dirty="0" smtClean="0">
                <a:latin typeface="Times New Roman" pitchFamily="18" charset="0"/>
                <a:cs typeface="Times New Roman" pitchFamily="18" charset="0"/>
              </a:rPr>
              <a:t>熱中性子束の</a:t>
            </a:r>
            <a:r>
              <a:rPr lang="en-US" altLang="ja-JP" sz="3200" dirty="0" smtClean="0">
                <a:latin typeface="Times New Roman" pitchFamily="18" charset="0"/>
                <a:cs typeface="Times New Roman" pitchFamily="18" charset="0"/>
              </a:rPr>
              <a:t>L/D</a:t>
            </a:r>
            <a:r>
              <a:rPr lang="ja-JP" altLang="en-US" sz="3200" dirty="0" smtClean="0">
                <a:latin typeface="Times New Roman" pitchFamily="18" charset="0"/>
                <a:cs typeface="Times New Roman" pitchFamily="18" charset="0"/>
              </a:rPr>
              <a:t>依存性（コリメータ有り）</a:t>
            </a:r>
            <a:endParaRPr kumimoji="1" lang="ja-JP" altLang="en-US" sz="3200" dirty="0">
              <a:latin typeface="Times New Roman" pitchFamily="18" charset="0"/>
              <a:cs typeface="Times New Roman" pitchFamily="18" charset="0"/>
            </a:endParaRPr>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5576" y="5469031"/>
            <a:ext cx="7416824" cy="1200329"/>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 減速材サイズが同じ場合、コリメータを用いた方が</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   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では熱中性子束が高くなる。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 減速材サイズが小さい方が熱中性子束は高くなる。</a:t>
            </a:r>
            <a:endParaRPr lang="en-US" altLang="ja-JP" sz="2400" dirty="0" smtClean="0">
              <a:latin typeface="Times New Roman" pitchFamily="18" charset="0"/>
              <a:cs typeface="Times New Roman" pitchFamily="18" charset="0"/>
            </a:endParaRPr>
          </a:p>
        </p:txBody>
      </p:sp>
      <p:sp>
        <p:nvSpPr>
          <p:cNvPr id="8" name="テキスト ボックス 7"/>
          <p:cNvSpPr txBox="1"/>
          <p:nvPr/>
        </p:nvSpPr>
        <p:spPr>
          <a:xfrm>
            <a:off x="1763688" y="4954816"/>
            <a:ext cx="626469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各減速材サイズにおける熱中性子束の</a:t>
            </a:r>
            <a:r>
              <a:rPr lang="en-US" altLang="ja-JP"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L/D</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依存性</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4145" name="Picture 1"/>
          <p:cNvPicPr>
            <a:picLocks noChangeAspect="1" noChangeArrowheads="1"/>
          </p:cNvPicPr>
          <p:nvPr/>
        </p:nvPicPr>
        <p:blipFill>
          <a:blip r:embed="rId2" cstate="print"/>
          <a:srcRect/>
          <a:stretch>
            <a:fillRect/>
          </a:stretch>
        </p:blipFill>
        <p:spPr bwMode="auto">
          <a:xfrm>
            <a:off x="966788" y="764704"/>
            <a:ext cx="7210425" cy="433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5576" y="5982379"/>
            <a:ext cx="7488832" cy="830997"/>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輝度と熱中性子束はほぼ同じ減速材サイズの依存性を示すことがわかった。</a:t>
            </a:r>
            <a:endParaRPr lang="en-US" altLang="ja-JP" sz="2400" dirty="0" smtClean="0">
              <a:latin typeface="Times New Roman" pitchFamily="18" charset="0"/>
              <a:cs typeface="Times New Roman" pitchFamily="18" charset="0"/>
            </a:endParaRPr>
          </a:p>
        </p:txBody>
      </p:sp>
      <p:sp>
        <p:nvSpPr>
          <p:cNvPr id="11" name="テキスト ボックス 10"/>
          <p:cNvSpPr txBox="1"/>
          <p:nvPr/>
        </p:nvSpPr>
        <p:spPr>
          <a:xfrm>
            <a:off x="1403648" y="5301208"/>
            <a:ext cx="6264696" cy="707886"/>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輝度と熱中性子束の減速材サイズ依存性</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（それぞれ</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10×10cm</a:t>
            </a:r>
            <a:r>
              <a:rPr lang="en-US" altLang="ja-JP" sz="20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減速材の値を</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としている）</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タイトル 1"/>
          <p:cNvSpPr>
            <a:spLocks noGrp="1"/>
          </p:cNvSpPr>
          <p:nvPr>
            <p:ph type="title"/>
          </p:nvPr>
        </p:nvSpPr>
        <p:spPr>
          <a:xfrm>
            <a:off x="179512" y="142852"/>
            <a:ext cx="8964488" cy="582594"/>
          </a:xfrm>
        </p:spPr>
        <p:txBody>
          <a:bodyPr>
            <a:noAutofit/>
          </a:bodyPr>
          <a:lstStyle/>
          <a:p>
            <a:pPr algn="l"/>
            <a:r>
              <a:rPr lang="ja-JP" altLang="en-US" sz="3200" dirty="0" smtClean="0">
                <a:latin typeface="Times New Roman" pitchFamily="18" charset="0"/>
                <a:cs typeface="Times New Roman" pitchFamily="18" charset="0"/>
              </a:rPr>
              <a:t>輝度と熱中性子束の比較</a:t>
            </a:r>
            <a:endParaRPr kumimoji="1" lang="ja-JP" altLang="en-US" sz="3200" dirty="0">
              <a:latin typeface="Times New Roman" pitchFamily="18" charset="0"/>
              <a:cs typeface="Times New Roman" pitchFamily="18" charset="0"/>
            </a:endParaRPr>
          </a:p>
        </p:txBody>
      </p:sp>
      <p:sp>
        <p:nvSpPr>
          <p:cNvPr id="14" name="テキスト ボックス 13"/>
          <p:cNvSpPr txBox="1"/>
          <p:nvPr/>
        </p:nvSpPr>
        <p:spPr>
          <a:xfrm>
            <a:off x="539552" y="836712"/>
            <a:ext cx="7704856" cy="830997"/>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減速材表面中心の輝度とコリメータで絞られた熱中性子束の減速材サイズに対する依存性を比較した。</a:t>
            </a:r>
            <a:endParaRPr lang="en-US" altLang="ja-JP" sz="2400" dirty="0" smtClean="0">
              <a:latin typeface="Times New Roman" pitchFamily="18" charset="0"/>
              <a:cs typeface="Times New Roman" pitchFamily="18" charset="0"/>
            </a:endParaRPr>
          </a:p>
        </p:txBody>
      </p:sp>
      <p:pic>
        <p:nvPicPr>
          <p:cNvPr id="133121" name="Picture 1"/>
          <p:cNvPicPr>
            <a:picLocks noChangeAspect="1" noChangeArrowheads="1"/>
          </p:cNvPicPr>
          <p:nvPr/>
        </p:nvPicPr>
        <p:blipFill>
          <a:blip r:embed="rId2" cstate="print"/>
          <a:srcRect/>
          <a:stretch>
            <a:fillRect/>
          </a:stretch>
        </p:blipFill>
        <p:spPr bwMode="auto">
          <a:xfrm>
            <a:off x="1105991" y="1621507"/>
            <a:ext cx="7210425" cy="389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latin typeface="Times New Roman" pitchFamily="18" charset="0"/>
                <a:cs typeface="Times New Roman" pitchFamily="18" charset="0"/>
              </a:rPr>
              <a:t>最適な減速材サイズの決定について</a:t>
            </a:r>
            <a:endParaRPr kumimoji="1" lang="ja-JP" altLang="en-US" sz="3200" dirty="0">
              <a:latin typeface="Times New Roman" pitchFamily="18" charset="0"/>
              <a:cs typeface="Times New Roman" pitchFamily="18" charset="0"/>
            </a:endParaRPr>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67544" y="980728"/>
            <a:ext cx="8136904" cy="1569660"/>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減速材サイズが小さければ小さいほど同じ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で得られる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熱中性子束が高くなる。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しかし、検出面積である</a:t>
            </a:r>
            <a:r>
              <a:rPr lang="en-US" altLang="ja-JP" sz="2400" dirty="0" smtClean="0">
                <a:latin typeface="Times New Roman" pitchFamily="18" charset="0"/>
                <a:cs typeface="Times New Roman" pitchFamily="18" charset="0"/>
              </a:rPr>
              <a:t>Field of view</a:t>
            </a:r>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FOV</a:t>
            </a:r>
            <a:r>
              <a:rPr lang="ja-JP" altLang="en-US" sz="2400" dirty="0" smtClean="0">
                <a:latin typeface="Times New Roman" pitchFamily="18" charset="0"/>
                <a:cs typeface="Times New Roman" pitchFamily="18" charset="0"/>
              </a:rPr>
              <a:t>）を考慮した場合、減速材サイズの下限が決まってくる。</a:t>
            </a:r>
            <a:endParaRPr lang="en-US" altLang="ja-JP" sz="2400" dirty="0" smtClean="0">
              <a:latin typeface="Times New Roman" pitchFamily="18" charset="0"/>
              <a:cs typeface="Times New Roman" pitchFamily="18" charset="0"/>
            </a:endParaRPr>
          </a:p>
        </p:txBody>
      </p:sp>
      <p:sp>
        <p:nvSpPr>
          <p:cNvPr id="11" name="下矢印 10"/>
          <p:cNvSpPr/>
          <p:nvPr/>
        </p:nvSpPr>
        <p:spPr>
          <a:xfrm>
            <a:off x="4211960" y="2780928"/>
            <a:ext cx="720080" cy="648072"/>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11560" y="3861048"/>
            <a:ext cx="7848872" cy="1938992"/>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小型加速器中性子源で想定される体系</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L/D=50~100</a:t>
            </a:r>
            <a:r>
              <a:rPr lang="ja-JP" altLang="en-US" sz="2400" dirty="0" err="1"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FOV=10~30cm</a:t>
            </a:r>
            <a:r>
              <a:rPr lang="ja-JP" altLang="en-US" sz="2400" dirty="0" smtClean="0">
                <a:latin typeface="Times New Roman" pitchFamily="18" charset="0"/>
                <a:cs typeface="Times New Roman" pitchFamily="18" charset="0"/>
              </a:rPr>
              <a:t>）ついて、減速材サイズの</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下限を求めた。</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そして、それ以上の大きさの減速材サイズの体系について</a:t>
            </a:r>
            <a:endParaRPr lang="en-US" altLang="ja-JP" sz="24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10m</a:t>
            </a:r>
            <a:r>
              <a:rPr lang="ja-JP" altLang="en-US" sz="2400" dirty="0" smtClean="0">
                <a:latin typeface="Times New Roman" pitchFamily="18" charset="0"/>
                <a:cs typeface="Times New Roman" pitchFamily="18" charset="0"/>
              </a:rPr>
              <a:t>位置での熱中性子束を計算した。</a:t>
            </a:r>
            <a:endParaRPr lang="en-US" altLang="ja-JP"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a:stretch>
            <a:fillRect/>
          </a:stretch>
        </p:blipFill>
        <p:spPr bwMode="auto">
          <a:xfrm>
            <a:off x="966788" y="1262063"/>
            <a:ext cx="7210425" cy="4333875"/>
          </a:xfrm>
          <a:prstGeom prst="rect">
            <a:avLst/>
          </a:prstGeom>
          <a:noFill/>
          <a:ln w="9525">
            <a:noFill/>
            <a:miter lim="800000"/>
            <a:headEnd/>
            <a:tailEnd/>
          </a:ln>
          <a:effectLst/>
        </p:spPr>
      </p:pic>
      <p:sp>
        <p:nvSpPr>
          <p:cNvPr id="2" name="タイトル 1"/>
          <p:cNvSpPr>
            <a:spLocks noGrp="1"/>
          </p:cNvSpPr>
          <p:nvPr>
            <p:ph type="title"/>
          </p:nvPr>
        </p:nvSpPr>
        <p:spPr>
          <a:xfrm>
            <a:off x="179512" y="142852"/>
            <a:ext cx="8712968" cy="582594"/>
          </a:xfrm>
        </p:spPr>
        <p:txBody>
          <a:bodyPr>
            <a:noAutofit/>
          </a:bodyPr>
          <a:lstStyle/>
          <a:p>
            <a:pPr algn="l"/>
            <a:r>
              <a:rPr lang="en-US" altLang="ja-JP" sz="3200" dirty="0" smtClean="0">
                <a:latin typeface="Times New Roman" pitchFamily="18" charset="0"/>
                <a:cs typeface="Times New Roman" pitchFamily="18" charset="0"/>
              </a:rPr>
              <a:t>L/D</a:t>
            </a:r>
            <a:r>
              <a:rPr lang="ja-JP" altLang="en-US" sz="3200" dirty="0" smtClean="0">
                <a:latin typeface="Times New Roman" pitchFamily="18" charset="0"/>
                <a:cs typeface="Times New Roman" pitchFamily="18" charset="0"/>
              </a:rPr>
              <a:t>と</a:t>
            </a:r>
            <a:r>
              <a:rPr lang="en-US" altLang="ja-JP" sz="3200" dirty="0" smtClean="0">
                <a:latin typeface="Times New Roman" pitchFamily="18" charset="0"/>
                <a:cs typeface="Times New Roman" pitchFamily="18" charset="0"/>
              </a:rPr>
              <a:t>FOV</a:t>
            </a:r>
            <a:r>
              <a:rPr lang="ja-JP" altLang="en-US" sz="3200" dirty="0" smtClean="0">
                <a:latin typeface="Times New Roman" pitchFamily="18" charset="0"/>
                <a:cs typeface="Times New Roman" pitchFamily="18" charset="0"/>
              </a:rPr>
              <a:t>を固定した場合（</a:t>
            </a:r>
            <a:r>
              <a:rPr lang="en-US" altLang="ja-JP" sz="3200" dirty="0" smtClean="0">
                <a:latin typeface="Times New Roman" pitchFamily="18" charset="0"/>
                <a:cs typeface="Times New Roman" pitchFamily="18" charset="0"/>
              </a:rPr>
              <a:t>L/D=50</a:t>
            </a:r>
            <a:r>
              <a:rPr lang="ja-JP" altLang="en-US" sz="3200" dirty="0" smtClean="0">
                <a:latin typeface="Times New Roman" pitchFamily="18" charset="0"/>
                <a:cs typeface="Times New Roman" pitchFamily="18" charset="0"/>
              </a:rPr>
              <a:t>）</a:t>
            </a:r>
            <a:endParaRPr kumimoji="1" lang="ja-JP" altLang="en-US" sz="3200" dirty="0">
              <a:latin typeface="Times New Roman" pitchFamily="18" charset="0"/>
              <a:cs typeface="Times New Roman" pitchFamily="18" charset="0"/>
            </a:endParaRPr>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403648" y="5589240"/>
            <a:ext cx="626469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熱中性子束の減速材サイズ依存性（</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L/D=50</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円/楕円 7"/>
          <p:cNvSpPr/>
          <p:nvPr/>
        </p:nvSpPr>
        <p:spPr>
          <a:xfrm rot="1560989">
            <a:off x="2182550" y="2034723"/>
            <a:ext cx="1449068" cy="602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35696" y="899428"/>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20.6cm</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2915816" y="994696"/>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21.2cm</a:t>
            </a:r>
            <a:endParaRPr kumimoji="1" lang="ja-JP" altLang="en-US" dirty="0">
              <a:latin typeface="Times New Roman" pitchFamily="18" charset="0"/>
              <a:cs typeface="Times New Roman" pitchFamily="18" charset="0"/>
            </a:endParaRPr>
          </a:p>
        </p:txBody>
      </p:sp>
      <p:sp>
        <p:nvSpPr>
          <p:cNvPr id="13" name="テキスト ボックス 12"/>
          <p:cNvSpPr txBox="1"/>
          <p:nvPr/>
        </p:nvSpPr>
        <p:spPr>
          <a:xfrm>
            <a:off x="3995936" y="1210720"/>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21.8cm</a:t>
            </a:r>
            <a:endParaRPr kumimoji="1" lang="ja-JP" altLang="en-US" dirty="0">
              <a:latin typeface="Times New Roman" pitchFamily="18" charset="0"/>
              <a:cs typeface="Times New Roman" pitchFamily="18" charset="0"/>
            </a:endParaRPr>
          </a:p>
        </p:txBody>
      </p:sp>
      <p:cxnSp>
        <p:nvCxnSpPr>
          <p:cNvPr id="14" name="直線矢印コネクタ 13"/>
          <p:cNvCxnSpPr>
            <a:stCxn id="9" idx="2"/>
          </p:cNvCxnSpPr>
          <p:nvPr/>
        </p:nvCxnSpPr>
        <p:spPr>
          <a:xfrm>
            <a:off x="2303748" y="1268760"/>
            <a:ext cx="252028"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2"/>
          </p:cNvCxnSpPr>
          <p:nvPr/>
        </p:nvCxnSpPr>
        <p:spPr>
          <a:xfrm flipH="1">
            <a:off x="2915816" y="1364028"/>
            <a:ext cx="468052" cy="912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2"/>
          </p:cNvCxnSpPr>
          <p:nvPr/>
        </p:nvCxnSpPr>
        <p:spPr>
          <a:xfrm flipH="1">
            <a:off x="3275856" y="1580052"/>
            <a:ext cx="1188132" cy="9268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059832" y="5982379"/>
            <a:ext cx="6048672" cy="830997"/>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center      :</a:t>
            </a:r>
            <a:r>
              <a:rPr lang="ja-JP" altLang="en-US" sz="2400" dirty="0" smtClean="0">
                <a:latin typeface="Times New Roman" pitchFamily="18" charset="0"/>
                <a:cs typeface="Times New Roman" pitchFamily="18" charset="0"/>
              </a:rPr>
              <a:t>検出面中心における熱中性子束</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average   :</a:t>
            </a:r>
            <a:r>
              <a:rPr lang="ja-JP" altLang="en-US" sz="2400" dirty="0" smtClean="0">
                <a:latin typeface="Times New Roman" pitchFamily="18" charset="0"/>
                <a:cs typeface="Times New Roman" pitchFamily="18" charset="0"/>
              </a:rPr>
              <a:t>検出面全体の平均の熱中性子束</a:t>
            </a:r>
            <a:endParaRPr lang="en-US" altLang="ja-JP" sz="2400" dirty="0" smtClean="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p:cNvPicPr>
            <a:picLocks noChangeAspect="1" noChangeArrowheads="1"/>
          </p:cNvPicPr>
          <p:nvPr/>
        </p:nvPicPr>
        <p:blipFill>
          <a:blip r:embed="rId3" cstate="print"/>
          <a:srcRect/>
          <a:stretch>
            <a:fillRect/>
          </a:stretch>
        </p:blipFill>
        <p:spPr bwMode="auto">
          <a:xfrm>
            <a:off x="966788" y="1262063"/>
            <a:ext cx="7210425" cy="4333875"/>
          </a:xfrm>
          <a:prstGeom prst="rect">
            <a:avLst/>
          </a:prstGeom>
          <a:noFill/>
          <a:ln w="9525">
            <a:noFill/>
            <a:miter lim="800000"/>
            <a:headEnd/>
            <a:tailEnd/>
          </a:ln>
          <a:effectLst/>
        </p:spPr>
      </p:pic>
      <p:sp>
        <p:nvSpPr>
          <p:cNvPr id="2" name="タイトル 1"/>
          <p:cNvSpPr>
            <a:spLocks noGrp="1"/>
          </p:cNvSpPr>
          <p:nvPr>
            <p:ph type="title"/>
          </p:nvPr>
        </p:nvSpPr>
        <p:spPr>
          <a:xfrm>
            <a:off x="179512" y="142852"/>
            <a:ext cx="8712968" cy="582594"/>
          </a:xfrm>
        </p:spPr>
        <p:txBody>
          <a:bodyPr>
            <a:noAutofit/>
          </a:bodyPr>
          <a:lstStyle/>
          <a:p>
            <a:pPr algn="l"/>
            <a:r>
              <a:rPr lang="en-US" altLang="ja-JP" sz="3200" dirty="0" smtClean="0">
                <a:latin typeface="Times New Roman" pitchFamily="18" charset="0"/>
                <a:cs typeface="Times New Roman" pitchFamily="18" charset="0"/>
              </a:rPr>
              <a:t>L/D</a:t>
            </a:r>
            <a:r>
              <a:rPr lang="ja-JP" altLang="en-US" sz="3200" dirty="0" smtClean="0">
                <a:latin typeface="Times New Roman" pitchFamily="18" charset="0"/>
                <a:cs typeface="Times New Roman" pitchFamily="18" charset="0"/>
              </a:rPr>
              <a:t>と</a:t>
            </a:r>
            <a:r>
              <a:rPr lang="en-US" altLang="ja-JP" sz="3200" dirty="0" smtClean="0">
                <a:latin typeface="Times New Roman" pitchFamily="18" charset="0"/>
                <a:cs typeface="Times New Roman" pitchFamily="18" charset="0"/>
              </a:rPr>
              <a:t>FOV</a:t>
            </a:r>
            <a:r>
              <a:rPr lang="ja-JP" altLang="en-US" sz="3200" dirty="0" smtClean="0">
                <a:latin typeface="Times New Roman" pitchFamily="18" charset="0"/>
                <a:cs typeface="Times New Roman" pitchFamily="18" charset="0"/>
              </a:rPr>
              <a:t>を固定した場合（</a:t>
            </a:r>
            <a:r>
              <a:rPr lang="en-US" altLang="ja-JP" sz="3200" dirty="0" smtClean="0">
                <a:latin typeface="Times New Roman" pitchFamily="18" charset="0"/>
                <a:cs typeface="Times New Roman" pitchFamily="18" charset="0"/>
              </a:rPr>
              <a:t>L/D=75</a:t>
            </a:r>
            <a:r>
              <a:rPr lang="ja-JP" altLang="en-US" sz="3200" dirty="0" smtClean="0">
                <a:latin typeface="Times New Roman" pitchFamily="18" charset="0"/>
                <a:cs typeface="Times New Roman" pitchFamily="18" charset="0"/>
              </a:rPr>
              <a:t>）</a:t>
            </a:r>
            <a:endParaRPr kumimoji="1" lang="ja-JP" altLang="en-US" sz="3200" dirty="0">
              <a:latin typeface="Times New Roman" pitchFamily="18" charset="0"/>
              <a:cs typeface="Times New Roman" pitchFamily="18" charset="0"/>
            </a:endParaRPr>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403648" y="5589240"/>
            <a:ext cx="626469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熱中性子束の減速材サイズ依存性（</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L/D=75</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円/楕円 7"/>
          <p:cNvSpPr/>
          <p:nvPr/>
        </p:nvSpPr>
        <p:spPr>
          <a:xfrm rot="2036948">
            <a:off x="2317092" y="1708317"/>
            <a:ext cx="1357716" cy="532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79712" y="971436"/>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13.9cm</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3059832" y="980728"/>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14.5cm</a:t>
            </a:r>
            <a:endParaRPr kumimoji="1" lang="ja-JP" altLang="en-US" dirty="0">
              <a:latin typeface="Times New Roman" pitchFamily="18" charset="0"/>
              <a:cs typeface="Times New Roman" pitchFamily="18" charset="0"/>
            </a:endParaRPr>
          </a:p>
        </p:txBody>
      </p:sp>
      <p:sp>
        <p:nvSpPr>
          <p:cNvPr id="13" name="テキスト ボックス 12"/>
          <p:cNvSpPr txBox="1"/>
          <p:nvPr/>
        </p:nvSpPr>
        <p:spPr>
          <a:xfrm>
            <a:off x="4139952" y="1196752"/>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15.1cm</a:t>
            </a:r>
            <a:endParaRPr kumimoji="1" lang="ja-JP" altLang="en-US" dirty="0">
              <a:latin typeface="Times New Roman" pitchFamily="18" charset="0"/>
              <a:cs typeface="Times New Roman" pitchFamily="18" charset="0"/>
            </a:endParaRPr>
          </a:p>
        </p:txBody>
      </p:sp>
      <p:cxnSp>
        <p:nvCxnSpPr>
          <p:cNvPr id="14" name="直線矢印コネクタ 13"/>
          <p:cNvCxnSpPr>
            <a:stCxn id="9" idx="2"/>
          </p:cNvCxnSpPr>
          <p:nvPr/>
        </p:nvCxnSpPr>
        <p:spPr>
          <a:xfrm>
            <a:off x="2447764" y="1340768"/>
            <a:ext cx="108012"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2"/>
          </p:cNvCxnSpPr>
          <p:nvPr/>
        </p:nvCxnSpPr>
        <p:spPr>
          <a:xfrm flipH="1">
            <a:off x="2987824" y="1350060"/>
            <a:ext cx="540060" cy="5667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2"/>
          </p:cNvCxnSpPr>
          <p:nvPr/>
        </p:nvCxnSpPr>
        <p:spPr>
          <a:xfrm flipH="1">
            <a:off x="3275856" y="1566084"/>
            <a:ext cx="1332148" cy="5667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1"/>
          <p:cNvPicPr>
            <a:picLocks noChangeAspect="1" noChangeArrowheads="1"/>
          </p:cNvPicPr>
          <p:nvPr/>
        </p:nvPicPr>
        <p:blipFill>
          <a:blip r:embed="rId3" cstate="print"/>
          <a:srcRect/>
          <a:stretch>
            <a:fillRect/>
          </a:stretch>
        </p:blipFill>
        <p:spPr bwMode="auto">
          <a:xfrm>
            <a:off x="966788" y="1262063"/>
            <a:ext cx="7210425" cy="4333875"/>
          </a:xfrm>
          <a:prstGeom prst="rect">
            <a:avLst/>
          </a:prstGeom>
          <a:noFill/>
          <a:ln w="9525">
            <a:noFill/>
            <a:miter lim="800000"/>
            <a:headEnd/>
            <a:tailEnd/>
          </a:ln>
          <a:effectLst/>
        </p:spPr>
      </p:pic>
      <p:sp>
        <p:nvSpPr>
          <p:cNvPr id="2" name="タイトル 1"/>
          <p:cNvSpPr>
            <a:spLocks noGrp="1"/>
          </p:cNvSpPr>
          <p:nvPr>
            <p:ph type="title"/>
          </p:nvPr>
        </p:nvSpPr>
        <p:spPr>
          <a:xfrm>
            <a:off x="179512" y="142852"/>
            <a:ext cx="8712968" cy="582594"/>
          </a:xfrm>
        </p:spPr>
        <p:txBody>
          <a:bodyPr>
            <a:noAutofit/>
          </a:bodyPr>
          <a:lstStyle/>
          <a:p>
            <a:pPr algn="l"/>
            <a:r>
              <a:rPr lang="en-US" altLang="ja-JP" sz="3200" dirty="0" smtClean="0">
                <a:latin typeface="Times New Roman" pitchFamily="18" charset="0"/>
                <a:cs typeface="Times New Roman" pitchFamily="18" charset="0"/>
              </a:rPr>
              <a:t>L/D</a:t>
            </a:r>
            <a:r>
              <a:rPr lang="ja-JP" altLang="en-US" sz="3200" dirty="0" smtClean="0">
                <a:latin typeface="Times New Roman" pitchFamily="18" charset="0"/>
                <a:cs typeface="Times New Roman" pitchFamily="18" charset="0"/>
              </a:rPr>
              <a:t>と</a:t>
            </a:r>
            <a:r>
              <a:rPr lang="en-US" altLang="ja-JP" sz="3200" dirty="0" smtClean="0">
                <a:latin typeface="Times New Roman" pitchFamily="18" charset="0"/>
                <a:cs typeface="Times New Roman" pitchFamily="18" charset="0"/>
              </a:rPr>
              <a:t>FOV</a:t>
            </a:r>
            <a:r>
              <a:rPr lang="ja-JP" altLang="en-US" sz="3200" dirty="0" smtClean="0">
                <a:latin typeface="Times New Roman" pitchFamily="18" charset="0"/>
                <a:cs typeface="Times New Roman" pitchFamily="18" charset="0"/>
              </a:rPr>
              <a:t>を固定した場合（</a:t>
            </a:r>
            <a:r>
              <a:rPr lang="en-US" altLang="ja-JP" sz="3200" dirty="0" smtClean="0">
                <a:latin typeface="Times New Roman" pitchFamily="18" charset="0"/>
                <a:cs typeface="Times New Roman" pitchFamily="18" charset="0"/>
              </a:rPr>
              <a:t>L/D=100</a:t>
            </a:r>
            <a:r>
              <a:rPr lang="ja-JP" altLang="en-US" sz="3200" dirty="0" smtClean="0">
                <a:latin typeface="Times New Roman" pitchFamily="18" charset="0"/>
                <a:cs typeface="Times New Roman" pitchFamily="18" charset="0"/>
              </a:rPr>
              <a:t>）</a:t>
            </a:r>
            <a:endParaRPr kumimoji="1" lang="ja-JP" altLang="en-US" sz="3200" dirty="0">
              <a:latin typeface="Times New Roman" pitchFamily="18" charset="0"/>
              <a:cs typeface="Times New Roman" pitchFamily="18" charset="0"/>
            </a:endParaRPr>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475656" y="5589240"/>
            <a:ext cx="626469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熱中性子束の減速材サイズ依存性（</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L/D=100</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円/楕円 7"/>
          <p:cNvSpPr/>
          <p:nvPr/>
        </p:nvSpPr>
        <p:spPr>
          <a:xfrm rot="1951094">
            <a:off x="2209813" y="1932969"/>
            <a:ext cx="1370046" cy="60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79712" y="971436"/>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10.6cm</a:t>
            </a:r>
            <a:endParaRPr kumimoji="1" lang="ja-JP" altLang="en-US" dirty="0">
              <a:latin typeface="Times New Roman" pitchFamily="18" charset="0"/>
              <a:cs typeface="Times New Roman" pitchFamily="18" charset="0"/>
            </a:endParaRPr>
          </a:p>
        </p:txBody>
      </p:sp>
      <p:sp>
        <p:nvSpPr>
          <p:cNvPr id="12" name="テキスト ボックス 11"/>
          <p:cNvSpPr txBox="1"/>
          <p:nvPr/>
        </p:nvSpPr>
        <p:spPr>
          <a:xfrm>
            <a:off x="3059832" y="980728"/>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11.2cm</a:t>
            </a:r>
            <a:endParaRPr kumimoji="1" lang="ja-JP" altLang="en-US" dirty="0">
              <a:latin typeface="Times New Roman" pitchFamily="18" charset="0"/>
              <a:cs typeface="Times New Roman" pitchFamily="18" charset="0"/>
            </a:endParaRPr>
          </a:p>
        </p:txBody>
      </p:sp>
      <p:sp>
        <p:nvSpPr>
          <p:cNvPr id="13" name="テキスト ボックス 12"/>
          <p:cNvSpPr txBox="1"/>
          <p:nvPr/>
        </p:nvSpPr>
        <p:spPr>
          <a:xfrm>
            <a:off x="4067944" y="1196752"/>
            <a:ext cx="936104" cy="369332"/>
          </a:xfrm>
          <a:prstGeom prst="rect">
            <a:avLst/>
          </a:prstGeom>
          <a:solidFill>
            <a:schemeClr val="accent2">
              <a:lumMod val="20000"/>
              <a:lumOff val="80000"/>
            </a:schemeClr>
          </a:solidFill>
        </p:spPr>
        <p:txBody>
          <a:bodyPr wrap="square" rtlCol="0">
            <a:spAutoFit/>
          </a:bodyPr>
          <a:lstStyle/>
          <a:p>
            <a:pPr algn="ctr"/>
            <a:r>
              <a:rPr lang="en-US" altLang="ja-JP" dirty="0" smtClean="0">
                <a:latin typeface="Times New Roman" pitchFamily="18" charset="0"/>
                <a:cs typeface="Times New Roman" pitchFamily="18" charset="0"/>
              </a:rPr>
              <a:t>11.7cm</a:t>
            </a:r>
            <a:endParaRPr kumimoji="1" lang="ja-JP" altLang="en-US" dirty="0">
              <a:latin typeface="Times New Roman" pitchFamily="18" charset="0"/>
              <a:cs typeface="Times New Roman" pitchFamily="18" charset="0"/>
            </a:endParaRPr>
          </a:p>
        </p:txBody>
      </p:sp>
      <p:cxnSp>
        <p:nvCxnSpPr>
          <p:cNvPr id="14" name="直線矢印コネクタ 13"/>
          <p:cNvCxnSpPr>
            <a:stCxn id="9" idx="2"/>
          </p:cNvCxnSpPr>
          <p:nvPr/>
        </p:nvCxnSpPr>
        <p:spPr>
          <a:xfrm>
            <a:off x="2447764" y="1340768"/>
            <a:ext cx="36004"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2" idx="2"/>
          </p:cNvCxnSpPr>
          <p:nvPr/>
        </p:nvCxnSpPr>
        <p:spPr>
          <a:xfrm flipH="1">
            <a:off x="2843808" y="1350060"/>
            <a:ext cx="684076" cy="782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2"/>
          </p:cNvCxnSpPr>
          <p:nvPr/>
        </p:nvCxnSpPr>
        <p:spPr>
          <a:xfrm flipH="1">
            <a:off x="3131840" y="1566084"/>
            <a:ext cx="1404156" cy="710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51520" y="5982379"/>
            <a:ext cx="8712968" cy="830997"/>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・下限となる減速材サイズにおいて最大の熱中性子束を得た。</a:t>
            </a:r>
            <a:endParaRPr lang="en-US" altLang="ja-JP" sz="2400" dirty="0" smtClean="0">
              <a:latin typeface="Times New Roman" pitchFamily="18" charset="0"/>
              <a:cs typeface="Times New Roman" pitchFamily="18" charset="0"/>
            </a:endParaRPr>
          </a:p>
          <a:p>
            <a:r>
              <a:rPr lang="ja-JP" altLang="en-US" sz="2400" dirty="0" smtClean="0">
                <a:solidFill>
                  <a:schemeClr val="tx1">
                    <a:lumMod val="50000"/>
                    <a:lumOff val="50000"/>
                  </a:schemeClr>
                </a:solidFill>
                <a:latin typeface="Times New Roman" pitchFamily="18" charset="0"/>
                <a:cs typeface="Times New Roman" pitchFamily="18" charset="0"/>
              </a:rPr>
              <a:t>・検出面前面でほぼ均一な熱中性子束を得られることがわかった。</a:t>
            </a:r>
            <a:endParaRPr lang="en-US" altLang="ja-JP" sz="2400" dirty="0" smtClean="0">
              <a:solidFill>
                <a:schemeClr val="tx1">
                  <a:lumMod val="50000"/>
                  <a:lumOff val="50000"/>
                </a:schemeClr>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まとめ</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3528" y="1146224"/>
            <a:ext cx="8568952" cy="2677656"/>
          </a:xfrm>
          <a:prstGeom prst="rect">
            <a:avLst/>
          </a:prstGeom>
          <a:noFill/>
        </p:spPr>
        <p:txBody>
          <a:bodyPr wrap="square" rtlCol="0">
            <a:spAutoFit/>
          </a:bodyPr>
          <a:lstStyle/>
          <a:p>
            <a:pPr marL="457200" indent="-457200">
              <a:buFont typeface="+mj-lt"/>
              <a:buAutoNum type="arabicPeriod"/>
            </a:pPr>
            <a:r>
              <a:rPr lang="ja-JP" altLang="en-US" sz="2400" dirty="0" smtClean="0">
                <a:latin typeface="Times New Roman" pitchFamily="18" charset="0"/>
                <a:cs typeface="Times New Roman" pitchFamily="18" charset="0"/>
              </a:rPr>
              <a:t>コリメータの有無に関わらず、小さな減速材の方が同じ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では得られる熱中性子束が高くなった。</a:t>
            </a:r>
            <a:endParaRPr lang="en-US" altLang="ja-JP" sz="2400" dirty="0" smtClean="0">
              <a:latin typeface="Times New Roman" pitchFamily="18" charset="0"/>
              <a:cs typeface="Times New Roman" pitchFamily="18" charset="0"/>
            </a:endParaRPr>
          </a:p>
          <a:p>
            <a:pPr marL="457200" indent="-457200">
              <a:buFont typeface="+mj-lt"/>
              <a:buAutoNum type="arabicPeriod"/>
            </a:pPr>
            <a:endParaRPr lang="en-US" altLang="ja-JP" sz="2400" dirty="0" smtClean="0">
              <a:latin typeface="Times New Roman" pitchFamily="18" charset="0"/>
              <a:cs typeface="Times New Roman" pitchFamily="18" charset="0"/>
            </a:endParaRPr>
          </a:p>
          <a:p>
            <a:pPr marL="457200" indent="-457200">
              <a:buFont typeface="+mj-lt"/>
              <a:buAutoNum type="arabicPeriod"/>
            </a:pPr>
            <a:r>
              <a:rPr lang="ja-JP" altLang="en-US" sz="2400" dirty="0" smtClean="0">
                <a:latin typeface="Times New Roman" pitchFamily="18" charset="0"/>
                <a:cs typeface="Times New Roman" pitchFamily="18" charset="0"/>
              </a:rPr>
              <a:t>飛行距離と</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を固定した場合、</a:t>
            </a:r>
            <a:r>
              <a:rPr lang="en-US" altLang="ja-JP" sz="2400" dirty="0" smtClean="0">
                <a:latin typeface="Times New Roman" pitchFamily="18" charset="0"/>
                <a:cs typeface="Times New Roman" pitchFamily="18" charset="0"/>
              </a:rPr>
              <a:t>FOV</a:t>
            </a:r>
            <a:r>
              <a:rPr lang="ja-JP" altLang="en-US" sz="2400" dirty="0" smtClean="0">
                <a:latin typeface="Times New Roman" pitchFamily="18" charset="0"/>
                <a:cs typeface="Times New Roman" pitchFamily="18" charset="0"/>
              </a:rPr>
              <a:t>の大きさによって必要な減速材サイズの下限が決まってくる。</a:t>
            </a:r>
            <a:r>
              <a:rPr lang="en-US" altLang="ja-JP" sz="2400" dirty="0" smtClean="0">
                <a:latin typeface="Times New Roman" pitchFamily="18" charset="0"/>
                <a:cs typeface="Times New Roman" pitchFamily="18" charset="0"/>
              </a:rPr>
              <a:t/>
            </a:r>
            <a:br>
              <a:rPr lang="en-US" altLang="ja-JP" sz="2400" dirty="0" smtClean="0">
                <a:latin typeface="Times New Roman" pitchFamily="18" charset="0"/>
                <a:cs typeface="Times New Roman" pitchFamily="18" charset="0"/>
              </a:rPr>
            </a:br>
            <a:r>
              <a:rPr lang="ja-JP" altLang="en-US" sz="2400" dirty="0" smtClean="0">
                <a:latin typeface="Times New Roman" pitchFamily="18" charset="0"/>
                <a:cs typeface="Times New Roman" pitchFamily="18" charset="0"/>
              </a:rPr>
              <a:t>それぞれの条件において、以下に示す減速材サイズの下限が、最適な減速材サイズであることがわかった。</a:t>
            </a:r>
            <a:endParaRPr lang="en-US" altLang="ja-JP" sz="2400" dirty="0" smtClean="0">
              <a:latin typeface="Times New Roman" pitchFamily="18" charset="0"/>
              <a:cs typeface="Times New Roman" pitchFamily="18" charset="0"/>
            </a:endParaRPr>
          </a:p>
        </p:txBody>
      </p:sp>
      <p:graphicFrame>
        <p:nvGraphicFramePr>
          <p:cNvPr id="6" name="表 5"/>
          <p:cNvGraphicFramePr>
            <a:graphicFrameLocks noGrp="1"/>
          </p:cNvGraphicFramePr>
          <p:nvPr/>
        </p:nvGraphicFramePr>
        <p:xfrm>
          <a:off x="1907704" y="4149080"/>
          <a:ext cx="4968552" cy="1612980"/>
        </p:xfrm>
        <a:graphic>
          <a:graphicData uri="http://schemas.openxmlformats.org/drawingml/2006/table">
            <a:tbl>
              <a:tblPr>
                <a:tableStyleId>{8EC20E35-A176-4012-BC5E-935CFFF8708E}</a:tableStyleId>
              </a:tblPr>
              <a:tblGrid>
                <a:gridCol w="1430453"/>
                <a:gridCol w="1125986"/>
                <a:gridCol w="1125986"/>
                <a:gridCol w="1286127"/>
              </a:tblGrid>
              <a:tr h="403245">
                <a:tc>
                  <a:txBody>
                    <a:bodyPr/>
                    <a:lstStyle/>
                    <a:p>
                      <a:pPr algn="ctr" fontAlgn="ctr"/>
                      <a:r>
                        <a:rPr lang="en-US" sz="1600" u="none" strike="noStrike" dirty="0" smtClean="0">
                          <a:latin typeface="Times New Roman" pitchFamily="18" charset="0"/>
                          <a:cs typeface="Times New Roman" pitchFamily="18" charset="0"/>
                        </a:rPr>
                        <a:t>FOV (cm)</a:t>
                      </a:r>
                      <a:endParaRPr lang="en-US" sz="1600" b="0" i="0" u="none" strike="noStrike" dirty="0">
                        <a:solidFill>
                          <a:srgbClr val="000000"/>
                        </a:solidFill>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smtClean="0">
                          <a:latin typeface="Times New Roman" pitchFamily="18" charset="0"/>
                          <a:cs typeface="Times New Roman" pitchFamily="18" charset="0"/>
                        </a:rPr>
                        <a:t>L/D=50</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smtClean="0">
                          <a:latin typeface="Times New Roman" pitchFamily="18" charset="0"/>
                          <a:cs typeface="Times New Roman" pitchFamily="18" charset="0"/>
                        </a:rPr>
                        <a:t>L/D=75</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smtClean="0">
                          <a:latin typeface="Times New Roman" pitchFamily="18" charset="0"/>
                          <a:cs typeface="Times New Roman" pitchFamily="18" charset="0"/>
                        </a:rPr>
                        <a:t>L/D=100</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B w="12700" cap="flat" cmpd="sng" algn="ctr">
                      <a:solidFill>
                        <a:schemeClr val="tx1"/>
                      </a:solidFill>
                      <a:prstDash val="solid"/>
                      <a:round/>
                      <a:headEnd type="none" w="med" len="med"/>
                      <a:tailEnd type="none" w="med" len="med"/>
                    </a:lnB>
                  </a:tcPr>
                </a:tc>
              </a:tr>
              <a:tr h="403245">
                <a:tc>
                  <a:txBody>
                    <a:bodyPr/>
                    <a:lstStyle/>
                    <a:p>
                      <a:pPr algn="ctr" fontAlgn="ctr"/>
                      <a:r>
                        <a:rPr lang="en-US" altLang="ja-JP" sz="1600" u="none" strike="noStrike" dirty="0">
                          <a:latin typeface="Times New Roman" pitchFamily="18" charset="0"/>
                          <a:cs typeface="Times New Roman" pitchFamily="18" charset="0"/>
                        </a:rPr>
                        <a:t>10</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altLang="ja-JP" sz="1600" u="none" strike="noStrike" dirty="0">
                          <a:latin typeface="Times New Roman" pitchFamily="18" charset="0"/>
                          <a:cs typeface="Times New Roman" pitchFamily="18" charset="0"/>
                        </a:rPr>
                        <a:t>20.6</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ja-JP" sz="1600" u="none" strike="noStrike" dirty="0" smtClean="0">
                          <a:latin typeface="Times New Roman" pitchFamily="18" charset="0"/>
                          <a:cs typeface="Times New Roman" pitchFamily="18" charset="0"/>
                        </a:rPr>
                        <a:t>13.9</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600" u="none" strike="noStrike" dirty="0" smtClean="0">
                          <a:latin typeface="Times New Roman" pitchFamily="18" charset="0"/>
                          <a:cs typeface="Times New Roman" pitchFamily="18" charset="0"/>
                        </a:rPr>
                        <a:t>10.6</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T w="12700" cap="flat" cmpd="sng" algn="ctr">
                      <a:solidFill>
                        <a:schemeClr val="tx1"/>
                      </a:solidFill>
                      <a:prstDash val="solid"/>
                      <a:round/>
                      <a:headEnd type="none" w="med" len="med"/>
                      <a:tailEnd type="none" w="med" len="med"/>
                    </a:lnT>
                  </a:tcPr>
                </a:tc>
              </a:tr>
              <a:tr h="403245">
                <a:tc>
                  <a:txBody>
                    <a:bodyPr/>
                    <a:lstStyle/>
                    <a:p>
                      <a:pPr algn="ctr" fontAlgn="ctr"/>
                      <a:r>
                        <a:rPr lang="en-US" altLang="ja-JP" sz="1600" u="none" strike="noStrike" dirty="0">
                          <a:latin typeface="Times New Roman" pitchFamily="18" charset="0"/>
                          <a:cs typeface="Times New Roman" pitchFamily="18" charset="0"/>
                        </a:rPr>
                        <a:t>20</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ja-JP" sz="1600" u="none" strike="noStrike" dirty="0" smtClean="0">
                          <a:latin typeface="Times New Roman" pitchFamily="18" charset="0"/>
                          <a:cs typeface="Times New Roman" pitchFamily="18" charset="0"/>
                        </a:rPr>
                        <a:t>21.2</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ja-JP" sz="1600" u="none" strike="noStrike" dirty="0">
                          <a:latin typeface="Times New Roman" pitchFamily="18" charset="0"/>
                          <a:cs typeface="Times New Roman" pitchFamily="18" charset="0"/>
                        </a:rPr>
                        <a:t>14.5</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ja-JP" sz="1600" u="none" strike="noStrike" dirty="0" smtClean="0">
                          <a:latin typeface="Times New Roman" pitchFamily="18" charset="0"/>
                          <a:cs typeface="Times New Roman" pitchFamily="18" charset="0"/>
                        </a:rPr>
                        <a:t>11.2</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tc>
              </a:tr>
              <a:tr h="403245">
                <a:tc>
                  <a:txBody>
                    <a:bodyPr/>
                    <a:lstStyle/>
                    <a:p>
                      <a:pPr algn="ctr" fontAlgn="ctr"/>
                      <a:r>
                        <a:rPr lang="en-US" altLang="ja-JP" sz="1600" u="none" strike="noStrike">
                          <a:latin typeface="Times New Roman" pitchFamily="18" charset="0"/>
                          <a:cs typeface="Times New Roman" pitchFamily="18" charset="0"/>
                        </a:rPr>
                        <a:t>30</a:t>
                      </a:r>
                      <a:endParaRPr lang="en-US" altLang="ja-JP" sz="1600" b="0" i="0" u="none" strike="noStrike">
                        <a:solidFill>
                          <a:srgbClr val="000000"/>
                        </a:solidFill>
                        <a:latin typeface="Times New Roman" pitchFamily="18" charset="0"/>
                        <a:cs typeface="Times New Roman" pitchFamily="18"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ja-JP" sz="1600" u="none" strike="noStrike" dirty="0" smtClean="0">
                          <a:latin typeface="Times New Roman" pitchFamily="18" charset="0"/>
                          <a:cs typeface="Times New Roman" pitchFamily="18" charset="0"/>
                        </a:rPr>
                        <a:t>21.8</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ja-JP" sz="1600" u="none" strike="noStrike" dirty="0" smtClean="0">
                          <a:latin typeface="Times New Roman" pitchFamily="18" charset="0"/>
                          <a:cs typeface="Times New Roman" pitchFamily="18" charset="0"/>
                        </a:rPr>
                        <a:t>15.1</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en-US" altLang="ja-JP" sz="1600" u="none" strike="noStrike" dirty="0">
                          <a:latin typeface="Times New Roman" pitchFamily="18" charset="0"/>
                          <a:cs typeface="Times New Roman" pitchFamily="18" charset="0"/>
                        </a:rPr>
                        <a:t>11.7</a:t>
                      </a:r>
                      <a:endParaRPr lang="en-US" altLang="ja-JP" sz="1600" b="0" i="0" u="none" strike="noStrike" dirty="0">
                        <a:solidFill>
                          <a:srgbClr val="000000"/>
                        </a:solidFill>
                        <a:latin typeface="Times New Roman" pitchFamily="18" charset="0"/>
                        <a:cs typeface="Times New Roman" pitchFamily="18" charset="0"/>
                      </a:endParaRPr>
                    </a:p>
                  </a:txBody>
                  <a:tcPr marL="9525" marR="9525" marT="9525" marB="0" anchor="ctr"/>
                </a:tc>
              </a:tr>
            </a:tbl>
          </a:graphicData>
        </a:graphic>
      </p:graphicFrame>
      <p:sp>
        <p:nvSpPr>
          <p:cNvPr id="8" name="テキスト ボックス 7"/>
          <p:cNvSpPr txBox="1"/>
          <p:nvPr/>
        </p:nvSpPr>
        <p:spPr>
          <a:xfrm>
            <a:off x="1403648" y="5909210"/>
            <a:ext cx="626469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各</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FOV</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と</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L/D</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に対する減速材サイズの下限値（</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cm</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研究背景</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12" descr="jparc1"/>
          <p:cNvPicPr>
            <a:picLocks noChangeAspect="1" noChangeArrowheads="1"/>
          </p:cNvPicPr>
          <p:nvPr/>
        </p:nvPicPr>
        <p:blipFill>
          <a:blip r:embed="rId3" cstate="screen"/>
          <a:srcRect t="3372" b="12316"/>
          <a:stretch>
            <a:fillRect/>
          </a:stretch>
        </p:blipFill>
        <p:spPr bwMode="auto">
          <a:xfrm>
            <a:off x="4860032" y="1115452"/>
            <a:ext cx="3408362" cy="1800200"/>
          </a:xfrm>
          <a:prstGeom prst="rect">
            <a:avLst/>
          </a:prstGeom>
          <a:noFill/>
        </p:spPr>
      </p:pic>
      <p:sp>
        <p:nvSpPr>
          <p:cNvPr id="19" name="テキスト ボックス 18"/>
          <p:cNvSpPr txBox="1"/>
          <p:nvPr/>
        </p:nvSpPr>
        <p:spPr>
          <a:xfrm>
            <a:off x="5004048" y="2915652"/>
            <a:ext cx="3240360" cy="369332"/>
          </a:xfrm>
          <a:prstGeom prst="rect">
            <a:avLst/>
          </a:prstGeom>
          <a:noFill/>
        </p:spPr>
        <p:txBody>
          <a:bodyPr wrap="square" rtlCol="0">
            <a:spAutoFit/>
          </a:bodyPr>
          <a:lstStyle/>
          <a:p>
            <a:pPr algn="ctr"/>
            <a:r>
              <a:rPr lang="en-US" altLang="ja-JP" dirty="0" smtClean="0">
                <a:latin typeface="Times New Roman" pitchFamily="18" charset="0"/>
                <a:cs typeface="Times New Roman" pitchFamily="18" charset="0"/>
              </a:rPr>
              <a:t>J-PARC</a:t>
            </a:r>
            <a:endParaRPr kumimoji="1" lang="ja-JP" altLang="en-US" dirty="0">
              <a:latin typeface="Times New Roman" pitchFamily="18" charset="0"/>
              <a:cs typeface="Times New Roman" pitchFamily="18" charset="0"/>
            </a:endParaRPr>
          </a:p>
        </p:txBody>
      </p:sp>
      <p:sp>
        <p:nvSpPr>
          <p:cNvPr id="39" name="テキスト ボックス 38"/>
          <p:cNvSpPr txBox="1"/>
          <p:nvPr/>
        </p:nvSpPr>
        <p:spPr>
          <a:xfrm>
            <a:off x="467544" y="1115452"/>
            <a:ext cx="4392488" cy="1938992"/>
          </a:xfrm>
          <a:prstGeom prst="rect">
            <a:avLst/>
          </a:prstGeom>
          <a:noFill/>
        </p:spPr>
        <p:txBody>
          <a:bodyPr wrap="square" rtlCol="0">
            <a:spAutoFit/>
          </a:bodyPr>
          <a:lstStyle/>
          <a:p>
            <a:r>
              <a:rPr lang="en-US" altLang="ja-JP" sz="2400" dirty="0" smtClean="0">
                <a:latin typeface="Times New Roman" pitchFamily="18" charset="0"/>
                <a:cs typeface="Times New Roman" pitchFamily="18" charset="0"/>
              </a:rPr>
              <a:t>2008</a:t>
            </a:r>
            <a:r>
              <a:rPr lang="ja-JP" altLang="en-US" sz="2400" dirty="0" smtClean="0">
                <a:latin typeface="Times New Roman" pitchFamily="18" charset="0"/>
                <a:cs typeface="Times New Roman" pitchFamily="18" charset="0"/>
              </a:rPr>
              <a:t>年、大強度陽子加速器施設</a:t>
            </a:r>
            <a:r>
              <a:rPr lang="en-US" altLang="ja-JP" sz="2400" dirty="0" smtClean="0">
                <a:latin typeface="Times New Roman" pitchFamily="18" charset="0"/>
                <a:cs typeface="Times New Roman" pitchFamily="18" charset="0"/>
              </a:rPr>
              <a:t>J-PARC</a:t>
            </a:r>
            <a:r>
              <a:rPr lang="ja-JP" altLang="en-US" sz="2400" dirty="0" smtClean="0">
                <a:latin typeface="Times New Roman" pitchFamily="18" charset="0"/>
                <a:cs typeface="Times New Roman" pitchFamily="18" charset="0"/>
              </a:rPr>
              <a:t>で中性子ビームの利用が開始される。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中性子科学、物質科学、生命科学、産業応用に利用される。</a:t>
            </a:r>
            <a:endParaRPr lang="en-US" altLang="ja-JP" sz="2400" dirty="0" smtClean="0">
              <a:latin typeface="Times New Roman" pitchFamily="18" charset="0"/>
              <a:cs typeface="Times New Roman" pitchFamily="18" charset="0"/>
            </a:endParaRPr>
          </a:p>
        </p:txBody>
      </p:sp>
      <p:sp>
        <p:nvSpPr>
          <p:cNvPr id="17" name="角丸四角形 16"/>
          <p:cNvSpPr/>
          <p:nvPr/>
        </p:nvSpPr>
        <p:spPr>
          <a:xfrm>
            <a:off x="395536" y="971436"/>
            <a:ext cx="8136904" cy="2304256"/>
          </a:xfrm>
          <a:prstGeom prst="roundRect">
            <a:avLst>
              <a:gd name="adj" fmla="val 6714"/>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kumimoji="1" lang="en-US" altLang="ja-JP" dirty="0" smtClean="0"/>
          </a:p>
        </p:txBody>
      </p:sp>
      <p:sp>
        <p:nvSpPr>
          <p:cNvPr id="18" name="下矢印 17"/>
          <p:cNvSpPr/>
          <p:nvPr/>
        </p:nvSpPr>
        <p:spPr>
          <a:xfrm>
            <a:off x="4233226" y="3429000"/>
            <a:ext cx="648072" cy="504056"/>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3" name="角丸四角形 22"/>
          <p:cNvSpPr/>
          <p:nvPr/>
        </p:nvSpPr>
        <p:spPr>
          <a:xfrm>
            <a:off x="395536" y="4077072"/>
            <a:ext cx="8136904" cy="2304256"/>
          </a:xfrm>
          <a:prstGeom prst="roundRect">
            <a:avLst>
              <a:gd name="adj" fmla="val 6714"/>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kumimoji="1" lang="en-US" altLang="ja-JP" dirty="0" smtClean="0"/>
          </a:p>
        </p:txBody>
      </p:sp>
      <p:sp>
        <p:nvSpPr>
          <p:cNvPr id="27" name="テキスト ボックス 26"/>
          <p:cNvSpPr txBox="1"/>
          <p:nvPr/>
        </p:nvSpPr>
        <p:spPr>
          <a:xfrm>
            <a:off x="683568" y="4293096"/>
            <a:ext cx="7632848" cy="1938992"/>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現在、低コストで設置しやすい、マシンタイムが取りやすいといった利点を持つ</a:t>
            </a:r>
            <a:r>
              <a:rPr lang="ja-JP" altLang="en-US" sz="2400" dirty="0" smtClean="0">
                <a:solidFill>
                  <a:srgbClr val="FF0000"/>
                </a:solidFill>
                <a:latin typeface="Times New Roman" pitchFamily="18" charset="0"/>
                <a:cs typeface="Times New Roman" pitchFamily="18" charset="0"/>
              </a:rPr>
              <a:t>小型加速器中性子源</a:t>
            </a:r>
            <a:r>
              <a:rPr lang="ja-JP" altLang="en-US" sz="2400" dirty="0" smtClean="0">
                <a:latin typeface="Times New Roman" pitchFamily="18" charset="0"/>
                <a:cs typeface="Times New Roman" pitchFamily="18" charset="0"/>
              </a:rPr>
              <a:t>の有用性が注目されている。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大型加速器中性子源から小型加速器中性子源の開発に研究の比重が移っている。</a:t>
            </a:r>
            <a:endParaRPr lang="en-US" altLang="ja-JP" sz="2400" dirty="0" smtClean="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小型加速器中性子源におけるイメージング</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79512" y="3645024"/>
            <a:ext cx="3240360" cy="27363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07904" y="6258797"/>
            <a:ext cx="4896544" cy="338554"/>
          </a:xfrm>
          <a:prstGeom prst="rect">
            <a:avLst/>
          </a:prstGeom>
        </p:spPr>
        <p:txBody>
          <a:bodyPr wrap="square">
            <a:spAutoFit/>
          </a:bodyPr>
          <a:lstStyle/>
          <a:p>
            <a:pPr algn="ctr"/>
            <a:r>
              <a:rPr lang="en-US" altLang="ja-JP" sz="1600" dirty="0" smtClean="0">
                <a:latin typeface="Times New Roman" pitchFamily="18" charset="0"/>
                <a:cs typeface="Times New Roman" pitchFamily="18" charset="0"/>
              </a:rPr>
              <a:t>†</a:t>
            </a:r>
            <a:r>
              <a:rPr lang="ja-JP" altLang="en-US" sz="1600" dirty="0" smtClean="0">
                <a:latin typeface="Times New Roman" pitchFamily="18" charset="0"/>
                <a:cs typeface="Times New Roman" pitchFamily="18" charset="0"/>
              </a:rPr>
              <a:t>日本非破壊検査協会編、中性子ラジオグラフィ写真集</a:t>
            </a:r>
            <a:endParaRPr lang="ja-JP" altLang="en-US" sz="1600" dirty="0">
              <a:latin typeface="Times New Roman" pitchFamily="18" charset="0"/>
              <a:cs typeface="Times New Roman" pitchFamily="18" charset="0"/>
            </a:endParaRPr>
          </a:p>
        </p:txBody>
      </p:sp>
      <p:sp>
        <p:nvSpPr>
          <p:cNvPr id="15" name="直方体 14"/>
          <p:cNvSpPr/>
          <p:nvPr/>
        </p:nvSpPr>
        <p:spPr>
          <a:xfrm>
            <a:off x="755576" y="1484784"/>
            <a:ext cx="648072" cy="1368152"/>
          </a:xfrm>
          <a:prstGeom prst="cube">
            <a:avLst>
              <a:gd name="adj" fmla="val 6168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方体 15"/>
          <p:cNvSpPr/>
          <p:nvPr/>
        </p:nvSpPr>
        <p:spPr>
          <a:xfrm>
            <a:off x="7308304" y="1484784"/>
            <a:ext cx="648072" cy="1368152"/>
          </a:xfrm>
          <a:prstGeom prst="cube">
            <a:avLst>
              <a:gd name="adj" fmla="val 61685"/>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右矢印 16"/>
          <p:cNvSpPr/>
          <p:nvPr/>
        </p:nvSpPr>
        <p:spPr>
          <a:xfrm>
            <a:off x="1475656" y="1948770"/>
            <a:ext cx="2016224" cy="792088"/>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a:scene3d>
            <a:camera prst="orthographicFront">
              <a:rot lat="3791644" lon="20241186" rev="2037450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rot="10800000">
            <a:off x="3635896" y="2924943"/>
            <a:ext cx="5040560" cy="3672408"/>
          </a:xfrm>
          <a:custGeom>
            <a:avLst/>
            <a:gdLst>
              <a:gd name="connsiteX0" fmla="*/ 0 w 5472608"/>
              <a:gd name="connsiteY0" fmla="*/ 0 h 3240360"/>
              <a:gd name="connsiteX1" fmla="*/ 912101 w 5472608"/>
              <a:gd name="connsiteY1" fmla="*/ 0 h 3240360"/>
              <a:gd name="connsiteX2" fmla="*/ 912101 w 5472608"/>
              <a:gd name="connsiteY2" fmla="*/ 0 h 3240360"/>
              <a:gd name="connsiteX3" fmla="*/ 2280253 w 5472608"/>
              <a:gd name="connsiteY3" fmla="*/ 0 h 3240360"/>
              <a:gd name="connsiteX4" fmla="*/ 5472608 w 5472608"/>
              <a:gd name="connsiteY4" fmla="*/ 0 h 3240360"/>
              <a:gd name="connsiteX5" fmla="*/ 5472608 w 5472608"/>
              <a:gd name="connsiteY5" fmla="*/ 1890210 h 3240360"/>
              <a:gd name="connsiteX6" fmla="*/ 5472608 w 5472608"/>
              <a:gd name="connsiteY6" fmla="*/ 1890210 h 3240360"/>
              <a:gd name="connsiteX7" fmla="*/ 5472608 w 5472608"/>
              <a:gd name="connsiteY7" fmla="*/ 2700300 h 3240360"/>
              <a:gd name="connsiteX8" fmla="*/ 5472608 w 5472608"/>
              <a:gd name="connsiteY8" fmla="*/ 3240360 h 3240360"/>
              <a:gd name="connsiteX9" fmla="*/ 2280253 w 5472608"/>
              <a:gd name="connsiteY9" fmla="*/ 3240360 h 3240360"/>
              <a:gd name="connsiteX10" fmla="*/ 1676424 w 5472608"/>
              <a:gd name="connsiteY10" fmla="*/ 3668185 h 3240360"/>
              <a:gd name="connsiteX11" fmla="*/ 912101 w 5472608"/>
              <a:gd name="connsiteY11" fmla="*/ 3240360 h 3240360"/>
              <a:gd name="connsiteX12" fmla="*/ 0 w 5472608"/>
              <a:gd name="connsiteY12" fmla="*/ 3240360 h 3240360"/>
              <a:gd name="connsiteX13" fmla="*/ 0 w 5472608"/>
              <a:gd name="connsiteY13" fmla="*/ 2700300 h 3240360"/>
              <a:gd name="connsiteX14" fmla="*/ 0 w 5472608"/>
              <a:gd name="connsiteY14" fmla="*/ 1890210 h 3240360"/>
              <a:gd name="connsiteX15" fmla="*/ 0 w 5472608"/>
              <a:gd name="connsiteY15" fmla="*/ 1890210 h 3240360"/>
              <a:gd name="connsiteX16" fmla="*/ 0 w 5472608"/>
              <a:gd name="connsiteY16" fmla="*/ 0 h 3240360"/>
              <a:gd name="connsiteX0" fmla="*/ 0 w 5472608"/>
              <a:gd name="connsiteY0" fmla="*/ 0 h 3668185"/>
              <a:gd name="connsiteX1" fmla="*/ 912101 w 5472608"/>
              <a:gd name="connsiteY1" fmla="*/ 0 h 3668185"/>
              <a:gd name="connsiteX2" fmla="*/ 912101 w 5472608"/>
              <a:gd name="connsiteY2" fmla="*/ 0 h 3668185"/>
              <a:gd name="connsiteX3" fmla="*/ 2280253 w 5472608"/>
              <a:gd name="connsiteY3" fmla="*/ 0 h 3668185"/>
              <a:gd name="connsiteX4" fmla="*/ 5472608 w 5472608"/>
              <a:gd name="connsiteY4" fmla="*/ 0 h 3668185"/>
              <a:gd name="connsiteX5" fmla="*/ 5472608 w 5472608"/>
              <a:gd name="connsiteY5" fmla="*/ 1890210 h 3668185"/>
              <a:gd name="connsiteX6" fmla="*/ 5472608 w 5472608"/>
              <a:gd name="connsiteY6" fmla="*/ 1890210 h 3668185"/>
              <a:gd name="connsiteX7" fmla="*/ 5472608 w 5472608"/>
              <a:gd name="connsiteY7" fmla="*/ 2700300 h 3668185"/>
              <a:gd name="connsiteX8" fmla="*/ 5472608 w 5472608"/>
              <a:gd name="connsiteY8" fmla="*/ 3240360 h 3668185"/>
              <a:gd name="connsiteX9" fmla="*/ 1584176 w 5472608"/>
              <a:gd name="connsiteY9" fmla="*/ 3240360 h 3668185"/>
              <a:gd name="connsiteX10" fmla="*/ 1676424 w 5472608"/>
              <a:gd name="connsiteY10" fmla="*/ 3668185 h 3668185"/>
              <a:gd name="connsiteX11" fmla="*/ 912101 w 5472608"/>
              <a:gd name="connsiteY11" fmla="*/ 3240360 h 3668185"/>
              <a:gd name="connsiteX12" fmla="*/ 0 w 5472608"/>
              <a:gd name="connsiteY12" fmla="*/ 3240360 h 3668185"/>
              <a:gd name="connsiteX13" fmla="*/ 0 w 5472608"/>
              <a:gd name="connsiteY13" fmla="*/ 2700300 h 3668185"/>
              <a:gd name="connsiteX14" fmla="*/ 0 w 5472608"/>
              <a:gd name="connsiteY14" fmla="*/ 1890210 h 3668185"/>
              <a:gd name="connsiteX15" fmla="*/ 0 w 5472608"/>
              <a:gd name="connsiteY15" fmla="*/ 1890210 h 3668185"/>
              <a:gd name="connsiteX16" fmla="*/ 0 w 5472608"/>
              <a:gd name="connsiteY16" fmla="*/ 0 h 3668185"/>
              <a:gd name="connsiteX0" fmla="*/ 0 w 5472608"/>
              <a:gd name="connsiteY0" fmla="*/ 0 h 3668185"/>
              <a:gd name="connsiteX1" fmla="*/ 912101 w 5472608"/>
              <a:gd name="connsiteY1" fmla="*/ 0 h 3668185"/>
              <a:gd name="connsiteX2" fmla="*/ 912101 w 5472608"/>
              <a:gd name="connsiteY2" fmla="*/ 0 h 3668185"/>
              <a:gd name="connsiteX3" fmla="*/ 2280253 w 5472608"/>
              <a:gd name="connsiteY3" fmla="*/ 0 h 3668185"/>
              <a:gd name="connsiteX4" fmla="*/ 5472608 w 5472608"/>
              <a:gd name="connsiteY4" fmla="*/ 0 h 3668185"/>
              <a:gd name="connsiteX5" fmla="*/ 5472608 w 5472608"/>
              <a:gd name="connsiteY5" fmla="*/ 1890210 h 3668185"/>
              <a:gd name="connsiteX6" fmla="*/ 5472608 w 5472608"/>
              <a:gd name="connsiteY6" fmla="*/ 1890210 h 3668185"/>
              <a:gd name="connsiteX7" fmla="*/ 5472608 w 5472608"/>
              <a:gd name="connsiteY7" fmla="*/ 2700300 h 3668185"/>
              <a:gd name="connsiteX8" fmla="*/ 5472608 w 5472608"/>
              <a:gd name="connsiteY8" fmla="*/ 3240360 h 3668185"/>
              <a:gd name="connsiteX9" fmla="*/ 1584176 w 5472608"/>
              <a:gd name="connsiteY9" fmla="*/ 3240360 h 3668185"/>
              <a:gd name="connsiteX10" fmla="*/ 1676424 w 5472608"/>
              <a:gd name="connsiteY10" fmla="*/ 3668185 h 3668185"/>
              <a:gd name="connsiteX11" fmla="*/ 1224136 w 5472608"/>
              <a:gd name="connsiteY11" fmla="*/ 3240359 h 3668185"/>
              <a:gd name="connsiteX12" fmla="*/ 0 w 5472608"/>
              <a:gd name="connsiteY12" fmla="*/ 3240360 h 3668185"/>
              <a:gd name="connsiteX13" fmla="*/ 0 w 5472608"/>
              <a:gd name="connsiteY13" fmla="*/ 2700300 h 3668185"/>
              <a:gd name="connsiteX14" fmla="*/ 0 w 5472608"/>
              <a:gd name="connsiteY14" fmla="*/ 1890210 h 3668185"/>
              <a:gd name="connsiteX15" fmla="*/ 0 w 5472608"/>
              <a:gd name="connsiteY15" fmla="*/ 1890210 h 3668185"/>
              <a:gd name="connsiteX16" fmla="*/ 0 w 5472608"/>
              <a:gd name="connsiteY16" fmla="*/ 0 h 3668185"/>
              <a:gd name="connsiteX0" fmla="*/ 0 w 5472608"/>
              <a:gd name="connsiteY0" fmla="*/ 0 h 3816423"/>
              <a:gd name="connsiteX1" fmla="*/ 912101 w 5472608"/>
              <a:gd name="connsiteY1" fmla="*/ 0 h 3816423"/>
              <a:gd name="connsiteX2" fmla="*/ 912101 w 5472608"/>
              <a:gd name="connsiteY2" fmla="*/ 0 h 3816423"/>
              <a:gd name="connsiteX3" fmla="*/ 2280253 w 5472608"/>
              <a:gd name="connsiteY3" fmla="*/ 0 h 3816423"/>
              <a:gd name="connsiteX4" fmla="*/ 5472608 w 5472608"/>
              <a:gd name="connsiteY4" fmla="*/ 0 h 3816423"/>
              <a:gd name="connsiteX5" fmla="*/ 5472608 w 5472608"/>
              <a:gd name="connsiteY5" fmla="*/ 1890210 h 3816423"/>
              <a:gd name="connsiteX6" fmla="*/ 5472608 w 5472608"/>
              <a:gd name="connsiteY6" fmla="*/ 1890210 h 3816423"/>
              <a:gd name="connsiteX7" fmla="*/ 5472608 w 5472608"/>
              <a:gd name="connsiteY7" fmla="*/ 2700300 h 3816423"/>
              <a:gd name="connsiteX8" fmla="*/ 5472608 w 5472608"/>
              <a:gd name="connsiteY8" fmla="*/ 3240360 h 3816423"/>
              <a:gd name="connsiteX9" fmla="*/ 1584176 w 5472608"/>
              <a:gd name="connsiteY9" fmla="*/ 3240360 h 3816423"/>
              <a:gd name="connsiteX10" fmla="*/ 1296144 w 5472608"/>
              <a:gd name="connsiteY10" fmla="*/ 3816423 h 3816423"/>
              <a:gd name="connsiteX11" fmla="*/ 1224136 w 5472608"/>
              <a:gd name="connsiteY11" fmla="*/ 3240359 h 3816423"/>
              <a:gd name="connsiteX12" fmla="*/ 0 w 5472608"/>
              <a:gd name="connsiteY12" fmla="*/ 3240360 h 3816423"/>
              <a:gd name="connsiteX13" fmla="*/ 0 w 5472608"/>
              <a:gd name="connsiteY13" fmla="*/ 2700300 h 3816423"/>
              <a:gd name="connsiteX14" fmla="*/ 0 w 5472608"/>
              <a:gd name="connsiteY14" fmla="*/ 1890210 h 3816423"/>
              <a:gd name="connsiteX15" fmla="*/ 0 w 5472608"/>
              <a:gd name="connsiteY15" fmla="*/ 1890210 h 3816423"/>
              <a:gd name="connsiteX16" fmla="*/ 0 w 5472608"/>
              <a:gd name="connsiteY16" fmla="*/ 0 h 381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72608" h="3816423">
                <a:moveTo>
                  <a:pt x="0" y="0"/>
                </a:moveTo>
                <a:lnTo>
                  <a:pt x="912101" y="0"/>
                </a:lnTo>
                <a:lnTo>
                  <a:pt x="912101" y="0"/>
                </a:lnTo>
                <a:lnTo>
                  <a:pt x="2280253" y="0"/>
                </a:lnTo>
                <a:lnTo>
                  <a:pt x="5472608" y="0"/>
                </a:lnTo>
                <a:lnTo>
                  <a:pt x="5472608" y="1890210"/>
                </a:lnTo>
                <a:lnTo>
                  <a:pt x="5472608" y="1890210"/>
                </a:lnTo>
                <a:lnTo>
                  <a:pt x="5472608" y="2700300"/>
                </a:lnTo>
                <a:lnTo>
                  <a:pt x="5472608" y="3240360"/>
                </a:lnTo>
                <a:lnTo>
                  <a:pt x="1584176" y="3240360"/>
                </a:lnTo>
                <a:lnTo>
                  <a:pt x="1296144" y="3816423"/>
                </a:lnTo>
                <a:lnTo>
                  <a:pt x="1224136" y="3240359"/>
                </a:lnTo>
                <a:lnTo>
                  <a:pt x="0" y="3240360"/>
                </a:lnTo>
                <a:lnTo>
                  <a:pt x="0" y="2700300"/>
                </a:lnTo>
                <a:lnTo>
                  <a:pt x="0" y="1890210"/>
                </a:lnTo>
                <a:lnTo>
                  <a:pt x="0" y="1890210"/>
                </a:lnTo>
                <a:lnTo>
                  <a:pt x="0" y="0"/>
                </a:lnTo>
                <a:close/>
              </a:path>
            </a:pathLst>
          </a:cu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67544" y="2852936"/>
            <a:ext cx="1872208" cy="707886"/>
          </a:xfrm>
          <a:prstGeom prst="rect">
            <a:avLst/>
          </a:prstGeom>
          <a:noFill/>
        </p:spPr>
        <p:txBody>
          <a:bodyPr wrap="square" rtlCol="0">
            <a:spAutoFit/>
          </a:bodyPr>
          <a:lstStyle/>
          <a:p>
            <a:pPr algn="ctr"/>
            <a:r>
              <a:rPr lang="en-US" altLang="ja-JP" sz="2000" dirty="0" smtClean="0">
                <a:latin typeface="Times New Roman" pitchFamily="18" charset="0"/>
                <a:cs typeface="Times New Roman" pitchFamily="18" charset="0"/>
              </a:rPr>
              <a:t>Pulsed neutron source</a:t>
            </a:r>
            <a:endParaRPr kumimoji="1" lang="ja-JP" altLang="en-US" sz="2000" dirty="0">
              <a:latin typeface="Times New Roman" pitchFamily="18" charset="0"/>
              <a:cs typeface="Times New Roman" pitchFamily="18" charset="0"/>
            </a:endParaRPr>
          </a:p>
        </p:txBody>
      </p:sp>
      <p:sp>
        <p:nvSpPr>
          <p:cNvPr id="20" name="テキスト ボックス 19"/>
          <p:cNvSpPr txBox="1"/>
          <p:nvPr/>
        </p:nvSpPr>
        <p:spPr>
          <a:xfrm>
            <a:off x="3419872" y="2708920"/>
            <a:ext cx="1872208" cy="400110"/>
          </a:xfrm>
          <a:prstGeom prst="rect">
            <a:avLst/>
          </a:prstGeom>
          <a:noFill/>
        </p:spPr>
        <p:txBody>
          <a:bodyPr wrap="square" rtlCol="0">
            <a:spAutoFit/>
          </a:bodyPr>
          <a:lstStyle/>
          <a:p>
            <a:pPr algn="ctr"/>
            <a:r>
              <a:rPr lang="en-US" altLang="ja-JP" sz="2000" dirty="0" smtClean="0">
                <a:latin typeface="Times New Roman" pitchFamily="18" charset="0"/>
                <a:cs typeface="Times New Roman" pitchFamily="18" charset="0"/>
              </a:rPr>
              <a:t>Sample</a:t>
            </a:r>
            <a:endParaRPr kumimoji="1" lang="ja-JP" altLang="en-US" sz="2000" dirty="0">
              <a:latin typeface="Times New Roman" pitchFamily="18" charset="0"/>
              <a:cs typeface="Times New Roman" pitchFamily="18" charset="0"/>
            </a:endParaRPr>
          </a:p>
        </p:txBody>
      </p:sp>
      <p:sp>
        <p:nvSpPr>
          <p:cNvPr id="21" name="テキスト ボックス 20"/>
          <p:cNvSpPr txBox="1"/>
          <p:nvPr/>
        </p:nvSpPr>
        <p:spPr>
          <a:xfrm>
            <a:off x="1403648" y="2452826"/>
            <a:ext cx="1872208" cy="400110"/>
          </a:xfrm>
          <a:prstGeom prst="rect">
            <a:avLst/>
          </a:prstGeom>
          <a:noFill/>
        </p:spPr>
        <p:txBody>
          <a:bodyPr wrap="square" rtlCol="0">
            <a:spAutoFit/>
          </a:bodyPr>
          <a:lstStyle/>
          <a:p>
            <a:pPr algn="ctr"/>
            <a:r>
              <a:rPr lang="en-US" altLang="ja-JP" sz="2000" dirty="0" smtClean="0">
                <a:solidFill>
                  <a:srgbClr val="FF0000"/>
                </a:solidFill>
                <a:latin typeface="Times New Roman" pitchFamily="18" charset="0"/>
                <a:cs typeface="Times New Roman" pitchFamily="18" charset="0"/>
              </a:rPr>
              <a:t>Pulsed neutron</a:t>
            </a:r>
            <a:endParaRPr kumimoji="1" lang="ja-JP" altLang="en-US" sz="2000" dirty="0">
              <a:solidFill>
                <a:srgbClr val="FF0000"/>
              </a:solidFill>
              <a:latin typeface="Times New Roman" pitchFamily="18" charset="0"/>
              <a:cs typeface="Times New Roman" pitchFamily="18" charset="0"/>
            </a:endParaRPr>
          </a:p>
        </p:txBody>
      </p:sp>
      <p:sp>
        <p:nvSpPr>
          <p:cNvPr id="22" name="テキスト ボックス 21"/>
          <p:cNvSpPr txBox="1"/>
          <p:nvPr/>
        </p:nvSpPr>
        <p:spPr>
          <a:xfrm>
            <a:off x="5292080" y="2433082"/>
            <a:ext cx="1872208" cy="707886"/>
          </a:xfrm>
          <a:prstGeom prst="rect">
            <a:avLst/>
          </a:prstGeom>
          <a:noFill/>
        </p:spPr>
        <p:txBody>
          <a:bodyPr wrap="square" rtlCol="0">
            <a:spAutoFit/>
          </a:bodyPr>
          <a:lstStyle/>
          <a:p>
            <a:pPr algn="ctr"/>
            <a:r>
              <a:rPr lang="en-US" altLang="ja-JP" sz="2000" dirty="0" smtClean="0">
                <a:solidFill>
                  <a:srgbClr val="FF0000"/>
                </a:solidFill>
                <a:latin typeface="Times New Roman" pitchFamily="18" charset="0"/>
                <a:cs typeface="Times New Roman" pitchFamily="18" charset="0"/>
              </a:rPr>
              <a:t>Transmitted neutron</a:t>
            </a:r>
            <a:endParaRPr kumimoji="1" lang="ja-JP" altLang="en-US" sz="2000" dirty="0">
              <a:solidFill>
                <a:srgbClr val="FF0000"/>
              </a:solidFill>
              <a:latin typeface="Times New Roman" pitchFamily="18" charset="0"/>
              <a:cs typeface="Times New Roman" pitchFamily="18" charset="0"/>
            </a:endParaRPr>
          </a:p>
        </p:txBody>
      </p:sp>
      <p:sp>
        <p:nvSpPr>
          <p:cNvPr id="23" name="テキスト ボックス 22"/>
          <p:cNvSpPr txBox="1"/>
          <p:nvPr/>
        </p:nvSpPr>
        <p:spPr>
          <a:xfrm>
            <a:off x="395536" y="3856980"/>
            <a:ext cx="2880320" cy="2308324"/>
          </a:xfrm>
          <a:prstGeom prst="rect">
            <a:avLst/>
          </a:prstGeom>
          <a:noFill/>
        </p:spPr>
        <p:txBody>
          <a:bodyPr wrap="square" rtlCol="0">
            <a:spAutoFit/>
          </a:bodyPr>
          <a:lstStyle/>
          <a:p>
            <a:r>
              <a:rPr kumimoji="1" lang="ja-JP" altLang="en-US" sz="2400" dirty="0" smtClean="0"/>
              <a:t>中性子イメージング用の中性子源には、中性子強度だけではなく、</a:t>
            </a:r>
            <a:r>
              <a:rPr lang="ja-JP" altLang="en-US" sz="2400" dirty="0" smtClean="0">
                <a:solidFill>
                  <a:srgbClr val="FF0000"/>
                </a:solidFill>
              </a:rPr>
              <a:t>空間分解能</a:t>
            </a:r>
            <a:r>
              <a:rPr lang="ja-JP" altLang="en-US" sz="2400" dirty="0" smtClean="0"/>
              <a:t>を考慮した設計が求められる。</a:t>
            </a:r>
            <a:endParaRPr lang="en-US" altLang="ja-JP" sz="2400" dirty="0" smtClean="0"/>
          </a:p>
        </p:txBody>
      </p:sp>
      <p:sp>
        <p:nvSpPr>
          <p:cNvPr id="24" name="右矢印 23"/>
          <p:cNvSpPr/>
          <p:nvPr/>
        </p:nvSpPr>
        <p:spPr>
          <a:xfrm>
            <a:off x="5292080" y="1929026"/>
            <a:ext cx="2016224" cy="792088"/>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a:scene3d>
            <a:camera prst="orthographicFront">
              <a:rot lat="3791644" lon="20241186" rev="2037450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1979712" y="980728"/>
            <a:ext cx="1080120" cy="936104"/>
          </a:xfrm>
          <a:custGeom>
            <a:avLst/>
            <a:gdLst>
              <a:gd name="connsiteX0" fmla="*/ 0 w 642616"/>
              <a:gd name="connsiteY0" fmla="*/ 0 h 630936"/>
              <a:gd name="connsiteX1" fmla="*/ 9144 w 642616"/>
              <a:gd name="connsiteY1" fmla="*/ 109728 h 630936"/>
              <a:gd name="connsiteX2" fmla="*/ 27432 w 642616"/>
              <a:gd name="connsiteY2" fmla="*/ 164592 h 630936"/>
              <a:gd name="connsiteX3" fmla="*/ 45720 w 642616"/>
              <a:gd name="connsiteY3" fmla="*/ 237744 h 630936"/>
              <a:gd name="connsiteX4" fmla="*/ 64008 w 642616"/>
              <a:gd name="connsiteY4" fmla="*/ 329184 h 630936"/>
              <a:gd name="connsiteX5" fmla="*/ 73152 w 642616"/>
              <a:gd name="connsiteY5" fmla="*/ 356616 h 630936"/>
              <a:gd name="connsiteX6" fmla="*/ 137160 w 642616"/>
              <a:gd name="connsiteY6" fmla="*/ 384048 h 630936"/>
              <a:gd name="connsiteX7" fmla="*/ 164592 w 642616"/>
              <a:gd name="connsiteY7" fmla="*/ 374904 h 630936"/>
              <a:gd name="connsiteX8" fmla="*/ 192024 w 642616"/>
              <a:gd name="connsiteY8" fmla="*/ 320040 h 630936"/>
              <a:gd name="connsiteX9" fmla="*/ 219456 w 642616"/>
              <a:gd name="connsiteY9" fmla="*/ 292608 h 630936"/>
              <a:gd name="connsiteX10" fmla="*/ 228600 w 642616"/>
              <a:gd name="connsiteY10" fmla="*/ 265176 h 630936"/>
              <a:gd name="connsiteX11" fmla="*/ 320040 w 642616"/>
              <a:gd name="connsiteY11" fmla="*/ 246888 h 630936"/>
              <a:gd name="connsiteX12" fmla="*/ 374904 w 642616"/>
              <a:gd name="connsiteY12" fmla="*/ 292608 h 630936"/>
              <a:gd name="connsiteX13" fmla="*/ 411480 w 642616"/>
              <a:gd name="connsiteY13" fmla="*/ 347472 h 630936"/>
              <a:gd name="connsiteX14" fmla="*/ 466344 w 642616"/>
              <a:gd name="connsiteY14" fmla="*/ 429768 h 630936"/>
              <a:gd name="connsiteX15" fmla="*/ 493776 w 642616"/>
              <a:gd name="connsiteY15" fmla="*/ 448056 h 630936"/>
              <a:gd name="connsiteX16" fmla="*/ 530352 w 642616"/>
              <a:gd name="connsiteY16" fmla="*/ 502920 h 630936"/>
              <a:gd name="connsiteX17" fmla="*/ 566928 w 642616"/>
              <a:gd name="connsiteY17" fmla="*/ 557784 h 630936"/>
              <a:gd name="connsiteX18" fmla="*/ 585216 w 642616"/>
              <a:gd name="connsiteY18" fmla="*/ 585216 h 630936"/>
              <a:gd name="connsiteX19" fmla="*/ 640080 w 642616"/>
              <a:gd name="connsiteY19" fmla="*/ 630936 h 63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2616" h="630936">
                <a:moveTo>
                  <a:pt x="0" y="0"/>
                </a:moveTo>
                <a:cubicBezTo>
                  <a:pt x="3048" y="36576"/>
                  <a:pt x="3110" y="73525"/>
                  <a:pt x="9144" y="109728"/>
                </a:cubicBezTo>
                <a:cubicBezTo>
                  <a:pt x="12313" y="128743"/>
                  <a:pt x="21336" y="146304"/>
                  <a:pt x="27432" y="164592"/>
                </a:cubicBezTo>
                <a:cubicBezTo>
                  <a:pt x="40122" y="202662"/>
                  <a:pt x="36893" y="189193"/>
                  <a:pt x="45720" y="237744"/>
                </a:cubicBezTo>
                <a:cubicBezTo>
                  <a:pt x="54702" y="287143"/>
                  <a:pt x="51878" y="286729"/>
                  <a:pt x="64008" y="329184"/>
                </a:cubicBezTo>
                <a:cubicBezTo>
                  <a:pt x="66656" y="338452"/>
                  <a:pt x="67131" y="349090"/>
                  <a:pt x="73152" y="356616"/>
                </a:cubicBezTo>
                <a:cubicBezTo>
                  <a:pt x="88939" y="376350"/>
                  <a:pt x="115197" y="378557"/>
                  <a:pt x="137160" y="384048"/>
                </a:cubicBezTo>
                <a:cubicBezTo>
                  <a:pt x="146304" y="381000"/>
                  <a:pt x="157066" y="380925"/>
                  <a:pt x="164592" y="374904"/>
                </a:cubicBezTo>
                <a:cubicBezTo>
                  <a:pt x="195424" y="350239"/>
                  <a:pt x="173092" y="348437"/>
                  <a:pt x="192024" y="320040"/>
                </a:cubicBezTo>
                <a:cubicBezTo>
                  <a:pt x="199197" y="309280"/>
                  <a:pt x="210312" y="301752"/>
                  <a:pt x="219456" y="292608"/>
                </a:cubicBezTo>
                <a:cubicBezTo>
                  <a:pt x="222504" y="283464"/>
                  <a:pt x="223253" y="273196"/>
                  <a:pt x="228600" y="265176"/>
                </a:cubicBezTo>
                <a:cubicBezTo>
                  <a:pt x="258285" y="220649"/>
                  <a:pt x="264876" y="239007"/>
                  <a:pt x="320040" y="246888"/>
                </a:cubicBezTo>
                <a:cubicBezTo>
                  <a:pt x="344424" y="263144"/>
                  <a:pt x="355949" y="268237"/>
                  <a:pt x="374904" y="292608"/>
                </a:cubicBezTo>
                <a:cubicBezTo>
                  <a:pt x="388398" y="309958"/>
                  <a:pt x="399288" y="329184"/>
                  <a:pt x="411480" y="347472"/>
                </a:cubicBezTo>
                <a:lnTo>
                  <a:pt x="466344" y="429768"/>
                </a:lnTo>
                <a:cubicBezTo>
                  <a:pt x="472440" y="438912"/>
                  <a:pt x="484632" y="441960"/>
                  <a:pt x="493776" y="448056"/>
                </a:cubicBezTo>
                <a:cubicBezTo>
                  <a:pt x="511264" y="500519"/>
                  <a:pt x="490397" y="451549"/>
                  <a:pt x="530352" y="502920"/>
                </a:cubicBezTo>
                <a:cubicBezTo>
                  <a:pt x="543846" y="520270"/>
                  <a:pt x="554736" y="539496"/>
                  <a:pt x="566928" y="557784"/>
                </a:cubicBezTo>
                <a:cubicBezTo>
                  <a:pt x="573024" y="566928"/>
                  <a:pt x="576072" y="579120"/>
                  <a:pt x="585216" y="585216"/>
                </a:cubicBezTo>
                <a:cubicBezTo>
                  <a:pt x="642616" y="623483"/>
                  <a:pt x="640080" y="599813"/>
                  <a:pt x="640080" y="6309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7" name="直線矢印コネクタ 26"/>
          <p:cNvCxnSpPr/>
          <p:nvPr/>
        </p:nvCxnSpPr>
        <p:spPr>
          <a:xfrm>
            <a:off x="5508104" y="1988840"/>
            <a:ext cx="13681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flipH="1" flipV="1">
            <a:off x="4968838" y="1447986"/>
            <a:ext cx="108012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796136" y="1999873"/>
            <a:ext cx="792088" cy="276999"/>
          </a:xfrm>
          <a:prstGeom prst="rect">
            <a:avLst/>
          </a:prstGeom>
          <a:noFill/>
        </p:spPr>
        <p:txBody>
          <a:bodyPr wrap="square" rtlCol="0">
            <a:spAutoFit/>
          </a:bodyPr>
          <a:lstStyle/>
          <a:p>
            <a:pPr algn="ctr"/>
            <a:r>
              <a:rPr lang="en-US" altLang="ja-JP" sz="1200" dirty="0" smtClean="0">
                <a:latin typeface="Times New Roman" pitchFamily="18" charset="0"/>
                <a:cs typeface="Times New Roman" pitchFamily="18" charset="0"/>
              </a:rPr>
              <a:t>TOF</a:t>
            </a:r>
            <a:endParaRPr kumimoji="1" lang="ja-JP" altLang="en-US" sz="1200" dirty="0">
              <a:latin typeface="Times New Roman" pitchFamily="18" charset="0"/>
              <a:cs typeface="Times New Roman" pitchFamily="18" charset="0"/>
            </a:endParaRPr>
          </a:p>
        </p:txBody>
      </p:sp>
      <p:sp>
        <p:nvSpPr>
          <p:cNvPr id="30" name="テキスト ボックス 29"/>
          <p:cNvSpPr txBox="1"/>
          <p:nvPr/>
        </p:nvSpPr>
        <p:spPr>
          <a:xfrm rot="16200000">
            <a:off x="4962528" y="1239860"/>
            <a:ext cx="792088" cy="276999"/>
          </a:xfrm>
          <a:prstGeom prst="rect">
            <a:avLst/>
          </a:prstGeom>
          <a:noFill/>
        </p:spPr>
        <p:txBody>
          <a:bodyPr wrap="square" rtlCol="0">
            <a:spAutoFit/>
          </a:bodyPr>
          <a:lstStyle/>
          <a:p>
            <a:pPr algn="ctr"/>
            <a:r>
              <a:rPr lang="en-US" altLang="ja-JP" sz="1200" dirty="0" smtClean="0">
                <a:latin typeface="Times New Roman" pitchFamily="18" charset="0"/>
                <a:cs typeface="Times New Roman" pitchFamily="18" charset="0"/>
              </a:rPr>
              <a:t>Intensity</a:t>
            </a:r>
            <a:endParaRPr kumimoji="1" lang="ja-JP" altLang="en-US" sz="1200" dirty="0">
              <a:latin typeface="Times New Roman" pitchFamily="18" charset="0"/>
              <a:cs typeface="Times New Roman" pitchFamily="18" charset="0"/>
            </a:endParaRPr>
          </a:p>
        </p:txBody>
      </p:sp>
      <p:sp>
        <p:nvSpPr>
          <p:cNvPr id="34" name="フリーフォーム 33"/>
          <p:cNvSpPr>
            <a:spLocks noChangeAspect="1"/>
          </p:cNvSpPr>
          <p:nvPr/>
        </p:nvSpPr>
        <p:spPr>
          <a:xfrm>
            <a:off x="5580112" y="980728"/>
            <a:ext cx="1126596" cy="949032"/>
          </a:xfrm>
          <a:custGeom>
            <a:avLst/>
            <a:gdLst>
              <a:gd name="connsiteX0" fmla="*/ 0 w 704088"/>
              <a:gd name="connsiteY0" fmla="*/ 0 h 612648"/>
              <a:gd name="connsiteX1" fmla="*/ 9144 w 704088"/>
              <a:gd name="connsiteY1" fmla="*/ 128016 h 612648"/>
              <a:gd name="connsiteX2" fmla="*/ 36576 w 704088"/>
              <a:gd name="connsiteY2" fmla="*/ 256032 h 612648"/>
              <a:gd name="connsiteX3" fmla="*/ 45720 w 704088"/>
              <a:gd name="connsiteY3" fmla="*/ 283464 h 612648"/>
              <a:gd name="connsiteX4" fmla="*/ 64008 w 704088"/>
              <a:gd name="connsiteY4" fmla="*/ 347472 h 612648"/>
              <a:gd name="connsiteX5" fmla="*/ 82296 w 704088"/>
              <a:gd name="connsiteY5" fmla="*/ 374904 h 612648"/>
              <a:gd name="connsiteX6" fmla="*/ 109728 w 704088"/>
              <a:gd name="connsiteY6" fmla="*/ 384048 h 612648"/>
              <a:gd name="connsiteX7" fmla="*/ 128016 w 704088"/>
              <a:gd name="connsiteY7" fmla="*/ 420624 h 612648"/>
              <a:gd name="connsiteX8" fmla="*/ 146304 w 704088"/>
              <a:gd name="connsiteY8" fmla="*/ 448056 h 612648"/>
              <a:gd name="connsiteX9" fmla="*/ 155448 w 704088"/>
              <a:gd name="connsiteY9" fmla="*/ 493776 h 612648"/>
              <a:gd name="connsiteX10" fmla="*/ 173736 w 704088"/>
              <a:gd name="connsiteY10" fmla="*/ 548640 h 612648"/>
              <a:gd name="connsiteX11" fmla="*/ 182880 w 704088"/>
              <a:gd name="connsiteY11" fmla="*/ 393192 h 612648"/>
              <a:gd name="connsiteX12" fmla="*/ 219456 w 704088"/>
              <a:gd name="connsiteY12" fmla="*/ 384048 h 612648"/>
              <a:gd name="connsiteX13" fmla="*/ 228600 w 704088"/>
              <a:gd name="connsiteY13" fmla="*/ 356616 h 612648"/>
              <a:gd name="connsiteX14" fmla="*/ 292608 w 704088"/>
              <a:gd name="connsiteY14" fmla="*/ 292608 h 612648"/>
              <a:gd name="connsiteX15" fmla="*/ 320040 w 704088"/>
              <a:gd name="connsiteY15" fmla="*/ 301752 h 612648"/>
              <a:gd name="connsiteX16" fmla="*/ 329184 w 704088"/>
              <a:gd name="connsiteY16" fmla="*/ 329184 h 612648"/>
              <a:gd name="connsiteX17" fmla="*/ 374904 w 704088"/>
              <a:gd name="connsiteY17" fmla="*/ 374904 h 612648"/>
              <a:gd name="connsiteX18" fmla="*/ 411480 w 704088"/>
              <a:gd name="connsiteY18" fmla="*/ 338328 h 612648"/>
              <a:gd name="connsiteX19" fmla="*/ 448056 w 704088"/>
              <a:gd name="connsiteY19" fmla="*/ 393192 h 612648"/>
              <a:gd name="connsiteX20" fmla="*/ 475488 w 704088"/>
              <a:gd name="connsiteY20" fmla="*/ 420624 h 612648"/>
              <a:gd name="connsiteX21" fmla="*/ 493776 w 704088"/>
              <a:gd name="connsiteY21" fmla="*/ 448056 h 612648"/>
              <a:gd name="connsiteX22" fmla="*/ 521208 w 704088"/>
              <a:gd name="connsiteY22" fmla="*/ 420624 h 612648"/>
              <a:gd name="connsiteX23" fmla="*/ 548640 w 704088"/>
              <a:gd name="connsiteY23" fmla="*/ 457200 h 612648"/>
              <a:gd name="connsiteX24" fmla="*/ 576072 w 704088"/>
              <a:gd name="connsiteY24" fmla="*/ 512064 h 612648"/>
              <a:gd name="connsiteX25" fmla="*/ 621792 w 704088"/>
              <a:gd name="connsiteY25" fmla="*/ 566928 h 612648"/>
              <a:gd name="connsiteX26" fmla="*/ 649224 w 704088"/>
              <a:gd name="connsiteY26" fmla="*/ 557784 h 612648"/>
              <a:gd name="connsiteX27" fmla="*/ 676656 w 704088"/>
              <a:gd name="connsiteY27" fmla="*/ 566928 h 612648"/>
              <a:gd name="connsiteX28" fmla="*/ 704088 w 704088"/>
              <a:gd name="connsiteY28" fmla="*/ 612648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4088" h="612648">
                <a:moveTo>
                  <a:pt x="0" y="0"/>
                </a:moveTo>
                <a:cubicBezTo>
                  <a:pt x="3048" y="42672"/>
                  <a:pt x="3838" y="85566"/>
                  <a:pt x="9144" y="128016"/>
                </a:cubicBezTo>
                <a:cubicBezTo>
                  <a:pt x="11477" y="146678"/>
                  <a:pt x="27340" y="223707"/>
                  <a:pt x="36576" y="256032"/>
                </a:cubicBezTo>
                <a:cubicBezTo>
                  <a:pt x="39224" y="265300"/>
                  <a:pt x="43072" y="274196"/>
                  <a:pt x="45720" y="283464"/>
                </a:cubicBezTo>
                <a:cubicBezTo>
                  <a:pt x="49626" y="297136"/>
                  <a:pt x="56700" y="332856"/>
                  <a:pt x="64008" y="347472"/>
                </a:cubicBezTo>
                <a:cubicBezTo>
                  <a:pt x="68923" y="357302"/>
                  <a:pt x="73714" y="368039"/>
                  <a:pt x="82296" y="374904"/>
                </a:cubicBezTo>
                <a:cubicBezTo>
                  <a:pt x="89822" y="380925"/>
                  <a:pt x="100584" y="381000"/>
                  <a:pt x="109728" y="384048"/>
                </a:cubicBezTo>
                <a:cubicBezTo>
                  <a:pt x="115824" y="396240"/>
                  <a:pt x="121253" y="408789"/>
                  <a:pt x="128016" y="420624"/>
                </a:cubicBezTo>
                <a:cubicBezTo>
                  <a:pt x="133468" y="430166"/>
                  <a:pt x="142445" y="437766"/>
                  <a:pt x="146304" y="448056"/>
                </a:cubicBezTo>
                <a:cubicBezTo>
                  <a:pt x="151761" y="462608"/>
                  <a:pt x="151359" y="478782"/>
                  <a:pt x="155448" y="493776"/>
                </a:cubicBezTo>
                <a:cubicBezTo>
                  <a:pt x="160520" y="512374"/>
                  <a:pt x="173736" y="548640"/>
                  <a:pt x="173736" y="548640"/>
                </a:cubicBezTo>
                <a:cubicBezTo>
                  <a:pt x="176784" y="496824"/>
                  <a:pt x="168988" y="443204"/>
                  <a:pt x="182880" y="393192"/>
                </a:cubicBezTo>
                <a:cubicBezTo>
                  <a:pt x="186244" y="381083"/>
                  <a:pt x="209643" y="391899"/>
                  <a:pt x="219456" y="384048"/>
                </a:cubicBezTo>
                <a:cubicBezTo>
                  <a:pt x="226982" y="378027"/>
                  <a:pt x="223919" y="365042"/>
                  <a:pt x="228600" y="356616"/>
                </a:cubicBezTo>
                <a:cubicBezTo>
                  <a:pt x="261947" y="296591"/>
                  <a:pt x="248085" y="307449"/>
                  <a:pt x="292608" y="292608"/>
                </a:cubicBezTo>
                <a:cubicBezTo>
                  <a:pt x="301752" y="295656"/>
                  <a:pt x="313224" y="294936"/>
                  <a:pt x="320040" y="301752"/>
                </a:cubicBezTo>
                <a:cubicBezTo>
                  <a:pt x="326856" y="308568"/>
                  <a:pt x="324873" y="320563"/>
                  <a:pt x="329184" y="329184"/>
                </a:cubicBezTo>
                <a:cubicBezTo>
                  <a:pt x="344424" y="359664"/>
                  <a:pt x="347472" y="356616"/>
                  <a:pt x="374904" y="374904"/>
                </a:cubicBezTo>
                <a:cubicBezTo>
                  <a:pt x="376780" y="369277"/>
                  <a:pt x="385220" y="319571"/>
                  <a:pt x="411480" y="338328"/>
                </a:cubicBezTo>
                <a:cubicBezTo>
                  <a:pt x="429365" y="351103"/>
                  <a:pt x="435864" y="374904"/>
                  <a:pt x="448056" y="393192"/>
                </a:cubicBezTo>
                <a:cubicBezTo>
                  <a:pt x="455229" y="403952"/>
                  <a:pt x="467209" y="410690"/>
                  <a:pt x="475488" y="420624"/>
                </a:cubicBezTo>
                <a:cubicBezTo>
                  <a:pt x="482523" y="429067"/>
                  <a:pt x="487680" y="438912"/>
                  <a:pt x="493776" y="448056"/>
                </a:cubicBezTo>
                <a:cubicBezTo>
                  <a:pt x="502920" y="438912"/>
                  <a:pt x="508452" y="418498"/>
                  <a:pt x="521208" y="420624"/>
                </a:cubicBezTo>
                <a:cubicBezTo>
                  <a:pt x="536241" y="423129"/>
                  <a:pt x="539782" y="444799"/>
                  <a:pt x="548640" y="457200"/>
                </a:cubicBezTo>
                <a:cubicBezTo>
                  <a:pt x="592316" y="518346"/>
                  <a:pt x="545875" y="451671"/>
                  <a:pt x="576072" y="512064"/>
                </a:cubicBezTo>
                <a:cubicBezTo>
                  <a:pt x="588803" y="537525"/>
                  <a:pt x="601569" y="546705"/>
                  <a:pt x="621792" y="566928"/>
                </a:cubicBezTo>
                <a:cubicBezTo>
                  <a:pt x="630936" y="563880"/>
                  <a:pt x="639585" y="557784"/>
                  <a:pt x="649224" y="557784"/>
                </a:cubicBezTo>
                <a:cubicBezTo>
                  <a:pt x="658863" y="557784"/>
                  <a:pt x="669130" y="560907"/>
                  <a:pt x="676656" y="566928"/>
                </a:cubicBezTo>
                <a:cubicBezTo>
                  <a:pt x="685851" y="574284"/>
                  <a:pt x="698013" y="600498"/>
                  <a:pt x="704088" y="612648"/>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9" name="Picture 2"/>
          <p:cNvPicPr>
            <a:picLocks noChangeAspect="1" noChangeArrowheads="1"/>
          </p:cNvPicPr>
          <p:nvPr/>
        </p:nvPicPr>
        <p:blipFill>
          <a:blip r:embed="rId2" cstate="print"/>
          <a:srcRect l="41621" t="49406" r="38579" b="21795"/>
          <a:stretch>
            <a:fillRect/>
          </a:stretch>
        </p:blipFill>
        <p:spPr bwMode="auto">
          <a:xfrm>
            <a:off x="3923928" y="3573015"/>
            <a:ext cx="2534717" cy="2304208"/>
          </a:xfrm>
          <a:prstGeom prst="rect">
            <a:avLst/>
          </a:prstGeom>
          <a:noFill/>
          <a:ln w="9525">
            <a:noFill/>
            <a:miter lim="800000"/>
            <a:headEnd/>
            <a:tailEnd/>
          </a:ln>
        </p:spPr>
      </p:pic>
      <p:sp>
        <p:nvSpPr>
          <p:cNvPr id="40" name="Text Box 23"/>
          <p:cNvSpPr txBox="1">
            <a:spLocks noChangeArrowheads="1"/>
          </p:cNvSpPr>
          <p:nvPr/>
        </p:nvSpPr>
        <p:spPr bwMode="auto">
          <a:xfrm>
            <a:off x="3995936" y="5867979"/>
            <a:ext cx="4392488" cy="369332"/>
          </a:xfrm>
          <a:prstGeom prst="rect">
            <a:avLst/>
          </a:prstGeom>
          <a:noFill/>
          <a:ln w="12700" algn="ctr">
            <a:noFill/>
            <a:miter lim="800000"/>
            <a:headEnd/>
            <a:tailEnd/>
          </a:ln>
          <a:effectLst/>
        </p:spPr>
        <p:txBody>
          <a:bodyPr wrap="square">
            <a:spAutoFit/>
          </a:bodyPr>
          <a:lstStyle/>
          <a:p>
            <a:pPr algn="ctr">
              <a:spcBef>
                <a:spcPct val="50000"/>
              </a:spcBef>
            </a:pPr>
            <a:r>
              <a:rPr lang="ja-JP" alt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タービンブレードの熱中性子透過画像</a:t>
            </a:r>
            <a:r>
              <a:rPr lang="en-US" altLang="ja-JP"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1" name="正方形/長方形 40"/>
          <p:cNvSpPr/>
          <p:nvPr/>
        </p:nvSpPr>
        <p:spPr>
          <a:xfrm>
            <a:off x="6588224" y="3620049"/>
            <a:ext cx="2088232" cy="2185214"/>
          </a:xfrm>
          <a:prstGeom prst="rect">
            <a:avLst/>
          </a:prstGeom>
        </p:spPr>
        <p:txBody>
          <a:bodyPr wrap="square">
            <a:spAutoFit/>
          </a:bodyPr>
          <a:lstStyle/>
          <a:p>
            <a:pPr algn="ctr">
              <a:lnSpc>
                <a:spcPct val="150000"/>
              </a:lnSpc>
            </a:pPr>
            <a:r>
              <a:rPr lang="ja-JP" altLang="en-US" sz="1600" b="1" dirty="0" smtClean="0">
                <a:latin typeface="Times New Roman" pitchFamily="18" charset="0"/>
                <a:cs typeface="Times New Roman" pitchFamily="18" charset="0"/>
              </a:rPr>
              <a:t>撮影条件</a:t>
            </a:r>
            <a:endParaRPr lang="en-US" altLang="ja-JP" sz="1600" b="1" dirty="0" smtClean="0">
              <a:latin typeface="Times New Roman" pitchFamily="18" charset="0"/>
              <a:cs typeface="Times New Roman" pitchFamily="18" charset="0"/>
            </a:endParaRPr>
          </a:p>
          <a:p>
            <a:pPr>
              <a:lnSpc>
                <a:spcPct val="150000"/>
              </a:lnSpc>
            </a:pPr>
            <a:r>
              <a:rPr lang="ja-JP" altLang="en-US" sz="1600" b="1" dirty="0" smtClean="0">
                <a:latin typeface="Times New Roman" pitchFamily="18" charset="0"/>
                <a:cs typeface="Times New Roman" pitchFamily="18" charset="0"/>
              </a:rPr>
              <a:t>加速器：</a:t>
            </a:r>
            <a:endParaRPr lang="en-US" altLang="ja-JP" sz="1600" b="1" dirty="0" smtClean="0">
              <a:latin typeface="Times New Roman" pitchFamily="18" charset="0"/>
              <a:cs typeface="Times New Roman" pitchFamily="18" charset="0"/>
            </a:endParaRPr>
          </a:p>
          <a:p>
            <a:r>
              <a:rPr lang="ja-JP" altLang="en-US" sz="1600" dirty="0" smtClean="0">
                <a:latin typeface="Times New Roman" pitchFamily="18" charset="0"/>
                <a:cs typeface="Times New Roman" pitchFamily="18" charset="0"/>
              </a:rPr>
              <a:t>ベビーサイクロトロン</a:t>
            </a:r>
            <a:endParaRPr lang="en-US" altLang="ja-JP" sz="1600" dirty="0" smtClean="0">
              <a:latin typeface="Times New Roman" pitchFamily="18" charset="0"/>
              <a:cs typeface="Times New Roman" pitchFamily="18" charset="0"/>
            </a:endParaRPr>
          </a:p>
          <a:p>
            <a:r>
              <a:rPr lang="ja-JP" altLang="en-US" sz="1600" dirty="0" smtClean="0">
                <a:latin typeface="Times New Roman" pitchFamily="18" charset="0"/>
                <a:cs typeface="Times New Roman" pitchFamily="18" charset="0"/>
              </a:rPr>
              <a:t>加速器（日本製鋼所）</a:t>
            </a:r>
            <a:endParaRPr lang="en-US" altLang="ja-JP" sz="1600" dirty="0" smtClean="0">
              <a:latin typeface="Times New Roman" pitchFamily="18" charset="0"/>
              <a:cs typeface="Times New Roman" pitchFamily="18" charset="0"/>
            </a:endParaRPr>
          </a:p>
          <a:p>
            <a:pPr>
              <a:lnSpc>
                <a:spcPct val="150000"/>
              </a:lnSpc>
            </a:pPr>
            <a:r>
              <a:rPr lang="ja-JP" altLang="en-US" sz="1600" b="1" dirty="0" smtClean="0">
                <a:latin typeface="Times New Roman" pitchFamily="18" charset="0"/>
                <a:cs typeface="Times New Roman" pitchFamily="18" charset="0"/>
              </a:rPr>
              <a:t>中性子強度：</a:t>
            </a:r>
            <a:endParaRPr lang="en-US" altLang="ja-JP" sz="1600" b="1" dirty="0" smtClean="0">
              <a:latin typeface="Times New Roman" pitchFamily="18" charset="0"/>
              <a:cs typeface="Times New Roman" pitchFamily="18" charset="0"/>
            </a:endParaRPr>
          </a:p>
          <a:p>
            <a:r>
              <a:rPr lang="en-US" altLang="ja-JP" sz="1600" dirty="0" smtClean="0">
                <a:latin typeface="Times New Roman" pitchFamily="18" charset="0"/>
                <a:cs typeface="Times New Roman" pitchFamily="18" charset="0"/>
              </a:rPr>
              <a:t>2.5~3.0 ×10</a:t>
            </a:r>
            <a:r>
              <a:rPr lang="en-US" altLang="ja-JP" sz="1600" baseline="30000" dirty="0" smtClean="0">
                <a:latin typeface="Times New Roman" pitchFamily="18" charset="0"/>
                <a:cs typeface="Times New Roman" pitchFamily="18" charset="0"/>
              </a:rPr>
              <a:t>5</a:t>
            </a:r>
            <a:r>
              <a:rPr lang="en-US" altLang="ja-JP" sz="1600" dirty="0" smtClean="0">
                <a:latin typeface="Times New Roman" pitchFamily="18" charset="0"/>
                <a:cs typeface="Times New Roman" pitchFamily="18" charset="0"/>
              </a:rPr>
              <a:t> n/cm</a:t>
            </a:r>
            <a:r>
              <a:rPr lang="en-US" altLang="ja-JP" sz="1600" baseline="30000" dirty="0" smtClean="0">
                <a:latin typeface="Times New Roman" pitchFamily="18" charset="0"/>
                <a:cs typeface="Times New Roman" pitchFamily="18" charset="0"/>
              </a:rPr>
              <a:t>2</a:t>
            </a:r>
            <a:r>
              <a:rPr lang="en-US" altLang="ja-JP" sz="1600" dirty="0" smtClean="0">
                <a:latin typeface="Times New Roman" pitchFamily="18" charset="0"/>
                <a:cs typeface="Times New Roman" pitchFamily="18" charset="0"/>
              </a:rPr>
              <a:t>/s</a:t>
            </a:r>
          </a:p>
          <a:p>
            <a:r>
              <a:rPr lang="en-US" altLang="ja-JP" sz="1600" dirty="0" smtClean="0">
                <a:latin typeface="Times New Roman" pitchFamily="18" charset="0"/>
                <a:cs typeface="Times New Roman" pitchFamily="18" charset="0"/>
              </a:rPr>
              <a:t>(</a:t>
            </a:r>
            <a:r>
              <a:rPr lang="en-US" altLang="ja-JP" sz="1600" i="1" dirty="0" smtClean="0">
                <a:latin typeface="Times New Roman" pitchFamily="18" charset="0"/>
                <a:cs typeface="Times New Roman" pitchFamily="18" charset="0"/>
              </a:rPr>
              <a:t>L/D</a:t>
            </a:r>
            <a:r>
              <a:rPr lang="en-US" altLang="ja-JP" sz="1600" dirty="0" smtClean="0">
                <a:latin typeface="Times New Roman" pitchFamily="18" charset="0"/>
                <a:cs typeface="Times New Roman" pitchFamily="18" charset="0"/>
              </a:rPr>
              <a:t> = 50)</a:t>
            </a:r>
          </a:p>
        </p:txBody>
      </p:sp>
      <p:pic>
        <p:nvPicPr>
          <p:cNvPr id="42" name="Picture 3" descr="C:\Users\hasemi\Desktop\Image0001.JPG"/>
          <p:cNvPicPr>
            <a:picLocks noChangeAspect="1" noChangeArrowheads="1"/>
          </p:cNvPicPr>
          <p:nvPr/>
        </p:nvPicPr>
        <p:blipFill>
          <a:blip r:embed="rId3" cstate="screen"/>
          <a:srcRect l="36564" t="60106" r="24382" b="15649"/>
          <a:stretch>
            <a:fillRect/>
          </a:stretch>
        </p:blipFill>
        <p:spPr bwMode="auto">
          <a:xfrm>
            <a:off x="3507850" y="1205346"/>
            <a:ext cx="1712222" cy="1503574"/>
          </a:xfrm>
          <a:prstGeom prst="rect">
            <a:avLst/>
          </a:prstGeom>
          <a:noFill/>
        </p:spPr>
      </p:pic>
      <p:sp>
        <p:nvSpPr>
          <p:cNvPr id="43" name="正方形/長方形 42"/>
          <p:cNvSpPr/>
          <p:nvPr/>
        </p:nvSpPr>
        <p:spPr>
          <a:xfrm>
            <a:off x="5940152" y="980728"/>
            <a:ext cx="144016" cy="100811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p:cNvCxnSpPr/>
          <p:nvPr/>
        </p:nvCxnSpPr>
        <p:spPr>
          <a:xfrm>
            <a:off x="1907704" y="1988840"/>
            <a:ext cx="13681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rot="5400000" flipH="1" flipV="1">
            <a:off x="1368438" y="1447986"/>
            <a:ext cx="108012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195736" y="1999873"/>
            <a:ext cx="792088" cy="276999"/>
          </a:xfrm>
          <a:prstGeom prst="rect">
            <a:avLst/>
          </a:prstGeom>
          <a:noFill/>
        </p:spPr>
        <p:txBody>
          <a:bodyPr wrap="square" rtlCol="0">
            <a:spAutoFit/>
          </a:bodyPr>
          <a:lstStyle/>
          <a:p>
            <a:pPr algn="ctr"/>
            <a:r>
              <a:rPr lang="en-US" altLang="ja-JP" sz="1200" dirty="0" smtClean="0">
                <a:latin typeface="Times New Roman" pitchFamily="18" charset="0"/>
                <a:cs typeface="Times New Roman" pitchFamily="18" charset="0"/>
              </a:rPr>
              <a:t>TOF</a:t>
            </a:r>
            <a:endParaRPr kumimoji="1" lang="ja-JP" altLang="en-US" sz="1200" dirty="0">
              <a:latin typeface="Times New Roman" pitchFamily="18" charset="0"/>
              <a:cs typeface="Times New Roman" pitchFamily="18" charset="0"/>
            </a:endParaRPr>
          </a:p>
        </p:txBody>
      </p:sp>
      <p:sp>
        <p:nvSpPr>
          <p:cNvPr id="47" name="テキスト ボックス 46"/>
          <p:cNvSpPr txBox="1"/>
          <p:nvPr/>
        </p:nvSpPr>
        <p:spPr>
          <a:xfrm rot="16200000">
            <a:off x="1362128" y="1239860"/>
            <a:ext cx="792088" cy="276999"/>
          </a:xfrm>
          <a:prstGeom prst="rect">
            <a:avLst/>
          </a:prstGeom>
          <a:noFill/>
        </p:spPr>
        <p:txBody>
          <a:bodyPr wrap="square" rtlCol="0">
            <a:spAutoFit/>
          </a:bodyPr>
          <a:lstStyle/>
          <a:p>
            <a:pPr algn="ctr"/>
            <a:r>
              <a:rPr lang="en-US" altLang="ja-JP" sz="1200" dirty="0" smtClean="0">
                <a:latin typeface="Times New Roman" pitchFamily="18" charset="0"/>
                <a:cs typeface="Times New Roman" pitchFamily="18" charset="0"/>
              </a:rPr>
              <a:t>Intensity</a:t>
            </a:r>
            <a:endParaRPr kumimoji="1" lang="ja-JP" alt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up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downLeft)">
                                      <p:cBhvr>
                                        <p:cTn id="12" dur="500"/>
                                        <p:tgtEl>
                                          <p:spTgt spid="41"/>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par>
                                <p:cTn id="16" presetID="18" presetClass="entr" presetSubtype="12"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strips(downLeft)">
                                      <p:cBhvr>
                                        <p:cTn id="18" dur="500"/>
                                        <p:tgtEl>
                                          <p:spTgt spid="3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Left)">
                                      <p:cBhvr>
                                        <p:cTn id="21" dur="500"/>
                                        <p:tgtEl>
                                          <p:spTgt spid="4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Left)">
                                      <p:cBhvr>
                                        <p:cTn id="29" dur="500"/>
                                        <p:tgtEl>
                                          <p:spTgt spid="2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23" grpId="0"/>
      <p:bldP spid="40" grpId="0"/>
      <p:bldP spid="41"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研究目的</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39552" y="908720"/>
            <a:ext cx="7848872" cy="3046988"/>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熱・熱外中性子は物質に対する透過力が高い。また、室温減速材を用いるため普及型の減速材として製造・維持の観点から最も簡便である。</a:t>
            </a:r>
            <a:endParaRPr lang="en-US" altLang="ja-JP" sz="2400" dirty="0" smtClean="0">
              <a:latin typeface="Times New Roman" pitchFamily="18" charset="0"/>
              <a:cs typeface="Times New Roman" pitchFamily="18" charset="0"/>
            </a:endParaRPr>
          </a:p>
          <a:p>
            <a:endParaRPr lang="en-US" altLang="ja-JP" sz="2400" dirty="0" smtClean="0">
              <a:latin typeface="Times New Roman" pitchFamily="18" charset="0"/>
              <a:cs typeface="Times New Roman" pitchFamily="18" charset="0"/>
            </a:endParaRPr>
          </a:p>
          <a:p>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小型加速器を用いた中性子イメージング用（ラジオグラフィ）のパルス</a:t>
            </a:r>
            <a:r>
              <a:rPr lang="ja-JP" altLang="en-US" sz="2400" dirty="0" smtClean="0">
                <a:solidFill>
                  <a:srgbClr val="FF0000"/>
                </a:solidFill>
                <a:latin typeface="Times New Roman" pitchFamily="18" charset="0"/>
                <a:cs typeface="Times New Roman" pitchFamily="18" charset="0"/>
              </a:rPr>
              <a:t>熱中性子源</a:t>
            </a:r>
            <a:r>
              <a:rPr lang="ja-JP" altLang="en-US" sz="2400" dirty="0" smtClean="0">
                <a:latin typeface="Times New Roman" pitchFamily="18" charset="0"/>
                <a:cs typeface="Times New Roman" pitchFamily="18" charset="0"/>
              </a:rPr>
              <a:t>の開発を目的とし、シミュレーションに</a:t>
            </a:r>
            <a:r>
              <a:rPr lang="ja-JP" altLang="en-US" sz="2400" dirty="0" smtClean="0">
                <a:latin typeface="Times New Roman" pitchFamily="18" charset="0"/>
                <a:cs typeface="Times New Roman" pitchFamily="18" charset="0"/>
              </a:rPr>
              <a:t>より</a:t>
            </a:r>
            <a:r>
              <a:rPr lang="ja-JP" altLang="en-US" sz="2400" dirty="0" smtClean="0">
                <a:latin typeface="Times New Roman" pitchFamily="18" charset="0"/>
                <a:cs typeface="Times New Roman" pitchFamily="18" charset="0"/>
              </a:rPr>
              <a:t>減速材サイズの最適化</a:t>
            </a:r>
            <a:r>
              <a:rPr lang="ja-JP" altLang="en-US" sz="2400" dirty="0" smtClean="0">
                <a:latin typeface="Times New Roman" pitchFamily="18" charset="0"/>
                <a:cs typeface="Times New Roman" pitchFamily="18" charset="0"/>
              </a:rPr>
              <a:t>を</a:t>
            </a:r>
            <a:r>
              <a:rPr lang="ja-JP" altLang="en-US" sz="2400" dirty="0" smtClean="0">
                <a:latin typeface="Times New Roman" pitchFamily="18" charset="0"/>
                <a:cs typeface="Times New Roman" pitchFamily="18" charset="0"/>
              </a:rPr>
              <a:t>行った。</a:t>
            </a:r>
            <a:endParaRPr lang="en-US" altLang="ja-JP" sz="2400" dirty="0" smtClean="0">
              <a:latin typeface="Times New Roman" pitchFamily="18" charset="0"/>
              <a:cs typeface="Times New Roman" pitchFamily="18" charset="0"/>
            </a:endParaRPr>
          </a:p>
        </p:txBody>
      </p:sp>
      <p:sp>
        <p:nvSpPr>
          <p:cNvPr id="32" name="角丸四角形 31"/>
          <p:cNvSpPr/>
          <p:nvPr/>
        </p:nvSpPr>
        <p:spPr>
          <a:xfrm>
            <a:off x="611560" y="4149080"/>
            <a:ext cx="7848872" cy="2376264"/>
          </a:xfrm>
          <a:prstGeom prst="roundRect">
            <a:avLst>
              <a:gd name="adj" fmla="val 6714"/>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kumimoji="1" lang="en-US" altLang="ja-JP" dirty="0" smtClean="0"/>
          </a:p>
        </p:txBody>
      </p:sp>
      <p:sp>
        <p:nvSpPr>
          <p:cNvPr id="36" name="下矢印 35"/>
          <p:cNvSpPr/>
          <p:nvPr/>
        </p:nvSpPr>
        <p:spPr>
          <a:xfrm>
            <a:off x="4243859" y="2204864"/>
            <a:ext cx="648072" cy="504056"/>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7584" y="4370328"/>
            <a:ext cx="7416824" cy="1938992"/>
          </a:xfrm>
          <a:prstGeom prst="rect">
            <a:avLst/>
          </a:prstGeom>
          <a:noFill/>
        </p:spPr>
        <p:txBody>
          <a:bodyPr wrap="square" rtlCol="0">
            <a:spAutoFit/>
          </a:bodyPr>
          <a:lstStyle/>
          <a:p>
            <a:pPr marL="457200" indent="-457200">
              <a:buFont typeface="+mj-ea"/>
              <a:buAutoNum type="circleNumDbPlain"/>
            </a:pPr>
            <a:r>
              <a:rPr lang="ja-JP" altLang="en-US" sz="2400" dirty="0" smtClean="0">
                <a:latin typeface="Times New Roman" pitchFamily="18" charset="0"/>
                <a:cs typeface="Times New Roman" pitchFamily="18" charset="0"/>
              </a:rPr>
              <a:t>減速材サイズを変化させて、減速材表面の輝度及び試料位置での熱中性子束を計算する。</a:t>
            </a:r>
            <a:endParaRPr lang="en-US" altLang="ja-JP" sz="2400" dirty="0" smtClean="0">
              <a:latin typeface="Times New Roman" pitchFamily="18" charset="0"/>
              <a:cs typeface="Times New Roman" pitchFamily="18" charset="0"/>
            </a:endParaRPr>
          </a:p>
          <a:p>
            <a:pPr marL="457200" indent="-457200">
              <a:buFont typeface="+mj-ea"/>
              <a:buAutoNum type="circleNumDbPlain"/>
            </a:pPr>
            <a:endParaRPr lang="en-US" altLang="ja-JP" sz="2400" dirty="0" smtClean="0">
              <a:latin typeface="Times New Roman" pitchFamily="18" charset="0"/>
              <a:cs typeface="Times New Roman" pitchFamily="18" charset="0"/>
            </a:endParaRPr>
          </a:p>
          <a:p>
            <a:pPr marL="457200" indent="-457200">
              <a:buFont typeface="+mj-ea"/>
              <a:buAutoNum type="circleNumDbPlain"/>
            </a:pPr>
            <a:r>
              <a:rPr lang="ja-JP" altLang="en-US" sz="2400" dirty="0" smtClean="0">
                <a:latin typeface="Times New Roman" pitchFamily="18" charset="0"/>
                <a:cs typeface="Times New Roman" pitchFamily="18" charset="0"/>
              </a:rPr>
              <a:t>空間分解能を表す幾何学的因子</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を指標として</a:t>
            </a:r>
            <a:r>
              <a:rPr lang="en-US" altLang="ja-JP" sz="2400" dirty="0" smtClean="0">
                <a:latin typeface="Times New Roman" pitchFamily="18" charset="0"/>
                <a:cs typeface="Times New Roman" pitchFamily="18" charset="0"/>
              </a:rPr>
              <a:t/>
            </a:r>
            <a:br>
              <a:rPr lang="en-US" altLang="ja-JP" sz="2400" dirty="0" smtClean="0">
                <a:latin typeface="Times New Roman" pitchFamily="18" charset="0"/>
                <a:cs typeface="Times New Roman" pitchFamily="18" charset="0"/>
              </a:rPr>
            </a:br>
            <a:r>
              <a:rPr lang="ja-JP" altLang="en-US" sz="2400" dirty="0" smtClean="0">
                <a:latin typeface="Times New Roman" pitchFamily="18" charset="0"/>
                <a:cs typeface="Times New Roman" pitchFamily="18" charset="0"/>
              </a:rPr>
              <a:t>最適な減速材サイズを求める。</a:t>
            </a:r>
            <a:endParaRPr lang="en-US" altLang="ja-JP"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Rectangle 39"/>
          <p:cNvSpPr>
            <a:spLocks noChangeArrowheads="1"/>
          </p:cNvSpPr>
          <p:nvPr/>
        </p:nvSpPr>
        <p:spPr bwMode="auto">
          <a:xfrm>
            <a:off x="611560" y="980728"/>
            <a:ext cx="7344816" cy="504825"/>
          </a:xfrm>
          <a:prstGeom prst="rect">
            <a:avLst/>
          </a:prstGeom>
          <a:noFill/>
          <a:ln w="9525">
            <a:noFill/>
            <a:miter lim="800000"/>
            <a:headEnd/>
            <a:tailEnd/>
          </a:ln>
          <a:effectLst/>
        </p:spPr>
        <p:txBody>
          <a:bodyPr/>
          <a:lstStyle/>
          <a:p>
            <a:pPr algn="l"/>
            <a:r>
              <a:rPr lang="en-US" altLang="ja-JP" sz="2400" dirty="0" smtClean="0">
                <a:latin typeface="Times New Roman" pitchFamily="18" charset="0"/>
                <a:cs typeface="Times New Roman" pitchFamily="18" charset="0"/>
              </a:rPr>
              <a:t>L/D</a:t>
            </a:r>
            <a:r>
              <a:rPr lang="ja-JP" altLang="en-US" sz="2400" dirty="0" smtClean="0"/>
              <a:t>とは、空間分解能を決定する幾何学的因子のこと。</a:t>
            </a:r>
            <a:endParaRPr lang="ja-JP" altLang="en-US" sz="2400" dirty="0"/>
          </a:p>
        </p:txBody>
      </p:sp>
      <p:sp>
        <p:nvSpPr>
          <p:cNvPr id="78" name="Rectangle 39"/>
          <p:cNvSpPr>
            <a:spLocks noChangeArrowheads="1"/>
          </p:cNvSpPr>
          <p:nvPr/>
        </p:nvSpPr>
        <p:spPr bwMode="auto">
          <a:xfrm>
            <a:off x="467544" y="4509120"/>
            <a:ext cx="8208912" cy="864096"/>
          </a:xfrm>
          <a:prstGeom prst="rect">
            <a:avLst/>
          </a:prstGeom>
          <a:noFill/>
          <a:ln w="9525">
            <a:noFill/>
            <a:miter lim="800000"/>
            <a:headEnd/>
            <a:tailEnd/>
          </a:ln>
          <a:effectLst/>
        </p:spPr>
        <p:txBody>
          <a:bodyPr/>
          <a:lstStyle/>
          <a:p>
            <a:pPr algn="l"/>
            <a:r>
              <a:rPr lang="en-US" altLang="ja-JP" sz="2400" dirty="0" smtClean="0">
                <a:latin typeface="Times New Roman" pitchFamily="18" charset="0"/>
                <a:cs typeface="Times New Roman" pitchFamily="18" charset="0"/>
              </a:rPr>
              <a:t>L/D</a:t>
            </a:r>
            <a:r>
              <a:rPr lang="ja-JP" altLang="en-US" sz="2400" dirty="0" smtClean="0"/>
              <a:t>が大きければビームの平行度が高く、空間分解能が高い。</a:t>
            </a:r>
            <a:endParaRPr lang="en-US" altLang="ja-JP" sz="2400" dirty="0" smtClean="0"/>
          </a:p>
          <a:p>
            <a:pPr algn="l"/>
            <a:r>
              <a:rPr lang="ja-JP" altLang="en-US" sz="2400" dirty="0" smtClean="0"/>
              <a:t>しかし、ビーム強度は</a:t>
            </a:r>
            <a:r>
              <a:rPr lang="en-US" altLang="ja-JP" sz="2400" dirty="0" smtClean="0">
                <a:latin typeface="Times New Roman" pitchFamily="18" charset="0"/>
                <a:cs typeface="Times New Roman" pitchFamily="18" charset="0"/>
              </a:rPr>
              <a:t>L/D</a:t>
            </a:r>
            <a:r>
              <a:rPr lang="ja-JP" altLang="en-US" sz="2400" dirty="0" smtClean="0"/>
              <a:t>の二乗に逆比例する。</a:t>
            </a:r>
            <a:endParaRPr lang="en-US" altLang="ja-JP" sz="2400" dirty="0" smtClean="0"/>
          </a:p>
        </p:txBody>
      </p:sp>
      <p:graphicFrame>
        <p:nvGraphicFramePr>
          <p:cNvPr id="79" name="オブジェクト 78"/>
          <p:cNvGraphicFramePr>
            <a:graphicFrameLocks noChangeAspect="1"/>
          </p:cNvGraphicFramePr>
          <p:nvPr>
            <p:extLst>
              <p:ext uri="{D42A27DB-BD31-4B8C-83A1-F6EECF244321}">
                <p14:modId xmlns:p14="http://schemas.microsoft.com/office/powerpoint/2010/main" val="1257824692"/>
              </p:ext>
            </p:extLst>
          </p:nvPr>
        </p:nvGraphicFramePr>
        <p:xfrm>
          <a:off x="2195736" y="5301208"/>
          <a:ext cx="4752975" cy="1009650"/>
        </p:xfrm>
        <a:graphic>
          <a:graphicData uri="http://schemas.openxmlformats.org/presentationml/2006/ole">
            <mc:AlternateContent xmlns:mc="http://schemas.openxmlformats.org/markup-compatibility/2006">
              <mc:Choice xmlns:v="urn:schemas-microsoft-com:vml" Requires="v">
                <p:oleObj spid="_x0000_s25618" name="数式" r:id="rId3" imgW="2094591" imgH="444307" progId="Equation.3">
                  <p:embed/>
                </p:oleObj>
              </mc:Choice>
              <mc:Fallback>
                <p:oleObj name="数式" r:id="rId3" imgW="2094591" imgH="444307"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301208"/>
                        <a:ext cx="4752975"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9"/>
          <p:cNvSpPr>
            <a:spLocks noChangeArrowheads="1"/>
          </p:cNvSpPr>
          <p:nvPr/>
        </p:nvSpPr>
        <p:spPr bwMode="auto">
          <a:xfrm>
            <a:off x="4067944" y="6362328"/>
            <a:ext cx="4024064" cy="495672"/>
          </a:xfrm>
          <a:prstGeom prst="rect">
            <a:avLst/>
          </a:prstGeom>
          <a:noFill/>
          <a:ln w="9525">
            <a:noFill/>
            <a:miter lim="800000"/>
            <a:headEnd/>
            <a:tailEnd/>
          </a:ln>
          <a:effectLst/>
        </p:spPr>
        <p:txBody>
          <a:bodyPr/>
          <a:lstStyle/>
          <a:p>
            <a:pPr algn="l"/>
            <a:r>
              <a:rPr lang="ja-JP" altLang="en-US" sz="2400" dirty="0" smtClean="0"/>
              <a:t>ただし、均質中性子源の場合</a:t>
            </a:r>
            <a:endParaRPr lang="ja-JP" altLang="en-US" sz="2400" dirty="0"/>
          </a:p>
        </p:txBody>
      </p:sp>
      <p:sp>
        <p:nvSpPr>
          <p:cNvPr id="31" name="タイトル 1"/>
          <p:cNvSpPr>
            <a:spLocks noGrp="1"/>
          </p:cNvSpPr>
          <p:nvPr>
            <p:ph type="title"/>
          </p:nvPr>
        </p:nvSpPr>
        <p:spPr>
          <a:xfrm>
            <a:off x="179512" y="142852"/>
            <a:ext cx="8712968" cy="582594"/>
          </a:xfrm>
        </p:spPr>
        <p:txBody>
          <a:bodyPr>
            <a:noAutofit/>
          </a:bodyPr>
          <a:lstStyle/>
          <a:p>
            <a:pPr algn="l"/>
            <a:r>
              <a:rPr kumimoji="1" lang="en-US" altLang="ja-JP" sz="3200" dirty="0" smtClean="0">
                <a:latin typeface="Times New Roman" pitchFamily="18" charset="0"/>
                <a:cs typeface="Times New Roman" pitchFamily="18" charset="0"/>
              </a:rPr>
              <a:t>L/D</a:t>
            </a:r>
            <a:r>
              <a:rPr kumimoji="1" lang="ja-JP" altLang="en-US" sz="3200" dirty="0" smtClean="0"/>
              <a:t>について</a:t>
            </a:r>
            <a:endParaRPr kumimoji="1" lang="ja-JP" altLang="en-US" sz="3200" dirty="0"/>
          </a:p>
        </p:txBody>
      </p:sp>
      <p:pic>
        <p:nvPicPr>
          <p:cNvPr id="25614" name="Picture 14"/>
          <p:cNvPicPr>
            <a:picLocks noChangeAspect="1" noChangeArrowheads="1"/>
          </p:cNvPicPr>
          <p:nvPr/>
        </p:nvPicPr>
        <p:blipFill>
          <a:blip r:embed="rId5" cstate="print"/>
          <a:srcRect/>
          <a:stretch>
            <a:fillRect/>
          </a:stretch>
        </p:blipFill>
        <p:spPr bwMode="auto">
          <a:xfrm>
            <a:off x="251520" y="1484784"/>
            <a:ext cx="8582025" cy="2924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kumimoji="1" lang="ja-JP" altLang="en-US" sz="3200" dirty="0" smtClean="0"/>
              <a:t>シミュレーション体系（コリメータ</a:t>
            </a:r>
            <a:r>
              <a:rPr lang="ja-JP" altLang="en-US" sz="3200" dirty="0"/>
              <a:t>無し</a:t>
            </a:r>
            <a:r>
              <a:rPr kumimoji="1" lang="ja-JP" altLang="en-US" sz="3200" dirty="0" smtClean="0"/>
              <a:t>）</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115616" y="5013176"/>
            <a:ext cx="7128792" cy="1754326"/>
          </a:xfrm>
          <a:prstGeom prst="rect">
            <a:avLst/>
          </a:prstGeom>
          <a:noFill/>
        </p:spPr>
        <p:txBody>
          <a:bodyPr wrap="square" rtlCol="0">
            <a:spAutoFit/>
          </a:bodyPr>
          <a:lstStyle/>
          <a:p>
            <a:r>
              <a:rPr lang="ja-JP" altLang="en-US" sz="2400" dirty="0">
                <a:latin typeface="Times New Roman" pitchFamily="18" charset="0"/>
                <a:cs typeface="Times New Roman" pitchFamily="18" charset="0"/>
              </a:rPr>
              <a:t>・シミュレーションコード：</a:t>
            </a:r>
            <a:r>
              <a:rPr lang="en-US" altLang="ja-JP" sz="2400" dirty="0" smtClean="0">
                <a:latin typeface="Times New Roman" pitchFamily="18" charset="0"/>
                <a:cs typeface="Times New Roman" pitchFamily="18" charset="0"/>
              </a:rPr>
              <a:t>MCNPX</a:t>
            </a:r>
            <a:r>
              <a:rPr lang="ja-JP" altLang="en-US" sz="2400" dirty="0" err="1" smtClean="0">
                <a:latin typeface="Times New Roman" pitchFamily="18" charset="0"/>
                <a:cs typeface="Times New Roman" pitchFamily="18" charset="0"/>
              </a:rPr>
              <a:t>、</a:t>
            </a:r>
            <a:r>
              <a:rPr lang="en-US" altLang="ja-JP" sz="2400" dirty="0" smtClean="0">
                <a:latin typeface="Times New Roman" pitchFamily="18" charset="0"/>
                <a:cs typeface="Times New Roman" pitchFamily="18" charset="0"/>
              </a:rPr>
              <a:t>PHITS</a:t>
            </a:r>
            <a:endParaRPr lang="en-US" altLang="ja-JP" sz="2400" dirty="0">
              <a:latin typeface="Times New Roman" pitchFamily="18" charset="0"/>
              <a:cs typeface="Times New Roman" pitchFamily="18" charset="0"/>
            </a:endParaRPr>
          </a:p>
          <a:p>
            <a:pPr>
              <a:lnSpc>
                <a:spcPct val="150000"/>
              </a:lnSpc>
            </a:pPr>
            <a:r>
              <a:rPr lang="ja-JP" altLang="en-US" sz="2400" dirty="0">
                <a:latin typeface="Times New Roman" pitchFamily="18" charset="0"/>
                <a:cs typeface="Times New Roman" pitchFamily="18" charset="0"/>
              </a:rPr>
              <a:t>・中性子発生反応：</a:t>
            </a:r>
            <a:r>
              <a:rPr lang="en-US" altLang="ja-JP" sz="2400" dirty="0">
                <a:latin typeface="Times New Roman" pitchFamily="18" charset="0"/>
                <a:cs typeface="Times New Roman" pitchFamily="18" charset="0"/>
              </a:rPr>
              <a:t>Be(</a:t>
            </a:r>
            <a:r>
              <a:rPr lang="en-US" altLang="ja-JP" sz="2400" dirty="0" err="1">
                <a:latin typeface="Times New Roman" pitchFamily="18" charset="0"/>
                <a:cs typeface="Times New Roman" pitchFamily="18" charset="0"/>
              </a:rPr>
              <a:t>p,n</a:t>
            </a:r>
            <a:r>
              <a:rPr lang="en-US" altLang="ja-JP" sz="2400" dirty="0">
                <a:latin typeface="Times New Roman" pitchFamily="18" charset="0"/>
                <a:cs typeface="Times New Roman" pitchFamily="18" charset="0"/>
              </a:rPr>
              <a:t>)</a:t>
            </a:r>
            <a:r>
              <a:rPr lang="ja-JP" altLang="en-US" sz="2400" dirty="0">
                <a:latin typeface="Times New Roman" pitchFamily="18" charset="0"/>
                <a:cs typeface="Times New Roman" pitchFamily="18" charset="0"/>
              </a:rPr>
              <a:t>反応（</a:t>
            </a:r>
            <a:r>
              <a:rPr lang="en-US" altLang="ja-JP" sz="2400" dirty="0" err="1">
                <a:latin typeface="Times New Roman" pitchFamily="18" charset="0"/>
                <a:cs typeface="Times New Roman" pitchFamily="18" charset="0"/>
              </a:rPr>
              <a:t>E</a:t>
            </a:r>
            <a:r>
              <a:rPr lang="en-US" altLang="ja-JP" sz="2400" baseline="-25000" dirty="0" err="1">
                <a:latin typeface="Times New Roman" pitchFamily="18" charset="0"/>
                <a:cs typeface="Times New Roman" pitchFamily="18" charset="0"/>
              </a:rPr>
              <a:t>p</a:t>
            </a:r>
            <a:r>
              <a:rPr lang="en-US" altLang="ja-JP" sz="2400" dirty="0">
                <a:latin typeface="Times New Roman" pitchFamily="18" charset="0"/>
                <a:cs typeface="Times New Roman" pitchFamily="18" charset="0"/>
              </a:rPr>
              <a:t>=11MeV</a:t>
            </a:r>
            <a:r>
              <a:rPr lang="ja-JP" altLang="en-US" sz="2400" dirty="0" err="1">
                <a:latin typeface="Times New Roman" pitchFamily="18" charset="0"/>
                <a:cs typeface="Times New Roman" pitchFamily="18" charset="0"/>
              </a:rPr>
              <a:t>、</a:t>
            </a:r>
            <a:r>
              <a:rPr lang="en-US" altLang="ja-JP" sz="2400" dirty="0">
                <a:latin typeface="Times New Roman" pitchFamily="18" charset="0"/>
                <a:cs typeface="Times New Roman" pitchFamily="18" charset="0"/>
              </a:rPr>
              <a:t>1mA</a:t>
            </a:r>
            <a:r>
              <a:rPr lang="ja-JP" altLang="en-US" sz="2400" dirty="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減速材サイズ</a:t>
            </a:r>
            <a:r>
              <a:rPr lang="en-US" altLang="ja-JP" sz="2400" i="1" dirty="0" smtClean="0">
                <a:latin typeface="Times New Roman" pitchFamily="18" charset="0"/>
                <a:cs typeface="Times New Roman" pitchFamily="18" charset="0"/>
              </a:rPr>
              <a:t>D</a:t>
            </a:r>
            <a:r>
              <a:rPr lang="en-US" altLang="ja-JP" sz="2400" baseline="-25000" dirty="0" smtClean="0">
                <a:latin typeface="Times New Roman" pitchFamily="18" charset="0"/>
                <a:cs typeface="Times New Roman" pitchFamily="18" charset="0"/>
              </a:rPr>
              <a:t>s</a:t>
            </a:r>
            <a:r>
              <a:rPr lang="ja-JP" altLang="en-US" sz="2400" dirty="0" smtClean="0">
                <a:latin typeface="Times New Roman" pitchFamily="18" charset="0"/>
                <a:cs typeface="Times New Roman" pitchFamily="18" charset="0"/>
              </a:rPr>
              <a:t>を変化させて、減速材表面の輝度と</a:t>
            </a:r>
            <a:endParaRPr lang="en-US" altLang="ja-JP" sz="24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10m</a:t>
            </a:r>
            <a:r>
              <a:rPr lang="ja-JP" altLang="en-US" sz="2400" dirty="0" smtClean="0">
                <a:latin typeface="Times New Roman" pitchFamily="18" charset="0"/>
                <a:cs typeface="Times New Roman" pitchFamily="18" charset="0"/>
              </a:rPr>
              <a:t>位置での熱中性子束（</a:t>
            </a:r>
            <a:r>
              <a:rPr lang="en-US" altLang="ja-JP" sz="2400" dirty="0" smtClean="0">
                <a:latin typeface="Times New Roman" pitchFamily="18" charset="0"/>
                <a:cs typeface="Times New Roman" pitchFamily="18" charset="0"/>
              </a:rPr>
              <a:t>0.5eV</a:t>
            </a:r>
            <a:r>
              <a:rPr lang="ja-JP" altLang="en-US" sz="2400" dirty="0" smtClean="0">
                <a:latin typeface="Times New Roman" pitchFamily="18" charset="0"/>
                <a:cs typeface="Times New Roman" pitchFamily="18" charset="0"/>
              </a:rPr>
              <a:t>以下）を計算した。</a:t>
            </a:r>
            <a:endParaRPr lang="en-US" altLang="ja-JP" sz="2400" dirty="0" smtClean="0">
              <a:latin typeface="Times New Roman" pitchFamily="18" charset="0"/>
              <a:cs typeface="Times New Roman" pitchFamily="18" charset="0"/>
            </a:endParaRPr>
          </a:p>
        </p:txBody>
      </p:sp>
      <p:sp>
        <p:nvSpPr>
          <p:cNvPr id="58" name="正方形/長方形 57"/>
          <p:cNvSpPr/>
          <p:nvPr/>
        </p:nvSpPr>
        <p:spPr>
          <a:xfrm>
            <a:off x="2987824" y="4509120"/>
            <a:ext cx="5945859" cy="461665"/>
          </a:xfrm>
          <a:prstGeom prst="rect">
            <a:avLst/>
          </a:prstGeom>
        </p:spPr>
        <p:txBody>
          <a:bodyPr wrap="none">
            <a:spAutoFit/>
          </a:bodyPr>
          <a:lstStyle/>
          <a:p>
            <a:pPr algn="ctr"/>
            <a:r>
              <a:rPr lang="ja-JP" altLang="en-US" sz="2400" dirty="0" smtClean="0">
                <a:latin typeface="Times New Roman" pitchFamily="18" charset="0"/>
                <a:cs typeface="Times New Roman" pitchFamily="18" charset="0"/>
              </a:rPr>
              <a:t>（減速材厚さ</a:t>
            </a:r>
            <a:r>
              <a:rPr lang="en-US" altLang="ja-JP" sz="2400" dirty="0" smtClean="0">
                <a:latin typeface="Times New Roman" pitchFamily="18" charset="0"/>
                <a:cs typeface="Times New Roman" pitchFamily="18" charset="0"/>
              </a:rPr>
              <a:t>4cm</a:t>
            </a:r>
            <a:r>
              <a:rPr lang="ja-JP" altLang="en-US" sz="2400" dirty="0" err="1" smtClean="0">
                <a:latin typeface="Times New Roman" pitchFamily="18" charset="0"/>
                <a:cs typeface="Times New Roman" pitchFamily="18" charset="0"/>
              </a:rPr>
              <a:t>、</a:t>
            </a:r>
            <a:r>
              <a:rPr lang="ja-JP" altLang="en-US" sz="2400" dirty="0" smtClean="0">
                <a:latin typeface="Times New Roman" pitchFamily="18" charset="0"/>
                <a:cs typeface="Times New Roman" pitchFamily="18" charset="0"/>
              </a:rPr>
              <a:t>反射体厚さ</a:t>
            </a:r>
            <a:r>
              <a:rPr lang="en-US" altLang="ja-JP" sz="2400" dirty="0" smtClean="0">
                <a:latin typeface="Times New Roman" pitchFamily="18" charset="0"/>
                <a:cs typeface="Times New Roman" pitchFamily="18" charset="0"/>
              </a:rPr>
              <a:t>50cm</a:t>
            </a:r>
            <a:r>
              <a:rPr lang="ja-JP" altLang="en-US" sz="2400" dirty="0" smtClean="0">
                <a:latin typeface="Times New Roman" pitchFamily="18" charset="0"/>
                <a:cs typeface="Times New Roman" pitchFamily="18" charset="0"/>
              </a:rPr>
              <a:t>で固定。）</a:t>
            </a:r>
            <a:endParaRPr lang="en-US" altLang="ja-JP" sz="2400" dirty="0" smtClean="0">
              <a:latin typeface="Times New Roman" pitchFamily="18" charset="0"/>
              <a:cs typeface="Times New Roman" pitchFamily="18" charset="0"/>
            </a:endParaRPr>
          </a:p>
        </p:txBody>
      </p:sp>
      <p:pic>
        <p:nvPicPr>
          <p:cNvPr id="163841" name="Picture 1"/>
          <p:cNvPicPr>
            <a:picLocks noChangeAspect="1" noChangeArrowheads="1"/>
          </p:cNvPicPr>
          <p:nvPr/>
        </p:nvPicPr>
        <p:blipFill>
          <a:blip r:embed="rId2" cstate="print"/>
          <a:srcRect/>
          <a:stretch>
            <a:fillRect/>
          </a:stretch>
        </p:blipFill>
        <p:spPr bwMode="auto">
          <a:xfrm>
            <a:off x="179512" y="846187"/>
            <a:ext cx="8724900" cy="3590925"/>
          </a:xfrm>
          <a:prstGeom prst="rect">
            <a:avLst/>
          </a:prstGeom>
          <a:noFill/>
          <a:ln w="9525">
            <a:noFill/>
            <a:miter lim="800000"/>
            <a:headEnd/>
            <a:tailEnd/>
          </a:ln>
          <a:effectLst/>
        </p:spPr>
      </p:pic>
    </p:spTree>
    <p:extLst>
      <p:ext uri="{BB962C8B-B14F-4D97-AF65-F5344CB8AC3E}">
        <p14:creationId xmlns:p14="http://schemas.microsoft.com/office/powerpoint/2010/main" val="2862897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減速材サイズと輝度の関係</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67544" y="5889466"/>
            <a:ext cx="4536504" cy="707886"/>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減速材表面中心部の熱中性子束の比</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10×10cm</a:t>
            </a:r>
            <a:r>
              <a:rPr lang="en-US" altLang="ja-JP" sz="20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減速材の値を</a:t>
            </a:r>
            <a:r>
              <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a:t>
            </a: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としている）</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テキスト ボックス 11"/>
          <p:cNvSpPr txBox="1"/>
          <p:nvPr/>
        </p:nvSpPr>
        <p:spPr>
          <a:xfrm>
            <a:off x="467544" y="908720"/>
            <a:ext cx="8352928" cy="1569660"/>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イメージング用熱中性子源を設計するにあたり、同じ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で最大の熱中性子束を与える減速材サイズを決定する必要がある。</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まず、軽水減速材のサイズを変化させて、減速材表面の熱中性子束（輝度）を計算した。</a:t>
            </a:r>
            <a:endParaRPr lang="en-US" altLang="ja-JP" sz="2400" dirty="0" smtClean="0">
              <a:latin typeface="Times New Roman" pitchFamily="18" charset="0"/>
              <a:cs typeface="Times New Roman" pitchFamily="18" charset="0"/>
            </a:endParaRPr>
          </a:p>
        </p:txBody>
      </p:sp>
      <p:sp>
        <p:nvSpPr>
          <p:cNvPr id="13" name="テキスト ボックス 12"/>
          <p:cNvSpPr txBox="1"/>
          <p:nvPr/>
        </p:nvSpPr>
        <p:spPr>
          <a:xfrm>
            <a:off x="5364088" y="3140968"/>
            <a:ext cx="3384376" cy="2677656"/>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小さな減速材：高輝度</a:t>
            </a:r>
            <a:endParaRPr lang="en-US" altLang="ja-JP" sz="2400" dirty="0" smtClean="0">
              <a:latin typeface="Times New Roman" pitchFamily="18" charset="0"/>
              <a:cs typeface="Times New Roman" pitchFamily="18" charset="0"/>
            </a:endParaRPr>
          </a:p>
          <a:p>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したがって、熱中性子束を同じ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で比較すると、</a:t>
            </a:r>
            <a:endParaRPr lang="en-US" altLang="ja-JP" sz="2400" dirty="0" smtClean="0">
              <a:latin typeface="Times New Roman" pitchFamily="18" charset="0"/>
              <a:cs typeface="Times New Roman" pitchFamily="18" charset="0"/>
            </a:endParaRPr>
          </a:p>
          <a:p>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　小さな減速材：高</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　大きな減速材：低</a:t>
            </a:r>
            <a:endParaRPr lang="en-US" altLang="ja-JP" sz="2400" dirty="0" smtClean="0">
              <a:latin typeface="Times New Roman" pitchFamily="18" charset="0"/>
              <a:cs typeface="Times New Roman" pitchFamily="18" charset="0"/>
            </a:endParaRPr>
          </a:p>
        </p:txBody>
      </p:sp>
      <p:sp>
        <p:nvSpPr>
          <p:cNvPr id="14" name="角丸四角形 13"/>
          <p:cNvSpPr/>
          <p:nvPr/>
        </p:nvSpPr>
        <p:spPr>
          <a:xfrm>
            <a:off x="5220072" y="2852936"/>
            <a:ext cx="3600400" cy="3168352"/>
          </a:xfrm>
          <a:prstGeom prst="roundRect">
            <a:avLst>
              <a:gd name="adj" fmla="val 6714"/>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endParaRPr kumimoji="1" lang="en-US" altLang="ja-JP" dirty="0" smtClean="0"/>
          </a:p>
        </p:txBody>
      </p:sp>
      <p:pic>
        <p:nvPicPr>
          <p:cNvPr id="109570" name="Picture 2"/>
          <p:cNvPicPr>
            <a:picLocks noChangeAspect="1" noChangeArrowheads="1"/>
          </p:cNvPicPr>
          <p:nvPr/>
        </p:nvPicPr>
        <p:blipFill>
          <a:blip r:embed="rId2" cstate="print"/>
          <a:srcRect/>
          <a:stretch>
            <a:fillRect/>
          </a:stretch>
        </p:blipFill>
        <p:spPr bwMode="auto">
          <a:xfrm>
            <a:off x="323528" y="2630388"/>
            <a:ext cx="4467225" cy="339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lang="ja-JP" altLang="en-US" sz="3200" dirty="0" smtClean="0"/>
              <a:t>減速材サイズと熱中性子束の関係</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9" name="グラフ 8"/>
          <p:cNvGraphicFramePr>
            <a:graphicFrameLocks noGrp="1"/>
          </p:cNvGraphicFramePr>
          <p:nvPr/>
        </p:nvGraphicFramePr>
        <p:xfrm>
          <a:off x="755576" y="1340768"/>
          <a:ext cx="7200800"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1454023" y="4829090"/>
            <a:ext cx="5904656" cy="400110"/>
          </a:xfrm>
          <a:prstGeom prst="rect">
            <a:avLst/>
          </a:prstGeom>
          <a:noFill/>
        </p:spPr>
        <p:txBody>
          <a:bodyPr wrap="square" rtlCol="0">
            <a:spAutoFit/>
          </a:bodyPr>
          <a:lstStyle/>
          <a:p>
            <a:pPr algn="ctr"/>
            <a:r>
              <a:rPr lang="ja-JP" altLang="en-US"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熱中性子束の減速材サイズ依存性</a:t>
            </a:r>
            <a:endParaRPr lang="en-US" altLang="ja-JP"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テキスト ボックス 7"/>
          <p:cNvSpPr txBox="1"/>
          <p:nvPr/>
        </p:nvSpPr>
        <p:spPr>
          <a:xfrm>
            <a:off x="323528" y="5243716"/>
            <a:ext cx="8568952" cy="1569660"/>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同じ</a:t>
            </a:r>
            <a:r>
              <a:rPr lang="en-US" altLang="ja-JP" sz="2400" dirty="0" smtClean="0">
                <a:latin typeface="Times New Roman" pitchFamily="18" charset="0"/>
                <a:cs typeface="Times New Roman" pitchFamily="18" charset="0"/>
              </a:rPr>
              <a:t>L/D</a:t>
            </a:r>
            <a:r>
              <a:rPr lang="ja-JP" altLang="en-US" sz="2400" dirty="0" smtClean="0">
                <a:latin typeface="Times New Roman" pitchFamily="18" charset="0"/>
                <a:cs typeface="Times New Roman" pitchFamily="18" charset="0"/>
              </a:rPr>
              <a:t>で比較するため規格化したところ、</a:t>
            </a:r>
            <a:r>
              <a:rPr lang="en-US" altLang="ja-JP" sz="2400" dirty="0" smtClean="0">
                <a:latin typeface="Times New Roman" pitchFamily="18" charset="0"/>
                <a:cs typeface="Times New Roman" pitchFamily="18" charset="0"/>
              </a:rPr>
              <a:t>4×4cm</a:t>
            </a:r>
            <a:r>
              <a:rPr lang="en-US" altLang="ja-JP" sz="2400" baseline="30000" dirty="0" smtClean="0">
                <a:latin typeface="Times New Roman" pitchFamily="18" charset="0"/>
                <a:cs typeface="Times New Roman" pitchFamily="18" charset="0"/>
              </a:rPr>
              <a:t>2</a:t>
            </a:r>
            <a:r>
              <a:rPr lang="ja-JP" altLang="en-US" sz="2400" dirty="0" smtClean="0">
                <a:latin typeface="Times New Roman" pitchFamily="18" charset="0"/>
                <a:cs typeface="Times New Roman" pitchFamily="18" charset="0"/>
              </a:rPr>
              <a:t>減速材で最大の熱中性子束を得た</a:t>
            </a:r>
            <a:r>
              <a:rPr lang="ja-JP" altLang="en-US" sz="2400" dirty="0" smtClean="0">
                <a:solidFill>
                  <a:schemeClr val="tx1">
                    <a:lumMod val="50000"/>
                    <a:lumOff val="50000"/>
                  </a:schemeClr>
                </a:solidFill>
                <a:latin typeface="Times New Roman" pitchFamily="18" charset="0"/>
                <a:cs typeface="Times New Roman" pitchFamily="18" charset="0"/>
              </a:rPr>
              <a:t>（計算に使用した体系ではターゲットが</a:t>
            </a:r>
            <a:r>
              <a:rPr lang="en-US" altLang="ja-JP" sz="2400" dirty="0" smtClean="0">
                <a:solidFill>
                  <a:schemeClr val="tx1">
                    <a:lumMod val="50000"/>
                    <a:lumOff val="50000"/>
                  </a:schemeClr>
                </a:solidFill>
                <a:latin typeface="Times New Roman" pitchFamily="18" charset="0"/>
                <a:cs typeface="Times New Roman" pitchFamily="18" charset="0"/>
              </a:rPr>
              <a:t>4cm</a:t>
            </a:r>
            <a:r>
              <a:rPr lang="ja-JP" altLang="en-US" sz="2400" dirty="0" smtClean="0">
                <a:solidFill>
                  <a:schemeClr val="tx1">
                    <a:lumMod val="50000"/>
                    <a:lumOff val="50000"/>
                  </a:schemeClr>
                </a:solidFill>
                <a:latin typeface="Times New Roman" pitchFamily="18" charset="0"/>
                <a:cs typeface="Times New Roman" pitchFamily="18" charset="0"/>
              </a:rPr>
              <a:t>であるため、これ以上小さな減速材は用いることが出来ない）</a:t>
            </a:r>
            <a:r>
              <a:rPr lang="ja-JP" altLang="en-US" sz="2400" dirty="0" smtClean="0">
                <a:latin typeface="Times New Roman" pitchFamily="18" charset="0"/>
                <a:cs typeface="Times New Roman" pitchFamily="18" charset="0"/>
              </a:rPr>
              <a:t>。</a:t>
            </a:r>
            <a:endParaRPr lang="en-US" altLang="ja-JP" sz="2400" dirty="0" smtClean="0">
              <a:latin typeface="Times New Roman" pitchFamily="18" charset="0"/>
              <a:cs typeface="Times New Roman" pitchFamily="18" charset="0"/>
            </a:endParaRPr>
          </a:p>
          <a:p>
            <a:r>
              <a:rPr lang="ja-JP" altLang="en-US" sz="2400" dirty="0" smtClean="0">
                <a:solidFill>
                  <a:schemeClr val="tx2"/>
                </a:solidFill>
                <a:latin typeface="Times New Roman" pitchFamily="18" charset="0"/>
                <a:cs typeface="Times New Roman" pitchFamily="18" charset="0"/>
              </a:rPr>
              <a:t>→大きな減速材でコリメータを用いた場合どうなるのか。</a:t>
            </a:r>
            <a:endParaRPr lang="en-US" altLang="ja-JP" sz="2400" dirty="0" smtClean="0">
              <a:solidFill>
                <a:schemeClr val="tx2"/>
              </a:solidFill>
              <a:latin typeface="Times New Roman" pitchFamily="18" charset="0"/>
              <a:cs typeface="Times New Roman" pitchFamily="18" charset="0"/>
            </a:endParaRPr>
          </a:p>
        </p:txBody>
      </p:sp>
      <p:graphicFrame>
        <p:nvGraphicFramePr>
          <p:cNvPr id="108545" name="Object 1"/>
          <p:cNvGraphicFramePr>
            <a:graphicFrameLocks noChangeAspect="1"/>
          </p:cNvGraphicFramePr>
          <p:nvPr/>
        </p:nvGraphicFramePr>
        <p:xfrm>
          <a:off x="6566591" y="3715494"/>
          <a:ext cx="2181873" cy="721618"/>
        </p:xfrm>
        <a:graphic>
          <a:graphicData uri="http://schemas.openxmlformats.org/presentationml/2006/ole">
            <mc:AlternateContent xmlns:mc="http://schemas.openxmlformats.org/markup-compatibility/2006">
              <mc:Choice xmlns:v="urn:schemas-microsoft-com:vml" Requires="v">
                <p:oleObj spid="_x0000_s108561" name="数式" r:id="rId5" imgW="1345616" imgH="444307" progId="Equation.3">
                  <p:embed/>
                </p:oleObj>
              </mc:Choice>
              <mc:Fallback>
                <p:oleObj name="数式" r:id="rId5" imgW="1345616" imgH="444307"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6591" y="3715494"/>
                        <a:ext cx="2181873" cy="721618"/>
                      </a:xfrm>
                      <a:prstGeom prst="rect">
                        <a:avLst/>
                      </a:prstGeom>
                      <a:solidFill>
                        <a:schemeClr val="bg1"/>
                      </a:solidFill>
                      <a:ln w="9525">
                        <a:solidFill>
                          <a:srgbClr val="FF0000"/>
                        </a:solidFill>
                        <a:miter lim="800000"/>
                        <a:headEnd/>
                        <a:tailEnd/>
                      </a:ln>
                    </p:spPr>
                  </p:pic>
                </p:oleObj>
              </mc:Fallback>
            </mc:AlternateContent>
          </a:graphicData>
        </a:graphic>
      </p:graphicFrame>
      <p:sp>
        <p:nvSpPr>
          <p:cNvPr id="11" name="テキスト ボックス 10"/>
          <p:cNvSpPr txBox="1"/>
          <p:nvPr/>
        </p:nvSpPr>
        <p:spPr>
          <a:xfrm>
            <a:off x="6278558" y="3427462"/>
            <a:ext cx="1461794" cy="369332"/>
          </a:xfrm>
          <a:prstGeom prst="rect">
            <a:avLst/>
          </a:prstGeom>
          <a:solidFill>
            <a:schemeClr val="bg2"/>
          </a:solidFill>
        </p:spPr>
        <p:txBody>
          <a:bodyPr wrap="square" rtlCol="0">
            <a:spAutoFit/>
          </a:bodyPr>
          <a:lstStyle/>
          <a:p>
            <a:pPr algn="ctr"/>
            <a:r>
              <a:rPr lang="en-US" altLang="ja-JP" dirty="0" smtClean="0">
                <a:latin typeface="Times New Roman" pitchFamily="18" charset="0"/>
                <a:cs typeface="Times New Roman" pitchFamily="18" charset="0"/>
              </a:rPr>
              <a:t>At same L/D</a:t>
            </a:r>
            <a:endParaRPr kumimoji="1" lang="en-US" altLang="ja-JP" dirty="0" smtClean="0">
              <a:latin typeface="Times New Roman" pitchFamily="18" charset="0"/>
              <a:cs typeface="Times New Roman" pitchFamily="18" charset="0"/>
            </a:endParaRPr>
          </a:p>
        </p:txBody>
      </p:sp>
      <p:cxnSp>
        <p:nvCxnSpPr>
          <p:cNvPr id="13" name="直線矢印コネクタ 12"/>
          <p:cNvCxnSpPr>
            <a:stCxn id="11" idx="1"/>
          </p:cNvCxnSpPr>
          <p:nvPr/>
        </p:nvCxnSpPr>
        <p:spPr>
          <a:xfrm rot="10800000" flipV="1">
            <a:off x="5342464" y="3612128"/>
            <a:ext cx="936095" cy="1753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79512" y="836712"/>
            <a:ext cx="8784976" cy="461665"/>
          </a:xfrm>
          <a:prstGeom prst="rect">
            <a:avLst/>
          </a:prstGeom>
        </p:spPr>
        <p:txBody>
          <a:bodyPr wrap="square">
            <a:spAutoFit/>
          </a:bodyPr>
          <a:lstStyle/>
          <a:p>
            <a:r>
              <a:rPr lang="ja-JP" altLang="en-US" sz="2400" dirty="0" smtClean="0">
                <a:solidFill>
                  <a:prstClr val="black"/>
                </a:solidFill>
                <a:latin typeface="Times New Roman" pitchFamily="18" charset="0"/>
                <a:cs typeface="Times New Roman" pitchFamily="18" charset="0"/>
              </a:rPr>
              <a:t>減速材サイズを変化させて</a:t>
            </a:r>
            <a:r>
              <a:rPr lang="en-US" altLang="ja-JP" sz="2400" dirty="0" smtClean="0">
                <a:solidFill>
                  <a:prstClr val="black"/>
                </a:solidFill>
                <a:latin typeface="Times New Roman" pitchFamily="18" charset="0"/>
                <a:cs typeface="Times New Roman" pitchFamily="18" charset="0"/>
              </a:rPr>
              <a:t>10m</a:t>
            </a:r>
            <a:r>
              <a:rPr lang="ja-JP" altLang="en-US" sz="2400" dirty="0" smtClean="0">
                <a:solidFill>
                  <a:prstClr val="black"/>
                </a:solidFill>
                <a:latin typeface="Times New Roman" pitchFamily="18" charset="0"/>
                <a:cs typeface="Times New Roman" pitchFamily="18" charset="0"/>
              </a:rPr>
              <a:t>位置での熱中性子束を計算した。</a:t>
            </a:r>
            <a:endParaRPr lang="ja-JP"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strips(upLeft)">
                                      <p:cBhvr>
                                        <p:cTn id="7" dur="2000"/>
                                        <p:tgtEl>
                                          <p:spTgt spid="9">
                                            <p:graphicEl>
                                              <a:chart seriesIdx="1" categoryIdx="-4" bldStep="series"/>
                                            </p:graphicEl>
                                          </p:spTgt>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08545"/>
                                        </p:tgtEl>
                                        <p:attrNameLst>
                                          <p:attrName>style.visibility</p:attrName>
                                        </p:attrNameLst>
                                      </p:cBhvr>
                                      <p:to>
                                        <p:strVal val="visible"/>
                                      </p:to>
                                    </p:set>
                                    <p:animEffect transition="in" filter="strips(downLeft)">
                                      <p:cBhvr>
                                        <p:cTn id="11" dur="500"/>
                                        <p:tgtEl>
                                          <p:spTgt spid="108545"/>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par>
                                <p:cTn id="15" presetID="18" presetClass="entr" presetSubtype="1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strips(downRight)">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42852"/>
            <a:ext cx="8712968" cy="582594"/>
          </a:xfrm>
        </p:spPr>
        <p:txBody>
          <a:bodyPr>
            <a:noAutofit/>
          </a:bodyPr>
          <a:lstStyle/>
          <a:p>
            <a:pPr algn="l"/>
            <a:r>
              <a:rPr kumimoji="1" lang="ja-JP" altLang="en-US" sz="3200" dirty="0" smtClean="0"/>
              <a:t>シミュレーション体系（コリメータ有り）</a:t>
            </a:r>
            <a:endParaRPr kumimoji="1" lang="ja-JP" altLang="en-US" sz="3200" dirty="0"/>
          </a:p>
        </p:txBody>
      </p:sp>
      <p:cxnSp>
        <p:nvCxnSpPr>
          <p:cNvPr id="5" name="直線コネクタ 4"/>
          <p:cNvCxnSpPr/>
          <p:nvPr/>
        </p:nvCxnSpPr>
        <p:spPr>
          <a:xfrm>
            <a:off x="214282" y="785794"/>
            <a:ext cx="8715436" cy="0"/>
          </a:xfrm>
          <a:prstGeom prst="line">
            <a:avLst/>
          </a:prstGeom>
          <a:ln w="254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39552" y="5013176"/>
            <a:ext cx="7920880" cy="1754326"/>
          </a:xfrm>
          <a:prstGeom prst="rect">
            <a:avLst/>
          </a:prstGeom>
          <a:noFill/>
        </p:spPr>
        <p:txBody>
          <a:bodyPr wrap="square" rtlCol="0">
            <a:spAutoFit/>
          </a:bodyPr>
          <a:lstStyle/>
          <a:p>
            <a:r>
              <a:rPr lang="ja-JP" altLang="en-US" sz="2400" dirty="0">
                <a:latin typeface="Times New Roman" pitchFamily="18" charset="0"/>
                <a:cs typeface="Times New Roman" pitchFamily="18" charset="0"/>
              </a:rPr>
              <a:t>・シミュレーションコード：</a:t>
            </a:r>
            <a:r>
              <a:rPr lang="en-US" altLang="ja-JP" sz="2400" dirty="0">
                <a:latin typeface="Times New Roman" pitchFamily="18" charset="0"/>
                <a:cs typeface="Times New Roman" pitchFamily="18" charset="0"/>
              </a:rPr>
              <a:t>MCNPX</a:t>
            </a:r>
          </a:p>
          <a:p>
            <a:pPr>
              <a:lnSpc>
                <a:spcPct val="150000"/>
              </a:lnSpc>
            </a:pPr>
            <a:r>
              <a:rPr lang="ja-JP" altLang="en-US" sz="2400" dirty="0">
                <a:latin typeface="Times New Roman" pitchFamily="18" charset="0"/>
                <a:cs typeface="Times New Roman" pitchFamily="18" charset="0"/>
              </a:rPr>
              <a:t>・中性子発生反応：</a:t>
            </a:r>
            <a:r>
              <a:rPr lang="en-US" altLang="ja-JP" sz="2400" dirty="0">
                <a:latin typeface="Times New Roman" pitchFamily="18" charset="0"/>
                <a:cs typeface="Times New Roman" pitchFamily="18" charset="0"/>
              </a:rPr>
              <a:t>Be(</a:t>
            </a:r>
            <a:r>
              <a:rPr lang="en-US" altLang="ja-JP" sz="2400" dirty="0" err="1">
                <a:latin typeface="Times New Roman" pitchFamily="18" charset="0"/>
                <a:cs typeface="Times New Roman" pitchFamily="18" charset="0"/>
              </a:rPr>
              <a:t>p,n</a:t>
            </a:r>
            <a:r>
              <a:rPr lang="en-US" altLang="ja-JP" sz="2400" dirty="0">
                <a:latin typeface="Times New Roman" pitchFamily="18" charset="0"/>
                <a:cs typeface="Times New Roman" pitchFamily="18" charset="0"/>
              </a:rPr>
              <a:t>)</a:t>
            </a:r>
            <a:r>
              <a:rPr lang="ja-JP" altLang="en-US" sz="2400" dirty="0">
                <a:latin typeface="Times New Roman" pitchFamily="18" charset="0"/>
                <a:cs typeface="Times New Roman" pitchFamily="18" charset="0"/>
              </a:rPr>
              <a:t>反応（</a:t>
            </a:r>
            <a:r>
              <a:rPr lang="en-US" altLang="ja-JP" sz="2400" dirty="0" err="1">
                <a:latin typeface="Times New Roman" pitchFamily="18" charset="0"/>
                <a:cs typeface="Times New Roman" pitchFamily="18" charset="0"/>
              </a:rPr>
              <a:t>E</a:t>
            </a:r>
            <a:r>
              <a:rPr lang="en-US" altLang="ja-JP" sz="2400" baseline="-25000" dirty="0" err="1">
                <a:latin typeface="Times New Roman" pitchFamily="18" charset="0"/>
                <a:cs typeface="Times New Roman" pitchFamily="18" charset="0"/>
              </a:rPr>
              <a:t>p</a:t>
            </a:r>
            <a:r>
              <a:rPr lang="en-US" altLang="ja-JP" sz="2400" dirty="0">
                <a:latin typeface="Times New Roman" pitchFamily="18" charset="0"/>
                <a:cs typeface="Times New Roman" pitchFamily="18" charset="0"/>
              </a:rPr>
              <a:t>=11MeV</a:t>
            </a:r>
            <a:r>
              <a:rPr lang="ja-JP" altLang="en-US" sz="2400" dirty="0" err="1">
                <a:latin typeface="Times New Roman" pitchFamily="18" charset="0"/>
                <a:cs typeface="Times New Roman" pitchFamily="18" charset="0"/>
              </a:rPr>
              <a:t>、</a:t>
            </a:r>
            <a:r>
              <a:rPr lang="en-US" altLang="ja-JP" sz="2400" dirty="0">
                <a:latin typeface="Times New Roman" pitchFamily="18" charset="0"/>
                <a:cs typeface="Times New Roman" pitchFamily="18" charset="0"/>
              </a:rPr>
              <a:t>1mA</a:t>
            </a:r>
            <a:r>
              <a:rPr lang="ja-JP" altLang="en-US" sz="2400" dirty="0">
                <a:latin typeface="Times New Roman" pitchFamily="18" charset="0"/>
                <a:cs typeface="Times New Roman" pitchFamily="18" charset="0"/>
              </a:rPr>
              <a:t>）</a:t>
            </a:r>
            <a:endParaRPr lang="en-US" altLang="ja-JP" sz="2400" dirty="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L/D</a:t>
            </a:r>
            <a:r>
              <a:rPr lang="en-US" altLang="ja-JP" sz="2400" i="1" dirty="0" smtClean="0">
                <a:latin typeface="Times New Roman" pitchFamily="18" charset="0"/>
                <a:cs typeface="Times New Roman" pitchFamily="18" charset="0"/>
              </a:rPr>
              <a:t> </a:t>
            </a:r>
            <a:r>
              <a:rPr lang="ja-JP" altLang="en-US" sz="2400" dirty="0" smtClean="0">
                <a:latin typeface="Times New Roman" pitchFamily="18" charset="0"/>
                <a:cs typeface="Times New Roman" pitchFamily="18" charset="0"/>
              </a:rPr>
              <a:t>を変化させて</a:t>
            </a:r>
            <a:r>
              <a:rPr lang="en-US" altLang="ja-JP" sz="2400" dirty="0" smtClean="0">
                <a:latin typeface="Times New Roman" pitchFamily="18" charset="0"/>
                <a:cs typeface="Times New Roman" pitchFamily="18" charset="0"/>
              </a:rPr>
              <a:t>10m</a:t>
            </a:r>
            <a:r>
              <a:rPr lang="ja-JP" altLang="en-US" sz="2400" dirty="0" smtClean="0">
                <a:latin typeface="Times New Roman" pitchFamily="18" charset="0"/>
                <a:cs typeface="Times New Roman" pitchFamily="18" charset="0"/>
              </a:rPr>
              <a:t>位置での熱中性子束（</a:t>
            </a:r>
            <a:r>
              <a:rPr lang="en-US" altLang="ja-JP" sz="2400" dirty="0" smtClean="0">
                <a:latin typeface="Times New Roman" pitchFamily="18" charset="0"/>
                <a:cs typeface="Times New Roman" pitchFamily="18" charset="0"/>
              </a:rPr>
              <a:t>0.5eV</a:t>
            </a:r>
            <a:r>
              <a:rPr lang="ja-JP" altLang="en-US" sz="2400" dirty="0" smtClean="0">
                <a:latin typeface="Times New Roman" pitchFamily="18" charset="0"/>
                <a:cs typeface="Times New Roman" pitchFamily="18" charset="0"/>
              </a:rPr>
              <a:t>以下）を</a:t>
            </a:r>
            <a:endParaRPr lang="en-US" altLang="ja-JP" sz="2400" dirty="0" smtClean="0">
              <a:latin typeface="Times New Roman" pitchFamily="18" charset="0"/>
              <a:cs typeface="Times New Roman" pitchFamily="18" charset="0"/>
            </a:endParaRPr>
          </a:p>
          <a:p>
            <a:r>
              <a:rPr lang="ja-JP" altLang="en-US" sz="2400" dirty="0" smtClean="0">
                <a:latin typeface="Times New Roman" pitchFamily="18" charset="0"/>
                <a:cs typeface="Times New Roman" pitchFamily="18" charset="0"/>
              </a:rPr>
              <a:t>計算した。</a:t>
            </a:r>
            <a:endParaRPr lang="en-US" altLang="ja-JP" sz="2400" dirty="0" smtClean="0">
              <a:latin typeface="Times New Roman" pitchFamily="18" charset="0"/>
              <a:cs typeface="Times New Roman" pitchFamily="18" charset="0"/>
            </a:endParaRPr>
          </a:p>
        </p:txBody>
      </p:sp>
      <p:sp>
        <p:nvSpPr>
          <p:cNvPr id="58" name="正方形/長方形 57"/>
          <p:cNvSpPr/>
          <p:nvPr/>
        </p:nvSpPr>
        <p:spPr>
          <a:xfrm>
            <a:off x="2987824" y="4509120"/>
            <a:ext cx="5945859" cy="461665"/>
          </a:xfrm>
          <a:prstGeom prst="rect">
            <a:avLst/>
          </a:prstGeom>
        </p:spPr>
        <p:txBody>
          <a:bodyPr wrap="none">
            <a:spAutoFit/>
          </a:bodyPr>
          <a:lstStyle/>
          <a:p>
            <a:pPr algn="ctr"/>
            <a:r>
              <a:rPr lang="ja-JP" altLang="en-US" sz="2400" dirty="0" smtClean="0">
                <a:latin typeface="Times New Roman" pitchFamily="18" charset="0"/>
                <a:cs typeface="Times New Roman" pitchFamily="18" charset="0"/>
              </a:rPr>
              <a:t>（減速材厚さ</a:t>
            </a:r>
            <a:r>
              <a:rPr lang="en-US" altLang="ja-JP" sz="2400" dirty="0" smtClean="0">
                <a:latin typeface="Times New Roman" pitchFamily="18" charset="0"/>
                <a:cs typeface="Times New Roman" pitchFamily="18" charset="0"/>
              </a:rPr>
              <a:t>4cm</a:t>
            </a:r>
            <a:r>
              <a:rPr lang="ja-JP" altLang="en-US" sz="2400" dirty="0" err="1" smtClean="0">
                <a:latin typeface="Times New Roman" pitchFamily="18" charset="0"/>
                <a:cs typeface="Times New Roman" pitchFamily="18" charset="0"/>
              </a:rPr>
              <a:t>、</a:t>
            </a:r>
            <a:r>
              <a:rPr lang="ja-JP" altLang="en-US" sz="2400" dirty="0" smtClean="0">
                <a:latin typeface="Times New Roman" pitchFamily="18" charset="0"/>
                <a:cs typeface="Times New Roman" pitchFamily="18" charset="0"/>
              </a:rPr>
              <a:t>反射体厚さ</a:t>
            </a:r>
            <a:r>
              <a:rPr lang="en-US" altLang="ja-JP" sz="2400" dirty="0" smtClean="0">
                <a:latin typeface="Times New Roman" pitchFamily="18" charset="0"/>
                <a:cs typeface="Times New Roman" pitchFamily="18" charset="0"/>
              </a:rPr>
              <a:t>50cm</a:t>
            </a:r>
            <a:r>
              <a:rPr lang="ja-JP" altLang="en-US" sz="2400" dirty="0" smtClean="0">
                <a:latin typeface="Times New Roman" pitchFamily="18" charset="0"/>
                <a:cs typeface="Times New Roman" pitchFamily="18" charset="0"/>
              </a:rPr>
              <a:t>で固定。）</a:t>
            </a:r>
            <a:endParaRPr lang="en-US" altLang="ja-JP" sz="2400" dirty="0" smtClean="0">
              <a:latin typeface="Times New Roman" pitchFamily="18" charset="0"/>
              <a:cs typeface="Times New Roman" pitchFamily="18" charset="0"/>
            </a:endParaRPr>
          </a:p>
        </p:txBody>
      </p:sp>
      <p:pic>
        <p:nvPicPr>
          <p:cNvPr id="162817" name="Picture 1"/>
          <p:cNvPicPr>
            <a:picLocks noChangeAspect="1" noChangeArrowheads="1"/>
          </p:cNvPicPr>
          <p:nvPr/>
        </p:nvPicPr>
        <p:blipFill>
          <a:blip r:embed="rId2" cstate="print"/>
          <a:srcRect/>
          <a:stretch>
            <a:fillRect/>
          </a:stretch>
        </p:blipFill>
        <p:spPr bwMode="auto">
          <a:xfrm>
            <a:off x="251520" y="908720"/>
            <a:ext cx="8724900"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4"/>
</p:tagLst>
</file>

<file path=ppt/tags/tag2.xml><?xml version="1.0" encoding="utf-8"?>
<p:tagLst xmlns:a="http://schemas.openxmlformats.org/drawingml/2006/main" xmlns:r="http://schemas.openxmlformats.org/officeDocument/2006/relationships" xmlns:p="http://schemas.openxmlformats.org/presentationml/2006/main">
  <p:tag name="TIMING" val="|14.9"/>
</p:tagLst>
</file>

<file path=ppt/tags/tag3.xml><?xml version="1.0" encoding="utf-8"?>
<p:tagLst xmlns:a="http://schemas.openxmlformats.org/drawingml/2006/main" xmlns:r="http://schemas.openxmlformats.org/officeDocument/2006/relationships" xmlns:p="http://schemas.openxmlformats.org/presentationml/2006/main">
  <p:tag name="TIMING" val="|10"/>
</p:tagLst>
</file>

<file path=ppt/tags/tag4.xml><?xml version="1.0" encoding="utf-8"?>
<p:tagLst xmlns:a="http://schemas.openxmlformats.org/drawingml/2006/main" xmlns:r="http://schemas.openxmlformats.org/officeDocument/2006/relationships" xmlns:p="http://schemas.openxmlformats.org/presentationml/2006/main">
  <p:tag name="TIMING" val="|10"/>
</p:tagLst>
</file>

<file path=ppt/tags/tag5.xml><?xml version="1.0" encoding="utf-8"?>
<p:tagLst xmlns:a="http://schemas.openxmlformats.org/drawingml/2006/main" xmlns:r="http://schemas.openxmlformats.org/officeDocument/2006/relationships" xmlns:p="http://schemas.openxmlformats.org/presentationml/2006/main">
  <p:tag name="TIMING" val="|1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4818</TotalTime>
  <Words>1019</Words>
  <Application>Microsoft Office PowerPoint</Application>
  <PresentationFormat>画面に合わせる (4:3)</PresentationFormat>
  <Paragraphs>138</Paragraphs>
  <Slides>16</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数式</vt:lpstr>
      <vt:lpstr>空間分解能を指標とした イメージング用小型加速器熱中性子源 の減速材最適化</vt:lpstr>
      <vt:lpstr>研究背景</vt:lpstr>
      <vt:lpstr>小型加速器中性子源におけるイメージング</vt:lpstr>
      <vt:lpstr>研究目的</vt:lpstr>
      <vt:lpstr>L/Dについて</vt:lpstr>
      <vt:lpstr>シミュレーション体系（コリメータ無し）</vt:lpstr>
      <vt:lpstr>減速材サイズと輝度の関係</vt:lpstr>
      <vt:lpstr>減速材サイズと熱中性子束の関係</vt:lpstr>
      <vt:lpstr>シミュレーション体系（コリメータ有り）</vt:lpstr>
      <vt:lpstr>熱中性子束のL/D依存性（コリメータ有り）</vt:lpstr>
      <vt:lpstr>輝度と熱中性子束の比較</vt:lpstr>
      <vt:lpstr>最適な減速材サイズの決定について</vt:lpstr>
      <vt:lpstr>L/DとFOVを固定した場合（L/D=50）</vt:lpstr>
      <vt:lpstr>L/DとFOVを固定した場合（L/D=75）</vt:lpstr>
      <vt:lpstr>L/DとFOVを固定した場合（L/D=100）</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量子ビームシステム工学研究室 研究紹介</dc:title>
  <dc:creator>hasemi</dc:creator>
  <cp:lastModifiedBy>hasemi</cp:lastModifiedBy>
  <cp:revision>1375</cp:revision>
  <dcterms:created xsi:type="dcterms:W3CDTF">2010-03-05T01:35:40Z</dcterms:created>
  <dcterms:modified xsi:type="dcterms:W3CDTF">2012-01-06T01:08:56Z</dcterms:modified>
</cp:coreProperties>
</file>