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57" r:id="rId3"/>
    <p:sldId id="258" r:id="rId4"/>
    <p:sldId id="263" r:id="rId5"/>
    <p:sldId id="264" r:id="rId6"/>
    <p:sldId id="265" r:id="rId7"/>
    <p:sldId id="266" r:id="rId8"/>
    <p:sldId id="267" r:id="rId9"/>
    <p:sldId id="268" r:id="rId10"/>
    <p:sldId id="269" r:id="rId11"/>
    <p:sldId id="270" r:id="rId12"/>
    <p:sldId id="271" r:id="rId13"/>
    <p:sldId id="272" r:id="rId14"/>
    <p:sldId id="273" r:id="rId15"/>
    <p:sldId id="274" r:id="rId16"/>
    <p:sldId id="277" r:id="rId17"/>
    <p:sldId id="278" r:id="rId18"/>
    <p:sldId id="279" r:id="rId19"/>
    <p:sldId id="280" r:id="rId20"/>
    <p:sldId id="281" r:id="rId21"/>
    <p:sldId id="282" r:id="rId22"/>
    <p:sldId id="283" r:id="rId23"/>
    <p:sldId id="284" r:id="rId2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2" autoAdjust="0"/>
    <p:restoredTop sz="87755" autoAdjust="0"/>
  </p:normalViewPr>
  <p:slideViewPr>
    <p:cSldViewPr>
      <p:cViewPr>
        <p:scale>
          <a:sx n="90" d="100"/>
          <a:sy n="90" d="100"/>
        </p:scale>
        <p:origin x="-864" y="84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E79C8F-FA47-4867-9A08-9A9C833A7C7E}" type="datetimeFigureOut">
              <a:rPr kumimoji="1" lang="ja-JP" altLang="en-US" smtClean="0"/>
              <a:t>2012/1/6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BADEF-CC74-41D5-A62C-A5DB7E6C8A73}" type="slidenum">
              <a:rPr kumimoji="1" lang="ja-JP" altLang="en-US" smtClean="0"/>
              <a:t>‹#›</a:t>
            </a:fld>
            <a:endParaRPr kumimoji="1" lang="ja-JP" altLang="en-US"/>
          </a:p>
        </p:txBody>
      </p:sp>
    </p:spTree>
    <p:extLst>
      <p:ext uri="{BB962C8B-B14F-4D97-AF65-F5344CB8AC3E}">
        <p14:creationId xmlns:p14="http://schemas.microsoft.com/office/powerpoint/2010/main" val="892751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6EE762-307E-4BC2-8625-A4976E0F8174}" type="datetimeFigureOut">
              <a:rPr kumimoji="1" lang="ja-JP" altLang="en-US" smtClean="0"/>
              <a:pPr/>
              <a:t>2012/1/6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CE8D9A-1DA4-4BC3-9D60-DCBE9EC2C42F}" type="slidenum">
              <a:rPr kumimoji="1" lang="ja-JP" altLang="en-US" smtClean="0"/>
              <a:pPr/>
              <a:t>‹#›</a:t>
            </a:fld>
            <a:endParaRPr kumimoji="1" lang="ja-JP" altLang="en-US"/>
          </a:p>
        </p:txBody>
      </p:sp>
    </p:spTree>
    <p:extLst>
      <p:ext uri="{BB962C8B-B14F-4D97-AF65-F5344CB8AC3E}">
        <p14:creationId xmlns:p14="http://schemas.microsoft.com/office/powerpoint/2010/main" val="11665131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ボイラや原子炉といった沸騰関連機器内では気相と液相が混在した流れである沸騰二相流が形成されています．これら機器が高温高圧条件下で運転する場合，金属管が使用される場合が多く，流れを把握するための目視での観察は困難となります．しかし，物体透視法である中性子ラジオグラフィを用いることで管内の直接的で確実な観察が可能となります．また，得られた可視化画像を用いることで沸騰二相流を把握する上で重要なパラメータとなるボイド率測定へも応用可能となります．</a:t>
            </a:r>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3</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流動脈動実験においては，オシレータとカメラを同期させることにより，任意の位相における画像を複数取得し，それらを積算することによって，擬似動画の撮像を行っております．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Times New Roman" pitchFamily="18" charset="0"/>
                <a:cs typeface="Times New Roman" pitchFamily="18" charset="0"/>
              </a:rPr>
              <a:t>オシレータはシリンダとモーターから構成されており，本実験に用いているモーターにおいては，</a:t>
            </a:r>
            <a:r>
              <a:rPr kumimoji="1" lang="en-US" altLang="ja-JP" dirty="0" smtClean="0">
                <a:latin typeface="Times New Roman" pitchFamily="18" charset="0"/>
                <a:cs typeface="Times New Roman" pitchFamily="18" charset="0"/>
              </a:rPr>
              <a:t>1</a:t>
            </a:r>
            <a:r>
              <a:rPr kumimoji="1" lang="ja-JP" altLang="en-US" dirty="0" smtClean="0">
                <a:latin typeface="Times New Roman" pitchFamily="18" charset="0"/>
                <a:cs typeface="Times New Roman" pitchFamily="18" charset="0"/>
              </a:rPr>
              <a:t>周期あたり</a:t>
            </a:r>
            <a:r>
              <a:rPr kumimoji="1" lang="en-US" altLang="ja-JP" dirty="0" smtClean="0">
                <a:latin typeface="Times New Roman" pitchFamily="18" charset="0"/>
                <a:cs typeface="Times New Roman" pitchFamily="18" charset="0"/>
              </a:rPr>
              <a:t>20000</a:t>
            </a:r>
            <a:r>
              <a:rPr kumimoji="1" lang="ja-JP" altLang="en-US" dirty="0" smtClean="0">
                <a:latin typeface="Times New Roman" pitchFamily="18" charset="0"/>
                <a:cs typeface="Times New Roman" pitchFamily="18" charset="0"/>
              </a:rPr>
              <a:t>個のパルス</a:t>
            </a:r>
            <a:r>
              <a:rPr lang="ja-JP" altLang="en-US" dirty="0" smtClean="0">
                <a:latin typeface="Times New Roman" pitchFamily="18" charset="0"/>
                <a:cs typeface="Times New Roman" pitchFamily="18" charset="0"/>
              </a:rPr>
              <a:t>信号</a:t>
            </a:r>
            <a:r>
              <a:rPr kumimoji="1" lang="ja-JP" altLang="en-US" dirty="0" smtClean="0">
                <a:latin typeface="Times New Roman" pitchFamily="18" charset="0"/>
                <a:cs typeface="Times New Roman" pitchFamily="18" charset="0"/>
              </a:rPr>
              <a:t>が出力されます．</a:t>
            </a:r>
            <a:endParaRPr kumimoji="1" lang="en-US" altLang="ja-JP" dirty="0" smtClean="0">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Times New Roman" pitchFamily="18" charset="0"/>
                <a:cs typeface="Times New Roman" pitchFamily="18" charset="0"/>
              </a:rPr>
              <a:t>モーターより出力された信号をパルスカウンタによりカウントし，</a:t>
            </a:r>
            <a:r>
              <a:rPr kumimoji="1" lang="en-US" altLang="ja-JP" dirty="0" smtClean="0">
                <a:latin typeface="Times New Roman" pitchFamily="18" charset="0"/>
                <a:cs typeface="Times New Roman" pitchFamily="18" charset="0"/>
              </a:rPr>
              <a:t>20000</a:t>
            </a:r>
            <a:r>
              <a:rPr kumimoji="1" lang="ja-JP" altLang="en-US" dirty="0" smtClean="0">
                <a:latin typeface="Times New Roman" pitchFamily="18" charset="0"/>
                <a:cs typeface="Times New Roman" pitchFamily="18" charset="0"/>
              </a:rPr>
              <a:t>回に</a:t>
            </a:r>
            <a:r>
              <a:rPr kumimoji="1" lang="en-US" altLang="ja-JP" dirty="0" smtClean="0">
                <a:latin typeface="Times New Roman" pitchFamily="18" charset="0"/>
                <a:cs typeface="Times New Roman" pitchFamily="18" charset="0"/>
              </a:rPr>
              <a:t>1</a:t>
            </a:r>
            <a:r>
              <a:rPr kumimoji="1" lang="ja-JP" altLang="en-US" dirty="0" smtClean="0">
                <a:latin typeface="Times New Roman" pitchFamily="18" charset="0"/>
                <a:cs typeface="Times New Roman" pitchFamily="18" charset="0"/>
              </a:rPr>
              <a:t>回出力を行うこととします．</a:t>
            </a:r>
            <a:endParaRPr kumimoji="1" lang="en-US" altLang="ja-JP" dirty="0" smtClean="0">
              <a:latin typeface="Times New Roman"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Times New Roman" pitchFamily="18" charset="0"/>
                <a:cs typeface="Times New Roman" pitchFamily="18" charset="0"/>
              </a:rPr>
              <a:t>カウンタより出力された信号をタイマによって任意の時間遅延し，</a:t>
            </a:r>
            <a:r>
              <a:rPr kumimoji="1" lang="en-US" altLang="ja-JP" dirty="0" smtClean="0">
                <a:latin typeface="Times New Roman" pitchFamily="18" charset="0"/>
                <a:cs typeface="Times New Roman" pitchFamily="18" charset="0"/>
              </a:rPr>
              <a:t>CCD</a:t>
            </a:r>
            <a:r>
              <a:rPr kumimoji="1" lang="ja-JP" altLang="en-US" dirty="0" smtClean="0">
                <a:latin typeface="Times New Roman" pitchFamily="18" charset="0"/>
                <a:cs typeface="Times New Roman" pitchFamily="18" charset="0"/>
              </a:rPr>
              <a:t>カメラへ入力し，これを外部トリガーとし撮像を行っております．</a:t>
            </a:r>
            <a:endParaRPr kumimoji="1" lang="en-US" altLang="ja-JP" dirty="0" smtClean="0">
              <a:latin typeface="Times New Roman" pitchFamily="18" charset="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4296299D-0C91-461C-AB49-0B081E031C37}" type="slidenum">
              <a:rPr lang="ja-JP" altLang="en-US" smtClean="0"/>
              <a:pPr>
                <a:defRPr/>
              </a:pPr>
              <a:t>22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ラジオグラフフィより得られた可視化画像をもとに沸騰二相流の評価を行う場合，正確なデータ取得が必要となります．そこで本研究の目的と致しましては</a:t>
            </a:r>
            <a:r>
              <a:rPr kumimoji="1" lang="ja-JP" altLang="en-US" dirty="0" err="1" smtClean="0"/>
              <a:t>，，，</a:t>
            </a:r>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4</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定量化法には特別な工夫が必要</a:t>
            </a:r>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5</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46">
              <a:defRPr/>
            </a:pPr>
            <a:r>
              <a:rPr kumimoji="1" lang="ja-JP" altLang="en-US" dirty="0" smtClean="0"/>
              <a:t>こちらに中性子ラジオグラフィを用いて得られた，気相単相，液相単相，二相流，および中性子を照射せずに得られたオフセット画像はそれぞれこのような画像となります．また，これら４枚の画像を用いて，こちらに示した画像演算を施すことによって，ボイド率が算出できます．ボイド率とは気相と液相の存在比を表した値であり，二相流を把握する上では重要なパラメータとなりうるあたいであるため，精度のよい測定がひつようである．つまり，高精度な画像を取得することが不可欠となります．そこで，本研究では中性子ラジオラグフィを用いて得られた画像の定量性について評価を行うことを目的としました．</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6</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本研究では京都大学原子炉研究所</a:t>
            </a:r>
            <a:r>
              <a:rPr kumimoji="1" lang="en-US" altLang="ja-JP" dirty="0" smtClean="0"/>
              <a:t>B-4</a:t>
            </a:r>
            <a:r>
              <a:rPr kumimoji="1" lang="ja-JP" altLang="en-US" dirty="0" smtClean="0"/>
              <a:t>ポート使用しており，熱出力</a:t>
            </a:r>
            <a:r>
              <a:rPr kumimoji="1" lang="en-US" altLang="ja-JP" dirty="0" smtClean="0"/>
              <a:t>1MW</a:t>
            </a:r>
            <a:r>
              <a:rPr kumimoji="1" lang="ja-JP" altLang="en-US" dirty="0" err="1" smtClean="0"/>
              <a:t>，</a:t>
            </a:r>
            <a:r>
              <a:rPr kumimoji="1" lang="ja-JP" altLang="en-US" dirty="0" smtClean="0"/>
              <a:t>中性子束</a:t>
            </a:r>
            <a:r>
              <a:rPr kumimoji="1" lang="ja-JP" altLang="en-US" dirty="0" err="1" smtClean="0"/>
              <a:t>ー</a:t>
            </a:r>
            <a:r>
              <a:rPr kumimoji="1" lang="ja-JP" altLang="en-US" dirty="0" smtClean="0"/>
              <a:t>です．</a:t>
            </a:r>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7</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撮像系ではコンバータは秩父藤製のものを使用しており，レンズには</a:t>
            </a:r>
            <a:r>
              <a:rPr kumimoji="1" lang="en-US" altLang="ja-JP" dirty="0" smtClean="0"/>
              <a:t>…</a:t>
            </a:r>
            <a:r>
              <a:rPr kumimoji="1" lang="ja-JP" altLang="en-US" dirty="0" err="1" smtClean="0"/>
              <a:t>，</a:t>
            </a:r>
            <a:r>
              <a:rPr kumimoji="1" lang="ja-JP" altLang="en-US" dirty="0" smtClean="0"/>
              <a:t>テレコンバータをかましており，</a:t>
            </a:r>
            <a:r>
              <a:rPr kumimoji="1" lang="en-US" altLang="ja-JP" dirty="0" smtClean="0"/>
              <a:t>CCD</a:t>
            </a:r>
            <a:r>
              <a:rPr kumimoji="1" lang="ja-JP" altLang="en-US" dirty="0" smtClean="0"/>
              <a:t>カメラにて撮像しました．</a:t>
            </a:r>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8</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10</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中性子ビームは完全な平行ビームではないため，画像上にぼけが生じます．このぼけはビームポートの大きさ，ビームポートーテストセクションおよびテストセクションーコンバータ間距離よりこちらの式で示す形で算出でき本系ではビームポートが矩形断面であるため，水平方向に垂直方向に，ぼけが生じます．このぼけの影響はＤの値を小さくすることで低減可能とな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13</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本系では真影法にグリッドを使用しており，厚さ５ｍｍのアルミ板に厚さ，幅ともに３ｍｍの溝をほり，中性子吸収体であるＢ４Ｃを充填（じゅうてん）したものを使用してる．この真影法を用いて得られたボイド率と真影法を用いずに得られたボイド率の計測誤差率を評価したグラフをこちらに示します．</a:t>
            </a:r>
            <a:r>
              <a:rPr kumimoji="1" lang="ja-JP" altLang="ja-JP" sz="1200" kern="1200" dirty="0" smtClean="0">
                <a:solidFill>
                  <a:schemeClr val="tx1"/>
                </a:solidFill>
                <a:latin typeface="+mn-lt"/>
                <a:ea typeface="+mn-ea"/>
                <a:cs typeface="+mn-cs"/>
              </a:rPr>
              <a:t>図より散乱成分の影響はボイド率が</a:t>
            </a:r>
            <a:r>
              <a:rPr kumimoji="1" lang="en-US" altLang="ja-JP" sz="1200" kern="1200" dirty="0" smtClean="0">
                <a:solidFill>
                  <a:schemeClr val="tx1"/>
                </a:solidFill>
                <a:latin typeface="+mn-lt"/>
                <a:ea typeface="+mn-ea"/>
                <a:cs typeface="+mn-cs"/>
              </a:rPr>
              <a:t>0.5</a:t>
            </a:r>
            <a:r>
              <a:rPr kumimoji="1" lang="ja-JP" altLang="ja-JP" sz="1200" kern="1200" dirty="0" smtClean="0">
                <a:solidFill>
                  <a:schemeClr val="tx1"/>
                </a:solidFill>
                <a:latin typeface="+mn-lt"/>
                <a:ea typeface="+mn-ea"/>
                <a:cs typeface="+mn-cs"/>
              </a:rPr>
              <a:t>以上で約</a:t>
            </a:r>
            <a:r>
              <a:rPr kumimoji="1" lang="en-US" altLang="ja-JP" sz="1200" kern="1200" dirty="0" smtClean="0">
                <a:solidFill>
                  <a:schemeClr val="tx1"/>
                </a:solidFill>
                <a:latin typeface="+mn-lt"/>
                <a:ea typeface="+mn-ea"/>
                <a:cs typeface="+mn-cs"/>
              </a:rPr>
              <a:t>6%</a:t>
            </a:r>
            <a:r>
              <a:rPr kumimoji="1" lang="ja-JP" altLang="ja-JP" sz="1200" kern="1200" dirty="0" smtClean="0">
                <a:solidFill>
                  <a:schemeClr val="tx1"/>
                </a:solidFill>
                <a:latin typeface="+mn-lt"/>
                <a:ea typeface="+mn-ea"/>
                <a:cs typeface="+mn-cs"/>
              </a:rPr>
              <a:t>以下とな</a:t>
            </a:r>
            <a:r>
              <a:rPr kumimoji="1" lang="ja-JP" altLang="en-US" sz="1200" kern="1200" dirty="0" smtClean="0">
                <a:solidFill>
                  <a:schemeClr val="tx1"/>
                </a:solidFill>
                <a:latin typeface="+mn-lt"/>
                <a:ea typeface="+mn-ea"/>
                <a:cs typeface="+mn-cs"/>
              </a:rPr>
              <a:t>りまいた</a:t>
            </a:r>
            <a:r>
              <a:rPr kumimoji="1" lang="ja-JP" altLang="ja-JP" sz="1200" kern="1200" dirty="0" smtClean="0">
                <a:solidFill>
                  <a:schemeClr val="tx1"/>
                </a:solidFill>
                <a:latin typeface="+mn-lt"/>
                <a:ea typeface="+mn-ea"/>
                <a:cs typeface="+mn-cs"/>
              </a:rPr>
              <a:t>．なお，液相単相</a:t>
            </a:r>
            <a:r>
              <a:rPr kumimoji="1" lang="ja-JP" altLang="en-US" sz="1200" kern="1200" dirty="0" smtClean="0">
                <a:solidFill>
                  <a:schemeClr val="tx1"/>
                </a:solidFill>
                <a:latin typeface="+mn-lt"/>
                <a:ea typeface="+mn-ea"/>
                <a:cs typeface="+mn-cs"/>
              </a:rPr>
              <a:t>画像</a:t>
            </a:r>
            <a:r>
              <a:rPr kumimoji="1" lang="ja-JP" altLang="ja-JP" sz="1200" kern="1200" dirty="0" smtClean="0">
                <a:solidFill>
                  <a:schemeClr val="tx1"/>
                </a:solidFill>
                <a:latin typeface="+mn-lt"/>
                <a:ea typeface="+mn-ea"/>
                <a:cs typeface="+mn-cs"/>
              </a:rPr>
              <a:t>に対して</a:t>
            </a:r>
            <a:r>
              <a:rPr kumimoji="1" lang="ja-JP" altLang="en-US" sz="1200" kern="1200" dirty="0" smtClean="0">
                <a:solidFill>
                  <a:schemeClr val="tx1"/>
                </a:solidFill>
                <a:latin typeface="+mn-lt"/>
                <a:ea typeface="+mn-ea"/>
                <a:cs typeface="+mn-cs"/>
              </a:rPr>
              <a:t>得られた</a:t>
            </a:r>
            <a:r>
              <a:rPr kumimoji="1" lang="ja-JP" altLang="ja-JP" sz="1200" kern="1200" dirty="0" smtClean="0">
                <a:solidFill>
                  <a:schemeClr val="tx1"/>
                </a:solidFill>
                <a:latin typeface="+mn-lt"/>
                <a:ea typeface="+mn-ea"/>
                <a:cs typeface="+mn-cs"/>
              </a:rPr>
              <a:t>透過厚さと真値の差から求めた計測誤差率は最大で</a:t>
            </a:r>
            <a:r>
              <a:rPr kumimoji="1" lang="en-US" altLang="ja-JP" sz="1200" kern="1200" dirty="0" smtClean="0">
                <a:solidFill>
                  <a:schemeClr val="tx1"/>
                </a:solidFill>
                <a:latin typeface="+mn-lt"/>
                <a:ea typeface="+mn-ea"/>
                <a:cs typeface="+mn-cs"/>
              </a:rPr>
              <a:t>5%</a:t>
            </a:r>
            <a:r>
              <a:rPr kumimoji="1" lang="ja-JP" altLang="ja-JP" sz="1200" kern="1200" dirty="0" smtClean="0">
                <a:solidFill>
                  <a:schemeClr val="tx1"/>
                </a:solidFill>
                <a:latin typeface="+mn-lt"/>
                <a:ea typeface="+mn-ea"/>
                <a:cs typeface="+mn-cs"/>
              </a:rPr>
              <a:t>程度となること</a:t>
            </a:r>
            <a:r>
              <a:rPr kumimoji="1" lang="ja-JP" altLang="en-US" sz="1200" kern="1200" dirty="0" smtClean="0">
                <a:solidFill>
                  <a:schemeClr val="tx1"/>
                </a:solidFill>
                <a:latin typeface="+mn-lt"/>
                <a:ea typeface="+mn-ea"/>
                <a:cs typeface="+mn-cs"/>
              </a:rPr>
              <a:t>やこちらが可視化画像ですが，このように</a:t>
            </a:r>
            <a:r>
              <a:rPr kumimoji="1" lang="ja-JP" altLang="ja-JP" sz="1200" kern="1200" dirty="0" smtClean="0">
                <a:solidFill>
                  <a:schemeClr val="tx1"/>
                </a:solidFill>
                <a:latin typeface="+mn-lt"/>
                <a:ea typeface="+mn-ea"/>
                <a:cs typeface="+mn-cs"/>
              </a:rPr>
              <a:t>グリッドにより可視化域が半分になることから，ここでは散乱成分に対する補正は行わないものとした．</a:t>
            </a:r>
            <a:endParaRPr kumimoji="1" lang="ja-JP" altLang="en-US" dirty="0"/>
          </a:p>
        </p:txBody>
      </p:sp>
      <p:sp>
        <p:nvSpPr>
          <p:cNvPr id="4" name="スライド番号プレースホルダ 3"/>
          <p:cNvSpPr>
            <a:spLocks noGrp="1"/>
          </p:cNvSpPr>
          <p:nvPr>
            <p:ph type="sldNum" sz="quarter" idx="10"/>
          </p:nvPr>
        </p:nvSpPr>
        <p:spPr/>
        <p:txBody>
          <a:bodyPr/>
          <a:lstStyle/>
          <a:p>
            <a:fld id="{A3DE86CF-4E33-4972-9EE2-6FF1EF354D78}" type="slidenum">
              <a:rPr kumimoji="1" lang="ja-JP" altLang="en-US" smtClean="0"/>
              <a:pPr/>
              <a:t>15</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112597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2002541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358670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121335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105232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333087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258991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262852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202153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157337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9A116D9-850D-4B0B-A7F2-FA4AB6E85594}" type="datetimeFigureOut">
              <a:rPr kumimoji="1" lang="ja-JP" altLang="en-US" smtClean="0"/>
              <a:pPr/>
              <a:t>2012/1/6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165694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116D9-850D-4B0B-A7F2-FA4AB6E85594}" type="datetimeFigureOut">
              <a:rPr kumimoji="1" lang="ja-JP" altLang="en-US" smtClean="0"/>
              <a:pPr/>
              <a:t>2012/1/6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6641A-2791-477F-8622-2CDA877CEFD5}" type="slidenum">
              <a:rPr kumimoji="1" lang="ja-JP" altLang="en-US" smtClean="0"/>
              <a:pPr/>
              <a:t>‹#›</a:t>
            </a:fld>
            <a:endParaRPr kumimoji="1" lang="ja-JP" altLang="en-US"/>
          </a:p>
        </p:txBody>
      </p:sp>
    </p:spTree>
    <p:extLst>
      <p:ext uri="{BB962C8B-B14F-4D97-AF65-F5344CB8AC3E}">
        <p14:creationId xmlns:p14="http://schemas.microsoft.com/office/powerpoint/2010/main" val="285937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8.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png"/><Relationship Id="rId18" Type="http://schemas.openxmlformats.org/officeDocument/2006/relationships/image" Target="../media/image46.emf"/><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17" Type="http://schemas.openxmlformats.org/officeDocument/2006/relationships/image" Target="../media/image20.png"/><Relationship Id="rId2" Type="http://schemas.openxmlformats.org/officeDocument/2006/relationships/image" Target="../media/image35.emf"/><Relationship Id="rId16" Type="http://schemas.openxmlformats.org/officeDocument/2006/relationships/image" Target="../media/image19.png"/><Relationship Id="rId20"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emf"/><Relationship Id="rId5" Type="http://schemas.openxmlformats.org/officeDocument/2006/relationships/image" Target="../media/image38.png"/><Relationship Id="rId15" Type="http://schemas.openxmlformats.org/officeDocument/2006/relationships/image" Target="../media/image18.png"/><Relationship Id="rId10" Type="http://schemas.openxmlformats.org/officeDocument/2006/relationships/image" Target="../media/image43.emf"/><Relationship Id="rId19" Type="http://schemas.openxmlformats.org/officeDocument/2006/relationships/image" Target="../media/image47.emf"/><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4.png"/><Relationship Id="rId17" Type="http://schemas.openxmlformats.org/officeDocument/2006/relationships/image" Target="../media/image12.png"/><Relationship Id="rId2" Type="http://schemas.openxmlformats.org/officeDocument/2006/relationships/image" Target="../media/image59.png"/><Relationship Id="rId16"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image" Target="../media/image66.emf"/><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4.wdp"/><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tags" Target="../tags/tag1.xml"/><Relationship Id="rId1" Type="http://schemas.openxmlformats.org/officeDocument/2006/relationships/vmlDrawing" Target="../drawings/vmlDrawing3.vml"/><Relationship Id="rId6" Type="http://schemas.openxmlformats.org/officeDocument/2006/relationships/image" Target="../media/image6.wmf"/><Relationship Id="rId11" Type="http://schemas.openxmlformats.org/officeDocument/2006/relationships/image" Target="../media/image11.png"/><Relationship Id="rId5" Type="http://schemas.openxmlformats.org/officeDocument/2006/relationships/oleObject" Target="../embeddings/oleObject3.bin"/><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756048"/>
            <a:ext cx="9151937" cy="1323439"/>
          </a:xfrm>
          <a:prstGeom prst="rect">
            <a:avLst/>
          </a:prstGeom>
        </p:spPr>
        <p:txBody>
          <a:bodyPr wrap="square">
            <a:spAutoFit/>
          </a:bodyPr>
          <a:lstStyle/>
          <a:p>
            <a:pPr algn="ctr"/>
            <a:r>
              <a:rPr lang="ja-JP" altLang="en-US" sz="4000" b="1" dirty="0" smtClean="0">
                <a:solidFill>
                  <a:schemeClr val="tx1">
                    <a:lumMod val="95000"/>
                    <a:lumOff val="5000"/>
                  </a:schemeClr>
                </a:solidFill>
                <a:latin typeface="+mn-ea"/>
              </a:rPr>
              <a:t>中性子ラジオグラフィによる</a:t>
            </a:r>
            <a:endParaRPr lang="en-US" altLang="ja-JP" sz="4000" b="1" dirty="0">
              <a:solidFill>
                <a:schemeClr val="tx1">
                  <a:lumMod val="95000"/>
                  <a:lumOff val="5000"/>
                </a:schemeClr>
              </a:solidFill>
              <a:latin typeface="+mn-ea"/>
            </a:endParaRPr>
          </a:p>
          <a:p>
            <a:pPr algn="ctr"/>
            <a:r>
              <a:rPr lang="ja-JP" altLang="en-US" sz="4000" b="1" dirty="0" smtClean="0">
                <a:solidFill>
                  <a:schemeClr val="tx1">
                    <a:lumMod val="95000"/>
                    <a:lumOff val="5000"/>
                  </a:schemeClr>
                </a:solidFill>
                <a:latin typeface="+mn-ea"/>
              </a:rPr>
              <a:t>管内沸騰二相流</a:t>
            </a:r>
            <a:r>
              <a:rPr lang="ja-JP" altLang="en-US" sz="4000" b="1" dirty="0">
                <a:solidFill>
                  <a:schemeClr val="tx1">
                    <a:lumMod val="95000"/>
                    <a:lumOff val="5000"/>
                  </a:schemeClr>
                </a:solidFill>
                <a:latin typeface="+mn-ea"/>
              </a:rPr>
              <a:t>のボイド率定量</a:t>
            </a:r>
            <a:r>
              <a:rPr lang="ja-JP" altLang="en-US" sz="4000" b="1" dirty="0" smtClean="0">
                <a:solidFill>
                  <a:schemeClr val="tx1">
                    <a:lumMod val="95000"/>
                    <a:lumOff val="5000"/>
                  </a:schemeClr>
                </a:solidFill>
                <a:latin typeface="+mn-ea"/>
              </a:rPr>
              <a:t>評価</a:t>
            </a:r>
            <a:endParaRPr lang="en-US" altLang="ja-JP" sz="4000" b="1" dirty="0" smtClean="0">
              <a:solidFill>
                <a:schemeClr val="tx1">
                  <a:lumMod val="95000"/>
                  <a:lumOff val="5000"/>
                </a:schemeClr>
              </a:solidFill>
              <a:latin typeface="+mn-ea"/>
            </a:endParaRPr>
          </a:p>
        </p:txBody>
      </p:sp>
      <p:sp>
        <p:nvSpPr>
          <p:cNvPr id="5" name="正方形/長方形 4"/>
          <p:cNvSpPr/>
          <p:nvPr/>
        </p:nvSpPr>
        <p:spPr>
          <a:xfrm>
            <a:off x="0" y="3196208"/>
            <a:ext cx="9151937" cy="830997"/>
          </a:xfrm>
          <a:prstGeom prst="rect">
            <a:avLst/>
          </a:prstGeom>
        </p:spPr>
        <p:txBody>
          <a:bodyPr wrap="square">
            <a:spAutoFit/>
          </a:bodyPr>
          <a:lstStyle/>
          <a:p>
            <a:pPr algn="ctr"/>
            <a:r>
              <a:rPr lang="en-US" altLang="ja-JP" sz="2400" b="1" dirty="0" smtClean="0">
                <a:latin typeface="Times New Roman" pitchFamily="18" charset="0"/>
                <a:ea typeface="+mj-ea"/>
                <a:cs typeface="Times New Roman" pitchFamily="18" charset="0"/>
              </a:rPr>
              <a:t>Quantitative Evaluation of Void Fraction </a:t>
            </a:r>
          </a:p>
          <a:p>
            <a:pPr algn="ctr"/>
            <a:r>
              <a:rPr lang="en-US" altLang="ja-JP" sz="2400" b="1" dirty="0" smtClean="0">
                <a:latin typeface="Times New Roman" pitchFamily="18" charset="0"/>
                <a:ea typeface="+mj-ea"/>
                <a:cs typeface="Times New Roman" pitchFamily="18" charset="0"/>
              </a:rPr>
              <a:t>on Boiling Two-phase Flow in a Tube by Using Neutron Radiography</a:t>
            </a:r>
            <a:endParaRPr lang="ja-JP" altLang="en-US" sz="2400" b="1" dirty="0">
              <a:latin typeface="Times New Roman" pitchFamily="18" charset="0"/>
              <a:ea typeface="+mj-ea"/>
              <a:cs typeface="Times New Roman" pitchFamily="18" charset="0"/>
            </a:endParaRPr>
          </a:p>
        </p:txBody>
      </p:sp>
      <p:cxnSp>
        <p:nvCxnSpPr>
          <p:cNvPr id="7" name="直線コネクタ 6"/>
          <p:cNvCxnSpPr/>
          <p:nvPr/>
        </p:nvCxnSpPr>
        <p:spPr bwMode="auto">
          <a:xfrm>
            <a:off x="179512" y="4291186"/>
            <a:ext cx="8784976"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直線コネクタ 7"/>
          <p:cNvCxnSpPr/>
          <p:nvPr/>
        </p:nvCxnSpPr>
        <p:spPr bwMode="auto">
          <a:xfrm>
            <a:off x="179512" y="4348336"/>
            <a:ext cx="8784976"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直線コネクタ 8"/>
          <p:cNvCxnSpPr/>
          <p:nvPr/>
        </p:nvCxnSpPr>
        <p:spPr bwMode="auto">
          <a:xfrm>
            <a:off x="179512" y="1410866"/>
            <a:ext cx="8712968"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直線コネクタ 9"/>
          <p:cNvCxnSpPr/>
          <p:nvPr/>
        </p:nvCxnSpPr>
        <p:spPr bwMode="auto">
          <a:xfrm>
            <a:off x="179512" y="1468016"/>
            <a:ext cx="8712968"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2" name="テキスト ボックス 11"/>
          <p:cNvSpPr txBox="1"/>
          <p:nvPr/>
        </p:nvSpPr>
        <p:spPr>
          <a:xfrm>
            <a:off x="-108520" y="1099468"/>
            <a:ext cx="2050008" cy="369332"/>
          </a:xfrm>
          <a:prstGeom prst="rect">
            <a:avLst/>
          </a:prstGeom>
          <a:noFill/>
        </p:spPr>
        <p:txBody>
          <a:bodyPr wrap="square" rtlCol="0">
            <a:spAutoFit/>
          </a:bodyPr>
          <a:lstStyle/>
          <a:p>
            <a:pPr algn="ctr"/>
            <a:r>
              <a:rPr lang="en-US" altLang="ja-JP" b="1" dirty="0" smtClean="0">
                <a:latin typeface="Times New Roman" pitchFamily="18" charset="0"/>
                <a:cs typeface="Times New Roman" pitchFamily="18" charset="0"/>
              </a:rPr>
              <a:t>2012/01/06-07</a:t>
            </a:r>
            <a:endParaRPr lang="ja-JP" altLang="ja-JP" b="1" dirty="0">
              <a:latin typeface="Times New Roman" pitchFamily="18" charset="0"/>
              <a:ea typeface="ＭＳ Ｐゴシック" pitchFamily="50" charset="-128"/>
              <a:cs typeface="Times New Roman" pitchFamily="18" charset="0"/>
            </a:endParaRPr>
          </a:p>
        </p:txBody>
      </p:sp>
      <p:pic>
        <p:nvPicPr>
          <p:cNvPr id="1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075" y="115888"/>
            <a:ext cx="1717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15888"/>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5720935" y="4420344"/>
            <a:ext cx="3267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30000"/>
              </a:spcBef>
            </a:pPr>
            <a:r>
              <a:rPr lang="en-US" altLang="ja-JP" b="1" i="1" dirty="0">
                <a:solidFill>
                  <a:schemeClr val="tx1"/>
                </a:solidFill>
                <a:latin typeface="Times New Roman" pitchFamily="18" charset="0"/>
                <a:cs typeface="Times New Roman" pitchFamily="18" charset="0"/>
              </a:rPr>
              <a:t>Seminar</a:t>
            </a:r>
            <a:r>
              <a:rPr lang="en-US" altLang="ja-JP" sz="1400" b="1" i="1" dirty="0">
                <a:solidFill>
                  <a:schemeClr val="tx1"/>
                </a:solidFill>
                <a:latin typeface="Times New Roman" pitchFamily="18" charset="0"/>
                <a:cs typeface="Times New Roman" pitchFamily="18" charset="0"/>
              </a:rPr>
              <a:t> on neutron imaging @KURRI</a:t>
            </a:r>
          </a:p>
        </p:txBody>
      </p:sp>
      <p:sp>
        <p:nvSpPr>
          <p:cNvPr id="13" name="テキスト ボックス 12"/>
          <p:cNvSpPr txBox="1"/>
          <p:nvPr/>
        </p:nvSpPr>
        <p:spPr>
          <a:xfrm>
            <a:off x="0" y="5157192"/>
            <a:ext cx="9144000" cy="707886"/>
          </a:xfrm>
          <a:prstGeom prst="rect">
            <a:avLst/>
          </a:prstGeom>
          <a:noFill/>
        </p:spPr>
        <p:txBody>
          <a:bodyPr wrap="square" rtlCol="0">
            <a:spAutoFit/>
          </a:bodyPr>
          <a:lstStyle/>
          <a:p>
            <a:r>
              <a:rPr lang="en-US" altLang="ja-JP" sz="2000" dirty="0"/>
              <a:t> </a:t>
            </a:r>
            <a:r>
              <a:rPr lang="en-US" altLang="ja-JP" sz="2000" dirty="0" smtClean="0"/>
              <a:t>          </a:t>
            </a:r>
            <a:r>
              <a:rPr lang="ja-JP" altLang="ja-JP" sz="2000" dirty="0" smtClean="0"/>
              <a:t>○中村</a:t>
            </a:r>
            <a:r>
              <a:rPr lang="en-US" altLang="ja-JP" sz="2000" dirty="0" smtClean="0"/>
              <a:t>  </a:t>
            </a:r>
            <a:r>
              <a:rPr lang="ja-JP" altLang="ja-JP" sz="2000" dirty="0" smtClean="0"/>
              <a:t>祥太 （関西大</a:t>
            </a:r>
            <a:r>
              <a:rPr lang="ja-JP" altLang="en-US" sz="2000" dirty="0" smtClean="0"/>
              <a:t>院</a:t>
            </a:r>
            <a:r>
              <a:rPr lang="ja-JP" altLang="ja-JP" sz="2000" dirty="0" smtClean="0"/>
              <a:t>）</a:t>
            </a:r>
            <a:r>
              <a:rPr lang="en-US" altLang="ja-JP" sz="2000" dirty="0" smtClean="0"/>
              <a:t>  </a:t>
            </a:r>
            <a:r>
              <a:rPr lang="ja-JP" altLang="en-US" sz="2000" dirty="0"/>
              <a:t>　</a:t>
            </a:r>
            <a:r>
              <a:rPr lang="ja-JP" altLang="en-US" sz="2000" dirty="0" smtClean="0"/>
              <a:t> </a:t>
            </a:r>
            <a:r>
              <a:rPr lang="en-US" altLang="ja-JP" sz="2000" dirty="0" smtClean="0"/>
              <a:t> </a:t>
            </a:r>
            <a:r>
              <a:rPr lang="ja-JP" altLang="en-US" sz="2000" dirty="0" smtClean="0"/>
              <a:t>藤吉  翔太</a:t>
            </a:r>
            <a:r>
              <a:rPr lang="en-US" altLang="ja-JP" sz="2000" dirty="0" smtClean="0"/>
              <a:t>  </a:t>
            </a:r>
            <a:r>
              <a:rPr lang="ja-JP" altLang="ja-JP" sz="2000" dirty="0" smtClean="0"/>
              <a:t>（関西大）</a:t>
            </a:r>
            <a:r>
              <a:rPr lang="en-US" altLang="ja-JP" sz="2000" dirty="0" smtClean="0"/>
              <a:t>  </a:t>
            </a:r>
            <a:r>
              <a:rPr lang="ja-JP" altLang="ja-JP" sz="2000" dirty="0" smtClean="0"/>
              <a:t> </a:t>
            </a:r>
            <a:r>
              <a:rPr lang="en-US" altLang="ja-JP" sz="2000" dirty="0" smtClean="0"/>
              <a:t> </a:t>
            </a:r>
            <a:r>
              <a:rPr lang="ja-JP" altLang="en-US" sz="2000" dirty="0" smtClean="0"/>
              <a:t>阪倉　一成（関西大院）</a:t>
            </a:r>
            <a:endParaRPr lang="en-US" altLang="ja-JP" sz="2000" dirty="0"/>
          </a:p>
          <a:p>
            <a:r>
              <a:rPr lang="en-US" altLang="ja-JP" sz="2000" dirty="0" smtClean="0"/>
              <a:t>                </a:t>
            </a:r>
            <a:r>
              <a:rPr lang="ja-JP" altLang="ja-JP" sz="2000" dirty="0" smtClean="0"/>
              <a:t>網</a:t>
            </a:r>
            <a:r>
              <a:rPr lang="en-US" altLang="ja-JP" sz="2000" dirty="0" smtClean="0"/>
              <a:t>      </a:t>
            </a:r>
            <a:r>
              <a:rPr lang="ja-JP" altLang="ja-JP" sz="2000" dirty="0" smtClean="0"/>
              <a:t>健行</a:t>
            </a:r>
            <a:r>
              <a:rPr lang="en-US" altLang="ja-JP" sz="2000" dirty="0" smtClean="0"/>
              <a:t>  </a:t>
            </a:r>
            <a:r>
              <a:rPr lang="ja-JP" altLang="ja-JP" sz="2000" dirty="0" smtClean="0"/>
              <a:t>（関西大）</a:t>
            </a:r>
            <a:r>
              <a:rPr lang="ja-JP" altLang="en-US" sz="2000" dirty="0" smtClean="0"/>
              <a:t>  </a:t>
            </a:r>
            <a:r>
              <a:rPr lang="en-US" altLang="ja-JP" sz="2000" dirty="0" smtClean="0"/>
              <a:t>    </a:t>
            </a:r>
            <a:r>
              <a:rPr lang="ja-JP" altLang="en-US" sz="2000" dirty="0" smtClean="0"/>
              <a:t>    </a:t>
            </a:r>
            <a:r>
              <a:rPr lang="ja-JP" altLang="ja-JP" sz="2000" dirty="0" smtClean="0"/>
              <a:t>梅川</a:t>
            </a:r>
            <a:r>
              <a:rPr lang="en-US" altLang="ja-JP" sz="2000" dirty="0" smtClean="0"/>
              <a:t>  </a:t>
            </a:r>
            <a:r>
              <a:rPr lang="ja-JP" altLang="ja-JP" sz="2000" dirty="0" smtClean="0"/>
              <a:t>尚嗣 （関西大）</a:t>
            </a:r>
            <a:r>
              <a:rPr lang="ja-JP" altLang="en-US" sz="2000" dirty="0" smtClean="0"/>
              <a:t>     </a:t>
            </a:r>
            <a:r>
              <a:rPr lang="ja-JP" altLang="ja-JP" sz="2000" dirty="0" smtClean="0"/>
              <a:t>齊藤</a:t>
            </a:r>
            <a:r>
              <a:rPr lang="en-US" altLang="ja-JP" sz="2000" dirty="0" smtClean="0"/>
              <a:t>   </a:t>
            </a:r>
            <a:r>
              <a:rPr lang="ja-JP" altLang="ja-JP" sz="2000" dirty="0" smtClean="0"/>
              <a:t>泰司（京大炉）</a:t>
            </a:r>
            <a:endParaRPr lang="ja-JP" altLang="ja-JP" sz="2000" dirty="0"/>
          </a:p>
        </p:txBody>
      </p:sp>
    </p:spTree>
    <p:extLst>
      <p:ext uri="{BB962C8B-B14F-4D97-AF65-F5344CB8AC3E}">
        <p14:creationId xmlns:p14="http://schemas.microsoft.com/office/powerpoint/2010/main" val="2440528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 name="Group 75"/>
          <p:cNvGraphicFramePr>
            <a:graphicFrameLocks noGrp="1"/>
          </p:cNvGraphicFramePr>
          <p:nvPr>
            <p:extLst>
              <p:ext uri="{D42A27DB-BD31-4B8C-83A1-F6EECF244321}">
                <p14:modId xmlns:p14="http://schemas.microsoft.com/office/powerpoint/2010/main" val="2378309500"/>
              </p:ext>
            </p:extLst>
          </p:nvPr>
        </p:nvGraphicFramePr>
        <p:xfrm>
          <a:off x="3929733" y="1817099"/>
          <a:ext cx="3630612" cy="1295634"/>
        </p:xfrm>
        <a:graphic>
          <a:graphicData uri="http://schemas.openxmlformats.org/drawingml/2006/table">
            <a:tbl>
              <a:tblPr/>
              <a:tblGrid>
                <a:gridCol w="871537"/>
                <a:gridCol w="2759075"/>
              </a:tblGrid>
              <a:tr h="3904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1"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I.D.</a:t>
                      </a:r>
                      <a:endParaRPr kumimoji="1" lang="ja-JP" altLang="en-US" sz="1800" b="0" i="1"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96012" marR="96012" marT="78779" marB="7877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Times New Roman" pitchFamily="18" charset="0"/>
                          <a:ea typeface="ＭＳ Ｐゴシック" charset="-128"/>
                          <a:cs typeface="Times New Roman" pitchFamily="18" charset="0"/>
                        </a:rPr>
                        <a:t>3mm, 5mm, 10mm</a:t>
                      </a:r>
                      <a:endParaRPr kumimoji="1" lang="ja-JP" altLang="en-US" sz="1800" b="0" i="0" u="none" strike="noStrike" cap="none" normalizeH="0" baseline="0" dirty="0" smtClean="0">
                        <a:ln>
                          <a:noFill/>
                        </a:ln>
                        <a:solidFill>
                          <a:schemeClr val="tx1"/>
                        </a:solidFill>
                        <a:effectLst/>
                        <a:latin typeface="Times New Roman" pitchFamily="18" charset="0"/>
                        <a:ea typeface="ＭＳ Ｐゴシック" charset="-128"/>
                        <a:cs typeface="Times New Roman" pitchFamily="18" charset="0"/>
                      </a:endParaRPr>
                    </a:p>
                  </a:txBody>
                  <a:tcPr marL="96012" marR="96012" marT="78779" marB="7877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1" u="none" strike="noStrike" cap="none" normalizeH="0" baseline="0" smtClean="0">
                          <a:ln>
                            <a:noFill/>
                          </a:ln>
                          <a:solidFill>
                            <a:srgbClr val="000000"/>
                          </a:solidFill>
                          <a:effectLst/>
                          <a:latin typeface="Times New Roman" pitchFamily="18" charset="0"/>
                          <a:ea typeface="ＭＳ Ｐゴシック" charset="-128"/>
                          <a:cs typeface="Times New Roman" pitchFamily="18" charset="0"/>
                        </a:rPr>
                        <a:t>G</a:t>
                      </a:r>
                      <a:endParaRPr kumimoji="1" lang="ja-JP" altLang="en-US" sz="1800" b="0" i="1" u="none" strike="noStrike" cap="none" normalizeH="0" baseline="0" smtClean="0">
                        <a:ln>
                          <a:noFill/>
                        </a:ln>
                        <a:solidFill>
                          <a:srgbClr val="000000"/>
                        </a:solidFill>
                        <a:effectLst/>
                        <a:latin typeface="Times New Roman" pitchFamily="18" charset="0"/>
                        <a:ea typeface="ＭＳ Ｐゴシック" charset="-128"/>
                        <a:cs typeface="Times New Roman" pitchFamily="18" charset="0"/>
                      </a:endParaRPr>
                    </a:p>
                  </a:txBody>
                  <a:tcPr marL="96012" marR="96012" marT="78779" marB="7877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Times New Roman" pitchFamily="18" charset="0"/>
                          <a:ea typeface="ＭＳ Ｐゴシック" charset="-128"/>
                        </a:rPr>
                        <a:t>300</a:t>
                      </a:r>
                      <a:r>
                        <a:rPr kumimoji="1" lang="ja-JP" altLang="en-US" sz="1800" b="0" i="0" u="none" strike="noStrike" cap="none" normalizeH="0" baseline="0" dirty="0" err="1" smtClean="0">
                          <a:ln>
                            <a:noFill/>
                          </a:ln>
                          <a:solidFill>
                            <a:schemeClr val="tx1"/>
                          </a:solidFill>
                          <a:effectLst/>
                          <a:latin typeface="Times New Roman" pitchFamily="18" charset="0"/>
                          <a:ea typeface="ＭＳ Ｐゴシック" charset="-128"/>
                        </a:rPr>
                        <a:t>，</a:t>
                      </a:r>
                      <a:r>
                        <a:rPr kumimoji="1" lang="en-US" altLang="ja-JP" sz="1800" b="0" i="0" u="none" strike="noStrike" cap="none" normalizeH="0" baseline="0" dirty="0" smtClean="0">
                          <a:ln>
                            <a:noFill/>
                          </a:ln>
                          <a:solidFill>
                            <a:schemeClr val="tx1"/>
                          </a:solidFill>
                          <a:effectLst/>
                          <a:latin typeface="Times New Roman" pitchFamily="18" charset="0"/>
                          <a:ea typeface="ＭＳ Ｐゴシック" charset="-128"/>
                        </a:rPr>
                        <a:t>600</a:t>
                      </a:r>
                      <a:r>
                        <a:rPr kumimoji="1" lang="ja-JP" altLang="en-US" sz="1800" b="0" i="0" u="none" strike="noStrike" cap="none" normalizeH="0" baseline="0" dirty="0" err="1" smtClean="0">
                          <a:ln>
                            <a:noFill/>
                          </a:ln>
                          <a:solidFill>
                            <a:schemeClr val="tx1"/>
                          </a:solidFill>
                          <a:effectLst/>
                          <a:latin typeface="Times New Roman" pitchFamily="18" charset="0"/>
                          <a:ea typeface="ＭＳ Ｐゴシック" charset="-128"/>
                        </a:rPr>
                        <a:t>，</a:t>
                      </a:r>
                      <a:r>
                        <a:rPr kumimoji="1" lang="en-US" altLang="ja-JP" sz="1800" b="0" i="0" u="none" strike="noStrike" cap="none" normalizeH="0" baseline="0" dirty="0" smtClean="0">
                          <a:ln>
                            <a:noFill/>
                          </a:ln>
                          <a:solidFill>
                            <a:schemeClr val="tx1"/>
                          </a:solidFill>
                          <a:effectLst/>
                          <a:latin typeface="Times New Roman" pitchFamily="18" charset="0"/>
                          <a:ea typeface="ＭＳ Ｐゴシック" charset="-128"/>
                        </a:rPr>
                        <a:t>1000</a:t>
                      </a:r>
                      <a:r>
                        <a:rPr kumimoji="1" lang="ja-JP" altLang="en-US" sz="1800" b="0" i="0" u="none" strike="noStrike" cap="none" normalizeH="0" baseline="0" dirty="0" smtClean="0">
                          <a:ln>
                            <a:noFill/>
                          </a:ln>
                          <a:solidFill>
                            <a:schemeClr val="tx1"/>
                          </a:solidFill>
                          <a:effectLst/>
                          <a:latin typeface="Times New Roman" pitchFamily="18" charset="0"/>
                          <a:ea typeface="ＭＳ Ｐゴシック" charset="-128"/>
                        </a:rPr>
                        <a:t>　</a:t>
                      </a:r>
                      <a:r>
                        <a:rPr kumimoji="1" lang="en-US" altLang="ja-JP" sz="1800" b="0" i="0" u="none" strike="noStrike" cap="none" normalizeH="0" baseline="0" dirty="0" smtClean="0">
                          <a:ln>
                            <a:noFill/>
                          </a:ln>
                          <a:solidFill>
                            <a:schemeClr val="tx1"/>
                          </a:solidFill>
                          <a:effectLst/>
                          <a:latin typeface="Times New Roman" pitchFamily="18" charset="0"/>
                          <a:ea typeface="ＭＳ Ｐゴシック" charset="-128"/>
                        </a:rPr>
                        <a:t>kg/m</a:t>
                      </a:r>
                      <a:r>
                        <a:rPr kumimoji="1" lang="en-US" altLang="ja-JP" sz="1800" b="0" i="0" u="none" strike="noStrike" cap="none" normalizeH="0" baseline="30000" dirty="0" smtClean="0">
                          <a:ln>
                            <a:noFill/>
                          </a:ln>
                          <a:solidFill>
                            <a:schemeClr val="tx1"/>
                          </a:solidFill>
                          <a:effectLst/>
                          <a:latin typeface="Times New Roman" pitchFamily="18" charset="0"/>
                          <a:ea typeface="ＭＳ Ｐゴシック" charset="-128"/>
                        </a:rPr>
                        <a:t>2</a:t>
                      </a:r>
                      <a:r>
                        <a:rPr kumimoji="1" lang="en-US" altLang="ja-JP" sz="1800" b="0" i="0" u="none" strike="noStrike" cap="none" normalizeH="0" baseline="0" dirty="0" smtClean="0">
                          <a:ln>
                            <a:noFill/>
                          </a:ln>
                          <a:solidFill>
                            <a:schemeClr val="tx1"/>
                          </a:solidFill>
                          <a:effectLst/>
                          <a:latin typeface="Times New Roman" pitchFamily="18" charset="0"/>
                          <a:ea typeface="ＭＳ Ｐゴシック" charset="-128"/>
                        </a:rPr>
                        <a:t>s</a:t>
                      </a:r>
                      <a:endParaRPr kumimoji="1" lang="ja-JP" altLang="en-US" sz="18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96012" marR="96012" marT="78779" marB="78779"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1"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T</a:t>
                      </a:r>
                      <a:r>
                        <a:rPr kumimoji="1" lang="en-US" altLang="ja-JP" sz="1800" b="0" i="1" u="none" strike="noStrike" cap="none" normalizeH="0" baseline="-25000" dirty="0" smtClean="0">
                          <a:ln>
                            <a:noFill/>
                          </a:ln>
                          <a:solidFill>
                            <a:srgbClr val="000000"/>
                          </a:solidFill>
                          <a:effectLst/>
                          <a:latin typeface="Times New Roman" pitchFamily="18" charset="0"/>
                          <a:ea typeface="ＭＳ Ｐゴシック" charset="-128"/>
                          <a:cs typeface="Times New Roman" pitchFamily="18" charset="0"/>
                        </a:rPr>
                        <a:t>in</a:t>
                      </a:r>
                      <a:endParaRPr kumimoji="1" lang="ja-JP" altLang="en-US" sz="1800" b="0" i="1"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96012" marR="96012" marT="78779" marB="7877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80 </a:t>
                      </a:r>
                      <a:r>
                        <a:rPr kumimoji="1" lang="en-US" altLang="ja-JP" sz="1800" b="0" i="0" u="none" strike="noStrike" cap="none" normalizeH="0" baseline="0" dirty="0" err="1" smtClean="0">
                          <a:ln>
                            <a:noFill/>
                          </a:ln>
                          <a:solidFill>
                            <a:srgbClr val="000000"/>
                          </a:solidFill>
                          <a:effectLst/>
                          <a:latin typeface="Times New Roman" pitchFamily="18" charset="0"/>
                          <a:ea typeface="ＭＳ Ｐゴシック" charset="-128"/>
                          <a:cs typeface="Times New Roman" pitchFamily="18" charset="0"/>
                        </a:rPr>
                        <a:t>deg.C</a:t>
                      </a:r>
                      <a:endParaRPr kumimoji="1" lang="ja-JP" altLang="en-US" sz="18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96012" marR="96012" marT="78779" marB="7877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
        <p:nvSpPr>
          <p:cNvPr id="226" name="テキスト ボックス 27"/>
          <p:cNvSpPr txBox="1">
            <a:spLocks noChangeArrowheads="1"/>
          </p:cNvSpPr>
          <p:nvPr/>
        </p:nvSpPr>
        <p:spPr bwMode="auto">
          <a:xfrm>
            <a:off x="3929733" y="1456208"/>
            <a:ext cx="3363912" cy="368300"/>
          </a:xfrm>
          <a:prstGeom prst="rect">
            <a:avLst/>
          </a:prstGeom>
          <a:noFill/>
          <a:ln w="9525">
            <a:noFill/>
            <a:miter lim="800000"/>
            <a:headEnd/>
            <a:tailEnd/>
          </a:ln>
        </p:spPr>
        <p:txBody>
          <a:bodyPr>
            <a:spAutoFit/>
          </a:bodyPr>
          <a:lstStyle/>
          <a:p>
            <a:pPr algn="ctr"/>
            <a:r>
              <a:rPr lang="en-US" altLang="ja-JP" b="1" dirty="0">
                <a:latin typeface="Times New Roman" pitchFamily="18" charset="0"/>
                <a:cs typeface="Times New Roman" pitchFamily="18" charset="0"/>
              </a:rPr>
              <a:t>Experimental condition</a:t>
            </a:r>
          </a:p>
        </p:txBody>
      </p:sp>
      <p:cxnSp>
        <p:nvCxnSpPr>
          <p:cNvPr id="227" name="直線コネクタ 226"/>
          <p:cNvCxnSpPr/>
          <p:nvPr/>
        </p:nvCxnSpPr>
        <p:spPr>
          <a:xfrm flipH="1">
            <a:off x="3929733" y="1816248"/>
            <a:ext cx="3630612"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H="1">
            <a:off x="3903266" y="3140968"/>
            <a:ext cx="3702595"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正方形/長方形 229"/>
          <p:cNvSpPr/>
          <p:nvPr/>
        </p:nvSpPr>
        <p:spPr>
          <a:xfrm>
            <a:off x="3203848" y="4293096"/>
            <a:ext cx="5544616" cy="1524744"/>
          </a:xfrm>
          <a:prstGeom prst="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32" name="テキスト ボックス 231"/>
          <p:cNvSpPr txBox="1"/>
          <p:nvPr/>
        </p:nvSpPr>
        <p:spPr>
          <a:xfrm>
            <a:off x="3456384" y="4809926"/>
            <a:ext cx="6300192" cy="646331"/>
          </a:xfrm>
          <a:prstGeom prst="rect">
            <a:avLst/>
          </a:prstGeom>
          <a:noFill/>
        </p:spPr>
        <p:txBody>
          <a:bodyPr wrap="square" rtlCol="0">
            <a:spAutoFit/>
          </a:bodyPr>
          <a:lstStyle/>
          <a:p>
            <a:r>
              <a:rPr lang="ja-JP" altLang="en-US" b="1" dirty="0" smtClean="0"/>
              <a:t>条件：クオリティ一定，</a:t>
            </a:r>
            <a:endParaRPr lang="en-US" altLang="ja-JP" b="1" dirty="0" smtClean="0"/>
          </a:p>
          <a:p>
            <a:r>
              <a:rPr kumimoji="1" lang="ja-JP" altLang="en-US" b="1" dirty="0"/>
              <a:t>　</a:t>
            </a:r>
            <a:r>
              <a:rPr kumimoji="1" lang="ja-JP" altLang="en-US" b="1" dirty="0" smtClean="0"/>
              <a:t>　　　　 軸方向にテストセクションをトラバース</a:t>
            </a:r>
            <a:endParaRPr kumimoji="1" lang="en-US" altLang="ja-JP" b="1" dirty="0" smtClean="0"/>
          </a:p>
        </p:txBody>
      </p:sp>
      <p:sp>
        <p:nvSpPr>
          <p:cNvPr id="233" name="テキスト ボックス 232"/>
          <p:cNvSpPr txBox="1"/>
          <p:nvPr/>
        </p:nvSpPr>
        <p:spPr>
          <a:xfrm>
            <a:off x="3419872" y="4355430"/>
            <a:ext cx="5184576" cy="369332"/>
          </a:xfrm>
          <a:prstGeom prst="rect">
            <a:avLst/>
          </a:prstGeom>
          <a:noFill/>
        </p:spPr>
        <p:txBody>
          <a:bodyPr wrap="square" rtlCol="0">
            <a:spAutoFit/>
          </a:bodyPr>
          <a:lstStyle/>
          <a:p>
            <a:r>
              <a:rPr kumimoji="1" lang="ja-JP" altLang="en-US" b="1" dirty="0" smtClean="0"/>
              <a:t>◇ボイド率測定方法</a:t>
            </a:r>
            <a:endParaRPr kumimoji="1" lang="ja-JP" altLang="en-US" b="1" dirty="0"/>
          </a:p>
        </p:txBody>
      </p:sp>
      <p:sp>
        <p:nvSpPr>
          <p:cNvPr id="237" name="テキスト ボックス 236"/>
          <p:cNvSpPr txBox="1"/>
          <p:nvPr/>
        </p:nvSpPr>
        <p:spPr>
          <a:xfrm>
            <a:off x="0" y="-74610"/>
            <a:ext cx="6858000" cy="513359"/>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fontAlgn="auto">
              <a:spcBef>
                <a:spcPts val="0"/>
              </a:spcBef>
              <a:spcAft>
                <a:spcPts val="0"/>
              </a:spcAft>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a:solidFill>
                  <a:sysClr val="windowText" lastClr="000000"/>
                </a:solidFill>
                <a:latin typeface="Times New Roman" pitchFamily="18" charset="0"/>
                <a:cs typeface="Times New Roman" pitchFamily="18" charset="0"/>
              </a:rPr>
              <a:t>E</a:t>
            </a:r>
            <a:r>
              <a:rPr lang="en-US" altLang="ja-JP" sz="2800" b="1" i="1" dirty="0">
                <a:solidFill>
                  <a:srgbClr val="C00000"/>
                </a:solidFill>
                <a:latin typeface="Times New Roman" pitchFamily="18" charset="0"/>
                <a:cs typeface="Times New Roman" pitchFamily="18" charset="0"/>
              </a:rPr>
              <a:t>xperimental Apparatus </a:t>
            </a:r>
            <a:endParaRPr lang="ja-JP" altLang="en-US" sz="2800" b="1" i="1" dirty="0">
              <a:solidFill>
                <a:srgbClr val="C00000"/>
              </a:solidFill>
              <a:latin typeface="Times New Roman" pitchFamily="18" charset="0"/>
              <a:cs typeface="Times New Roman" pitchFamily="18" charset="0"/>
            </a:endParaRPr>
          </a:p>
        </p:txBody>
      </p:sp>
      <p:cxnSp>
        <p:nvCxnSpPr>
          <p:cNvPr id="238" name="直線コネクタ 237"/>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39" name="直線コネクタ 238"/>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grpSp>
        <p:nvGrpSpPr>
          <p:cNvPr id="242" name="グループ化 241"/>
          <p:cNvGrpSpPr/>
          <p:nvPr/>
        </p:nvGrpSpPr>
        <p:grpSpPr>
          <a:xfrm>
            <a:off x="179512" y="959885"/>
            <a:ext cx="2520280" cy="5645150"/>
            <a:chOff x="468312" y="959885"/>
            <a:chExt cx="2520280" cy="5645150"/>
          </a:xfrm>
        </p:grpSpPr>
        <p:sp>
          <p:nvSpPr>
            <p:cNvPr id="243" name="Rectangle 17"/>
            <p:cNvSpPr>
              <a:spLocks noChangeArrowheads="1"/>
            </p:cNvSpPr>
            <p:nvPr/>
          </p:nvSpPr>
          <p:spPr bwMode="auto">
            <a:xfrm>
              <a:off x="1727200" y="1007510"/>
              <a:ext cx="9525" cy="5580063"/>
            </a:xfrm>
            <a:prstGeom prst="rect">
              <a:avLst/>
            </a:prstGeom>
            <a:solidFill>
              <a:srgbClr val="5B5A57"/>
            </a:solidFill>
            <a:ln w="9525">
              <a:noFill/>
              <a:miter lim="800000"/>
              <a:headEnd/>
              <a:tailEnd/>
            </a:ln>
          </p:spPr>
          <p:txBody>
            <a:bodyPr lIns="91418" tIns="45710" rIns="91418" bIns="45710"/>
            <a:lstStyle/>
            <a:p>
              <a:endParaRPr lang="ja-JP" altLang="en-US">
                <a:latin typeface="Calibri" pitchFamily="34" charset="0"/>
              </a:endParaRPr>
            </a:p>
          </p:txBody>
        </p:sp>
        <p:sp>
          <p:nvSpPr>
            <p:cNvPr id="244" name="Rectangle 18"/>
            <p:cNvSpPr>
              <a:spLocks noChangeArrowheads="1"/>
            </p:cNvSpPr>
            <p:nvPr/>
          </p:nvSpPr>
          <p:spPr bwMode="auto">
            <a:xfrm>
              <a:off x="1736725" y="1007510"/>
              <a:ext cx="9525" cy="5580063"/>
            </a:xfrm>
            <a:prstGeom prst="rect">
              <a:avLst/>
            </a:prstGeom>
            <a:solidFill>
              <a:srgbClr val="928F85"/>
            </a:solidFill>
            <a:ln w="9525">
              <a:noFill/>
              <a:miter lim="800000"/>
              <a:headEnd/>
              <a:tailEnd/>
            </a:ln>
          </p:spPr>
          <p:txBody>
            <a:bodyPr lIns="91418" tIns="45710" rIns="91418" bIns="45710"/>
            <a:lstStyle/>
            <a:p>
              <a:endParaRPr lang="ja-JP" altLang="en-US">
                <a:latin typeface="Calibri" pitchFamily="34" charset="0"/>
              </a:endParaRPr>
            </a:p>
          </p:txBody>
        </p:sp>
        <p:sp>
          <p:nvSpPr>
            <p:cNvPr id="245" name="Rectangle 19"/>
            <p:cNvSpPr>
              <a:spLocks noChangeArrowheads="1"/>
            </p:cNvSpPr>
            <p:nvPr/>
          </p:nvSpPr>
          <p:spPr bwMode="auto">
            <a:xfrm>
              <a:off x="1746250" y="1007510"/>
              <a:ext cx="6350" cy="5580063"/>
            </a:xfrm>
            <a:prstGeom prst="rect">
              <a:avLst/>
            </a:prstGeom>
            <a:solidFill>
              <a:srgbClr val="C7C4B3"/>
            </a:solidFill>
            <a:ln w="9525">
              <a:noFill/>
              <a:miter lim="800000"/>
              <a:headEnd/>
              <a:tailEnd/>
            </a:ln>
          </p:spPr>
          <p:txBody>
            <a:bodyPr lIns="91418" tIns="45710" rIns="91418" bIns="45710"/>
            <a:lstStyle/>
            <a:p>
              <a:endParaRPr lang="ja-JP" altLang="en-US">
                <a:latin typeface="Calibri" pitchFamily="34" charset="0"/>
              </a:endParaRPr>
            </a:p>
          </p:txBody>
        </p:sp>
        <p:sp>
          <p:nvSpPr>
            <p:cNvPr id="246" name="Rectangle 20"/>
            <p:cNvSpPr>
              <a:spLocks noChangeArrowheads="1"/>
            </p:cNvSpPr>
            <p:nvPr/>
          </p:nvSpPr>
          <p:spPr bwMode="auto">
            <a:xfrm>
              <a:off x="1752600" y="1007510"/>
              <a:ext cx="9525" cy="5580063"/>
            </a:xfrm>
            <a:prstGeom prst="rect">
              <a:avLst/>
            </a:prstGeom>
            <a:solidFill>
              <a:srgbClr val="ECE6CD"/>
            </a:solidFill>
            <a:ln w="9525">
              <a:noFill/>
              <a:miter lim="800000"/>
              <a:headEnd/>
              <a:tailEnd/>
            </a:ln>
          </p:spPr>
          <p:txBody>
            <a:bodyPr lIns="91418" tIns="45710" rIns="91418" bIns="45710"/>
            <a:lstStyle/>
            <a:p>
              <a:endParaRPr lang="ja-JP" altLang="en-US">
                <a:latin typeface="Calibri" pitchFamily="34" charset="0"/>
              </a:endParaRPr>
            </a:p>
          </p:txBody>
        </p:sp>
        <p:sp>
          <p:nvSpPr>
            <p:cNvPr id="247" name="Rectangle 21"/>
            <p:cNvSpPr>
              <a:spLocks noChangeArrowheads="1"/>
            </p:cNvSpPr>
            <p:nvPr/>
          </p:nvSpPr>
          <p:spPr bwMode="auto">
            <a:xfrm>
              <a:off x="1762125" y="1007510"/>
              <a:ext cx="7937" cy="5580063"/>
            </a:xfrm>
            <a:prstGeom prst="rect">
              <a:avLst/>
            </a:prstGeom>
            <a:solidFill>
              <a:srgbClr val="DACEAE"/>
            </a:solidFill>
            <a:ln w="9525">
              <a:noFill/>
              <a:miter lim="800000"/>
              <a:headEnd/>
              <a:tailEnd/>
            </a:ln>
          </p:spPr>
          <p:txBody>
            <a:bodyPr lIns="91418" tIns="45710" rIns="91418" bIns="45710"/>
            <a:lstStyle/>
            <a:p>
              <a:endParaRPr lang="ja-JP" altLang="en-US">
                <a:latin typeface="Calibri" pitchFamily="34" charset="0"/>
              </a:endParaRPr>
            </a:p>
          </p:txBody>
        </p:sp>
        <p:sp>
          <p:nvSpPr>
            <p:cNvPr id="248" name="Freeform 22"/>
            <p:cNvSpPr>
              <a:spLocks noEditPoints="1"/>
            </p:cNvSpPr>
            <p:nvPr/>
          </p:nvSpPr>
          <p:spPr bwMode="auto">
            <a:xfrm>
              <a:off x="1719262" y="999573"/>
              <a:ext cx="69850" cy="5605462"/>
            </a:xfrm>
            <a:custGeom>
              <a:avLst/>
              <a:gdLst>
                <a:gd name="T0" fmla="*/ 0 w 39"/>
                <a:gd name="T1" fmla="*/ 12601577 h 3140"/>
                <a:gd name="T2" fmla="*/ 0 w 39"/>
                <a:gd name="T3" fmla="*/ 0 h 3140"/>
                <a:gd name="T4" fmla="*/ 12601878 w 39"/>
                <a:gd name="T5" fmla="*/ 0 h 3140"/>
                <a:gd name="T6" fmla="*/ 73088679 w 39"/>
                <a:gd name="T7" fmla="*/ 0 h 3140"/>
                <a:gd name="T8" fmla="*/ 85688967 w 39"/>
                <a:gd name="T9" fmla="*/ 0 h 3140"/>
                <a:gd name="T10" fmla="*/ 98290843 w 39"/>
                <a:gd name="T11" fmla="*/ 12601577 h 3140"/>
                <a:gd name="T12" fmla="*/ 98290843 w 39"/>
                <a:gd name="T13" fmla="*/ 2147483647 h 3140"/>
                <a:gd name="T14" fmla="*/ 73088679 w 39"/>
                <a:gd name="T15" fmla="*/ 2147483647 h 3140"/>
                <a:gd name="T16" fmla="*/ 12601878 w 39"/>
                <a:gd name="T17" fmla="*/ 2147483647 h 3140"/>
                <a:gd name="T18" fmla="*/ 0 w 39"/>
                <a:gd name="T19" fmla="*/ 2147483647 h 3140"/>
                <a:gd name="T20" fmla="*/ 0 w 39"/>
                <a:gd name="T21" fmla="*/ 2147483647 h 3140"/>
                <a:gd name="T22" fmla="*/ 0 w 39"/>
                <a:gd name="T23" fmla="*/ 12601577 h 3140"/>
                <a:gd name="T24" fmla="*/ 37804051 w 39"/>
                <a:gd name="T25" fmla="*/ 2147483647 h 3140"/>
                <a:gd name="T26" fmla="*/ 12601878 w 39"/>
                <a:gd name="T27" fmla="*/ 2147483647 h 3140"/>
                <a:gd name="T28" fmla="*/ 73088679 w 39"/>
                <a:gd name="T29" fmla="*/ 2147483647 h 3140"/>
                <a:gd name="T30" fmla="*/ 60486804 w 39"/>
                <a:gd name="T31" fmla="*/ 2147483647 h 3140"/>
                <a:gd name="T32" fmla="*/ 60486804 w 39"/>
                <a:gd name="T33" fmla="*/ 12601577 h 3140"/>
                <a:gd name="T34" fmla="*/ 73088679 w 39"/>
                <a:gd name="T35" fmla="*/ 37803146 h 3140"/>
                <a:gd name="T36" fmla="*/ 12601878 w 39"/>
                <a:gd name="T37" fmla="*/ 37803146 h 3140"/>
                <a:gd name="T38" fmla="*/ 37804051 w 39"/>
                <a:gd name="T39" fmla="*/ 12601577 h 3140"/>
                <a:gd name="T40" fmla="*/ 37804051 w 39"/>
                <a:gd name="T41" fmla="*/ 2147483647 h 3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140"/>
                <a:gd name="T65" fmla="*/ 39 w 39"/>
                <a:gd name="T66" fmla="*/ 3140 h 3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140">
                  <a:moveTo>
                    <a:pt x="0" y="5"/>
                  </a:moveTo>
                  <a:lnTo>
                    <a:pt x="0" y="0"/>
                  </a:lnTo>
                  <a:lnTo>
                    <a:pt x="5" y="0"/>
                  </a:lnTo>
                  <a:lnTo>
                    <a:pt x="29" y="0"/>
                  </a:lnTo>
                  <a:lnTo>
                    <a:pt x="34" y="0"/>
                  </a:lnTo>
                  <a:lnTo>
                    <a:pt x="39" y="5"/>
                  </a:lnTo>
                  <a:lnTo>
                    <a:pt x="39" y="3130"/>
                  </a:lnTo>
                  <a:lnTo>
                    <a:pt x="29" y="3140"/>
                  </a:lnTo>
                  <a:lnTo>
                    <a:pt x="5" y="3140"/>
                  </a:lnTo>
                  <a:lnTo>
                    <a:pt x="0" y="3135"/>
                  </a:lnTo>
                  <a:lnTo>
                    <a:pt x="0" y="3130"/>
                  </a:lnTo>
                  <a:lnTo>
                    <a:pt x="0" y="5"/>
                  </a:lnTo>
                  <a:close/>
                  <a:moveTo>
                    <a:pt x="15" y="3130"/>
                  </a:moveTo>
                  <a:lnTo>
                    <a:pt x="5" y="3126"/>
                  </a:lnTo>
                  <a:lnTo>
                    <a:pt x="29" y="3126"/>
                  </a:lnTo>
                  <a:lnTo>
                    <a:pt x="24" y="3130"/>
                  </a:lnTo>
                  <a:lnTo>
                    <a:pt x="24" y="5"/>
                  </a:lnTo>
                  <a:lnTo>
                    <a:pt x="29" y="15"/>
                  </a:lnTo>
                  <a:lnTo>
                    <a:pt x="5" y="15"/>
                  </a:lnTo>
                  <a:lnTo>
                    <a:pt x="15" y="5"/>
                  </a:lnTo>
                  <a:lnTo>
                    <a:pt x="15" y="3130"/>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49" name="Picture 23"/>
            <p:cNvPicPr>
              <a:picLocks noChangeAspect="1" noChangeArrowheads="1"/>
            </p:cNvPicPr>
            <p:nvPr/>
          </p:nvPicPr>
          <p:blipFill>
            <a:blip r:embed="rId3" cstate="print"/>
            <a:srcRect/>
            <a:stretch>
              <a:fillRect/>
            </a:stretch>
          </p:blipFill>
          <p:spPr bwMode="auto">
            <a:xfrm>
              <a:off x="1385887" y="2191785"/>
              <a:ext cx="727075" cy="144463"/>
            </a:xfrm>
            <a:prstGeom prst="rect">
              <a:avLst/>
            </a:prstGeom>
            <a:noFill/>
            <a:ln w="9525">
              <a:noFill/>
              <a:miter lim="800000"/>
              <a:headEnd/>
              <a:tailEnd/>
            </a:ln>
          </p:spPr>
        </p:pic>
        <p:sp>
          <p:nvSpPr>
            <p:cNvPr id="250" name="Freeform 24"/>
            <p:cNvSpPr>
              <a:spLocks noEditPoints="1"/>
            </p:cNvSpPr>
            <p:nvPr/>
          </p:nvSpPr>
          <p:spPr bwMode="auto">
            <a:xfrm>
              <a:off x="1376362" y="2182260"/>
              <a:ext cx="755650" cy="171450"/>
            </a:xfrm>
            <a:custGeom>
              <a:avLst/>
              <a:gdLst>
                <a:gd name="T0" fmla="*/ 0 w 423"/>
                <a:gd name="T1" fmla="*/ 12601739 h 96"/>
                <a:gd name="T2" fmla="*/ 0 w 423"/>
                <a:gd name="T3" fmla="*/ 0 h 96"/>
                <a:gd name="T4" fmla="*/ 12601584 w 423"/>
                <a:gd name="T5" fmla="*/ 0 h 96"/>
                <a:gd name="T6" fmla="*/ 1040826196 w 423"/>
                <a:gd name="T7" fmla="*/ 0 h 96"/>
                <a:gd name="T8" fmla="*/ 1053426190 w 423"/>
                <a:gd name="T9" fmla="*/ 0 h 96"/>
                <a:gd name="T10" fmla="*/ 1066027770 w 423"/>
                <a:gd name="T11" fmla="*/ 12601739 h 96"/>
                <a:gd name="T12" fmla="*/ 1066027770 w 423"/>
                <a:gd name="T13" fmla="*/ 216739487 h 96"/>
                <a:gd name="T14" fmla="*/ 1040826196 w 423"/>
                <a:gd name="T15" fmla="*/ 241941372 h 96"/>
                <a:gd name="T16" fmla="*/ 12601584 w 423"/>
                <a:gd name="T17" fmla="*/ 241941372 h 96"/>
                <a:gd name="T18" fmla="*/ 0 w 423"/>
                <a:gd name="T19" fmla="*/ 229339636 h 96"/>
                <a:gd name="T20" fmla="*/ 0 w 423"/>
                <a:gd name="T21" fmla="*/ 216739487 h 96"/>
                <a:gd name="T22" fmla="*/ 0 w 423"/>
                <a:gd name="T23" fmla="*/ 12601739 h 96"/>
                <a:gd name="T24" fmla="*/ 37803167 w 423"/>
                <a:gd name="T25" fmla="*/ 216739487 h 96"/>
                <a:gd name="T26" fmla="*/ 12601584 w 423"/>
                <a:gd name="T27" fmla="*/ 206658683 h 96"/>
                <a:gd name="T28" fmla="*/ 1040826196 w 423"/>
                <a:gd name="T29" fmla="*/ 206658683 h 96"/>
                <a:gd name="T30" fmla="*/ 1028224616 w 423"/>
                <a:gd name="T31" fmla="*/ 216739487 h 96"/>
                <a:gd name="T32" fmla="*/ 1028224616 w 423"/>
                <a:gd name="T33" fmla="*/ 12601739 h 96"/>
                <a:gd name="T34" fmla="*/ 1040826196 w 423"/>
                <a:gd name="T35" fmla="*/ 35282652 h 96"/>
                <a:gd name="T36" fmla="*/ 12601584 w 423"/>
                <a:gd name="T37" fmla="*/ 35282652 h 96"/>
                <a:gd name="T38" fmla="*/ 37803167 w 423"/>
                <a:gd name="T39" fmla="*/ 12601739 h 96"/>
                <a:gd name="T40" fmla="*/ 37803167 w 423"/>
                <a:gd name="T41" fmla="*/ 216739487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3"/>
                <a:gd name="T64" fmla="*/ 0 h 96"/>
                <a:gd name="T65" fmla="*/ 423 w 423"/>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3" h="96">
                  <a:moveTo>
                    <a:pt x="0" y="5"/>
                  </a:moveTo>
                  <a:lnTo>
                    <a:pt x="0" y="0"/>
                  </a:lnTo>
                  <a:lnTo>
                    <a:pt x="5" y="0"/>
                  </a:lnTo>
                  <a:lnTo>
                    <a:pt x="413" y="0"/>
                  </a:lnTo>
                  <a:lnTo>
                    <a:pt x="418" y="0"/>
                  </a:lnTo>
                  <a:lnTo>
                    <a:pt x="423" y="5"/>
                  </a:lnTo>
                  <a:lnTo>
                    <a:pt x="423" y="86"/>
                  </a:lnTo>
                  <a:lnTo>
                    <a:pt x="413" y="96"/>
                  </a:lnTo>
                  <a:lnTo>
                    <a:pt x="5" y="96"/>
                  </a:lnTo>
                  <a:lnTo>
                    <a:pt x="0" y="91"/>
                  </a:lnTo>
                  <a:lnTo>
                    <a:pt x="0" y="86"/>
                  </a:lnTo>
                  <a:lnTo>
                    <a:pt x="0" y="5"/>
                  </a:lnTo>
                  <a:close/>
                  <a:moveTo>
                    <a:pt x="15" y="86"/>
                  </a:moveTo>
                  <a:lnTo>
                    <a:pt x="5" y="82"/>
                  </a:lnTo>
                  <a:lnTo>
                    <a:pt x="413" y="82"/>
                  </a:lnTo>
                  <a:lnTo>
                    <a:pt x="408" y="86"/>
                  </a:lnTo>
                  <a:lnTo>
                    <a:pt x="408" y="5"/>
                  </a:lnTo>
                  <a:lnTo>
                    <a:pt x="413" y="14"/>
                  </a:lnTo>
                  <a:lnTo>
                    <a:pt x="5" y="14"/>
                  </a:lnTo>
                  <a:lnTo>
                    <a:pt x="15" y="5"/>
                  </a:lnTo>
                  <a:lnTo>
                    <a:pt x="15" y="86"/>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51" name="Picture 25"/>
            <p:cNvPicPr>
              <a:picLocks noChangeAspect="1" noChangeArrowheads="1"/>
            </p:cNvPicPr>
            <p:nvPr/>
          </p:nvPicPr>
          <p:blipFill>
            <a:blip r:embed="rId4" cstate="print"/>
            <a:srcRect/>
            <a:stretch>
              <a:fillRect/>
            </a:stretch>
          </p:blipFill>
          <p:spPr bwMode="auto">
            <a:xfrm>
              <a:off x="1376362" y="1667910"/>
              <a:ext cx="755650" cy="42863"/>
            </a:xfrm>
            <a:prstGeom prst="rect">
              <a:avLst/>
            </a:prstGeom>
            <a:noFill/>
            <a:ln w="9525">
              <a:noFill/>
              <a:miter lim="800000"/>
              <a:headEnd/>
              <a:tailEnd/>
            </a:ln>
          </p:spPr>
        </p:pic>
        <p:sp>
          <p:nvSpPr>
            <p:cNvPr id="252" name="Freeform 26"/>
            <p:cNvSpPr>
              <a:spLocks noEditPoints="1"/>
            </p:cNvSpPr>
            <p:nvPr/>
          </p:nvSpPr>
          <p:spPr bwMode="auto">
            <a:xfrm>
              <a:off x="1366837" y="1659973"/>
              <a:ext cx="781050" cy="68262"/>
            </a:xfrm>
            <a:custGeom>
              <a:avLst/>
              <a:gdLst>
                <a:gd name="T0" fmla="*/ 0 w 437"/>
                <a:gd name="T1" fmla="*/ 12599777 h 38"/>
                <a:gd name="T2" fmla="*/ 0 w 437"/>
                <a:gd name="T3" fmla="*/ 0 h 38"/>
                <a:gd name="T4" fmla="*/ 12601584 w 437"/>
                <a:gd name="T5" fmla="*/ 0 h 38"/>
                <a:gd name="T6" fmla="*/ 1078627748 w 437"/>
                <a:gd name="T7" fmla="*/ 0 h 38"/>
                <a:gd name="T8" fmla="*/ 1088708377 w 437"/>
                <a:gd name="T9" fmla="*/ 0 h 38"/>
                <a:gd name="T10" fmla="*/ 1101309958 w 437"/>
                <a:gd name="T11" fmla="*/ 12599777 h 38"/>
                <a:gd name="T12" fmla="*/ 1101309958 w 437"/>
                <a:gd name="T13" fmla="*/ 73082521 h 38"/>
                <a:gd name="T14" fmla="*/ 1078627748 w 437"/>
                <a:gd name="T15" fmla="*/ 95762749 h 38"/>
                <a:gd name="T16" fmla="*/ 12601584 w 437"/>
                <a:gd name="T17" fmla="*/ 95762749 h 38"/>
                <a:gd name="T18" fmla="*/ 0 w 437"/>
                <a:gd name="T19" fmla="*/ 85682295 h 38"/>
                <a:gd name="T20" fmla="*/ 0 w 437"/>
                <a:gd name="T21" fmla="*/ 73082521 h 38"/>
                <a:gd name="T22" fmla="*/ 0 w 437"/>
                <a:gd name="T23" fmla="*/ 12599777 h 38"/>
                <a:gd name="T24" fmla="*/ 37803167 w 437"/>
                <a:gd name="T25" fmla="*/ 73082521 h 38"/>
                <a:gd name="T26" fmla="*/ 12601584 w 437"/>
                <a:gd name="T27" fmla="*/ 60481160 h 38"/>
                <a:gd name="T28" fmla="*/ 1078627748 w 437"/>
                <a:gd name="T29" fmla="*/ 60481160 h 38"/>
                <a:gd name="T30" fmla="*/ 1066027755 w 437"/>
                <a:gd name="T31" fmla="*/ 73082521 h 38"/>
                <a:gd name="T32" fmla="*/ 1066027755 w 437"/>
                <a:gd name="T33" fmla="*/ 12599777 h 38"/>
                <a:gd name="T34" fmla="*/ 1078627748 w 437"/>
                <a:gd name="T35" fmla="*/ 35281601 h 38"/>
                <a:gd name="T36" fmla="*/ 12601584 w 437"/>
                <a:gd name="T37" fmla="*/ 35281601 h 38"/>
                <a:gd name="T38" fmla="*/ 37803167 w 437"/>
                <a:gd name="T39" fmla="*/ 12599777 h 38"/>
                <a:gd name="T40" fmla="*/ 37803167 w 437"/>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8"/>
                <a:gd name="T65" fmla="*/ 437 w 437"/>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8">
                  <a:moveTo>
                    <a:pt x="0" y="5"/>
                  </a:moveTo>
                  <a:lnTo>
                    <a:pt x="0" y="0"/>
                  </a:lnTo>
                  <a:lnTo>
                    <a:pt x="5" y="0"/>
                  </a:lnTo>
                  <a:lnTo>
                    <a:pt x="428" y="0"/>
                  </a:lnTo>
                  <a:lnTo>
                    <a:pt x="432" y="0"/>
                  </a:lnTo>
                  <a:lnTo>
                    <a:pt x="437" y="5"/>
                  </a:lnTo>
                  <a:lnTo>
                    <a:pt x="437" y="29"/>
                  </a:lnTo>
                  <a:lnTo>
                    <a:pt x="428" y="38"/>
                  </a:lnTo>
                  <a:lnTo>
                    <a:pt x="5" y="38"/>
                  </a:lnTo>
                  <a:lnTo>
                    <a:pt x="0" y="34"/>
                  </a:lnTo>
                  <a:lnTo>
                    <a:pt x="0" y="29"/>
                  </a:lnTo>
                  <a:lnTo>
                    <a:pt x="0" y="5"/>
                  </a:lnTo>
                  <a:close/>
                  <a:moveTo>
                    <a:pt x="15" y="29"/>
                  </a:moveTo>
                  <a:lnTo>
                    <a:pt x="5" y="24"/>
                  </a:lnTo>
                  <a:lnTo>
                    <a:pt x="428" y="24"/>
                  </a:lnTo>
                  <a:lnTo>
                    <a:pt x="423" y="29"/>
                  </a:lnTo>
                  <a:lnTo>
                    <a:pt x="423" y="5"/>
                  </a:lnTo>
                  <a:lnTo>
                    <a:pt x="428"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53" name="Picture 27"/>
            <p:cNvPicPr>
              <a:picLocks noChangeAspect="1" noChangeArrowheads="1"/>
            </p:cNvPicPr>
            <p:nvPr/>
          </p:nvPicPr>
          <p:blipFill>
            <a:blip r:embed="rId4" cstate="print"/>
            <a:srcRect/>
            <a:stretch>
              <a:fillRect/>
            </a:stretch>
          </p:blipFill>
          <p:spPr bwMode="auto">
            <a:xfrm>
              <a:off x="1376362" y="1710773"/>
              <a:ext cx="755650" cy="42862"/>
            </a:xfrm>
            <a:prstGeom prst="rect">
              <a:avLst/>
            </a:prstGeom>
            <a:noFill/>
            <a:ln w="9525">
              <a:noFill/>
              <a:miter lim="800000"/>
              <a:headEnd/>
              <a:tailEnd/>
            </a:ln>
          </p:spPr>
        </p:pic>
        <p:sp>
          <p:nvSpPr>
            <p:cNvPr id="254" name="Freeform 28"/>
            <p:cNvSpPr>
              <a:spLocks noEditPoints="1"/>
            </p:cNvSpPr>
            <p:nvPr/>
          </p:nvSpPr>
          <p:spPr bwMode="auto">
            <a:xfrm>
              <a:off x="1366837" y="1702835"/>
              <a:ext cx="781050" cy="68263"/>
            </a:xfrm>
            <a:custGeom>
              <a:avLst/>
              <a:gdLst>
                <a:gd name="T0" fmla="*/ 0 w 437"/>
                <a:gd name="T1" fmla="*/ 12599777 h 38"/>
                <a:gd name="T2" fmla="*/ 0 w 437"/>
                <a:gd name="T3" fmla="*/ 0 h 38"/>
                <a:gd name="T4" fmla="*/ 12601584 w 437"/>
                <a:gd name="T5" fmla="*/ 0 h 38"/>
                <a:gd name="T6" fmla="*/ 1078627748 w 437"/>
                <a:gd name="T7" fmla="*/ 0 h 38"/>
                <a:gd name="T8" fmla="*/ 1088708377 w 437"/>
                <a:gd name="T9" fmla="*/ 0 h 38"/>
                <a:gd name="T10" fmla="*/ 1101309958 w 437"/>
                <a:gd name="T11" fmla="*/ 12599777 h 38"/>
                <a:gd name="T12" fmla="*/ 1101309958 w 437"/>
                <a:gd name="T13" fmla="*/ 73082521 h 38"/>
                <a:gd name="T14" fmla="*/ 1078627748 w 437"/>
                <a:gd name="T15" fmla="*/ 95762749 h 38"/>
                <a:gd name="T16" fmla="*/ 12601584 w 437"/>
                <a:gd name="T17" fmla="*/ 95762749 h 38"/>
                <a:gd name="T18" fmla="*/ 0 w 437"/>
                <a:gd name="T19" fmla="*/ 85682295 h 38"/>
                <a:gd name="T20" fmla="*/ 0 w 437"/>
                <a:gd name="T21" fmla="*/ 73082521 h 38"/>
                <a:gd name="T22" fmla="*/ 0 w 437"/>
                <a:gd name="T23" fmla="*/ 12599777 h 38"/>
                <a:gd name="T24" fmla="*/ 37803167 w 437"/>
                <a:gd name="T25" fmla="*/ 73082521 h 38"/>
                <a:gd name="T26" fmla="*/ 12601584 w 437"/>
                <a:gd name="T27" fmla="*/ 60481160 h 38"/>
                <a:gd name="T28" fmla="*/ 1078627748 w 437"/>
                <a:gd name="T29" fmla="*/ 60481160 h 38"/>
                <a:gd name="T30" fmla="*/ 1066027755 w 437"/>
                <a:gd name="T31" fmla="*/ 73082521 h 38"/>
                <a:gd name="T32" fmla="*/ 1066027755 w 437"/>
                <a:gd name="T33" fmla="*/ 12599777 h 38"/>
                <a:gd name="T34" fmla="*/ 1078627748 w 437"/>
                <a:gd name="T35" fmla="*/ 35281601 h 38"/>
                <a:gd name="T36" fmla="*/ 12601584 w 437"/>
                <a:gd name="T37" fmla="*/ 35281601 h 38"/>
                <a:gd name="T38" fmla="*/ 37803167 w 437"/>
                <a:gd name="T39" fmla="*/ 12599777 h 38"/>
                <a:gd name="T40" fmla="*/ 37803167 w 437"/>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8"/>
                <a:gd name="T65" fmla="*/ 437 w 437"/>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8">
                  <a:moveTo>
                    <a:pt x="0" y="5"/>
                  </a:moveTo>
                  <a:lnTo>
                    <a:pt x="0" y="0"/>
                  </a:lnTo>
                  <a:lnTo>
                    <a:pt x="5" y="0"/>
                  </a:lnTo>
                  <a:lnTo>
                    <a:pt x="428" y="0"/>
                  </a:lnTo>
                  <a:lnTo>
                    <a:pt x="432" y="0"/>
                  </a:lnTo>
                  <a:lnTo>
                    <a:pt x="437" y="5"/>
                  </a:lnTo>
                  <a:lnTo>
                    <a:pt x="437" y="29"/>
                  </a:lnTo>
                  <a:lnTo>
                    <a:pt x="428" y="38"/>
                  </a:lnTo>
                  <a:lnTo>
                    <a:pt x="5" y="38"/>
                  </a:lnTo>
                  <a:lnTo>
                    <a:pt x="0" y="34"/>
                  </a:lnTo>
                  <a:lnTo>
                    <a:pt x="0" y="29"/>
                  </a:lnTo>
                  <a:lnTo>
                    <a:pt x="0" y="5"/>
                  </a:lnTo>
                  <a:close/>
                  <a:moveTo>
                    <a:pt x="15" y="29"/>
                  </a:moveTo>
                  <a:lnTo>
                    <a:pt x="5" y="24"/>
                  </a:lnTo>
                  <a:lnTo>
                    <a:pt x="428" y="24"/>
                  </a:lnTo>
                  <a:lnTo>
                    <a:pt x="423" y="29"/>
                  </a:lnTo>
                  <a:lnTo>
                    <a:pt x="423" y="5"/>
                  </a:lnTo>
                  <a:lnTo>
                    <a:pt x="428"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55" name="Picture 29"/>
            <p:cNvPicPr>
              <a:picLocks noChangeAspect="1" noChangeArrowheads="1"/>
            </p:cNvPicPr>
            <p:nvPr/>
          </p:nvPicPr>
          <p:blipFill>
            <a:blip r:embed="rId5" cstate="print"/>
            <a:srcRect/>
            <a:stretch>
              <a:fillRect/>
            </a:stretch>
          </p:blipFill>
          <p:spPr bwMode="auto">
            <a:xfrm>
              <a:off x="1555750" y="1283735"/>
              <a:ext cx="163512" cy="42863"/>
            </a:xfrm>
            <a:prstGeom prst="rect">
              <a:avLst/>
            </a:prstGeom>
            <a:noFill/>
            <a:ln w="9525">
              <a:noFill/>
              <a:miter lim="800000"/>
              <a:headEnd/>
              <a:tailEnd/>
            </a:ln>
          </p:spPr>
        </p:pic>
        <p:sp>
          <p:nvSpPr>
            <p:cNvPr id="256" name="Freeform 30"/>
            <p:cNvSpPr>
              <a:spLocks noEditPoints="1"/>
            </p:cNvSpPr>
            <p:nvPr/>
          </p:nvSpPr>
          <p:spPr bwMode="auto">
            <a:xfrm>
              <a:off x="1547812" y="1274210"/>
              <a:ext cx="188913" cy="68263"/>
            </a:xfrm>
            <a:custGeom>
              <a:avLst/>
              <a:gdLst>
                <a:gd name="T0" fmla="*/ 0 w 106"/>
                <a:gd name="T1" fmla="*/ 12599777 h 38"/>
                <a:gd name="T2" fmla="*/ 0 w 106"/>
                <a:gd name="T3" fmla="*/ 0 h 38"/>
                <a:gd name="T4" fmla="*/ 12599837 w 106"/>
                <a:gd name="T5" fmla="*/ 0 h 38"/>
                <a:gd name="T6" fmla="*/ 241928979 w 106"/>
                <a:gd name="T7" fmla="*/ 0 h 38"/>
                <a:gd name="T8" fmla="*/ 254530401 w 106"/>
                <a:gd name="T9" fmla="*/ 0 h 38"/>
                <a:gd name="T10" fmla="*/ 267130235 w 106"/>
                <a:gd name="T11" fmla="*/ 12599777 h 38"/>
                <a:gd name="T12" fmla="*/ 267130235 w 106"/>
                <a:gd name="T13" fmla="*/ 73082521 h 38"/>
                <a:gd name="T14" fmla="*/ 241928979 w 106"/>
                <a:gd name="T15" fmla="*/ 95762749 h 38"/>
                <a:gd name="T16" fmla="*/ 12599837 w 106"/>
                <a:gd name="T17" fmla="*/ 95762749 h 38"/>
                <a:gd name="T18" fmla="*/ 0 w 106"/>
                <a:gd name="T19" fmla="*/ 85682295 h 38"/>
                <a:gd name="T20" fmla="*/ 0 w 106"/>
                <a:gd name="T21" fmla="*/ 73082521 h 38"/>
                <a:gd name="T22" fmla="*/ 0 w 106"/>
                <a:gd name="T23" fmla="*/ 12599777 h 38"/>
                <a:gd name="T24" fmla="*/ 37801102 w 106"/>
                <a:gd name="T25" fmla="*/ 73082521 h 38"/>
                <a:gd name="T26" fmla="*/ 12599837 w 106"/>
                <a:gd name="T27" fmla="*/ 60481160 h 38"/>
                <a:gd name="T28" fmla="*/ 241928979 w 106"/>
                <a:gd name="T29" fmla="*/ 60481160 h 38"/>
                <a:gd name="T30" fmla="*/ 229329145 w 106"/>
                <a:gd name="T31" fmla="*/ 73082521 h 38"/>
                <a:gd name="T32" fmla="*/ 229329145 w 106"/>
                <a:gd name="T33" fmla="*/ 12599777 h 38"/>
                <a:gd name="T34" fmla="*/ 241928979 w 106"/>
                <a:gd name="T35" fmla="*/ 35281601 h 38"/>
                <a:gd name="T36" fmla="*/ 12599837 w 106"/>
                <a:gd name="T37" fmla="*/ 35281601 h 38"/>
                <a:gd name="T38" fmla="*/ 37801102 w 106"/>
                <a:gd name="T39" fmla="*/ 12599777 h 38"/>
                <a:gd name="T40" fmla="*/ 37801102 w 106"/>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5"/>
                  </a:moveTo>
                  <a:lnTo>
                    <a:pt x="0" y="0"/>
                  </a:lnTo>
                  <a:lnTo>
                    <a:pt x="5" y="0"/>
                  </a:lnTo>
                  <a:lnTo>
                    <a:pt x="96" y="0"/>
                  </a:lnTo>
                  <a:lnTo>
                    <a:pt x="101" y="0"/>
                  </a:lnTo>
                  <a:lnTo>
                    <a:pt x="106" y="5"/>
                  </a:lnTo>
                  <a:lnTo>
                    <a:pt x="106" y="29"/>
                  </a:lnTo>
                  <a:lnTo>
                    <a:pt x="96" y="38"/>
                  </a:lnTo>
                  <a:lnTo>
                    <a:pt x="5" y="38"/>
                  </a:lnTo>
                  <a:lnTo>
                    <a:pt x="0" y="34"/>
                  </a:lnTo>
                  <a:lnTo>
                    <a:pt x="0" y="29"/>
                  </a:lnTo>
                  <a:lnTo>
                    <a:pt x="0" y="5"/>
                  </a:lnTo>
                  <a:close/>
                  <a:moveTo>
                    <a:pt x="15" y="29"/>
                  </a:moveTo>
                  <a:lnTo>
                    <a:pt x="5" y="24"/>
                  </a:lnTo>
                  <a:lnTo>
                    <a:pt x="96" y="24"/>
                  </a:lnTo>
                  <a:lnTo>
                    <a:pt x="91" y="29"/>
                  </a:lnTo>
                  <a:lnTo>
                    <a:pt x="91" y="5"/>
                  </a:lnTo>
                  <a:lnTo>
                    <a:pt x="96"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57" name="Picture 31"/>
            <p:cNvPicPr>
              <a:picLocks noChangeAspect="1" noChangeArrowheads="1"/>
            </p:cNvPicPr>
            <p:nvPr/>
          </p:nvPicPr>
          <p:blipFill>
            <a:blip r:embed="rId5" cstate="print"/>
            <a:srcRect/>
            <a:stretch>
              <a:fillRect/>
            </a:stretch>
          </p:blipFill>
          <p:spPr bwMode="auto">
            <a:xfrm>
              <a:off x="1555750" y="1369460"/>
              <a:ext cx="163512" cy="42863"/>
            </a:xfrm>
            <a:prstGeom prst="rect">
              <a:avLst/>
            </a:prstGeom>
            <a:noFill/>
            <a:ln w="9525">
              <a:noFill/>
              <a:miter lim="800000"/>
              <a:headEnd/>
              <a:tailEnd/>
            </a:ln>
          </p:spPr>
        </p:pic>
        <p:sp>
          <p:nvSpPr>
            <p:cNvPr id="258" name="Freeform 32"/>
            <p:cNvSpPr>
              <a:spLocks noEditPoints="1"/>
            </p:cNvSpPr>
            <p:nvPr/>
          </p:nvSpPr>
          <p:spPr bwMode="auto">
            <a:xfrm>
              <a:off x="1547812" y="1359935"/>
              <a:ext cx="188913" cy="68263"/>
            </a:xfrm>
            <a:custGeom>
              <a:avLst/>
              <a:gdLst>
                <a:gd name="T0" fmla="*/ 0 w 106"/>
                <a:gd name="T1" fmla="*/ 12599777 h 38"/>
                <a:gd name="T2" fmla="*/ 0 w 106"/>
                <a:gd name="T3" fmla="*/ 0 h 38"/>
                <a:gd name="T4" fmla="*/ 12599837 w 106"/>
                <a:gd name="T5" fmla="*/ 0 h 38"/>
                <a:gd name="T6" fmla="*/ 241928979 w 106"/>
                <a:gd name="T7" fmla="*/ 0 h 38"/>
                <a:gd name="T8" fmla="*/ 254530401 w 106"/>
                <a:gd name="T9" fmla="*/ 0 h 38"/>
                <a:gd name="T10" fmla="*/ 267130235 w 106"/>
                <a:gd name="T11" fmla="*/ 12599777 h 38"/>
                <a:gd name="T12" fmla="*/ 267130235 w 106"/>
                <a:gd name="T13" fmla="*/ 73082521 h 38"/>
                <a:gd name="T14" fmla="*/ 241928979 w 106"/>
                <a:gd name="T15" fmla="*/ 95762749 h 38"/>
                <a:gd name="T16" fmla="*/ 12599837 w 106"/>
                <a:gd name="T17" fmla="*/ 95762749 h 38"/>
                <a:gd name="T18" fmla="*/ 0 w 106"/>
                <a:gd name="T19" fmla="*/ 85682295 h 38"/>
                <a:gd name="T20" fmla="*/ 0 w 106"/>
                <a:gd name="T21" fmla="*/ 73082521 h 38"/>
                <a:gd name="T22" fmla="*/ 0 w 106"/>
                <a:gd name="T23" fmla="*/ 12599777 h 38"/>
                <a:gd name="T24" fmla="*/ 37801102 w 106"/>
                <a:gd name="T25" fmla="*/ 73082521 h 38"/>
                <a:gd name="T26" fmla="*/ 12599837 w 106"/>
                <a:gd name="T27" fmla="*/ 60481160 h 38"/>
                <a:gd name="T28" fmla="*/ 241928979 w 106"/>
                <a:gd name="T29" fmla="*/ 60481160 h 38"/>
                <a:gd name="T30" fmla="*/ 229329145 w 106"/>
                <a:gd name="T31" fmla="*/ 73082521 h 38"/>
                <a:gd name="T32" fmla="*/ 229329145 w 106"/>
                <a:gd name="T33" fmla="*/ 12599777 h 38"/>
                <a:gd name="T34" fmla="*/ 241928979 w 106"/>
                <a:gd name="T35" fmla="*/ 35281601 h 38"/>
                <a:gd name="T36" fmla="*/ 12599837 w 106"/>
                <a:gd name="T37" fmla="*/ 35281601 h 38"/>
                <a:gd name="T38" fmla="*/ 37801102 w 106"/>
                <a:gd name="T39" fmla="*/ 12599777 h 38"/>
                <a:gd name="T40" fmla="*/ 37801102 w 106"/>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5"/>
                  </a:moveTo>
                  <a:lnTo>
                    <a:pt x="0" y="0"/>
                  </a:lnTo>
                  <a:lnTo>
                    <a:pt x="5" y="0"/>
                  </a:lnTo>
                  <a:lnTo>
                    <a:pt x="96" y="0"/>
                  </a:lnTo>
                  <a:lnTo>
                    <a:pt x="101" y="0"/>
                  </a:lnTo>
                  <a:lnTo>
                    <a:pt x="106" y="5"/>
                  </a:lnTo>
                  <a:lnTo>
                    <a:pt x="106" y="29"/>
                  </a:lnTo>
                  <a:lnTo>
                    <a:pt x="96" y="38"/>
                  </a:lnTo>
                  <a:lnTo>
                    <a:pt x="5" y="38"/>
                  </a:lnTo>
                  <a:lnTo>
                    <a:pt x="0" y="34"/>
                  </a:lnTo>
                  <a:lnTo>
                    <a:pt x="0" y="29"/>
                  </a:lnTo>
                  <a:lnTo>
                    <a:pt x="0" y="5"/>
                  </a:lnTo>
                  <a:close/>
                  <a:moveTo>
                    <a:pt x="15" y="29"/>
                  </a:moveTo>
                  <a:lnTo>
                    <a:pt x="5" y="24"/>
                  </a:lnTo>
                  <a:lnTo>
                    <a:pt x="96" y="24"/>
                  </a:lnTo>
                  <a:lnTo>
                    <a:pt x="91" y="29"/>
                  </a:lnTo>
                  <a:lnTo>
                    <a:pt x="91" y="5"/>
                  </a:lnTo>
                  <a:lnTo>
                    <a:pt x="96"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59" name="Picture 33"/>
            <p:cNvPicPr>
              <a:picLocks noChangeAspect="1" noChangeArrowheads="1"/>
            </p:cNvPicPr>
            <p:nvPr/>
          </p:nvPicPr>
          <p:blipFill>
            <a:blip r:embed="rId5" cstate="print"/>
            <a:srcRect/>
            <a:stretch>
              <a:fillRect/>
            </a:stretch>
          </p:blipFill>
          <p:spPr bwMode="auto">
            <a:xfrm>
              <a:off x="1555750" y="6279598"/>
              <a:ext cx="163512" cy="42862"/>
            </a:xfrm>
            <a:prstGeom prst="rect">
              <a:avLst/>
            </a:prstGeom>
            <a:noFill/>
            <a:ln w="9525">
              <a:noFill/>
              <a:miter lim="800000"/>
              <a:headEnd/>
              <a:tailEnd/>
            </a:ln>
          </p:spPr>
        </p:pic>
        <p:sp>
          <p:nvSpPr>
            <p:cNvPr id="260" name="Freeform 34"/>
            <p:cNvSpPr>
              <a:spLocks noEditPoints="1"/>
            </p:cNvSpPr>
            <p:nvPr/>
          </p:nvSpPr>
          <p:spPr bwMode="auto">
            <a:xfrm>
              <a:off x="1547812" y="6271660"/>
              <a:ext cx="188913" cy="66675"/>
            </a:xfrm>
            <a:custGeom>
              <a:avLst/>
              <a:gdLst>
                <a:gd name="T0" fmla="*/ 0 w 106"/>
                <a:gd name="T1" fmla="*/ 12599777 h 38"/>
                <a:gd name="T2" fmla="*/ 0 w 106"/>
                <a:gd name="T3" fmla="*/ 0 h 38"/>
                <a:gd name="T4" fmla="*/ 12599837 w 106"/>
                <a:gd name="T5" fmla="*/ 0 h 38"/>
                <a:gd name="T6" fmla="*/ 241928979 w 106"/>
                <a:gd name="T7" fmla="*/ 0 h 38"/>
                <a:gd name="T8" fmla="*/ 254530401 w 106"/>
                <a:gd name="T9" fmla="*/ 0 h 38"/>
                <a:gd name="T10" fmla="*/ 267130235 w 106"/>
                <a:gd name="T11" fmla="*/ 12599777 h 38"/>
                <a:gd name="T12" fmla="*/ 267130235 w 106"/>
                <a:gd name="T13" fmla="*/ 73082521 h 38"/>
                <a:gd name="T14" fmla="*/ 241928979 w 106"/>
                <a:gd name="T15" fmla="*/ 95762749 h 38"/>
                <a:gd name="T16" fmla="*/ 12599837 w 106"/>
                <a:gd name="T17" fmla="*/ 95762749 h 38"/>
                <a:gd name="T18" fmla="*/ 0 w 106"/>
                <a:gd name="T19" fmla="*/ 83162975 h 38"/>
                <a:gd name="T20" fmla="*/ 0 w 106"/>
                <a:gd name="T21" fmla="*/ 73082521 h 38"/>
                <a:gd name="T22" fmla="*/ 0 w 106"/>
                <a:gd name="T23" fmla="*/ 12599777 h 38"/>
                <a:gd name="T24" fmla="*/ 37801102 w 106"/>
                <a:gd name="T25" fmla="*/ 73082521 h 38"/>
                <a:gd name="T26" fmla="*/ 12599837 w 106"/>
                <a:gd name="T27" fmla="*/ 60481160 h 38"/>
                <a:gd name="T28" fmla="*/ 241928979 w 106"/>
                <a:gd name="T29" fmla="*/ 60481160 h 38"/>
                <a:gd name="T30" fmla="*/ 229329145 w 106"/>
                <a:gd name="T31" fmla="*/ 73082521 h 38"/>
                <a:gd name="T32" fmla="*/ 229329145 w 106"/>
                <a:gd name="T33" fmla="*/ 12599777 h 38"/>
                <a:gd name="T34" fmla="*/ 241928979 w 106"/>
                <a:gd name="T35" fmla="*/ 35281601 h 38"/>
                <a:gd name="T36" fmla="*/ 12599837 w 106"/>
                <a:gd name="T37" fmla="*/ 35281601 h 38"/>
                <a:gd name="T38" fmla="*/ 37801102 w 106"/>
                <a:gd name="T39" fmla="*/ 12599777 h 38"/>
                <a:gd name="T40" fmla="*/ 37801102 w 106"/>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5"/>
                  </a:moveTo>
                  <a:lnTo>
                    <a:pt x="0" y="0"/>
                  </a:lnTo>
                  <a:lnTo>
                    <a:pt x="5" y="0"/>
                  </a:lnTo>
                  <a:lnTo>
                    <a:pt x="96" y="0"/>
                  </a:lnTo>
                  <a:lnTo>
                    <a:pt x="101" y="0"/>
                  </a:lnTo>
                  <a:lnTo>
                    <a:pt x="106" y="5"/>
                  </a:lnTo>
                  <a:lnTo>
                    <a:pt x="106" y="29"/>
                  </a:lnTo>
                  <a:lnTo>
                    <a:pt x="96" y="38"/>
                  </a:lnTo>
                  <a:lnTo>
                    <a:pt x="5" y="38"/>
                  </a:lnTo>
                  <a:lnTo>
                    <a:pt x="0" y="33"/>
                  </a:lnTo>
                  <a:lnTo>
                    <a:pt x="0" y="29"/>
                  </a:lnTo>
                  <a:lnTo>
                    <a:pt x="0" y="5"/>
                  </a:lnTo>
                  <a:close/>
                  <a:moveTo>
                    <a:pt x="15" y="29"/>
                  </a:moveTo>
                  <a:lnTo>
                    <a:pt x="5" y="24"/>
                  </a:lnTo>
                  <a:lnTo>
                    <a:pt x="96" y="24"/>
                  </a:lnTo>
                  <a:lnTo>
                    <a:pt x="91" y="29"/>
                  </a:lnTo>
                  <a:lnTo>
                    <a:pt x="91" y="5"/>
                  </a:lnTo>
                  <a:lnTo>
                    <a:pt x="96"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61" name="Picture 35"/>
            <p:cNvPicPr>
              <a:picLocks noChangeAspect="1" noChangeArrowheads="1"/>
            </p:cNvPicPr>
            <p:nvPr/>
          </p:nvPicPr>
          <p:blipFill>
            <a:blip r:embed="rId5" cstate="print"/>
            <a:srcRect/>
            <a:stretch>
              <a:fillRect/>
            </a:stretch>
          </p:blipFill>
          <p:spPr bwMode="auto">
            <a:xfrm>
              <a:off x="1555750" y="6373260"/>
              <a:ext cx="163512" cy="42863"/>
            </a:xfrm>
            <a:prstGeom prst="rect">
              <a:avLst/>
            </a:prstGeom>
            <a:noFill/>
            <a:ln w="9525">
              <a:noFill/>
              <a:miter lim="800000"/>
              <a:headEnd/>
              <a:tailEnd/>
            </a:ln>
          </p:spPr>
        </p:pic>
        <p:sp>
          <p:nvSpPr>
            <p:cNvPr id="262" name="Freeform 36"/>
            <p:cNvSpPr>
              <a:spLocks noEditPoints="1"/>
            </p:cNvSpPr>
            <p:nvPr/>
          </p:nvSpPr>
          <p:spPr bwMode="auto">
            <a:xfrm>
              <a:off x="1547812" y="6365323"/>
              <a:ext cx="188913" cy="68262"/>
            </a:xfrm>
            <a:custGeom>
              <a:avLst/>
              <a:gdLst>
                <a:gd name="T0" fmla="*/ 0 w 106"/>
                <a:gd name="T1" fmla="*/ 10080457 h 38"/>
                <a:gd name="T2" fmla="*/ 0 w 106"/>
                <a:gd name="T3" fmla="*/ 0 h 38"/>
                <a:gd name="T4" fmla="*/ 12599837 w 106"/>
                <a:gd name="T5" fmla="*/ 0 h 38"/>
                <a:gd name="T6" fmla="*/ 241928979 w 106"/>
                <a:gd name="T7" fmla="*/ 0 h 38"/>
                <a:gd name="T8" fmla="*/ 254530401 w 106"/>
                <a:gd name="T9" fmla="*/ 0 h 38"/>
                <a:gd name="T10" fmla="*/ 267130235 w 106"/>
                <a:gd name="T11" fmla="*/ 10080457 h 38"/>
                <a:gd name="T12" fmla="*/ 267130235 w 106"/>
                <a:gd name="T13" fmla="*/ 70561614 h 38"/>
                <a:gd name="T14" fmla="*/ 241928979 w 106"/>
                <a:gd name="T15" fmla="*/ 95762749 h 38"/>
                <a:gd name="T16" fmla="*/ 12599837 w 106"/>
                <a:gd name="T17" fmla="*/ 95762749 h 38"/>
                <a:gd name="T18" fmla="*/ 0 w 106"/>
                <a:gd name="T19" fmla="*/ 83162975 h 38"/>
                <a:gd name="T20" fmla="*/ 0 w 106"/>
                <a:gd name="T21" fmla="*/ 70561614 h 38"/>
                <a:gd name="T22" fmla="*/ 0 w 106"/>
                <a:gd name="T23" fmla="*/ 10080457 h 38"/>
                <a:gd name="T24" fmla="*/ 37801102 w 106"/>
                <a:gd name="T25" fmla="*/ 70561614 h 38"/>
                <a:gd name="T26" fmla="*/ 12599837 w 106"/>
                <a:gd name="T27" fmla="*/ 60481160 h 38"/>
                <a:gd name="T28" fmla="*/ 241928979 w 106"/>
                <a:gd name="T29" fmla="*/ 60481160 h 38"/>
                <a:gd name="T30" fmla="*/ 229329145 w 106"/>
                <a:gd name="T31" fmla="*/ 70561614 h 38"/>
                <a:gd name="T32" fmla="*/ 229329145 w 106"/>
                <a:gd name="T33" fmla="*/ 10080457 h 38"/>
                <a:gd name="T34" fmla="*/ 241928979 w 106"/>
                <a:gd name="T35" fmla="*/ 35281601 h 38"/>
                <a:gd name="T36" fmla="*/ 12599837 w 106"/>
                <a:gd name="T37" fmla="*/ 35281601 h 38"/>
                <a:gd name="T38" fmla="*/ 37801102 w 106"/>
                <a:gd name="T39" fmla="*/ 10080457 h 38"/>
                <a:gd name="T40" fmla="*/ 37801102 w 106"/>
                <a:gd name="T41" fmla="*/ 70561614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4"/>
                  </a:moveTo>
                  <a:lnTo>
                    <a:pt x="0" y="0"/>
                  </a:lnTo>
                  <a:lnTo>
                    <a:pt x="5" y="0"/>
                  </a:lnTo>
                  <a:lnTo>
                    <a:pt x="96" y="0"/>
                  </a:lnTo>
                  <a:lnTo>
                    <a:pt x="101" y="0"/>
                  </a:lnTo>
                  <a:lnTo>
                    <a:pt x="106" y="4"/>
                  </a:lnTo>
                  <a:lnTo>
                    <a:pt x="106" y="28"/>
                  </a:lnTo>
                  <a:lnTo>
                    <a:pt x="96" y="38"/>
                  </a:lnTo>
                  <a:lnTo>
                    <a:pt x="5" y="38"/>
                  </a:lnTo>
                  <a:lnTo>
                    <a:pt x="0" y="33"/>
                  </a:lnTo>
                  <a:lnTo>
                    <a:pt x="0" y="28"/>
                  </a:lnTo>
                  <a:lnTo>
                    <a:pt x="0" y="4"/>
                  </a:lnTo>
                  <a:close/>
                  <a:moveTo>
                    <a:pt x="15" y="28"/>
                  </a:moveTo>
                  <a:lnTo>
                    <a:pt x="5" y="24"/>
                  </a:lnTo>
                  <a:lnTo>
                    <a:pt x="96" y="24"/>
                  </a:lnTo>
                  <a:lnTo>
                    <a:pt x="91" y="28"/>
                  </a:lnTo>
                  <a:lnTo>
                    <a:pt x="91" y="4"/>
                  </a:lnTo>
                  <a:lnTo>
                    <a:pt x="96" y="14"/>
                  </a:lnTo>
                  <a:lnTo>
                    <a:pt x="5" y="14"/>
                  </a:lnTo>
                  <a:lnTo>
                    <a:pt x="15" y="4"/>
                  </a:lnTo>
                  <a:lnTo>
                    <a:pt x="15" y="28"/>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sp>
          <p:nvSpPr>
            <p:cNvPr id="263" name="Rectangle 41"/>
            <p:cNvSpPr>
              <a:spLocks noChangeArrowheads="1"/>
            </p:cNvSpPr>
            <p:nvPr/>
          </p:nvSpPr>
          <p:spPr bwMode="auto">
            <a:xfrm>
              <a:off x="1195387" y="959885"/>
              <a:ext cx="392113" cy="228600"/>
            </a:xfrm>
            <a:prstGeom prst="rect">
              <a:avLst/>
            </a:prstGeom>
            <a:noFill/>
            <a:ln w="9525">
              <a:noFill/>
              <a:miter lim="800000"/>
              <a:headEnd/>
              <a:tailEnd/>
            </a:ln>
          </p:spPr>
          <p:txBody>
            <a:bodyPr wrap="none" lIns="0" tIns="0" rIns="0" bIns="0">
              <a:spAutoFit/>
            </a:bodyPr>
            <a:lstStyle/>
            <a:p>
              <a:pPr defTabSz="912813"/>
              <a:r>
                <a:rPr lang="ja-JP" altLang="ja-JP" sz="1500" b="1">
                  <a:solidFill>
                    <a:srgbClr val="000000"/>
                  </a:solidFill>
                  <a:latin typeface="Times New Roman" pitchFamily="18" charset="0"/>
                  <a:cs typeface="Times New Roman" pitchFamily="18" charset="0"/>
                </a:rPr>
                <a:t>Tout</a:t>
              </a:r>
              <a:endParaRPr lang="ja-JP" altLang="ja-JP" sz="1700">
                <a:latin typeface="Times New Roman" pitchFamily="18" charset="0"/>
                <a:cs typeface="Times New Roman" pitchFamily="18" charset="0"/>
              </a:endParaRPr>
            </a:p>
          </p:txBody>
        </p:sp>
        <p:sp>
          <p:nvSpPr>
            <p:cNvPr id="264" name="Rectangle 42"/>
            <p:cNvSpPr>
              <a:spLocks noChangeArrowheads="1"/>
            </p:cNvSpPr>
            <p:nvPr/>
          </p:nvSpPr>
          <p:spPr bwMode="auto">
            <a:xfrm>
              <a:off x="717550" y="1386923"/>
              <a:ext cx="771525" cy="228600"/>
            </a:xfrm>
            <a:prstGeom prst="rect">
              <a:avLst/>
            </a:prstGeom>
            <a:noFill/>
            <a:ln w="9525">
              <a:noFill/>
              <a:miter lim="800000"/>
              <a:headEnd/>
              <a:tailEnd/>
            </a:ln>
          </p:spPr>
          <p:txBody>
            <a:bodyPr wrap="none" lIns="0" tIns="0" rIns="0" bIns="0">
              <a:spAutoFit/>
            </a:bodyPr>
            <a:lstStyle/>
            <a:p>
              <a:pPr defTabSz="912813"/>
              <a:r>
                <a:rPr lang="ja-JP" altLang="ja-JP" sz="1500" b="1" dirty="0">
                  <a:solidFill>
                    <a:srgbClr val="000000"/>
                  </a:solidFill>
                  <a:latin typeface="Times New Roman" pitchFamily="18" charset="0"/>
                  <a:cs typeface="Times New Roman" pitchFamily="18" charset="0"/>
                </a:rPr>
                <a:t>D.P.  Cell</a:t>
              </a:r>
              <a:endParaRPr lang="ja-JP" altLang="ja-JP" sz="1700" dirty="0">
                <a:latin typeface="Times New Roman" pitchFamily="18" charset="0"/>
                <a:cs typeface="Times New Roman" pitchFamily="18" charset="0"/>
              </a:endParaRPr>
            </a:p>
          </p:txBody>
        </p:sp>
        <p:sp>
          <p:nvSpPr>
            <p:cNvPr id="265" name="Rectangle 43"/>
            <p:cNvSpPr>
              <a:spLocks noChangeArrowheads="1"/>
            </p:cNvSpPr>
            <p:nvPr/>
          </p:nvSpPr>
          <p:spPr bwMode="auto">
            <a:xfrm>
              <a:off x="469900" y="1591710"/>
              <a:ext cx="896937" cy="457200"/>
            </a:xfrm>
            <a:prstGeom prst="rect">
              <a:avLst/>
            </a:prstGeom>
            <a:noFill/>
            <a:ln w="9525">
              <a:noFill/>
              <a:miter lim="800000"/>
              <a:headEnd/>
              <a:tailEnd/>
            </a:ln>
          </p:spPr>
          <p:txBody>
            <a:bodyPr wrap="none" lIns="0" tIns="0" rIns="0" bIns="0">
              <a:spAutoFit/>
            </a:bodyPr>
            <a:lstStyle/>
            <a:p>
              <a:pPr defTabSz="912813"/>
              <a:r>
                <a:rPr lang="ja-JP" altLang="ja-JP" sz="1500" b="1" dirty="0">
                  <a:solidFill>
                    <a:srgbClr val="000000"/>
                  </a:solidFill>
                  <a:latin typeface="Times New Roman" pitchFamily="18" charset="0"/>
                  <a:cs typeface="Times New Roman" pitchFamily="18" charset="0"/>
                </a:rPr>
                <a:t>Electrical</a:t>
              </a:r>
              <a:r>
                <a:rPr lang="ja-JP" altLang="ja-JP" sz="1500" b="1" dirty="0">
                  <a:solidFill>
                    <a:srgbClr val="000000"/>
                  </a:solidFill>
                  <a:latin typeface="ＭＳ Ｐゴシック" charset="-128"/>
                </a:rPr>
                <a:t>  </a:t>
              </a:r>
              <a:endParaRPr lang="en-US" altLang="ja-JP" sz="1500" b="1" dirty="0">
                <a:solidFill>
                  <a:srgbClr val="000000"/>
                </a:solidFill>
                <a:latin typeface="ＭＳ Ｐゴシック" charset="-128"/>
              </a:endParaRPr>
            </a:p>
            <a:p>
              <a:pPr defTabSz="912813"/>
              <a:r>
                <a:rPr lang="ja-JP" altLang="ja-JP" sz="1500" b="1" dirty="0">
                  <a:solidFill>
                    <a:srgbClr val="000000"/>
                  </a:solidFill>
                  <a:latin typeface="Times New Roman" pitchFamily="18" charset="0"/>
                  <a:cs typeface="Times New Roman" pitchFamily="18" charset="0"/>
                </a:rPr>
                <a:t>Insulation</a:t>
              </a:r>
              <a:endParaRPr lang="ja-JP" altLang="ja-JP" sz="1700" dirty="0">
                <a:latin typeface="Times New Roman" pitchFamily="18" charset="0"/>
                <a:cs typeface="Times New Roman" pitchFamily="18" charset="0"/>
              </a:endParaRPr>
            </a:p>
          </p:txBody>
        </p:sp>
        <p:sp>
          <p:nvSpPr>
            <p:cNvPr id="266" name="Rectangle 44"/>
            <p:cNvSpPr>
              <a:spLocks noChangeArrowheads="1"/>
            </p:cNvSpPr>
            <p:nvPr/>
          </p:nvSpPr>
          <p:spPr bwMode="auto">
            <a:xfrm>
              <a:off x="1822450" y="5430285"/>
              <a:ext cx="781050" cy="228600"/>
            </a:xfrm>
            <a:prstGeom prst="rect">
              <a:avLst/>
            </a:prstGeom>
            <a:noFill/>
            <a:ln w="9525">
              <a:noFill/>
              <a:miter lim="800000"/>
              <a:headEnd/>
              <a:tailEnd/>
            </a:ln>
          </p:spPr>
          <p:txBody>
            <a:bodyPr wrap="none" lIns="0" tIns="0" rIns="0" bIns="0">
              <a:spAutoFit/>
            </a:bodyPr>
            <a:lstStyle/>
            <a:p>
              <a:pPr defTabSz="912813"/>
              <a:r>
                <a:rPr lang="ja-JP" altLang="ja-JP" sz="1500" b="1">
                  <a:solidFill>
                    <a:srgbClr val="000000"/>
                  </a:solidFill>
                  <a:latin typeface="Times New Roman" pitchFamily="18" charset="0"/>
                  <a:cs typeface="Times New Roman" pitchFamily="18" charset="0"/>
                </a:rPr>
                <a:t>Electrode</a:t>
              </a:r>
              <a:endParaRPr lang="ja-JP" altLang="ja-JP" sz="1700">
                <a:latin typeface="Times New Roman" pitchFamily="18" charset="0"/>
                <a:cs typeface="Times New Roman" pitchFamily="18" charset="0"/>
              </a:endParaRPr>
            </a:p>
          </p:txBody>
        </p:sp>
        <p:sp>
          <p:nvSpPr>
            <p:cNvPr id="267" name="Rectangle 48"/>
            <p:cNvSpPr>
              <a:spLocks noChangeArrowheads="1"/>
            </p:cNvSpPr>
            <p:nvPr/>
          </p:nvSpPr>
          <p:spPr bwMode="auto">
            <a:xfrm>
              <a:off x="1195387" y="6320873"/>
              <a:ext cx="285750" cy="228600"/>
            </a:xfrm>
            <a:prstGeom prst="rect">
              <a:avLst/>
            </a:prstGeom>
            <a:noFill/>
            <a:ln w="9525">
              <a:noFill/>
              <a:miter lim="800000"/>
              <a:headEnd/>
              <a:tailEnd/>
            </a:ln>
          </p:spPr>
          <p:txBody>
            <a:bodyPr wrap="none" lIns="0" tIns="0" rIns="0" bIns="0">
              <a:spAutoFit/>
            </a:bodyPr>
            <a:lstStyle/>
            <a:p>
              <a:pPr defTabSz="912813"/>
              <a:r>
                <a:rPr lang="ja-JP" altLang="ja-JP" sz="1500" b="1">
                  <a:solidFill>
                    <a:srgbClr val="000000"/>
                  </a:solidFill>
                  <a:latin typeface="Times New Roman" pitchFamily="18" charset="0"/>
                  <a:cs typeface="Times New Roman" pitchFamily="18" charset="0"/>
                </a:rPr>
                <a:t>Tin</a:t>
              </a:r>
              <a:endParaRPr lang="ja-JP" altLang="ja-JP" sz="1700">
                <a:latin typeface="Times New Roman" pitchFamily="18" charset="0"/>
                <a:cs typeface="Times New Roman" pitchFamily="18" charset="0"/>
              </a:endParaRPr>
            </a:p>
          </p:txBody>
        </p:sp>
        <p:sp>
          <p:nvSpPr>
            <p:cNvPr id="268" name="Rectangle 49"/>
            <p:cNvSpPr>
              <a:spLocks noChangeArrowheads="1"/>
            </p:cNvSpPr>
            <p:nvPr/>
          </p:nvSpPr>
          <p:spPr bwMode="auto">
            <a:xfrm>
              <a:off x="717550" y="6063698"/>
              <a:ext cx="771525" cy="228600"/>
            </a:xfrm>
            <a:prstGeom prst="rect">
              <a:avLst/>
            </a:prstGeom>
            <a:noFill/>
            <a:ln w="9525">
              <a:noFill/>
              <a:miter lim="800000"/>
              <a:headEnd/>
              <a:tailEnd/>
            </a:ln>
          </p:spPr>
          <p:txBody>
            <a:bodyPr wrap="none" lIns="0" tIns="0" rIns="0" bIns="0">
              <a:spAutoFit/>
            </a:bodyPr>
            <a:lstStyle/>
            <a:p>
              <a:pPr defTabSz="912813"/>
              <a:r>
                <a:rPr lang="ja-JP" altLang="ja-JP" sz="1500" b="1">
                  <a:solidFill>
                    <a:srgbClr val="000000"/>
                  </a:solidFill>
                  <a:latin typeface="Times New Roman" pitchFamily="18" charset="0"/>
                  <a:cs typeface="Times New Roman" pitchFamily="18" charset="0"/>
                </a:rPr>
                <a:t>D.P.  Cell</a:t>
              </a:r>
              <a:endParaRPr lang="ja-JP" altLang="ja-JP" sz="1700">
                <a:latin typeface="Times New Roman" pitchFamily="18" charset="0"/>
                <a:cs typeface="Times New Roman" pitchFamily="18" charset="0"/>
              </a:endParaRPr>
            </a:p>
          </p:txBody>
        </p:sp>
        <p:sp>
          <p:nvSpPr>
            <p:cNvPr id="269" name="Rectangle 50"/>
            <p:cNvSpPr>
              <a:spLocks noChangeArrowheads="1"/>
            </p:cNvSpPr>
            <p:nvPr/>
          </p:nvSpPr>
          <p:spPr bwMode="auto">
            <a:xfrm>
              <a:off x="468312" y="5589240"/>
              <a:ext cx="874713" cy="457200"/>
            </a:xfrm>
            <a:prstGeom prst="rect">
              <a:avLst/>
            </a:prstGeom>
            <a:noFill/>
            <a:ln w="9525">
              <a:noFill/>
              <a:miter lim="800000"/>
              <a:headEnd/>
              <a:tailEnd/>
            </a:ln>
          </p:spPr>
          <p:txBody>
            <a:bodyPr wrap="none" lIns="0" tIns="0" rIns="0" bIns="0">
              <a:spAutoFit/>
            </a:bodyPr>
            <a:lstStyle/>
            <a:p>
              <a:pPr defTabSz="912813"/>
              <a:r>
                <a:rPr lang="ja-JP" altLang="ja-JP" sz="1500" b="1" dirty="0">
                  <a:solidFill>
                    <a:srgbClr val="000000"/>
                  </a:solidFill>
                  <a:latin typeface="Times New Roman" pitchFamily="18" charset="0"/>
                  <a:cs typeface="Times New Roman" pitchFamily="18" charset="0"/>
                </a:rPr>
                <a:t>Electrical </a:t>
              </a:r>
              <a:endParaRPr lang="en-US" altLang="ja-JP" sz="1500" b="1" dirty="0">
                <a:solidFill>
                  <a:srgbClr val="000000"/>
                </a:solidFill>
                <a:latin typeface="Times New Roman" pitchFamily="18" charset="0"/>
                <a:cs typeface="Times New Roman" pitchFamily="18" charset="0"/>
              </a:endParaRPr>
            </a:p>
            <a:p>
              <a:pPr defTabSz="912813"/>
              <a:r>
                <a:rPr lang="ja-JP" altLang="ja-JP" sz="1500" b="1" dirty="0">
                  <a:solidFill>
                    <a:srgbClr val="000000"/>
                  </a:solidFill>
                  <a:latin typeface="Times New Roman" pitchFamily="18" charset="0"/>
                  <a:cs typeface="Times New Roman" pitchFamily="18" charset="0"/>
                </a:rPr>
                <a:t> Insulation</a:t>
              </a:r>
              <a:endParaRPr lang="ja-JP" altLang="ja-JP" sz="1700" dirty="0">
                <a:latin typeface="Times New Roman" pitchFamily="18" charset="0"/>
                <a:cs typeface="Times New Roman" pitchFamily="18" charset="0"/>
              </a:endParaRPr>
            </a:p>
          </p:txBody>
        </p:sp>
        <p:sp>
          <p:nvSpPr>
            <p:cNvPr id="270" name="Rectangle 51"/>
            <p:cNvSpPr>
              <a:spLocks noChangeArrowheads="1"/>
            </p:cNvSpPr>
            <p:nvPr/>
          </p:nvSpPr>
          <p:spPr bwMode="auto">
            <a:xfrm>
              <a:off x="1822450" y="1923498"/>
              <a:ext cx="781050" cy="228600"/>
            </a:xfrm>
            <a:prstGeom prst="rect">
              <a:avLst/>
            </a:prstGeom>
            <a:noFill/>
            <a:ln w="9525">
              <a:noFill/>
              <a:miter lim="800000"/>
              <a:headEnd/>
              <a:tailEnd/>
            </a:ln>
          </p:spPr>
          <p:txBody>
            <a:bodyPr wrap="none" lIns="0" tIns="0" rIns="0" bIns="0">
              <a:spAutoFit/>
            </a:bodyPr>
            <a:lstStyle/>
            <a:p>
              <a:pPr defTabSz="912813"/>
              <a:r>
                <a:rPr lang="ja-JP" altLang="ja-JP" sz="1500" b="1">
                  <a:solidFill>
                    <a:srgbClr val="000000"/>
                  </a:solidFill>
                  <a:latin typeface="Times New Roman" pitchFamily="18" charset="0"/>
                  <a:cs typeface="Times New Roman" pitchFamily="18" charset="0"/>
                </a:rPr>
                <a:t>Electrode</a:t>
              </a:r>
              <a:endParaRPr lang="ja-JP" altLang="ja-JP" sz="1700">
                <a:latin typeface="Times New Roman" pitchFamily="18" charset="0"/>
                <a:cs typeface="Times New Roman" pitchFamily="18" charset="0"/>
              </a:endParaRPr>
            </a:p>
          </p:txBody>
        </p:sp>
        <p:sp>
          <p:nvSpPr>
            <p:cNvPr id="271" name="Rectangle 58"/>
            <p:cNvSpPr>
              <a:spLocks noChangeArrowheads="1"/>
            </p:cNvSpPr>
            <p:nvPr/>
          </p:nvSpPr>
          <p:spPr bwMode="auto">
            <a:xfrm>
              <a:off x="1980480" y="3520523"/>
              <a:ext cx="410369" cy="492443"/>
            </a:xfrm>
            <a:prstGeom prst="rect">
              <a:avLst/>
            </a:prstGeom>
            <a:noFill/>
            <a:ln w="9525">
              <a:noFill/>
              <a:miter lim="800000"/>
              <a:headEnd/>
              <a:tailEnd/>
            </a:ln>
          </p:spPr>
          <p:txBody>
            <a:bodyPr wrap="none" lIns="0" tIns="0" rIns="0" bIns="0">
              <a:spAutoFit/>
            </a:bodyPr>
            <a:lstStyle/>
            <a:p>
              <a:pPr defTabSz="912813"/>
              <a:r>
                <a:rPr lang="ja-JP" altLang="ja-JP" sz="1600" b="1" dirty="0" smtClean="0">
                  <a:solidFill>
                    <a:srgbClr val="000000"/>
                  </a:solidFill>
                  <a:latin typeface="Times New Roman" pitchFamily="18" charset="0"/>
                  <a:cs typeface="Times New Roman" pitchFamily="18" charset="0"/>
                </a:rPr>
                <a:t>400</a:t>
              </a:r>
              <a:r>
                <a:rPr lang="en-US" altLang="ja-JP" sz="1600" b="1" dirty="0" smtClean="0">
                  <a:solidFill>
                    <a:srgbClr val="000000"/>
                  </a:solidFill>
                  <a:latin typeface="Times New Roman" pitchFamily="18" charset="0"/>
                  <a:cs typeface="Times New Roman" pitchFamily="18" charset="0"/>
                </a:rPr>
                <a:t>,</a:t>
              </a:r>
            </a:p>
            <a:p>
              <a:pPr defTabSz="912813"/>
              <a:r>
                <a:rPr lang="en-US" altLang="ja-JP" sz="1600" b="1" dirty="0" smtClean="0">
                  <a:latin typeface="Times New Roman" pitchFamily="18" charset="0"/>
                  <a:cs typeface="Times New Roman" pitchFamily="18" charset="0"/>
                </a:rPr>
                <a:t>1000</a:t>
              </a:r>
              <a:endParaRPr lang="ja-JP" altLang="ja-JP" sz="1600" b="1" dirty="0">
                <a:latin typeface="Times New Roman" pitchFamily="18" charset="0"/>
                <a:cs typeface="Times New Roman" pitchFamily="18" charset="0"/>
              </a:endParaRPr>
            </a:p>
          </p:txBody>
        </p:sp>
        <p:pic>
          <p:nvPicPr>
            <p:cNvPr id="272" name="Picture 67"/>
            <p:cNvPicPr>
              <a:picLocks noChangeAspect="1" noChangeArrowheads="1"/>
            </p:cNvPicPr>
            <p:nvPr/>
          </p:nvPicPr>
          <p:blipFill>
            <a:blip r:embed="rId6" cstate="print"/>
            <a:srcRect/>
            <a:stretch>
              <a:fillRect/>
            </a:stretch>
          </p:blipFill>
          <p:spPr bwMode="auto">
            <a:xfrm>
              <a:off x="1376362" y="5276298"/>
              <a:ext cx="736600" cy="147637"/>
            </a:xfrm>
            <a:prstGeom prst="rect">
              <a:avLst/>
            </a:prstGeom>
            <a:noFill/>
            <a:ln w="9525">
              <a:noFill/>
              <a:miter lim="800000"/>
              <a:headEnd/>
              <a:tailEnd/>
            </a:ln>
          </p:spPr>
        </p:pic>
        <p:sp>
          <p:nvSpPr>
            <p:cNvPr id="273" name="Freeform 68"/>
            <p:cNvSpPr>
              <a:spLocks noEditPoints="1"/>
            </p:cNvSpPr>
            <p:nvPr/>
          </p:nvSpPr>
          <p:spPr bwMode="auto">
            <a:xfrm>
              <a:off x="1366837" y="5268360"/>
              <a:ext cx="765175" cy="171450"/>
            </a:xfrm>
            <a:custGeom>
              <a:avLst/>
              <a:gdLst>
                <a:gd name="T0" fmla="*/ 0 w 428"/>
                <a:gd name="T1" fmla="*/ 12601739 h 96"/>
                <a:gd name="T2" fmla="*/ 0 w 428"/>
                <a:gd name="T3" fmla="*/ 0 h 96"/>
                <a:gd name="T4" fmla="*/ 12599968 w 428"/>
                <a:gd name="T5" fmla="*/ 0 h 96"/>
                <a:gd name="T6" fmla="*/ 1053422271 w 428"/>
                <a:gd name="T7" fmla="*/ 0 h 96"/>
                <a:gd name="T8" fmla="*/ 1066023824 w 428"/>
                <a:gd name="T9" fmla="*/ 0 h 96"/>
                <a:gd name="T10" fmla="*/ 1078623789 w 428"/>
                <a:gd name="T11" fmla="*/ 12601739 h 96"/>
                <a:gd name="T12" fmla="*/ 1078623789 w 428"/>
                <a:gd name="T13" fmla="*/ 219258882 h 96"/>
                <a:gd name="T14" fmla="*/ 1053422271 w 428"/>
                <a:gd name="T15" fmla="*/ 241941372 h 96"/>
                <a:gd name="T16" fmla="*/ 12599968 w 428"/>
                <a:gd name="T17" fmla="*/ 241941372 h 96"/>
                <a:gd name="T18" fmla="*/ 0 w 428"/>
                <a:gd name="T19" fmla="*/ 229339636 h 96"/>
                <a:gd name="T20" fmla="*/ 0 w 428"/>
                <a:gd name="T21" fmla="*/ 219258882 h 96"/>
                <a:gd name="T22" fmla="*/ 0 w 428"/>
                <a:gd name="T23" fmla="*/ 12601739 h 96"/>
                <a:gd name="T24" fmla="*/ 37801496 w 428"/>
                <a:gd name="T25" fmla="*/ 219258882 h 96"/>
                <a:gd name="T26" fmla="*/ 12599968 w 428"/>
                <a:gd name="T27" fmla="*/ 206658683 h 96"/>
                <a:gd name="T28" fmla="*/ 1053422271 w 428"/>
                <a:gd name="T29" fmla="*/ 206658683 h 96"/>
                <a:gd name="T30" fmla="*/ 1040822306 w 428"/>
                <a:gd name="T31" fmla="*/ 219258882 h 96"/>
                <a:gd name="T32" fmla="*/ 1040822306 w 428"/>
                <a:gd name="T33" fmla="*/ 12601739 h 96"/>
                <a:gd name="T34" fmla="*/ 1053422271 w 428"/>
                <a:gd name="T35" fmla="*/ 37803634 h 96"/>
                <a:gd name="T36" fmla="*/ 12599968 w 428"/>
                <a:gd name="T37" fmla="*/ 37803634 h 96"/>
                <a:gd name="T38" fmla="*/ 37801496 w 428"/>
                <a:gd name="T39" fmla="*/ 12601739 h 96"/>
                <a:gd name="T40" fmla="*/ 37801496 w 428"/>
                <a:gd name="T41" fmla="*/ 21925888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8"/>
                <a:gd name="T64" fmla="*/ 0 h 96"/>
                <a:gd name="T65" fmla="*/ 428 w 428"/>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8" h="96">
                  <a:moveTo>
                    <a:pt x="0" y="5"/>
                  </a:moveTo>
                  <a:lnTo>
                    <a:pt x="0" y="0"/>
                  </a:lnTo>
                  <a:lnTo>
                    <a:pt x="5" y="0"/>
                  </a:lnTo>
                  <a:lnTo>
                    <a:pt x="418" y="0"/>
                  </a:lnTo>
                  <a:lnTo>
                    <a:pt x="423" y="0"/>
                  </a:lnTo>
                  <a:lnTo>
                    <a:pt x="428" y="5"/>
                  </a:lnTo>
                  <a:lnTo>
                    <a:pt x="428" y="87"/>
                  </a:lnTo>
                  <a:lnTo>
                    <a:pt x="418" y="96"/>
                  </a:lnTo>
                  <a:lnTo>
                    <a:pt x="5" y="96"/>
                  </a:lnTo>
                  <a:lnTo>
                    <a:pt x="0" y="91"/>
                  </a:lnTo>
                  <a:lnTo>
                    <a:pt x="0" y="87"/>
                  </a:lnTo>
                  <a:lnTo>
                    <a:pt x="0" y="5"/>
                  </a:lnTo>
                  <a:close/>
                  <a:moveTo>
                    <a:pt x="15" y="87"/>
                  </a:moveTo>
                  <a:lnTo>
                    <a:pt x="5" y="82"/>
                  </a:lnTo>
                  <a:lnTo>
                    <a:pt x="418" y="82"/>
                  </a:lnTo>
                  <a:lnTo>
                    <a:pt x="413" y="87"/>
                  </a:lnTo>
                  <a:lnTo>
                    <a:pt x="413" y="5"/>
                  </a:lnTo>
                  <a:lnTo>
                    <a:pt x="418" y="15"/>
                  </a:lnTo>
                  <a:lnTo>
                    <a:pt x="5" y="15"/>
                  </a:lnTo>
                  <a:lnTo>
                    <a:pt x="15" y="5"/>
                  </a:lnTo>
                  <a:lnTo>
                    <a:pt x="15" y="87"/>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74" name="Picture 69"/>
            <p:cNvPicPr>
              <a:picLocks noChangeAspect="1" noChangeArrowheads="1"/>
            </p:cNvPicPr>
            <p:nvPr/>
          </p:nvPicPr>
          <p:blipFill>
            <a:blip r:embed="rId4" cstate="print"/>
            <a:srcRect/>
            <a:stretch>
              <a:fillRect/>
            </a:stretch>
          </p:blipFill>
          <p:spPr bwMode="auto">
            <a:xfrm>
              <a:off x="1376362" y="5928760"/>
              <a:ext cx="755650" cy="42863"/>
            </a:xfrm>
            <a:prstGeom prst="rect">
              <a:avLst/>
            </a:prstGeom>
            <a:noFill/>
            <a:ln w="9525">
              <a:noFill/>
              <a:miter lim="800000"/>
              <a:headEnd/>
              <a:tailEnd/>
            </a:ln>
          </p:spPr>
        </p:pic>
        <p:sp>
          <p:nvSpPr>
            <p:cNvPr id="275" name="Freeform 70"/>
            <p:cNvSpPr>
              <a:spLocks noEditPoints="1"/>
            </p:cNvSpPr>
            <p:nvPr/>
          </p:nvSpPr>
          <p:spPr bwMode="auto">
            <a:xfrm>
              <a:off x="1366837" y="5919235"/>
              <a:ext cx="781050" cy="68263"/>
            </a:xfrm>
            <a:custGeom>
              <a:avLst/>
              <a:gdLst>
                <a:gd name="T0" fmla="*/ 0 w 437"/>
                <a:gd name="T1" fmla="*/ 12599777 h 38"/>
                <a:gd name="T2" fmla="*/ 0 w 437"/>
                <a:gd name="T3" fmla="*/ 0 h 38"/>
                <a:gd name="T4" fmla="*/ 12601584 w 437"/>
                <a:gd name="T5" fmla="*/ 0 h 38"/>
                <a:gd name="T6" fmla="*/ 1078627748 w 437"/>
                <a:gd name="T7" fmla="*/ 0 h 38"/>
                <a:gd name="T8" fmla="*/ 1088708377 w 437"/>
                <a:gd name="T9" fmla="*/ 0 h 38"/>
                <a:gd name="T10" fmla="*/ 1101309958 w 437"/>
                <a:gd name="T11" fmla="*/ 12599777 h 38"/>
                <a:gd name="T12" fmla="*/ 1101309958 w 437"/>
                <a:gd name="T13" fmla="*/ 73082521 h 38"/>
                <a:gd name="T14" fmla="*/ 1078627748 w 437"/>
                <a:gd name="T15" fmla="*/ 95762749 h 38"/>
                <a:gd name="T16" fmla="*/ 12601584 w 437"/>
                <a:gd name="T17" fmla="*/ 95762749 h 38"/>
                <a:gd name="T18" fmla="*/ 0 w 437"/>
                <a:gd name="T19" fmla="*/ 85682295 h 38"/>
                <a:gd name="T20" fmla="*/ 0 w 437"/>
                <a:gd name="T21" fmla="*/ 73082521 h 38"/>
                <a:gd name="T22" fmla="*/ 0 w 437"/>
                <a:gd name="T23" fmla="*/ 12599777 h 38"/>
                <a:gd name="T24" fmla="*/ 37803167 w 437"/>
                <a:gd name="T25" fmla="*/ 73082521 h 38"/>
                <a:gd name="T26" fmla="*/ 12601584 w 437"/>
                <a:gd name="T27" fmla="*/ 60481160 h 38"/>
                <a:gd name="T28" fmla="*/ 1078627748 w 437"/>
                <a:gd name="T29" fmla="*/ 60481160 h 38"/>
                <a:gd name="T30" fmla="*/ 1066027755 w 437"/>
                <a:gd name="T31" fmla="*/ 73082521 h 38"/>
                <a:gd name="T32" fmla="*/ 1066027755 w 437"/>
                <a:gd name="T33" fmla="*/ 12599777 h 38"/>
                <a:gd name="T34" fmla="*/ 1078627748 w 437"/>
                <a:gd name="T35" fmla="*/ 35281601 h 38"/>
                <a:gd name="T36" fmla="*/ 12601584 w 437"/>
                <a:gd name="T37" fmla="*/ 35281601 h 38"/>
                <a:gd name="T38" fmla="*/ 37803167 w 437"/>
                <a:gd name="T39" fmla="*/ 12599777 h 38"/>
                <a:gd name="T40" fmla="*/ 37803167 w 437"/>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8"/>
                <a:gd name="T65" fmla="*/ 437 w 437"/>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8">
                  <a:moveTo>
                    <a:pt x="0" y="5"/>
                  </a:moveTo>
                  <a:lnTo>
                    <a:pt x="0" y="0"/>
                  </a:lnTo>
                  <a:lnTo>
                    <a:pt x="5" y="0"/>
                  </a:lnTo>
                  <a:lnTo>
                    <a:pt x="428" y="0"/>
                  </a:lnTo>
                  <a:lnTo>
                    <a:pt x="432" y="0"/>
                  </a:lnTo>
                  <a:lnTo>
                    <a:pt x="437" y="5"/>
                  </a:lnTo>
                  <a:lnTo>
                    <a:pt x="437" y="29"/>
                  </a:lnTo>
                  <a:lnTo>
                    <a:pt x="428" y="38"/>
                  </a:lnTo>
                  <a:lnTo>
                    <a:pt x="5" y="38"/>
                  </a:lnTo>
                  <a:lnTo>
                    <a:pt x="0" y="34"/>
                  </a:lnTo>
                  <a:lnTo>
                    <a:pt x="0" y="29"/>
                  </a:lnTo>
                  <a:lnTo>
                    <a:pt x="0" y="5"/>
                  </a:lnTo>
                  <a:close/>
                  <a:moveTo>
                    <a:pt x="15" y="29"/>
                  </a:moveTo>
                  <a:lnTo>
                    <a:pt x="5" y="24"/>
                  </a:lnTo>
                  <a:lnTo>
                    <a:pt x="428" y="24"/>
                  </a:lnTo>
                  <a:lnTo>
                    <a:pt x="423" y="29"/>
                  </a:lnTo>
                  <a:lnTo>
                    <a:pt x="423" y="5"/>
                  </a:lnTo>
                  <a:lnTo>
                    <a:pt x="428"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276" name="Picture 71"/>
            <p:cNvPicPr>
              <a:picLocks noChangeAspect="1" noChangeArrowheads="1"/>
            </p:cNvPicPr>
            <p:nvPr/>
          </p:nvPicPr>
          <p:blipFill>
            <a:blip r:embed="rId4" cstate="print"/>
            <a:srcRect/>
            <a:stretch>
              <a:fillRect/>
            </a:stretch>
          </p:blipFill>
          <p:spPr bwMode="auto">
            <a:xfrm>
              <a:off x="1376362" y="5962098"/>
              <a:ext cx="755650" cy="42862"/>
            </a:xfrm>
            <a:prstGeom prst="rect">
              <a:avLst/>
            </a:prstGeom>
            <a:noFill/>
            <a:ln w="9525">
              <a:noFill/>
              <a:miter lim="800000"/>
              <a:headEnd/>
              <a:tailEnd/>
            </a:ln>
          </p:spPr>
        </p:pic>
        <p:sp>
          <p:nvSpPr>
            <p:cNvPr id="277" name="Freeform 72"/>
            <p:cNvSpPr>
              <a:spLocks noEditPoints="1"/>
            </p:cNvSpPr>
            <p:nvPr/>
          </p:nvSpPr>
          <p:spPr bwMode="auto">
            <a:xfrm>
              <a:off x="1366837" y="5954160"/>
              <a:ext cx="781050" cy="68263"/>
            </a:xfrm>
            <a:custGeom>
              <a:avLst/>
              <a:gdLst>
                <a:gd name="T0" fmla="*/ 0 w 437"/>
                <a:gd name="T1" fmla="*/ 12599884 h 39"/>
                <a:gd name="T2" fmla="*/ 0 w 437"/>
                <a:gd name="T3" fmla="*/ 0 h 39"/>
                <a:gd name="T4" fmla="*/ 12601584 w 437"/>
                <a:gd name="T5" fmla="*/ 0 h 39"/>
                <a:gd name="T6" fmla="*/ 1078627748 w 437"/>
                <a:gd name="T7" fmla="*/ 0 h 39"/>
                <a:gd name="T8" fmla="*/ 1088708377 w 437"/>
                <a:gd name="T9" fmla="*/ 0 h 39"/>
                <a:gd name="T10" fmla="*/ 1101309958 w 437"/>
                <a:gd name="T11" fmla="*/ 12599884 h 39"/>
                <a:gd name="T12" fmla="*/ 1101309958 w 437"/>
                <a:gd name="T13" fmla="*/ 73083143 h 39"/>
                <a:gd name="T14" fmla="*/ 1078627748 w 437"/>
                <a:gd name="T15" fmla="*/ 98284493 h 39"/>
                <a:gd name="T16" fmla="*/ 12601584 w 437"/>
                <a:gd name="T17" fmla="*/ 98284493 h 39"/>
                <a:gd name="T18" fmla="*/ 0 w 437"/>
                <a:gd name="T19" fmla="*/ 85684612 h 39"/>
                <a:gd name="T20" fmla="*/ 0 w 437"/>
                <a:gd name="T21" fmla="*/ 73083143 h 39"/>
                <a:gd name="T22" fmla="*/ 0 w 437"/>
                <a:gd name="T23" fmla="*/ 12599884 h 39"/>
                <a:gd name="T24" fmla="*/ 37803167 w 437"/>
                <a:gd name="T25" fmla="*/ 73083143 h 39"/>
                <a:gd name="T26" fmla="*/ 12601584 w 437"/>
                <a:gd name="T27" fmla="*/ 60483263 h 39"/>
                <a:gd name="T28" fmla="*/ 1078627748 w 437"/>
                <a:gd name="T29" fmla="*/ 60483263 h 39"/>
                <a:gd name="T30" fmla="*/ 1066027755 w 437"/>
                <a:gd name="T31" fmla="*/ 73083143 h 39"/>
                <a:gd name="T32" fmla="*/ 1066027755 w 437"/>
                <a:gd name="T33" fmla="*/ 12599884 h 39"/>
                <a:gd name="T34" fmla="*/ 1078627748 w 437"/>
                <a:gd name="T35" fmla="*/ 37801242 h 39"/>
                <a:gd name="T36" fmla="*/ 12601584 w 437"/>
                <a:gd name="T37" fmla="*/ 37801242 h 39"/>
                <a:gd name="T38" fmla="*/ 37803167 w 437"/>
                <a:gd name="T39" fmla="*/ 12599884 h 39"/>
                <a:gd name="T40" fmla="*/ 37803167 w 437"/>
                <a:gd name="T41" fmla="*/ 73083143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9"/>
                <a:gd name="T65" fmla="*/ 437 w 43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9">
                  <a:moveTo>
                    <a:pt x="0" y="5"/>
                  </a:moveTo>
                  <a:lnTo>
                    <a:pt x="0" y="0"/>
                  </a:lnTo>
                  <a:lnTo>
                    <a:pt x="5" y="0"/>
                  </a:lnTo>
                  <a:lnTo>
                    <a:pt x="428" y="0"/>
                  </a:lnTo>
                  <a:lnTo>
                    <a:pt x="432" y="0"/>
                  </a:lnTo>
                  <a:lnTo>
                    <a:pt x="437" y="5"/>
                  </a:lnTo>
                  <a:lnTo>
                    <a:pt x="437" y="29"/>
                  </a:lnTo>
                  <a:lnTo>
                    <a:pt x="428" y="39"/>
                  </a:lnTo>
                  <a:lnTo>
                    <a:pt x="5" y="39"/>
                  </a:lnTo>
                  <a:lnTo>
                    <a:pt x="0" y="34"/>
                  </a:lnTo>
                  <a:lnTo>
                    <a:pt x="0" y="29"/>
                  </a:lnTo>
                  <a:lnTo>
                    <a:pt x="0" y="5"/>
                  </a:lnTo>
                  <a:close/>
                  <a:moveTo>
                    <a:pt x="15" y="29"/>
                  </a:moveTo>
                  <a:lnTo>
                    <a:pt x="5" y="24"/>
                  </a:lnTo>
                  <a:lnTo>
                    <a:pt x="428" y="24"/>
                  </a:lnTo>
                  <a:lnTo>
                    <a:pt x="423" y="29"/>
                  </a:lnTo>
                  <a:lnTo>
                    <a:pt x="423" y="5"/>
                  </a:lnTo>
                  <a:lnTo>
                    <a:pt x="428" y="15"/>
                  </a:lnTo>
                  <a:lnTo>
                    <a:pt x="5" y="15"/>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cxnSp>
          <p:nvCxnSpPr>
            <p:cNvPr id="278" name="直線コネクタ 66"/>
            <p:cNvCxnSpPr>
              <a:cxnSpLocks noChangeShapeType="1"/>
            </p:cNvCxnSpPr>
            <p:nvPr/>
          </p:nvCxnSpPr>
          <p:spPr bwMode="auto">
            <a:xfrm>
              <a:off x="2119312" y="2348948"/>
              <a:ext cx="751557" cy="0"/>
            </a:xfrm>
            <a:prstGeom prst="line">
              <a:avLst/>
            </a:prstGeom>
            <a:noFill/>
            <a:ln w="19050" algn="ctr">
              <a:solidFill>
                <a:schemeClr val="tx1"/>
              </a:solidFill>
              <a:round/>
              <a:headEnd/>
              <a:tailEnd/>
            </a:ln>
          </p:spPr>
        </p:cxnSp>
        <p:cxnSp>
          <p:nvCxnSpPr>
            <p:cNvPr id="279" name="直線コネクタ 67"/>
            <p:cNvCxnSpPr>
              <a:cxnSpLocks noChangeShapeType="1"/>
            </p:cNvCxnSpPr>
            <p:nvPr/>
          </p:nvCxnSpPr>
          <p:spPr bwMode="auto">
            <a:xfrm>
              <a:off x="2127250" y="5276298"/>
              <a:ext cx="861342" cy="0"/>
            </a:xfrm>
            <a:prstGeom prst="line">
              <a:avLst/>
            </a:prstGeom>
            <a:noFill/>
            <a:ln w="19050" algn="ctr">
              <a:solidFill>
                <a:schemeClr val="tx1"/>
              </a:solidFill>
              <a:round/>
              <a:headEnd/>
              <a:tailEnd/>
            </a:ln>
          </p:spPr>
        </p:cxnSp>
        <p:cxnSp>
          <p:nvCxnSpPr>
            <p:cNvPr id="280" name="直線矢印コネクタ 68"/>
            <p:cNvCxnSpPr>
              <a:cxnSpLocks noChangeShapeType="1"/>
            </p:cNvCxnSpPr>
            <p:nvPr/>
          </p:nvCxnSpPr>
          <p:spPr bwMode="auto">
            <a:xfrm rot="5400000">
              <a:off x="1012923" y="3812623"/>
              <a:ext cx="2941637" cy="1588"/>
            </a:xfrm>
            <a:prstGeom prst="straightConnector1">
              <a:avLst/>
            </a:prstGeom>
            <a:noFill/>
            <a:ln w="9525" algn="ctr">
              <a:solidFill>
                <a:schemeClr val="tx1"/>
              </a:solidFill>
              <a:round/>
              <a:headEnd type="arrow" w="med" len="med"/>
              <a:tailEnd type="arrow" w="med" len="med"/>
            </a:ln>
          </p:spPr>
        </p:cxnSp>
        <p:cxnSp>
          <p:nvCxnSpPr>
            <p:cNvPr id="286" name="直線矢印コネクタ 78"/>
            <p:cNvCxnSpPr>
              <a:cxnSpLocks noChangeShapeType="1"/>
            </p:cNvCxnSpPr>
            <p:nvPr/>
          </p:nvCxnSpPr>
          <p:spPr bwMode="auto">
            <a:xfrm flipV="1">
              <a:off x="2628552" y="4809926"/>
              <a:ext cx="0" cy="442559"/>
            </a:xfrm>
            <a:prstGeom prst="straightConnector1">
              <a:avLst/>
            </a:prstGeom>
            <a:noFill/>
            <a:ln w="9525" algn="ctr">
              <a:solidFill>
                <a:schemeClr val="tx1"/>
              </a:solidFill>
              <a:round/>
              <a:headEnd/>
              <a:tailEnd type="arrow" w="med" len="med"/>
            </a:ln>
          </p:spPr>
        </p:cxnSp>
        <p:sp>
          <p:nvSpPr>
            <p:cNvPr id="287" name="Rectangle 51"/>
            <p:cNvSpPr>
              <a:spLocks noChangeArrowheads="1"/>
            </p:cNvSpPr>
            <p:nvPr/>
          </p:nvSpPr>
          <p:spPr bwMode="auto">
            <a:xfrm>
              <a:off x="2556544" y="5233435"/>
              <a:ext cx="314325" cy="258763"/>
            </a:xfrm>
            <a:prstGeom prst="rect">
              <a:avLst/>
            </a:prstGeom>
            <a:noFill/>
            <a:ln w="9525">
              <a:noFill/>
              <a:miter lim="800000"/>
              <a:headEnd/>
              <a:tailEnd/>
            </a:ln>
          </p:spPr>
          <p:txBody>
            <a:bodyPr wrap="none" lIns="0" tIns="0" rIns="0" bIns="0">
              <a:spAutoFit/>
            </a:bodyPr>
            <a:lstStyle/>
            <a:p>
              <a:pPr defTabSz="912813"/>
              <a:r>
                <a:rPr lang="en-US" altLang="ja-JP" sz="1700" b="1" i="1" dirty="0">
                  <a:latin typeface="Times New Roman" pitchFamily="18" charset="0"/>
                  <a:cs typeface="Times New Roman" pitchFamily="18" charset="0"/>
                </a:rPr>
                <a:t>z</a:t>
              </a:r>
              <a:r>
                <a:rPr lang="en-US" altLang="ja-JP" sz="1700" b="1" dirty="0">
                  <a:latin typeface="Times New Roman" pitchFamily="18" charset="0"/>
                  <a:cs typeface="Times New Roman" pitchFamily="18" charset="0"/>
                </a:rPr>
                <a:t>=0</a:t>
              </a:r>
              <a:endParaRPr lang="ja-JP" altLang="ja-JP" sz="1700" b="1" dirty="0">
                <a:latin typeface="Times New Roman" pitchFamily="18" charset="0"/>
                <a:cs typeface="Times New Roman" pitchFamily="18" charset="0"/>
              </a:endParaRPr>
            </a:p>
          </p:txBody>
        </p:sp>
      </p:grpSp>
      <p:sp>
        <p:nvSpPr>
          <p:cNvPr id="53" name="テキスト ボックス 52"/>
          <p:cNvSpPr txBox="1"/>
          <p:nvPr/>
        </p:nvSpPr>
        <p:spPr>
          <a:xfrm>
            <a:off x="5076056" y="3284984"/>
            <a:ext cx="3006080" cy="338554"/>
          </a:xfrm>
          <a:prstGeom prst="rect">
            <a:avLst/>
          </a:prstGeom>
          <a:noFill/>
        </p:spPr>
        <p:txBody>
          <a:bodyPr wrap="square" rtlCol="0">
            <a:spAutoFit/>
          </a:bodyPr>
          <a:lstStyle/>
          <a:p>
            <a:r>
              <a:rPr lang="ja-JP" altLang="en-US" sz="1600" b="1" dirty="0" smtClean="0"/>
              <a:t>出口温度で系圧を換算</a:t>
            </a:r>
            <a:endParaRPr kumimoji="1" lang="ja-JP" altLang="en-US" sz="1600" b="1" dirty="0"/>
          </a:p>
        </p:txBody>
      </p:sp>
    </p:spTree>
    <p:extLst>
      <p:ext uri="{BB962C8B-B14F-4D97-AF65-F5344CB8AC3E}">
        <p14:creationId xmlns:p14="http://schemas.microsoft.com/office/powerpoint/2010/main" val="1438655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74610"/>
            <a:ext cx="6858000" cy="513359"/>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fontAlgn="auto">
              <a:spcBef>
                <a:spcPts val="0"/>
              </a:spcBef>
              <a:spcAft>
                <a:spcPts val="0"/>
              </a:spcAft>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V</a:t>
            </a:r>
            <a:r>
              <a:rPr lang="en-US" altLang="ja-JP" sz="2800" b="1" i="1" dirty="0" smtClean="0">
                <a:solidFill>
                  <a:srgbClr val="C00000"/>
                </a:solidFill>
                <a:latin typeface="Times New Roman" pitchFamily="18" charset="0"/>
                <a:cs typeface="Times New Roman" pitchFamily="18" charset="0"/>
              </a:rPr>
              <a:t>isible region</a:t>
            </a:r>
            <a:endParaRPr lang="ja-JP" altLang="en-US" sz="2800" b="1" i="1" dirty="0">
              <a:solidFill>
                <a:srgbClr val="C00000"/>
              </a:solidFill>
              <a:latin typeface="Times New Roman" pitchFamily="18" charset="0"/>
              <a:cs typeface="Times New Roman" pitchFamily="18" charset="0"/>
            </a:endParaRPr>
          </a:p>
        </p:txBody>
      </p:sp>
      <p:cxnSp>
        <p:nvCxnSpPr>
          <p:cNvPr id="8" name="直線コネクタ 7"/>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直線コネクタ 8"/>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直線矢印コネクタ 9"/>
          <p:cNvCxnSpPr/>
          <p:nvPr/>
        </p:nvCxnSpPr>
        <p:spPr>
          <a:xfrm rot="5400000" flipH="1" flipV="1">
            <a:off x="-180603" y="5277966"/>
            <a:ext cx="958850" cy="0"/>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98822" y="5746279"/>
            <a:ext cx="539750" cy="158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2" name="グループ化 92"/>
          <p:cNvGrpSpPr>
            <a:grpSpLocks/>
          </p:cNvGrpSpPr>
          <p:nvPr/>
        </p:nvGrpSpPr>
        <p:grpSpPr bwMode="auto">
          <a:xfrm>
            <a:off x="230559" y="5628804"/>
            <a:ext cx="128588" cy="228600"/>
            <a:chOff x="4858109" y="3915481"/>
            <a:chExt cx="288032" cy="288032"/>
          </a:xfrm>
        </p:grpSpPr>
        <p:sp>
          <p:nvSpPr>
            <p:cNvPr id="13" name="円/楕円 12"/>
            <p:cNvSpPr/>
            <p:nvPr/>
          </p:nvSpPr>
          <p:spPr>
            <a:xfrm>
              <a:off x="4858109" y="3915481"/>
              <a:ext cx="288032" cy="28803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4" name="直線コネクタ 13"/>
            <p:cNvCxnSpPr>
              <a:stCxn id="13" idx="1"/>
              <a:endCxn id="13" idx="5"/>
            </p:cNvCxnSpPr>
            <p:nvPr/>
          </p:nvCxnSpPr>
          <p:spPr>
            <a:xfrm rot="16200000" flipH="1">
              <a:off x="4900113" y="3958152"/>
              <a:ext cx="204023" cy="2026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13" idx="7"/>
              <a:endCxn id="13" idx="3"/>
            </p:cNvCxnSpPr>
            <p:nvPr/>
          </p:nvCxnSpPr>
          <p:spPr>
            <a:xfrm rot="16200000" flipH="1" flipV="1">
              <a:off x="4900113" y="3958152"/>
              <a:ext cx="204023" cy="2026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51"/>
          <p:cNvSpPr>
            <a:spLocks noChangeArrowheads="1"/>
          </p:cNvSpPr>
          <p:nvPr/>
        </p:nvSpPr>
        <p:spPr bwMode="auto">
          <a:xfrm>
            <a:off x="514722" y="5758979"/>
            <a:ext cx="96837" cy="228600"/>
          </a:xfrm>
          <a:prstGeom prst="rect">
            <a:avLst/>
          </a:prstGeom>
          <a:noFill/>
          <a:ln w="9525">
            <a:noFill/>
            <a:miter lim="800000"/>
            <a:headEnd/>
            <a:tailEnd/>
          </a:ln>
        </p:spPr>
        <p:txBody>
          <a:bodyPr wrap="none" lIns="0" tIns="0" rIns="0" bIns="0">
            <a:spAutoFit/>
          </a:bodyPr>
          <a:lstStyle/>
          <a:p>
            <a:pPr defTabSz="912813"/>
            <a:r>
              <a:rPr lang="en-US" altLang="ja-JP" sz="1500" b="1" i="1">
                <a:solidFill>
                  <a:srgbClr val="000000"/>
                </a:solidFill>
                <a:latin typeface="Times New Roman" pitchFamily="18" charset="0"/>
                <a:cs typeface="Times New Roman" pitchFamily="18" charset="0"/>
              </a:rPr>
              <a:t>x</a:t>
            </a:r>
            <a:endParaRPr lang="ja-JP" altLang="ja-JP" sz="1700" i="1">
              <a:latin typeface="Times New Roman" pitchFamily="18" charset="0"/>
              <a:cs typeface="Times New Roman" pitchFamily="18" charset="0"/>
            </a:endParaRPr>
          </a:p>
        </p:txBody>
      </p:sp>
      <p:sp>
        <p:nvSpPr>
          <p:cNvPr id="17" name="Rectangle 51"/>
          <p:cNvSpPr>
            <a:spLocks noChangeArrowheads="1"/>
          </p:cNvSpPr>
          <p:nvPr/>
        </p:nvSpPr>
        <p:spPr bwMode="auto">
          <a:xfrm>
            <a:off x="136897" y="5085879"/>
            <a:ext cx="76200" cy="230187"/>
          </a:xfrm>
          <a:prstGeom prst="rect">
            <a:avLst/>
          </a:prstGeom>
          <a:noFill/>
          <a:ln w="9525">
            <a:noFill/>
            <a:miter lim="800000"/>
            <a:headEnd/>
            <a:tailEnd/>
          </a:ln>
        </p:spPr>
        <p:txBody>
          <a:bodyPr wrap="none" lIns="0" tIns="0" rIns="0" bIns="0">
            <a:spAutoFit/>
          </a:bodyPr>
          <a:lstStyle/>
          <a:p>
            <a:pPr defTabSz="912813"/>
            <a:r>
              <a:rPr lang="en-US" altLang="ja-JP" sz="1500" b="1" i="1">
                <a:solidFill>
                  <a:srgbClr val="000000"/>
                </a:solidFill>
                <a:latin typeface="Times New Roman" pitchFamily="18" charset="0"/>
                <a:cs typeface="Times New Roman" pitchFamily="18" charset="0"/>
              </a:rPr>
              <a:t>z</a:t>
            </a:r>
            <a:endParaRPr lang="ja-JP" altLang="ja-JP" sz="1700" i="1">
              <a:latin typeface="Times New Roman" pitchFamily="18" charset="0"/>
              <a:cs typeface="Times New Roman" pitchFamily="18" charset="0"/>
            </a:endParaRPr>
          </a:p>
        </p:txBody>
      </p:sp>
      <p:sp>
        <p:nvSpPr>
          <p:cNvPr id="18" name="Rectangle 51"/>
          <p:cNvSpPr>
            <a:spLocks noChangeArrowheads="1"/>
          </p:cNvSpPr>
          <p:nvPr/>
        </p:nvSpPr>
        <p:spPr bwMode="auto">
          <a:xfrm>
            <a:off x="82922" y="5660554"/>
            <a:ext cx="84137" cy="228600"/>
          </a:xfrm>
          <a:prstGeom prst="rect">
            <a:avLst/>
          </a:prstGeom>
          <a:noFill/>
          <a:ln w="9525">
            <a:noFill/>
            <a:miter lim="800000"/>
            <a:headEnd/>
            <a:tailEnd/>
          </a:ln>
        </p:spPr>
        <p:txBody>
          <a:bodyPr wrap="none" lIns="0" tIns="0" rIns="0" bIns="0">
            <a:spAutoFit/>
          </a:bodyPr>
          <a:lstStyle/>
          <a:p>
            <a:pPr defTabSz="912813"/>
            <a:r>
              <a:rPr lang="en-US" altLang="ja-JP" sz="1500" b="1" i="1">
                <a:solidFill>
                  <a:srgbClr val="000000"/>
                </a:solidFill>
                <a:latin typeface="Times New Roman" pitchFamily="18" charset="0"/>
                <a:cs typeface="Times New Roman" pitchFamily="18" charset="0"/>
              </a:rPr>
              <a:t>y</a:t>
            </a:r>
            <a:endParaRPr lang="ja-JP" altLang="ja-JP" sz="1700" i="1">
              <a:latin typeface="Times New Roman" pitchFamily="18" charset="0"/>
              <a:cs typeface="Times New Roman" pitchFamily="18" charset="0"/>
            </a:endParaRPr>
          </a:p>
        </p:txBody>
      </p:sp>
      <p:pic>
        <p:nvPicPr>
          <p:cNvPr id="19" name="Picture 2"/>
          <p:cNvPicPr>
            <a:picLocks noChangeAspect="1" noChangeArrowheads="1"/>
          </p:cNvPicPr>
          <p:nvPr/>
        </p:nvPicPr>
        <p:blipFill>
          <a:blip r:embed="rId2" cstate="print"/>
          <a:srcRect/>
          <a:stretch>
            <a:fillRect/>
          </a:stretch>
        </p:blipFill>
        <p:spPr bwMode="auto">
          <a:xfrm>
            <a:off x="346447" y="764703"/>
            <a:ext cx="4318000" cy="4320813"/>
          </a:xfrm>
          <a:prstGeom prst="rect">
            <a:avLst/>
          </a:prstGeom>
          <a:noFill/>
          <a:ln w="9525">
            <a:noFill/>
            <a:miter lim="800000"/>
            <a:headEnd/>
            <a:tailEnd/>
          </a:ln>
        </p:spPr>
      </p:pic>
      <p:cxnSp>
        <p:nvCxnSpPr>
          <p:cNvPr id="20" name="直線矢印コネクタ 19"/>
          <p:cNvCxnSpPr/>
          <p:nvPr/>
        </p:nvCxnSpPr>
        <p:spPr>
          <a:xfrm>
            <a:off x="340097" y="4581128"/>
            <a:ext cx="4212853"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4296147" y="767880"/>
            <a:ext cx="0" cy="431763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10"/>
          <p:cNvSpPr txBox="1">
            <a:spLocks noChangeArrowheads="1"/>
          </p:cNvSpPr>
          <p:nvPr/>
        </p:nvSpPr>
        <p:spPr bwMode="auto">
          <a:xfrm>
            <a:off x="3397622" y="4581128"/>
            <a:ext cx="863600" cy="519113"/>
          </a:xfrm>
          <a:prstGeom prst="rect">
            <a:avLst/>
          </a:prstGeom>
          <a:noFill/>
          <a:ln w="9525">
            <a:noFill/>
            <a:miter lim="800000"/>
            <a:headEnd/>
            <a:tailEnd/>
          </a:ln>
        </p:spPr>
        <p:txBody>
          <a:bodyPr>
            <a:spAutoFit/>
          </a:bodyPr>
          <a:lstStyle/>
          <a:p>
            <a:r>
              <a:rPr lang="en-US" altLang="ja-JP" sz="2800" dirty="0">
                <a:solidFill>
                  <a:srgbClr val="FF0000"/>
                </a:solidFill>
                <a:latin typeface="Calibri" pitchFamily="34" charset="0"/>
              </a:rPr>
              <a:t>68.6</a:t>
            </a:r>
            <a:endParaRPr lang="ja-JP" altLang="en-US" sz="2800" dirty="0">
              <a:solidFill>
                <a:srgbClr val="FF0000"/>
              </a:solidFill>
              <a:latin typeface="Calibri" pitchFamily="34" charset="0"/>
            </a:endParaRPr>
          </a:p>
        </p:txBody>
      </p:sp>
      <p:sp>
        <p:nvSpPr>
          <p:cNvPr id="23" name="テキスト ボックス 95"/>
          <p:cNvSpPr txBox="1">
            <a:spLocks noChangeArrowheads="1"/>
          </p:cNvSpPr>
          <p:nvPr/>
        </p:nvSpPr>
        <p:spPr bwMode="auto">
          <a:xfrm>
            <a:off x="406772" y="3952404"/>
            <a:ext cx="2579687" cy="519112"/>
          </a:xfrm>
          <a:prstGeom prst="rect">
            <a:avLst/>
          </a:prstGeom>
          <a:noFill/>
          <a:ln w="9525">
            <a:noFill/>
            <a:miter lim="800000"/>
            <a:headEnd/>
            <a:tailEnd/>
          </a:ln>
        </p:spPr>
        <p:txBody>
          <a:bodyPr>
            <a:spAutoFit/>
          </a:bodyPr>
          <a:lstStyle/>
          <a:p>
            <a:r>
              <a:rPr lang="ja-JP" altLang="en-US" sz="2800" dirty="0">
                <a:solidFill>
                  <a:srgbClr val="FF0000"/>
                </a:solidFill>
                <a:latin typeface="Calibri" pitchFamily="34" charset="0"/>
              </a:rPr>
              <a:t>テストセクション</a:t>
            </a:r>
          </a:p>
        </p:txBody>
      </p:sp>
      <p:cxnSp>
        <p:nvCxnSpPr>
          <p:cNvPr id="24" name="直線矢印コネクタ 23"/>
          <p:cNvCxnSpPr/>
          <p:nvPr/>
        </p:nvCxnSpPr>
        <p:spPr>
          <a:xfrm flipV="1">
            <a:off x="2062534" y="2925109"/>
            <a:ext cx="923925" cy="10272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a:xfrm>
            <a:off x="3049032" y="910753"/>
            <a:ext cx="360363" cy="3587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noFill/>
            </a:endParaRPr>
          </a:p>
        </p:txBody>
      </p:sp>
      <p:cxnSp>
        <p:nvCxnSpPr>
          <p:cNvPr id="26" name="直線矢印コネクタ 25"/>
          <p:cNvCxnSpPr/>
          <p:nvPr/>
        </p:nvCxnSpPr>
        <p:spPr>
          <a:xfrm flipH="1" flipV="1">
            <a:off x="3429000" y="1148879"/>
            <a:ext cx="1083047" cy="4730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99"/>
          <p:cNvSpPr txBox="1">
            <a:spLocks noChangeArrowheads="1"/>
          </p:cNvSpPr>
          <p:nvPr/>
        </p:nvSpPr>
        <p:spPr bwMode="auto">
          <a:xfrm>
            <a:off x="4664447" y="1148879"/>
            <a:ext cx="1779761" cy="954107"/>
          </a:xfrm>
          <a:prstGeom prst="rect">
            <a:avLst/>
          </a:prstGeom>
          <a:noFill/>
          <a:ln w="9525">
            <a:noFill/>
            <a:miter lim="800000"/>
            <a:headEnd/>
            <a:tailEnd/>
          </a:ln>
        </p:spPr>
        <p:txBody>
          <a:bodyPr wrap="square">
            <a:spAutoFit/>
          </a:bodyPr>
          <a:lstStyle/>
          <a:p>
            <a:r>
              <a:rPr lang="ja-JP" altLang="en-US" sz="2800" dirty="0">
                <a:solidFill>
                  <a:srgbClr val="FF0000"/>
                </a:solidFill>
                <a:latin typeface="Calibri" pitchFamily="34" charset="0"/>
              </a:rPr>
              <a:t>熱電対</a:t>
            </a:r>
            <a:endParaRPr lang="en-US" altLang="ja-JP" sz="2800" dirty="0">
              <a:solidFill>
                <a:srgbClr val="FF0000"/>
              </a:solidFill>
              <a:latin typeface="Calibri" pitchFamily="34" charset="0"/>
            </a:endParaRPr>
          </a:p>
          <a:p>
            <a:r>
              <a:rPr lang="ja-JP" altLang="en-US" sz="2800" dirty="0">
                <a:solidFill>
                  <a:srgbClr val="FF0000"/>
                </a:solidFill>
                <a:latin typeface="Calibri" pitchFamily="34" charset="0"/>
              </a:rPr>
              <a:t>設置位置</a:t>
            </a:r>
          </a:p>
        </p:txBody>
      </p:sp>
      <p:cxnSp>
        <p:nvCxnSpPr>
          <p:cNvPr id="28" name="直線矢印コネクタ 27"/>
          <p:cNvCxnSpPr/>
          <p:nvPr/>
        </p:nvCxnSpPr>
        <p:spPr>
          <a:xfrm flipH="1">
            <a:off x="3346822" y="1774354"/>
            <a:ext cx="1317625" cy="1716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a:off x="2986459" y="3491164"/>
            <a:ext cx="360363" cy="3603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noFill/>
            </a:endParaRPr>
          </a:p>
        </p:txBody>
      </p:sp>
      <p:cxnSp>
        <p:nvCxnSpPr>
          <p:cNvPr id="31" name="直線コネクタ 30"/>
          <p:cNvCxnSpPr/>
          <p:nvPr/>
        </p:nvCxnSpPr>
        <p:spPr>
          <a:xfrm>
            <a:off x="4664447" y="3933056"/>
            <a:ext cx="4479553"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flipV="1">
            <a:off x="4788024" y="6615774"/>
            <a:ext cx="4240386"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5" name="Group 41"/>
          <p:cNvGraphicFramePr>
            <a:graphicFrameLocks noGrp="1"/>
          </p:cNvGraphicFramePr>
          <p:nvPr>
            <p:extLst>
              <p:ext uri="{D42A27DB-BD31-4B8C-83A1-F6EECF244321}">
                <p14:modId xmlns:p14="http://schemas.microsoft.com/office/powerpoint/2010/main" val="4094625829"/>
              </p:ext>
            </p:extLst>
          </p:nvPr>
        </p:nvGraphicFramePr>
        <p:xfrm>
          <a:off x="4716016" y="4005064"/>
          <a:ext cx="4427984" cy="2562543"/>
        </p:xfrm>
        <a:graphic>
          <a:graphicData uri="http://schemas.openxmlformats.org/drawingml/2006/table">
            <a:tbl>
              <a:tblPr/>
              <a:tblGrid>
                <a:gridCol w="2016224"/>
                <a:gridCol w="2411760"/>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Flame size</a:t>
                      </a: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1024×1024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err="1" smtClean="0">
                          <a:ln>
                            <a:noFill/>
                          </a:ln>
                          <a:solidFill>
                            <a:srgbClr val="000000"/>
                          </a:solidFill>
                          <a:effectLst/>
                          <a:latin typeface="Times New Roman" pitchFamily="18" charset="0"/>
                          <a:ea typeface="ＭＳ Ｐゴシック" charset="-128"/>
                          <a:cs typeface="Times New Roman" pitchFamily="18" charset="0"/>
                        </a:rPr>
                        <a:t>pixel×pixel</a:t>
                      </a:r>
                      <a:endParaRPr kumimoji="0" lang="ja-JP" altLang="en-US"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Spatial resolution </a:t>
                      </a: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0.067mm/pixel</a:t>
                      </a:r>
                      <a:endParaRPr kumimoji="0" lang="ja-JP" altLang="en-US"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5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Exposure time</a:t>
                      </a:r>
                      <a:endParaRPr kumimoji="1" lang="ja-JP" altLang="en-US"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20s (3mm,5mm)</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rPr>
                        <a:t>30s (10mm)</a:t>
                      </a:r>
                      <a:endParaRPr kumimoji="1" lang="ja-JP" altLang="en-US" sz="2400" b="0" i="0" u="none" strike="noStrike" cap="none" normalizeH="0" baseline="0" dirty="0" smtClean="0">
                        <a:ln>
                          <a:noFill/>
                        </a:ln>
                        <a:solidFill>
                          <a:srgbClr val="000000"/>
                        </a:solidFill>
                        <a:effectLst/>
                        <a:latin typeface="Times New Roman" pitchFamily="18" charset="0"/>
                        <a:ea typeface="ＭＳ Ｐゴシック" charset="-128"/>
                        <a:cs typeface="Times New Roman" pitchFamily="18" charset="0"/>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48419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コネクタ 32"/>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4" name="直線コネクタ 33"/>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6" name="テキスト ボックス 25"/>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M</a:t>
            </a:r>
            <a:r>
              <a:rPr lang="en-US" altLang="ja-JP" sz="2800" b="1" i="1" dirty="0" smtClean="0">
                <a:solidFill>
                  <a:srgbClr val="C00000"/>
                </a:solidFill>
                <a:latin typeface="Times New Roman" pitchFamily="18" charset="0"/>
                <a:cs typeface="Times New Roman" pitchFamily="18" charset="0"/>
              </a:rPr>
              <a:t>easurement Error</a:t>
            </a:r>
            <a:endParaRPr lang="ja-JP" altLang="en-US" sz="2800" b="1" i="1" dirty="0">
              <a:solidFill>
                <a:srgbClr val="C00000"/>
              </a:solidFill>
              <a:latin typeface="Times New Roman" pitchFamily="18" charset="0"/>
              <a:cs typeface="Times New Roman" pitchFamily="18" charset="0"/>
            </a:endParaRPr>
          </a:p>
        </p:txBody>
      </p:sp>
      <p:grpSp>
        <p:nvGrpSpPr>
          <p:cNvPr id="46" name="グループ化 45"/>
          <p:cNvGrpSpPr/>
          <p:nvPr/>
        </p:nvGrpSpPr>
        <p:grpSpPr>
          <a:xfrm>
            <a:off x="-1" y="2420888"/>
            <a:ext cx="9006895" cy="4032448"/>
            <a:chOff x="-233486" y="2718445"/>
            <a:chExt cx="9630022" cy="4311426"/>
          </a:xfrm>
        </p:grpSpPr>
        <p:pic>
          <p:nvPicPr>
            <p:cNvPr id="47" name="Picture 4"/>
            <p:cNvPicPr>
              <a:picLocks noChangeAspect="1" noChangeArrowheads="1"/>
            </p:cNvPicPr>
            <p:nvPr/>
          </p:nvPicPr>
          <p:blipFill>
            <a:blip r:embed="rId2" cstate="print"/>
            <a:srcRect/>
            <a:stretch>
              <a:fillRect/>
            </a:stretch>
          </p:blipFill>
          <p:spPr bwMode="auto">
            <a:xfrm>
              <a:off x="5262984" y="3078485"/>
              <a:ext cx="2436019" cy="2438400"/>
            </a:xfrm>
            <a:prstGeom prst="rect">
              <a:avLst/>
            </a:prstGeom>
            <a:noFill/>
            <a:ln w="9525">
              <a:noFill/>
              <a:miter lim="800000"/>
              <a:headEnd/>
              <a:tailEnd/>
            </a:ln>
          </p:spPr>
        </p:pic>
        <p:cxnSp>
          <p:nvCxnSpPr>
            <p:cNvPr id="48" name="直線コネクタ 47"/>
            <p:cNvCxnSpPr/>
            <p:nvPr/>
          </p:nvCxnSpPr>
          <p:spPr>
            <a:xfrm>
              <a:off x="5262984" y="3798565"/>
              <a:ext cx="2414364" cy="0"/>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5400000">
              <a:off x="4839656" y="4287775"/>
              <a:ext cx="2418581" cy="0"/>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50" name="Picture 3"/>
            <p:cNvPicPr>
              <a:picLocks noChangeArrowheads="1"/>
            </p:cNvPicPr>
            <p:nvPr/>
          </p:nvPicPr>
          <p:blipFill>
            <a:blip r:embed="rId3" cstate="print"/>
            <a:srcRect/>
            <a:stretch>
              <a:fillRect/>
            </a:stretch>
          </p:blipFill>
          <p:spPr bwMode="auto">
            <a:xfrm>
              <a:off x="7466778" y="2718445"/>
              <a:ext cx="1929758" cy="3502948"/>
            </a:xfrm>
            <a:prstGeom prst="rect">
              <a:avLst/>
            </a:prstGeom>
            <a:noFill/>
            <a:ln w="9525">
              <a:noFill/>
              <a:miter lim="800000"/>
              <a:headEnd/>
              <a:tailEnd/>
            </a:ln>
            <a:effectLst/>
          </p:spPr>
        </p:pic>
        <p:pic>
          <p:nvPicPr>
            <p:cNvPr id="51" name="Picture 5"/>
            <p:cNvPicPr>
              <a:picLocks noChangeAspect="1" noChangeArrowheads="1"/>
            </p:cNvPicPr>
            <p:nvPr/>
          </p:nvPicPr>
          <p:blipFill>
            <a:blip r:embed="rId4" cstate="print"/>
            <a:srcRect/>
            <a:stretch>
              <a:fillRect/>
            </a:stretch>
          </p:blipFill>
          <p:spPr bwMode="auto">
            <a:xfrm>
              <a:off x="674043" y="3078485"/>
              <a:ext cx="2436019" cy="2438400"/>
            </a:xfrm>
            <a:prstGeom prst="rect">
              <a:avLst/>
            </a:prstGeom>
            <a:noFill/>
            <a:ln w="9525">
              <a:noFill/>
              <a:miter lim="800000"/>
              <a:headEnd/>
              <a:tailEnd/>
            </a:ln>
          </p:spPr>
        </p:pic>
        <p:cxnSp>
          <p:nvCxnSpPr>
            <p:cNvPr id="52" name="直線コネクタ 51"/>
            <p:cNvCxnSpPr/>
            <p:nvPr/>
          </p:nvCxnSpPr>
          <p:spPr>
            <a:xfrm>
              <a:off x="674043" y="3798565"/>
              <a:ext cx="241436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3" name="Picture 3"/>
            <p:cNvPicPr>
              <a:picLocks noChangeAspect="1" noChangeArrowheads="1"/>
            </p:cNvPicPr>
            <p:nvPr/>
          </p:nvPicPr>
          <p:blipFill>
            <a:blip r:embed="rId5" cstate="print"/>
            <a:srcRect/>
            <a:stretch>
              <a:fillRect/>
            </a:stretch>
          </p:blipFill>
          <p:spPr bwMode="auto">
            <a:xfrm>
              <a:off x="2915816" y="2727970"/>
              <a:ext cx="1944216" cy="3495905"/>
            </a:xfrm>
            <a:prstGeom prst="rect">
              <a:avLst/>
            </a:prstGeom>
            <a:noFill/>
            <a:ln w="9525">
              <a:noFill/>
              <a:miter lim="800000"/>
              <a:headEnd/>
              <a:tailEnd/>
            </a:ln>
            <a:effectLst/>
          </p:spPr>
        </p:pic>
        <p:cxnSp>
          <p:nvCxnSpPr>
            <p:cNvPr id="54" name="直線コネクタ 53"/>
            <p:cNvCxnSpPr/>
            <p:nvPr/>
          </p:nvCxnSpPr>
          <p:spPr>
            <a:xfrm rot="5400000">
              <a:off x="235869" y="4302621"/>
              <a:ext cx="244827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5" name="Picture 6"/>
            <p:cNvPicPr>
              <a:picLocks noChangeAspect="1" noChangeArrowheads="1"/>
            </p:cNvPicPr>
            <p:nvPr/>
          </p:nvPicPr>
          <p:blipFill>
            <a:blip r:embed="rId6" cstate="print"/>
            <a:srcRect/>
            <a:stretch>
              <a:fillRect/>
            </a:stretch>
          </p:blipFill>
          <p:spPr bwMode="auto">
            <a:xfrm>
              <a:off x="-233486" y="5132977"/>
              <a:ext cx="3816424" cy="1824415"/>
            </a:xfrm>
            <a:prstGeom prst="rect">
              <a:avLst/>
            </a:prstGeom>
            <a:noFill/>
            <a:ln w="9525">
              <a:noFill/>
              <a:miter lim="800000"/>
              <a:headEnd/>
              <a:tailEnd/>
            </a:ln>
            <a:effectLst/>
          </p:spPr>
        </p:pic>
        <p:sp>
          <p:nvSpPr>
            <p:cNvPr id="56" name="下矢印 55"/>
            <p:cNvSpPr/>
            <p:nvPr/>
          </p:nvSpPr>
          <p:spPr>
            <a:xfrm rot="16200000">
              <a:off x="4710870" y="4010210"/>
              <a:ext cx="370333" cy="504057"/>
            </a:xfrm>
            <a:prstGeom prst="downArrow">
              <a:avLst/>
            </a:prstGeom>
            <a:gradFill flip="none" rotWithShape="1">
              <a:gsLst>
                <a:gs pos="0">
                  <a:schemeClr val="tx1"/>
                </a:gs>
                <a:gs pos="39000">
                  <a:schemeClr val="tx1"/>
                </a:gs>
                <a:gs pos="100000">
                  <a:schemeClr val="tx1">
                    <a:tint val="23500"/>
                    <a:satMod val="160000"/>
                  </a:schemeClr>
                </a:gs>
              </a:gsLst>
              <a:lin ang="5400000" scaled="1"/>
              <a:tileRect/>
            </a:gradFill>
            <a:ln w="38100">
              <a:solidFill>
                <a:schemeClr val="tx1"/>
              </a:solidFill>
            </a:ln>
          </p:spPr>
          <p:txBody>
            <a:bodyPr lIns="91401" tIns="45702" rIns="91401" bIns="45702" anchor="ctr"/>
            <a:lstStyle/>
            <a:p>
              <a:pPr algn="ctr">
                <a:defRPr/>
              </a:pPr>
              <a:endParaRPr lang="ja-JP" altLang="en-US" dirty="0"/>
            </a:p>
          </p:txBody>
        </p:sp>
        <p:pic>
          <p:nvPicPr>
            <p:cNvPr id="57" name="Picture 9"/>
            <p:cNvPicPr>
              <a:picLocks noChangeAspect="1" noChangeArrowheads="1"/>
            </p:cNvPicPr>
            <p:nvPr/>
          </p:nvPicPr>
          <p:blipFill>
            <a:blip r:embed="rId7" cstate="print"/>
            <a:srcRect/>
            <a:stretch>
              <a:fillRect/>
            </a:stretch>
          </p:blipFill>
          <p:spPr bwMode="auto">
            <a:xfrm>
              <a:off x="4283968" y="5113759"/>
              <a:ext cx="3888431" cy="1916112"/>
            </a:xfrm>
            <a:prstGeom prst="rect">
              <a:avLst/>
            </a:prstGeom>
            <a:noFill/>
            <a:ln w="9525">
              <a:noFill/>
              <a:miter lim="800000"/>
              <a:headEnd/>
              <a:tailEnd/>
            </a:ln>
            <a:effectLst/>
          </p:spPr>
        </p:pic>
        <p:sp>
          <p:nvSpPr>
            <p:cNvPr id="58" name="円/楕円 57"/>
            <p:cNvSpPr/>
            <p:nvPr/>
          </p:nvSpPr>
          <p:spPr>
            <a:xfrm>
              <a:off x="1115616" y="5517232"/>
              <a:ext cx="288032" cy="288032"/>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3635896" y="4653136"/>
              <a:ext cx="288032" cy="288032"/>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3635896" y="4077072"/>
              <a:ext cx="288032" cy="288032"/>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3491880" y="3861048"/>
              <a:ext cx="288032" cy="288032"/>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3491880" y="3212976"/>
              <a:ext cx="288032" cy="288032"/>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コネクタ 62"/>
            <p:cNvCxnSpPr>
              <a:stCxn id="58" idx="6"/>
            </p:cNvCxnSpPr>
            <p:nvPr/>
          </p:nvCxnSpPr>
          <p:spPr>
            <a:xfrm flipV="1">
              <a:off x="1403648" y="5330825"/>
              <a:ext cx="648072" cy="3304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endCxn id="59" idx="3"/>
            </p:cNvCxnSpPr>
            <p:nvPr/>
          </p:nvCxnSpPr>
          <p:spPr>
            <a:xfrm flipV="1">
              <a:off x="2699792" y="4898987"/>
              <a:ext cx="978285" cy="4742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a:endCxn id="60" idx="3"/>
            </p:cNvCxnSpPr>
            <p:nvPr/>
          </p:nvCxnSpPr>
          <p:spPr>
            <a:xfrm rot="5400000" flipH="1" flipV="1">
              <a:off x="2771800" y="4394932"/>
              <a:ext cx="978285" cy="834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61" idx="2"/>
            </p:cNvCxnSpPr>
            <p:nvPr/>
          </p:nvCxnSpPr>
          <p:spPr>
            <a:xfrm rot="5400000" flipH="1" flipV="1">
              <a:off x="2537774" y="3915054"/>
              <a:ext cx="864096" cy="1044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endCxn id="62" idx="3"/>
            </p:cNvCxnSpPr>
            <p:nvPr/>
          </p:nvCxnSpPr>
          <p:spPr>
            <a:xfrm rot="5400000" flipH="1" flipV="1">
              <a:off x="2285746" y="3620846"/>
              <a:ext cx="1410333" cy="1086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2051720" y="4869160"/>
              <a:ext cx="792088" cy="816540"/>
            </a:xfrm>
            <a:prstGeom prst="rect">
              <a:avLst/>
            </a:prstGeom>
            <a:solidFill>
              <a:srgbClr val="FFFF00"/>
            </a:solidFill>
          </p:spPr>
          <p:txBody>
            <a:bodyPr wrap="square" rtlCol="0">
              <a:spAutoFit/>
            </a:bodyPr>
            <a:lstStyle/>
            <a:p>
              <a:pPr algn="ctr"/>
              <a:r>
                <a:rPr kumimoji="1" lang="en-US" altLang="ja-JP" sz="1400" dirty="0" smtClean="0">
                  <a:latin typeface="Times New Roman" pitchFamily="18" charset="0"/>
                  <a:cs typeface="Times New Roman" pitchFamily="18" charset="0"/>
                </a:rPr>
                <a:t>White spot noise</a:t>
              </a:r>
              <a:endParaRPr kumimoji="1" lang="ja-JP" altLang="en-US" sz="1400" dirty="0">
                <a:latin typeface="Times New Roman" pitchFamily="18" charset="0"/>
                <a:cs typeface="Times New Roman" pitchFamily="18" charset="0"/>
              </a:endParaRPr>
            </a:p>
          </p:txBody>
        </p:sp>
      </p:grpSp>
      <p:graphicFrame>
        <p:nvGraphicFramePr>
          <p:cNvPr id="69" name="表 68"/>
          <p:cNvGraphicFramePr>
            <a:graphicFrameLocks noGrp="1"/>
          </p:cNvGraphicFramePr>
          <p:nvPr>
            <p:extLst>
              <p:ext uri="{D42A27DB-BD31-4B8C-83A1-F6EECF244321}">
                <p14:modId xmlns:p14="http://schemas.microsoft.com/office/powerpoint/2010/main" val="3192192950"/>
              </p:ext>
            </p:extLst>
          </p:nvPr>
        </p:nvGraphicFramePr>
        <p:xfrm>
          <a:off x="539552" y="1124744"/>
          <a:ext cx="4968552" cy="741680"/>
        </p:xfrm>
        <a:graphic>
          <a:graphicData uri="http://schemas.openxmlformats.org/drawingml/2006/table">
            <a:tbl>
              <a:tblPr firstRow="1" bandRow="1">
                <a:tableStyleId>{5C22544A-7EE6-4342-B048-85BDC9FD1C3A}</a:tableStyleId>
              </a:tblPr>
              <a:tblGrid>
                <a:gridCol w="2160240"/>
                <a:gridCol w="2808312"/>
              </a:tblGrid>
              <a:tr h="370840">
                <a:tc>
                  <a:txBody>
                    <a:bodyPr/>
                    <a:lstStyle/>
                    <a:p>
                      <a:r>
                        <a:rPr kumimoji="1" lang="ja-JP" altLang="en-US" b="0" dirty="0" smtClean="0">
                          <a:solidFill>
                            <a:schemeClr val="tx1"/>
                          </a:solidFill>
                        </a:rPr>
                        <a:t>即発</a:t>
                      </a:r>
                      <a:r>
                        <a:rPr kumimoji="1" lang="en-US" altLang="ja-JP" b="0" dirty="0" smtClean="0">
                          <a:solidFill>
                            <a:schemeClr val="tx1"/>
                          </a:solidFill>
                        </a:rPr>
                        <a:t>γ</a:t>
                      </a:r>
                      <a:r>
                        <a:rPr kumimoji="1" lang="ja-JP" altLang="en-US" b="0" dirty="0" smtClean="0">
                          <a:solidFill>
                            <a:schemeClr val="tx1"/>
                          </a:solidFill>
                        </a:rPr>
                        <a:t>線</a:t>
                      </a:r>
                      <a:endParaRPr kumimoji="1" lang="ja-JP" altLang="en-US" b="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b="0" dirty="0" smtClean="0">
                          <a:solidFill>
                            <a:schemeClr val="tx1"/>
                          </a:solidFill>
                        </a:rPr>
                        <a:t>モルフォロジーフィルタ</a:t>
                      </a:r>
                      <a:endParaRPr kumimoji="1" lang="ja-JP" altLang="en-US" b="0" dirty="0">
                        <a:solidFill>
                          <a:schemeClr val="tx1"/>
                        </a:solidFill>
                      </a:endParaRPr>
                    </a:p>
                  </a:txBody>
                  <a:tcPr>
                    <a:lnB w="12700" cap="flat" cmpd="sng" algn="ctr">
                      <a:solidFill>
                        <a:schemeClr val="tx1"/>
                      </a:solidFill>
                      <a:prstDash val="solid"/>
                      <a:round/>
                      <a:headEnd type="none" w="med" len="med"/>
                      <a:tailEnd type="none" w="med" len="med"/>
                    </a:lnB>
                    <a:solidFill>
                      <a:schemeClr val="bg1"/>
                    </a:solidFill>
                  </a:tcPr>
                </a:tc>
              </a:tr>
              <a:tr h="370840">
                <a:tc>
                  <a:txBody>
                    <a:bodyPr/>
                    <a:lstStyle/>
                    <a:p>
                      <a:r>
                        <a:rPr kumimoji="1" lang="ja-JP" altLang="en-US" b="0" dirty="0" smtClean="0">
                          <a:solidFill>
                            <a:schemeClr val="tx1"/>
                          </a:solidFill>
                        </a:rPr>
                        <a:t>暗電流値</a:t>
                      </a:r>
                      <a:endParaRPr kumimoji="1" lang="ja-JP" altLang="en-US" b="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b="0" dirty="0" smtClean="0">
                          <a:solidFill>
                            <a:schemeClr val="tx1"/>
                          </a:solidFill>
                        </a:rPr>
                        <a:t>オフセット補正</a:t>
                      </a:r>
                      <a:endParaRPr kumimoji="1" lang="ja-JP" altLang="en-US" b="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70" name="直線コネクタ 69"/>
          <p:cNvCxnSpPr/>
          <p:nvPr/>
        </p:nvCxnSpPr>
        <p:spPr>
          <a:xfrm>
            <a:off x="467544" y="1097211"/>
            <a:ext cx="5040560"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467544" y="1916832"/>
            <a:ext cx="5112568"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899592" y="6268670"/>
            <a:ext cx="208823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dirty="0" smtClean="0">
                <a:solidFill>
                  <a:schemeClr val="bg1"/>
                </a:solidFill>
                <a:latin typeface="Times New Roman" pitchFamily="18" charset="0"/>
                <a:cs typeface="Times New Roman" pitchFamily="18" charset="0"/>
              </a:rPr>
              <a:t>処理前</a:t>
            </a:r>
            <a:endParaRPr kumimoji="1" lang="ja-JP" altLang="en-US" dirty="0">
              <a:solidFill>
                <a:schemeClr val="bg1"/>
              </a:solidFill>
              <a:latin typeface="Times New Roman" pitchFamily="18" charset="0"/>
              <a:cs typeface="Times New Roman" pitchFamily="18" charset="0"/>
            </a:endParaRPr>
          </a:p>
        </p:txBody>
      </p:sp>
      <p:sp>
        <p:nvSpPr>
          <p:cNvPr id="32" name="テキスト ボックス 31"/>
          <p:cNvSpPr txBox="1"/>
          <p:nvPr/>
        </p:nvSpPr>
        <p:spPr>
          <a:xfrm>
            <a:off x="5745798" y="6268670"/>
            <a:ext cx="208823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dirty="0" smtClean="0">
                <a:solidFill>
                  <a:schemeClr val="bg1"/>
                </a:solidFill>
                <a:latin typeface="Times New Roman" pitchFamily="18" charset="0"/>
                <a:cs typeface="Times New Roman" pitchFamily="18" charset="0"/>
              </a:rPr>
              <a:t>処理後</a:t>
            </a:r>
            <a:endParaRPr kumimoji="1" lang="ja-JP" alt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9045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Freeform 25"/>
          <p:cNvSpPr>
            <a:spLocks/>
          </p:cNvSpPr>
          <p:nvPr/>
        </p:nvSpPr>
        <p:spPr bwMode="auto">
          <a:xfrm rot="341454" flipV="1">
            <a:off x="3228582" y="3814750"/>
            <a:ext cx="1620867" cy="687941"/>
          </a:xfrm>
          <a:custGeom>
            <a:avLst/>
            <a:gdLst/>
            <a:ahLst/>
            <a:cxnLst>
              <a:cxn ang="0">
                <a:pos x="1087" y="216"/>
              </a:cxn>
              <a:cxn ang="0">
                <a:pos x="0" y="0"/>
              </a:cxn>
              <a:cxn ang="0">
                <a:pos x="1099" y="139"/>
              </a:cxn>
              <a:cxn ang="0">
                <a:pos x="1087" y="216"/>
              </a:cxn>
            </a:cxnLst>
            <a:rect l="0" t="0" r="r" b="b"/>
            <a:pathLst>
              <a:path w="1099" h="216">
                <a:moveTo>
                  <a:pt x="1087" y="216"/>
                </a:moveTo>
                <a:lnTo>
                  <a:pt x="0" y="0"/>
                </a:lnTo>
                <a:lnTo>
                  <a:pt x="1099" y="139"/>
                </a:lnTo>
                <a:lnTo>
                  <a:pt x="1087" y="216"/>
                </a:lnTo>
                <a:close/>
              </a:path>
            </a:pathLst>
          </a:custGeom>
          <a:solidFill>
            <a:srgbClr val="595959"/>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p>
        </p:txBody>
      </p:sp>
      <p:cxnSp>
        <p:nvCxnSpPr>
          <p:cNvPr id="11" name="直線コネクタ 10"/>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直線コネクタ 11"/>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8" name="AutoShape 23"/>
          <p:cNvSpPr>
            <a:spLocks noChangeAspect="1" noChangeArrowheads="1" noTextEdit="1"/>
          </p:cNvSpPr>
          <p:nvPr/>
        </p:nvSpPr>
        <p:spPr bwMode="auto">
          <a:xfrm>
            <a:off x="755576" y="2924944"/>
            <a:ext cx="4209182" cy="33843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9" name="Freeform 25"/>
          <p:cNvSpPr>
            <a:spLocks/>
          </p:cNvSpPr>
          <p:nvPr/>
        </p:nvSpPr>
        <p:spPr bwMode="auto">
          <a:xfrm rot="21258546">
            <a:off x="3309986" y="5451884"/>
            <a:ext cx="1620867" cy="687941"/>
          </a:xfrm>
          <a:custGeom>
            <a:avLst/>
            <a:gdLst/>
            <a:ahLst/>
            <a:cxnLst>
              <a:cxn ang="0">
                <a:pos x="1087" y="216"/>
              </a:cxn>
              <a:cxn ang="0">
                <a:pos x="0" y="0"/>
              </a:cxn>
              <a:cxn ang="0">
                <a:pos x="1099" y="139"/>
              </a:cxn>
              <a:cxn ang="0">
                <a:pos x="1087" y="216"/>
              </a:cxn>
            </a:cxnLst>
            <a:rect l="0" t="0" r="r" b="b"/>
            <a:pathLst>
              <a:path w="1099" h="216">
                <a:moveTo>
                  <a:pt x="1087" y="216"/>
                </a:moveTo>
                <a:lnTo>
                  <a:pt x="0" y="0"/>
                </a:lnTo>
                <a:lnTo>
                  <a:pt x="1099" y="139"/>
                </a:lnTo>
                <a:lnTo>
                  <a:pt x="1087" y="216"/>
                </a:lnTo>
                <a:close/>
              </a:path>
            </a:pathLst>
          </a:custGeom>
          <a:solidFill>
            <a:srgbClr val="595959"/>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1" name="Rectangle 27"/>
          <p:cNvSpPr>
            <a:spLocks noChangeArrowheads="1"/>
          </p:cNvSpPr>
          <p:nvPr/>
        </p:nvSpPr>
        <p:spPr bwMode="auto">
          <a:xfrm>
            <a:off x="3524598" y="4365104"/>
            <a:ext cx="72008" cy="1224136"/>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2" name="Freeform 28"/>
          <p:cNvSpPr>
            <a:spLocks noEditPoints="1"/>
          </p:cNvSpPr>
          <p:nvPr/>
        </p:nvSpPr>
        <p:spPr bwMode="auto">
          <a:xfrm>
            <a:off x="1220342" y="3850084"/>
            <a:ext cx="3600399" cy="1379116"/>
          </a:xfrm>
          <a:custGeom>
            <a:avLst/>
            <a:gdLst/>
            <a:ahLst/>
            <a:cxnLst>
              <a:cxn ang="0">
                <a:pos x="3" y="535"/>
              </a:cxn>
              <a:cxn ang="0">
                <a:pos x="115" y="513"/>
              </a:cxn>
              <a:cxn ang="0">
                <a:pos x="175" y="485"/>
              </a:cxn>
              <a:cxn ang="0">
                <a:pos x="191" y="482"/>
              </a:cxn>
              <a:cxn ang="0">
                <a:pos x="191" y="482"/>
              </a:cxn>
              <a:cxn ang="0">
                <a:pos x="258" y="486"/>
              </a:cxn>
              <a:cxn ang="0">
                <a:pos x="369" y="465"/>
              </a:cxn>
              <a:cxn ang="0">
                <a:pos x="430" y="437"/>
              </a:cxn>
              <a:cxn ang="0">
                <a:pos x="446" y="434"/>
              </a:cxn>
              <a:cxn ang="0">
                <a:pos x="446" y="434"/>
              </a:cxn>
              <a:cxn ang="0">
                <a:pos x="512" y="438"/>
              </a:cxn>
              <a:cxn ang="0">
                <a:pos x="623" y="416"/>
              </a:cxn>
              <a:cxn ang="0">
                <a:pos x="684" y="388"/>
              </a:cxn>
              <a:cxn ang="0">
                <a:pos x="700" y="385"/>
              </a:cxn>
              <a:cxn ang="0">
                <a:pos x="700" y="385"/>
              </a:cxn>
              <a:cxn ang="0">
                <a:pos x="766" y="389"/>
              </a:cxn>
              <a:cxn ang="0">
                <a:pos x="878" y="368"/>
              </a:cxn>
              <a:cxn ang="0">
                <a:pos x="938" y="340"/>
              </a:cxn>
              <a:cxn ang="0">
                <a:pos x="954" y="337"/>
              </a:cxn>
              <a:cxn ang="0">
                <a:pos x="954" y="337"/>
              </a:cxn>
              <a:cxn ang="0">
                <a:pos x="1021" y="340"/>
              </a:cxn>
              <a:cxn ang="0">
                <a:pos x="1132" y="319"/>
              </a:cxn>
              <a:cxn ang="0">
                <a:pos x="1193" y="291"/>
              </a:cxn>
              <a:cxn ang="0">
                <a:pos x="1208" y="288"/>
              </a:cxn>
              <a:cxn ang="0">
                <a:pos x="1208" y="288"/>
              </a:cxn>
              <a:cxn ang="0">
                <a:pos x="1275" y="292"/>
              </a:cxn>
              <a:cxn ang="0">
                <a:pos x="1387" y="271"/>
              </a:cxn>
              <a:cxn ang="0">
                <a:pos x="1447" y="243"/>
              </a:cxn>
              <a:cxn ang="0">
                <a:pos x="1463" y="240"/>
              </a:cxn>
              <a:cxn ang="0">
                <a:pos x="1463" y="240"/>
              </a:cxn>
              <a:cxn ang="0">
                <a:pos x="1529" y="243"/>
              </a:cxn>
              <a:cxn ang="0">
                <a:pos x="1641" y="222"/>
              </a:cxn>
              <a:cxn ang="0">
                <a:pos x="1701" y="194"/>
              </a:cxn>
              <a:cxn ang="0">
                <a:pos x="1717" y="191"/>
              </a:cxn>
              <a:cxn ang="0">
                <a:pos x="1717" y="191"/>
              </a:cxn>
              <a:cxn ang="0">
                <a:pos x="1784" y="195"/>
              </a:cxn>
              <a:cxn ang="0">
                <a:pos x="1895" y="173"/>
              </a:cxn>
              <a:cxn ang="0">
                <a:pos x="1956" y="145"/>
              </a:cxn>
              <a:cxn ang="0">
                <a:pos x="1972" y="142"/>
              </a:cxn>
              <a:cxn ang="0">
                <a:pos x="1972" y="142"/>
              </a:cxn>
              <a:cxn ang="0">
                <a:pos x="2038" y="146"/>
              </a:cxn>
              <a:cxn ang="0">
                <a:pos x="2150" y="125"/>
              </a:cxn>
              <a:cxn ang="0">
                <a:pos x="2210" y="97"/>
              </a:cxn>
              <a:cxn ang="0">
                <a:pos x="2226" y="94"/>
              </a:cxn>
              <a:cxn ang="0">
                <a:pos x="2226" y="94"/>
              </a:cxn>
              <a:cxn ang="0">
                <a:pos x="2293" y="97"/>
              </a:cxn>
              <a:cxn ang="0">
                <a:pos x="2404" y="76"/>
              </a:cxn>
              <a:cxn ang="0">
                <a:pos x="2464" y="48"/>
              </a:cxn>
              <a:cxn ang="0">
                <a:pos x="2480" y="45"/>
              </a:cxn>
              <a:cxn ang="0">
                <a:pos x="2480" y="45"/>
              </a:cxn>
              <a:cxn ang="0">
                <a:pos x="2547" y="49"/>
              </a:cxn>
              <a:cxn ang="0">
                <a:pos x="2658" y="28"/>
              </a:cxn>
              <a:cxn ang="0">
                <a:pos x="2719" y="0"/>
              </a:cxn>
            </a:cxnLst>
            <a:rect l="0" t="0" r="r" b="b"/>
            <a:pathLst>
              <a:path w="2722" h="535">
                <a:moveTo>
                  <a:pt x="0" y="519"/>
                </a:moveTo>
                <a:lnTo>
                  <a:pt x="48" y="510"/>
                </a:lnTo>
                <a:lnTo>
                  <a:pt x="51" y="526"/>
                </a:lnTo>
                <a:lnTo>
                  <a:pt x="3" y="535"/>
                </a:lnTo>
                <a:lnTo>
                  <a:pt x="0" y="519"/>
                </a:lnTo>
                <a:close/>
                <a:moveTo>
                  <a:pt x="64" y="507"/>
                </a:moveTo>
                <a:lnTo>
                  <a:pt x="112" y="498"/>
                </a:lnTo>
                <a:lnTo>
                  <a:pt x="115" y="513"/>
                </a:lnTo>
                <a:lnTo>
                  <a:pt x="67" y="523"/>
                </a:lnTo>
                <a:lnTo>
                  <a:pt x="64" y="507"/>
                </a:lnTo>
                <a:close/>
                <a:moveTo>
                  <a:pt x="127" y="495"/>
                </a:moveTo>
                <a:lnTo>
                  <a:pt x="175" y="485"/>
                </a:lnTo>
                <a:lnTo>
                  <a:pt x="178" y="501"/>
                </a:lnTo>
                <a:lnTo>
                  <a:pt x="130" y="510"/>
                </a:lnTo>
                <a:lnTo>
                  <a:pt x="127" y="495"/>
                </a:lnTo>
                <a:close/>
                <a:moveTo>
                  <a:pt x="191" y="482"/>
                </a:moveTo>
                <a:lnTo>
                  <a:pt x="239" y="473"/>
                </a:lnTo>
                <a:lnTo>
                  <a:pt x="242" y="489"/>
                </a:lnTo>
                <a:lnTo>
                  <a:pt x="194" y="498"/>
                </a:lnTo>
                <a:lnTo>
                  <a:pt x="191" y="482"/>
                </a:lnTo>
                <a:close/>
                <a:moveTo>
                  <a:pt x="255" y="470"/>
                </a:moveTo>
                <a:lnTo>
                  <a:pt x="302" y="461"/>
                </a:lnTo>
                <a:lnTo>
                  <a:pt x="305" y="477"/>
                </a:lnTo>
                <a:lnTo>
                  <a:pt x="258" y="486"/>
                </a:lnTo>
                <a:lnTo>
                  <a:pt x="255" y="470"/>
                </a:lnTo>
                <a:close/>
                <a:moveTo>
                  <a:pt x="318" y="458"/>
                </a:moveTo>
                <a:lnTo>
                  <a:pt x="366" y="449"/>
                </a:lnTo>
                <a:lnTo>
                  <a:pt x="369" y="465"/>
                </a:lnTo>
                <a:lnTo>
                  <a:pt x="321" y="474"/>
                </a:lnTo>
                <a:lnTo>
                  <a:pt x="318" y="458"/>
                </a:lnTo>
                <a:close/>
                <a:moveTo>
                  <a:pt x="382" y="446"/>
                </a:moveTo>
                <a:lnTo>
                  <a:pt x="430" y="437"/>
                </a:lnTo>
                <a:lnTo>
                  <a:pt x="433" y="453"/>
                </a:lnTo>
                <a:lnTo>
                  <a:pt x="385" y="462"/>
                </a:lnTo>
                <a:lnTo>
                  <a:pt x="382" y="446"/>
                </a:lnTo>
                <a:close/>
                <a:moveTo>
                  <a:pt x="446" y="434"/>
                </a:moveTo>
                <a:lnTo>
                  <a:pt x="493" y="425"/>
                </a:lnTo>
                <a:lnTo>
                  <a:pt x="496" y="441"/>
                </a:lnTo>
                <a:lnTo>
                  <a:pt x="449" y="450"/>
                </a:lnTo>
                <a:lnTo>
                  <a:pt x="446" y="434"/>
                </a:lnTo>
                <a:close/>
                <a:moveTo>
                  <a:pt x="509" y="422"/>
                </a:moveTo>
                <a:lnTo>
                  <a:pt x="557" y="413"/>
                </a:lnTo>
                <a:lnTo>
                  <a:pt x="560" y="428"/>
                </a:lnTo>
                <a:lnTo>
                  <a:pt x="512" y="438"/>
                </a:lnTo>
                <a:lnTo>
                  <a:pt x="509" y="422"/>
                </a:lnTo>
                <a:close/>
                <a:moveTo>
                  <a:pt x="573" y="410"/>
                </a:moveTo>
                <a:lnTo>
                  <a:pt x="620" y="400"/>
                </a:lnTo>
                <a:lnTo>
                  <a:pt x="623" y="416"/>
                </a:lnTo>
                <a:lnTo>
                  <a:pt x="576" y="425"/>
                </a:lnTo>
                <a:lnTo>
                  <a:pt x="573" y="410"/>
                </a:lnTo>
                <a:close/>
                <a:moveTo>
                  <a:pt x="636" y="397"/>
                </a:moveTo>
                <a:lnTo>
                  <a:pt x="684" y="388"/>
                </a:lnTo>
                <a:lnTo>
                  <a:pt x="687" y="404"/>
                </a:lnTo>
                <a:lnTo>
                  <a:pt x="639" y="413"/>
                </a:lnTo>
                <a:lnTo>
                  <a:pt x="636" y="397"/>
                </a:lnTo>
                <a:close/>
                <a:moveTo>
                  <a:pt x="700" y="385"/>
                </a:moveTo>
                <a:lnTo>
                  <a:pt x="747" y="376"/>
                </a:lnTo>
                <a:lnTo>
                  <a:pt x="751" y="392"/>
                </a:lnTo>
                <a:lnTo>
                  <a:pt x="703" y="401"/>
                </a:lnTo>
                <a:lnTo>
                  <a:pt x="700" y="385"/>
                </a:lnTo>
                <a:close/>
                <a:moveTo>
                  <a:pt x="763" y="373"/>
                </a:moveTo>
                <a:lnTo>
                  <a:pt x="811" y="364"/>
                </a:lnTo>
                <a:lnTo>
                  <a:pt x="814" y="380"/>
                </a:lnTo>
                <a:lnTo>
                  <a:pt x="766" y="389"/>
                </a:lnTo>
                <a:lnTo>
                  <a:pt x="763" y="373"/>
                </a:lnTo>
                <a:close/>
                <a:moveTo>
                  <a:pt x="827" y="361"/>
                </a:moveTo>
                <a:lnTo>
                  <a:pt x="875" y="352"/>
                </a:lnTo>
                <a:lnTo>
                  <a:pt x="878" y="368"/>
                </a:lnTo>
                <a:lnTo>
                  <a:pt x="830" y="377"/>
                </a:lnTo>
                <a:lnTo>
                  <a:pt x="827" y="361"/>
                </a:lnTo>
                <a:close/>
                <a:moveTo>
                  <a:pt x="891" y="349"/>
                </a:moveTo>
                <a:lnTo>
                  <a:pt x="938" y="340"/>
                </a:lnTo>
                <a:lnTo>
                  <a:pt x="941" y="356"/>
                </a:lnTo>
                <a:lnTo>
                  <a:pt x="894" y="365"/>
                </a:lnTo>
                <a:lnTo>
                  <a:pt x="891" y="349"/>
                </a:lnTo>
                <a:close/>
                <a:moveTo>
                  <a:pt x="954" y="337"/>
                </a:moveTo>
                <a:lnTo>
                  <a:pt x="1002" y="328"/>
                </a:lnTo>
                <a:lnTo>
                  <a:pt x="1005" y="344"/>
                </a:lnTo>
                <a:lnTo>
                  <a:pt x="957" y="353"/>
                </a:lnTo>
                <a:lnTo>
                  <a:pt x="954" y="337"/>
                </a:lnTo>
                <a:close/>
                <a:moveTo>
                  <a:pt x="1018" y="325"/>
                </a:moveTo>
                <a:lnTo>
                  <a:pt x="1065" y="315"/>
                </a:lnTo>
                <a:lnTo>
                  <a:pt x="1068" y="331"/>
                </a:lnTo>
                <a:lnTo>
                  <a:pt x="1021" y="340"/>
                </a:lnTo>
                <a:lnTo>
                  <a:pt x="1018" y="325"/>
                </a:lnTo>
                <a:close/>
                <a:moveTo>
                  <a:pt x="1081" y="312"/>
                </a:moveTo>
                <a:lnTo>
                  <a:pt x="1129" y="303"/>
                </a:lnTo>
                <a:lnTo>
                  <a:pt x="1132" y="319"/>
                </a:lnTo>
                <a:lnTo>
                  <a:pt x="1084" y="328"/>
                </a:lnTo>
                <a:lnTo>
                  <a:pt x="1081" y="312"/>
                </a:lnTo>
                <a:close/>
                <a:moveTo>
                  <a:pt x="1145" y="300"/>
                </a:moveTo>
                <a:lnTo>
                  <a:pt x="1193" y="291"/>
                </a:lnTo>
                <a:lnTo>
                  <a:pt x="1196" y="307"/>
                </a:lnTo>
                <a:lnTo>
                  <a:pt x="1148" y="316"/>
                </a:lnTo>
                <a:lnTo>
                  <a:pt x="1145" y="300"/>
                </a:lnTo>
                <a:close/>
                <a:moveTo>
                  <a:pt x="1208" y="288"/>
                </a:moveTo>
                <a:lnTo>
                  <a:pt x="1256" y="279"/>
                </a:lnTo>
                <a:lnTo>
                  <a:pt x="1259" y="295"/>
                </a:lnTo>
                <a:lnTo>
                  <a:pt x="1212" y="304"/>
                </a:lnTo>
                <a:lnTo>
                  <a:pt x="1208" y="288"/>
                </a:lnTo>
                <a:close/>
                <a:moveTo>
                  <a:pt x="1272" y="276"/>
                </a:moveTo>
                <a:lnTo>
                  <a:pt x="1320" y="267"/>
                </a:lnTo>
                <a:lnTo>
                  <a:pt x="1323" y="283"/>
                </a:lnTo>
                <a:lnTo>
                  <a:pt x="1275" y="292"/>
                </a:lnTo>
                <a:lnTo>
                  <a:pt x="1272" y="276"/>
                </a:lnTo>
                <a:close/>
                <a:moveTo>
                  <a:pt x="1336" y="264"/>
                </a:moveTo>
                <a:lnTo>
                  <a:pt x="1383" y="255"/>
                </a:lnTo>
                <a:lnTo>
                  <a:pt x="1387" y="271"/>
                </a:lnTo>
                <a:lnTo>
                  <a:pt x="1339" y="280"/>
                </a:lnTo>
                <a:lnTo>
                  <a:pt x="1336" y="264"/>
                </a:lnTo>
                <a:close/>
                <a:moveTo>
                  <a:pt x="1399" y="252"/>
                </a:moveTo>
                <a:lnTo>
                  <a:pt x="1447" y="243"/>
                </a:lnTo>
                <a:lnTo>
                  <a:pt x="1450" y="258"/>
                </a:lnTo>
                <a:lnTo>
                  <a:pt x="1402" y="268"/>
                </a:lnTo>
                <a:lnTo>
                  <a:pt x="1399" y="252"/>
                </a:lnTo>
                <a:close/>
                <a:moveTo>
                  <a:pt x="1463" y="240"/>
                </a:moveTo>
                <a:lnTo>
                  <a:pt x="1510" y="230"/>
                </a:lnTo>
                <a:lnTo>
                  <a:pt x="1513" y="246"/>
                </a:lnTo>
                <a:lnTo>
                  <a:pt x="1466" y="255"/>
                </a:lnTo>
                <a:lnTo>
                  <a:pt x="1463" y="240"/>
                </a:lnTo>
                <a:close/>
                <a:moveTo>
                  <a:pt x="1526" y="227"/>
                </a:moveTo>
                <a:lnTo>
                  <a:pt x="1574" y="218"/>
                </a:lnTo>
                <a:lnTo>
                  <a:pt x="1577" y="234"/>
                </a:lnTo>
                <a:lnTo>
                  <a:pt x="1529" y="243"/>
                </a:lnTo>
                <a:lnTo>
                  <a:pt x="1526" y="227"/>
                </a:lnTo>
                <a:close/>
                <a:moveTo>
                  <a:pt x="1590" y="215"/>
                </a:moveTo>
                <a:lnTo>
                  <a:pt x="1638" y="206"/>
                </a:lnTo>
                <a:lnTo>
                  <a:pt x="1641" y="222"/>
                </a:lnTo>
                <a:lnTo>
                  <a:pt x="1593" y="231"/>
                </a:lnTo>
                <a:lnTo>
                  <a:pt x="1590" y="215"/>
                </a:lnTo>
                <a:close/>
                <a:moveTo>
                  <a:pt x="1654" y="203"/>
                </a:moveTo>
                <a:lnTo>
                  <a:pt x="1701" y="194"/>
                </a:lnTo>
                <a:lnTo>
                  <a:pt x="1704" y="210"/>
                </a:lnTo>
                <a:lnTo>
                  <a:pt x="1657" y="219"/>
                </a:lnTo>
                <a:lnTo>
                  <a:pt x="1654" y="203"/>
                </a:lnTo>
                <a:close/>
                <a:moveTo>
                  <a:pt x="1717" y="191"/>
                </a:moveTo>
                <a:lnTo>
                  <a:pt x="1765" y="182"/>
                </a:lnTo>
                <a:lnTo>
                  <a:pt x="1768" y="198"/>
                </a:lnTo>
                <a:lnTo>
                  <a:pt x="1720" y="207"/>
                </a:lnTo>
                <a:lnTo>
                  <a:pt x="1717" y="191"/>
                </a:lnTo>
                <a:close/>
                <a:moveTo>
                  <a:pt x="1781" y="179"/>
                </a:moveTo>
                <a:lnTo>
                  <a:pt x="1829" y="170"/>
                </a:lnTo>
                <a:lnTo>
                  <a:pt x="1832" y="185"/>
                </a:lnTo>
                <a:lnTo>
                  <a:pt x="1784" y="195"/>
                </a:lnTo>
                <a:lnTo>
                  <a:pt x="1781" y="179"/>
                </a:lnTo>
                <a:close/>
                <a:moveTo>
                  <a:pt x="1845" y="166"/>
                </a:moveTo>
                <a:lnTo>
                  <a:pt x="1892" y="157"/>
                </a:lnTo>
                <a:lnTo>
                  <a:pt x="1895" y="173"/>
                </a:lnTo>
                <a:lnTo>
                  <a:pt x="1848" y="182"/>
                </a:lnTo>
                <a:lnTo>
                  <a:pt x="1845" y="166"/>
                </a:lnTo>
                <a:close/>
                <a:moveTo>
                  <a:pt x="1908" y="154"/>
                </a:moveTo>
                <a:lnTo>
                  <a:pt x="1956" y="145"/>
                </a:lnTo>
                <a:lnTo>
                  <a:pt x="1959" y="161"/>
                </a:lnTo>
                <a:lnTo>
                  <a:pt x="1911" y="170"/>
                </a:lnTo>
                <a:lnTo>
                  <a:pt x="1908" y="154"/>
                </a:lnTo>
                <a:close/>
                <a:moveTo>
                  <a:pt x="1972" y="142"/>
                </a:moveTo>
                <a:lnTo>
                  <a:pt x="2019" y="133"/>
                </a:lnTo>
                <a:lnTo>
                  <a:pt x="2022" y="149"/>
                </a:lnTo>
                <a:lnTo>
                  <a:pt x="1975" y="158"/>
                </a:lnTo>
                <a:lnTo>
                  <a:pt x="1972" y="142"/>
                </a:lnTo>
                <a:close/>
                <a:moveTo>
                  <a:pt x="2035" y="130"/>
                </a:moveTo>
                <a:lnTo>
                  <a:pt x="2083" y="121"/>
                </a:lnTo>
                <a:lnTo>
                  <a:pt x="2086" y="137"/>
                </a:lnTo>
                <a:lnTo>
                  <a:pt x="2038" y="146"/>
                </a:lnTo>
                <a:lnTo>
                  <a:pt x="2035" y="130"/>
                </a:lnTo>
                <a:close/>
                <a:moveTo>
                  <a:pt x="2099" y="118"/>
                </a:moveTo>
                <a:lnTo>
                  <a:pt x="2146" y="109"/>
                </a:lnTo>
                <a:lnTo>
                  <a:pt x="2150" y="125"/>
                </a:lnTo>
                <a:lnTo>
                  <a:pt x="2102" y="134"/>
                </a:lnTo>
                <a:lnTo>
                  <a:pt x="2099" y="118"/>
                </a:lnTo>
                <a:close/>
                <a:moveTo>
                  <a:pt x="2162" y="106"/>
                </a:moveTo>
                <a:lnTo>
                  <a:pt x="2210" y="97"/>
                </a:lnTo>
                <a:lnTo>
                  <a:pt x="2213" y="113"/>
                </a:lnTo>
                <a:lnTo>
                  <a:pt x="2165" y="122"/>
                </a:lnTo>
                <a:lnTo>
                  <a:pt x="2162" y="106"/>
                </a:lnTo>
                <a:close/>
                <a:moveTo>
                  <a:pt x="2226" y="94"/>
                </a:moveTo>
                <a:lnTo>
                  <a:pt x="2274" y="85"/>
                </a:lnTo>
                <a:lnTo>
                  <a:pt x="2277" y="100"/>
                </a:lnTo>
                <a:lnTo>
                  <a:pt x="2229" y="110"/>
                </a:lnTo>
                <a:lnTo>
                  <a:pt x="2226" y="94"/>
                </a:lnTo>
                <a:close/>
                <a:moveTo>
                  <a:pt x="2290" y="81"/>
                </a:moveTo>
                <a:lnTo>
                  <a:pt x="2337" y="72"/>
                </a:lnTo>
                <a:lnTo>
                  <a:pt x="2340" y="88"/>
                </a:lnTo>
                <a:lnTo>
                  <a:pt x="2293" y="97"/>
                </a:lnTo>
                <a:lnTo>
                  <a:pt x="2290" y="81"/>
                </a:lnTo>
                <a:close/>
                <a:moveTo>
                  <a:pt x="2353" y="69"/>
                </a:moveTo>
                <a:lnTo>
                  <a:pt x="2401" y="60"/>
                </a:lnTo>
                <a:lnTo>
                  <a:pt x="2404" y="76"/>
                </a:lnTo>
                <a:lnTo>
                  <a:pt x="2356" y="85"/>
                </a:lnTo>
                <a:lnTo>
                  <a:pt x="2353" y="69"/>
                </a:lnTo>
                <a:close/>
                <a:moveTo>
                  <a:pt x="2417" y="57"/>
                </a:moveTo>
                <a:lnTo>
                  <a:pt x="2464" y="48"/>
                </a:lnTo>
                <a:lnTo>
                  <a:pt x="2467" y="64"/>
                </a:lnTo>
                <a:lnTo>
                  <a:pt x="2420" y="73"/>
                </a:lnTo>
                <a:lnTo>
                  <a:pt x="2417" y="57"/>
                </a:lnTo>
                <a:close/>
                <a:moveTo>
                  <a:pt x="2480" y="45"/>
                </a:moveTo>
                <a:lnTo>
                  <a:pt x="2528" y="36"/>
                </a:lnTo>
                <a:lnTo>
                  <a:pt x="2531" y="52"/>
                </a:lnTo>
                <a:lnTo>
                  <a:pt x="2483" y="61"/>
                </a:lnTo>
                <a:lnTo>
                  <a:pt x="2480" y="45"/>
                </a:lnTo>
                <a:close/>
                <a:moveTo>
                  <a:pt x="2544" y="33"/>
                </a:moveTo>
                <a:lnTo>
                  <a:pt x="2592" y="24"/>
                </a:lnTo>
                <a:lnTo>
                  <a:pt x="2595" y="40"/>
                </a:lnTo>
                <a:lnTo>
                  <a:pt x="2547" y="49"/>
                </a:lnTo>
                <a:lnTo>
                  <a:pt x="2544" y="33"/>
                </a:lnTo>
                <a:close/>
                <a:moveTo>
                  <a:pt x="2607" y="21"/>
                </a:moveTo>
                <a:lnTo>
                  <a:pt x="2655" y="12"/>
                </a:lnTo>
                <a:lnTo>
                  <a:pt x="2658" y="28"/>
                </a:lnTo>
                <a:lnTo>
                  <a:pt x="2611" y="37"/>
                </a:lnTo>
                <a:lnTo>
                  <a:pt x="2607" y="21"/>
                </a:lnTo>
                <a:close/>
                <a:moveTo>
                  <a:pt x="2671" y="9"/>
                </a:moveTo>
                <a:lnTo>
                  <a:pt x="2719" y="0"/>
                </a:lnTo>
                <a:lnTo>
                  <a:pt x="2722" y="15"/>
                </a:lnTo>
                <a:lnTo>
                  <a:pt x="2674" y="25"/>
                </a:lnTo>
                <a:lnTo>
                  <a:pt x="2671" y="9"/>
                </a:lnTo>
                <a:close/>
              </a:path>
            </a:pathLst>
          </a:custGeom>
          <a:solidFill>
            <a:srgbClr val="00B050"/>
          </a:solidFill>
          <a:ln w="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3" name="Freeform 29"/>
          <p:cNvSpPr>
            <a:spLocks noEditPoints="1"/>
          </p:cNvSpPr>
          <p:nvPr/>
        </p:nvSpPr>
        <p:spPr bwMode="auto">
          <a:xfrm>
            <a:off x="1220342" y="5229199"/>
            <a:ext cx="3672408" cy="576065"/>
          </a:xfrm>
          <a:custGeom>
            <a:avLst/>
            <a:gdLst/>
            <a:ahLst/>
            <a:cxnLst>
              <a:cxn ang="0">
                <a:pos x="0" y="16"/>
              </a:cxn>
              <a:cxn ang="0">
                <a:pos x="112" y="30"/>
              </a:cxn>
              <a:cxn ang="0">
                <a:pos x="178" y="22"/>
              </a:cxn>
              <a:cxn ang="0">
                <a:pos x="195" y="24"/>
              </a:cxn>
              <a:cxn ang="0">
                <a:pos x="195" y="24"/>
              </a:cxn>
              <a:cxn ang="0">
                <a:pos x="257" y="48"/>
              </a:cxn>
              <a:cxn ang="0">
                <a:pos x="369" y="62"/>
              </a:cxn>
              <a:cxn ang="0">
                <a:pos x="435" y="53"/>
              </a:cxn>
              <a:cxn ang="0">
                <a:pos x="452" y="55"/>
              </a:cxn>
              <a:cxn ang="0">
                <a:pos x="452" y="55"/>
              </a:cxn>
              <a:cxn ang="0">
                <a:pos x="514" y="79"/>
              </a:cxn>
              <a:cxn ang="0">
                <a:pos x="626" y="93"/>
              </a:cxn>
              <a:cxn ang="0">
                <a:pos x="693" y="85"/>
              </a:cxn>
              <a:cxn ang="0">
                <a:pos x="709" y="87"/>
              </a:cxn>
              <a:cxn ang="0">
                <a:pos x="709" y="87"/>
              </a:cxn>
              <a:cxn ang="0">
                <a:pos x="771" y="111"/>
              </a:cxn>
              <a:cxn ang="0">
                <a:pos x="883" y="125"/>
              </a:cxn>
              <a:cxn ang="0">
                <a:pos x="950" y="117"/>
              </a:cxn>
              <a:cxn ang="0">
                <a:pos x="965" y="119"/>
              </a:cxn>
              <a:cxn ang="0">
                <a:pos x="965" y="119"/>
              </a:cxn>
              <a:cxn ang="0">
                <a:pos x="1028" y="143"/>
              </a:cxn>
              <a:cxn ang="0">
                <a:pos x="1140" y="157"/>
              </a:cxn>
              <a:cxn ang="0">
                <a:pos x="1206" y="149"/>
              </a:cxn>
              <a:cxn ang="0">
                <a:pos x="1223" y="151"/>
              </a:cxn>
              <a:cxn ang="0">
                <a:pos x="1223" y="151"/>
              </a:cxn>
              <a:cxn ang="0">
                <a:pos x="1285" y="175"/>
              </a:cxn>
              <a:cxn ang="0">
                <a:pos x="1397" y="188"/>
              </a:cxn>
              <a:cxn ang="0">
                <a:pos x="1463" y="180"/>
              </a:cxn>
              <a:cxn ang="0">
                <a:pos x="1480" y="182"/>
              </a:cxn>
              <a:cxn ang="0">
                <a:pos x="1480" y="182"/>
              </a:cxn>
              <a:cxn ang="0">
                <a:pos x="1542" y="206"/>
              </a:cxn>
              <a:cxn ang="0">
                <a:pos x="1654" y="220"/>
              </a:cxn>
              <a:cxn ang="0">
                <a:pos x="1721" y="212"/>
              </a:cxn>
              <a:cxn ang="0">
                <a:pos x="1737" y="214"/>
              </a:cxn>
              <a:cxn ang="0">
                <a:pos x="1737" y="214"/>
              </a:cxn>
              <a:cxn ang="0">
                <a:pos x="1799" y="238"/>
              </a:cxn>
              <a:cxn ang="0">
                <a:pos x="1911" y="252"/>
              </a:cxn>
              <a:cxn ang="0">
                <a:pos x="1978" y="244"/>
              </a:cxn>
              <a:cxn ang="0">
                <a:pos x="1993" y="246"/>
              </a:cxn>
              <a:cxn ang="0">
                <a:pos x="1993" y="246"/>
              </a:cxn>
              <a:cxn ang="0">
                <a:pos x="2056" y="270"/>
              </a:cxn>
              <a:cxn ang="0">
                <a:pos x="2168" y="284"/>
              </a:cxn>
              <a:cxn ang="0">
                <a:pos x="2234" y="276"/>
              </a:cxn>
              <a:cxn ang="0">
                <a:pos x="2251" y="278"/>
              </a:cxn>
              <a:cxn ang="0">
                <a:pos x="2251" y="278"/>
              </a:cxn>
              <a:cxn ang="0">
                <a:pos x="2313" y="302"/>
              </a:cxn>
              <a:cxn ang="0">
                <a:pos x="2425" y="316"/>
              </a:cxn>
              <a:cxn ang="0">
                <a:pos x="2491" y="308"/>
              </a:cxn>
              <a:cxn ang="0">
                <a:pos x="2508" y="309"/>
              </a:cxn>
              <a:cxn ang="0">
                <a:pos x="2508" y="309"/>
              </a:cxn>
              <a:cxn ang="0">
                <a:pos x="2570" y="333"/>
              </a:cxn>
              <a:cxn ang="0">
                <a:pos x="2682" y="347"/>
              </a:cxn>
              <a:cxn ang="0">
                <a:pos x="2724" y="336"/>
              </a:cxn>
            </a:cxnLst>
            <a:rect l="0" t="0" r="r" b="b"/>
            <a:pathLst>
              <a:path w="2724" h="352">
                <a:moveTo>
                  <a:pt x="2" y="0"/>
                </a:moveTo>
                <a:lnTo>
                  <a:pt x="50" y="6"/>
                </a:lnTo>
                <a:lnTo>
                  <a:pt x="48" y="22"/>
                </a:lnTo>
                <a:lnTo>
                  <a:pt x="0" y="16"/>
                </a:lnTo>
                <a:lnTo>
                  <a:pt x="2" y="0"/>
                </a:lnTo>
                <a:close/>
                <a:moveTo>
                  <a:pt x="66" y="8"/>
                </a:moveTo>
                <a:lnTo>
                  <a:pt x="114" y="14"/>
                </a:lnTo>
                <a:lnTo>
                  <a:pt x="112" y="30"/>
                </a:lnTo>
                <a:lnTo>
                  <a:pt x="64" y="24"/>
                </a:lnTo>
                <a:lnTo>
                  <a:pt x="66" y="8"/>
                </a:lnTo>
                <a:close/>
                <a:moveTo>
                  <a:pt x="130" y="16"/>
                </a:moveTo>
                <a:lnTo>
                  <a:pt x="178" y="22"/>
                </a:lnTo>
                <a:lnTo>
                  <a:pt x="176" y="38"/>
                </a:lnTo>
                <a:lnTo>
                  <a:pt x="128" y="32"/>
                </a:lnTo>
                <a:lnTo>
                  <a:pt x="130" y="16"/>
                </a:lnTo>
                <a:close/>
                <a:moveTo>
                  <a:pt x="195" y="24"/>
                </a:moveTo>
                <a:lnTo>
                  <a:pt x="243" y="29"/>
                </a:lnTo>
                <a:lnTo>
                  <a:pt x="241" y="46"/>
                </a:lnTo>
                <a:lnTo>
                  <a:pt x="193" y="40"/>
                </a:lnTo>
                <a:lnTo>
                  <a:pt x="195" y="24"/>
                </a:lnTo>
                <a:close/>
                <a:moveTo>
                  <a:pt x="259" y="31"/>
                </a:moveTo>
                <a:lnTo>
                  <a:pt x="307" y="37"/>
                </a:lnTo>
                <a:lnTo>
                  <a:pt x="305" y="53"/>
                </a:lnTo>
                <a:lnTo>
                  <a:pt x="257" y="48"/>
                </a:lnTo>
                <a:lnTo>
                  <a:pt x="259" y="31"/>
                </a:lnTo>
                <a:close/>
                <a:moveTo>
                  <a:pt x="323" y="40"/>
                </a:moveTo>
                <a:lnTo>
                  <a:pt x="371" y="45"/>
                </a:lnTo>
                <a:lnTo>
                  <a:pt x="369" y="62"/>
                </a:lnTo>
                <a:lnTo>
                  <a:pt x="321" y="55"/>
                </a:lnTo>
                <a:lnTo>
                  <a:pt x="323" y="40"/>
                </a:lnTo>
                <a:close/>
                <a:moveTo>
                  <a:pt x="387" y="47"/>
                </a:moveTo>
                <a:lnTo>
                  <a:pt x="435" y="53"/>
                </a:lnTo>
                <a:lnTo>
                  <a:pt x="433" y="69"/>
                </a:lnTo>
                <a:lnTo>
                  <a:pt x="385" y="64"/>
                </a:lnTo>
                <a:lnTo>
                  <a:pt x="387" y="47"/>
                </a:lnTo>
                <a:close/>
                <a:moveTo>
                  <a:pt x="452" y="55"/>
                </a:moveTo>
                <a:lnTo>
                  <a:pt x="500" y="61"/>
                </a:lnTo>
                <a:lnTo>
                  <a:pt x="498" y="77"/>
                </a:lnTo>
                <a:lnTo>
                  <a:pt x="450" y="71"/>
                </a:lnTo>
                <a:lnTo>
                  <a:pt x="452" y="55"/>
                </a:lnTo>
                <a:close/>
                <a:moveTo>
                  <a:pt x="516" y="63"/>
                </a:moveTo>
                <a:lnTo>
                  <a:pt x="564" y="69"/>
                </a:lnTo>
                <a:lnTo>
                  <a:pt x="562" y="85"/>
                </a:lnTo>
                <a:lnTo>
                  <a:pt x="514" y="79"/>
                </a:lnTo>
                <a:lnTo>
                  <a:pt x="516" y="63"/>
                </a:lnTo>
                <a:close/>
                <a:moveTo>
                  <a:pt x="580" y="71"/>
                </a:moveTo>
                <a:lnTo>
                  <a:pt x="628" y="77"/>
                </a:lnTo>
                <a:lnTo>
                  <a:pt x="626" y="93"/>
                </a:lnTo>
                <a:lnTo>
                  <a:pt x="578" y="87"/>
                </a:lnTo>
                <a:lnTo>
                  <a:pt x="580" y="71"/>
                </a:lnTo>
                <a:close/>
                <a:moveTo>
                  <a:pt x="644" y="79"/>
                </a:moveTo>
                <a:lnTo>
                  <a:pt x="693" y="85"/>
                </a:lnTo>
                <a:lnTo>
                  <a:pt x="691" y="101"/>
                </a:lnTo>
                <a:lnTo>
                  <a:pt x="642" y="95"/>
                </a:lnTo>
                <a:lnTo>
                  <a:pt x="644" y="79"/>
                </a:lnTo>
                <a:close/>
                <a:moveTo>
                  <a:pt x="709" y="87"/>
                </a:moveTo>
                <a:lnTo>
                  <a:pt x="757" y="93"/>
                </a:lnTo>
                <a:lnTo>
                  <a:pt x="755" y="109"/>
                </a:lnTo>
                <a:lnTo>
                  <a:pt x="707" y="103"/>
                </a:lnTo>
                <a:lnTo>
                  <a:pt x="709" y="87"/>
                </a:lnTo>
                <a:close/>
                <a:moveTo>
                  <a:pt x="773" y="95"/>
                </a:moveTo>
                <a:lnTo>
                  <a:pt x="821" y="101"/>
                </a:lnTo>
                <a:lnTo>
                  <a:pt x="819" y="117"/>
                </a:lnTo>
                <a:lnTo>
                  <a:pt x="771" y="111"/>
                </a:lnTo>
                <a:lnTo>
                  <a:pt x="773" y="95"/>
                </a:lnTo>
                <a:close/>
                <a:moveTo>
                  <a:pt x="837" y="103"/>
                </a:moveTo>
                <a:lnTo>
                  <a:pt x="885" y="109"/>
                </a:lnTo>
                <a:lnTo>
                  <a:pt x="883" y="125"/>
                </a:lnTo>
                <a:lnTo>
                  <a:pt x="835" y="119"/>
                </a:lnTo>
                <a:lnTo>
                  <a:pt x="837" y="103"/>
                </a:lnTo>
                <a:close/>
                <a:moveTo>
                  <a:pt x="901" y="111"/>
                </a:moveTo>
                <a:lnTo>
                  <a:pt x="950" y="117"/>
                </a:lnTo>
                <a:lnTo>
                  <a:pt x="948" y="133"/>
                </a:lnTo>
                <a:lnTo>
                  <a:pt x="899" y="127"/>
                </a:lnTo>
                <a:lnTo>
                  <a:pt x="901" y="111"/>
                </a:lnTo>
                <a:close/>
                <a:moveTo>
                  <a:pt x="965" y="119"/>
                </a:moveTo>
                <a:lnTo>
                  <a:pt x="1014" y="125"/>
                </a:lnTo>
                <a:lnTo>
                  <a:pt x="1012" y="141"/>
                </a:lnTo>
                <a:lnTo>
                  <a:pt x="964" y="135"/>
                </a:lnTo>
                <a:lnTo>
                  <a:pt x="965" y="119"/>
                </a:lnTo>
                <a:close/>
                <a:moveTo>
                  <a:pt x="1030" y="127"/>
                </a:moveTo>
                <a:lnTo>
                  <a:pt x="1078" y="133"/>
                </a:lnTo>
                <a:lnTo>
                  <a:pt x="1076" y="149"/>
                </a:lnTo>
                <a:lnTo>
                  <a:pt x="1028" y="143"/>
                </a:lnTo>
                <a:lnTo>
                  <a:pt x="1030" y="127"/>
                </a:lnTo>
                <a:close/>
                <a:moveTo>
                  <a:pt x="1094" y="135"/>
                </a:moveTo>
                <a:lnTo>
                  <a:pt x="1142" y="141"/>
                </a:lnTo>
                <a:lnTo>
                  <a:pt x="1140" y="157"/>
                </a:lnTo>
                <a:lnTo>
                  <a:pt x="1092" y="151"/>
                </a:lnTo>
                <a:lnTo>
                  <a:pt x="1094" y="135"/>
                </a:lnTo>
                <a:close/>
                <a:moveTo>
                  <a:pt x="1158" y="143"/>
                </a:moveTo>
                <a:lnTo>
                  <a:pt x="1206" y="149"/>
                </a:lnTo>
                <a:lnTo>
                  <a:pt x="1204" y="165"/>
                </a:lnTo>
                <a:lnTo>
                  <a:pt x="1156" y="159"/>
                </a:lnTo>
                <a:lnTo>
                  <a:pt x="1158" y="143"/>
                </a:lnTo>
                <a:close/>
                <a:moveTo>
                  <a:pt x="1223" y="151"/>
                </a:moveTo>
                <a:lnTo>
                  <a:pt x="1271" y="157"/>
                </a:lnTo>
                <a:lnTo>
                  <a:pt x="1269" y="173"/>
                </a:lnTo>
                <a:lnTo>
                  <a:pt x="1221" y="167"/>
                </a:lnTo>
                <a:lnTo>
                  <a:pt x="1223" y="151"/>
                </a:lnTo>
                <a:close/>
                <a:moveTo>
                  <a:pt x="1287" y="159"/>
                </a:moveTo>
                <a:lnTo>
                  <a:pt x="1335" y="164"/>
                </a:lnTo>
                <a:lnTo>
                  <a:pt x="1333" y="181"/>
                </a:lnTo>
                <a:lnTo>
                  <a:pt x="1285" y="175"/>
                </a:lnTo>
                <a:lnTo>
                  <a:pt x="1287" y="159"/>
                </a:lnTo>
                <a:close/>
                <a:moveTo>
                  <a:pt x="1351" y="166"/>
                </a:moveTo>
                <a:lnTo>
                  <a:pt x="1399" y="173"/>
                </a:lnTo>
                <a:lnTo>
                  <a:pt x="1397" y="188"/>
                </a:lnTo>
                <a:lnTo>
                  <a:pt x="1349" y="183"/>
                </a:lnTo>
                <a:lnTo>
                  <a:pt x="1351" y="166"/>
                </a:lnTo>
                <a:close/>
                <a:moveTo>
                  <a:pt x="1415" y="175"/>
                </a:moveTo>
                <a:lnTo>
                  <a:pt x="1463" y="180"/>
                </a:lnTo>
                <a:lnTo>
                  <a:pt x="1462" y="197"/>
                </a:lnTo>
                <a:lnTo>
                  <a:pt x="1413" y="191"/>
                </a:lnTo>
                <a:lnTo>
                  <a:pt x="1415" y="175"/>
                </a:lnTo>
                <a:close/>
                <a:moveTo>
                  <a:pt x="1480" y="182"/>
                </a:moveTo>
                <a:lnTo>
                  <a:pt x="1528" y="188"/>
                </a:lnTo>
                <a:lnTo>
                  <a:pt x="1526" y="204"/>
                </a:lnTo>
                <a:lnTo>
                  <a:pt x="1478" y="198"/>
                </a:lnTo>
                <a:lnTo>
                  <a:pt x="1480" y="182"/>
                </a:lnTo>
                <a:close/>
                <a:moveTo>
                  <a:pt x="1544" y="190"/>
                </a:moveTo>
                <a:lnTo>
                  <a:pt x="1592" y="196"/>
                </a:lnTo>
                <a:lnTo>
                  <a:pt x="1590" y="212"/>
                </a:lnTo>
                <a:lnTo>
                  <a:pt x="1542" y="206"/>
                </a:lnTo>
                <a:lnTo>
                  <a:pt x="1544" y="190"/>
                </a:lnTo>
                <a:close/>
                <a:moveTo>
                  <a:pt x="1608" y="198"/>
                </a:moveTo>
                <a:lnTo>
                  <a:pt x="1656" y="204"/>
                </a:lnTo>
                <a:lnTo>
                  <a:pt x="1654" y="220"/>
                </a:lnTo>
                <a:lnTo>
                  <a:pt x="1606" y="214"/>
                </a:lnTo>
                <a:lnTo>
                  <a:pt x="1608" y="198"/>
                </a:lnTo>
                <a:close/>
                <a:moveTo>
                  <a:pt x="1672" y="206"/>
                </a:moveTo>
                <a:lnTo>
                  <a:pt x="1721" y="212"/>
                </a:lnTo>
                <a:lnTo>
                  <a:pt x="1719" y="228"/>
                </a:lnTo>
                <a:lnTo>
                  <a:pt x="1670" y="222"/>
                </a:lnTo>
                <a:lnTo>
                  <a:pt x="1672" y="206"/>
                </a:lnTo>
                <a:close/>
                <a:moveTo>
                  <a:pt x="1737" y="214"/>
                </a:moveTo>
                <a:lnTo>
                  <a:pt x="1785" y="220"/>
                </a:lnTo>
                <a:lnTo>
                  <a:pt x="1783" y="236"/>
                </a:lnTo>
                <a:lnTo>
                  <a:pt x="1735" y="230"/>
                </a:lnTo>
                <a:lnTo>
                  <a:pt x="1737" y="214"/>
                </a:lnTo>
                <a:close/>
                <a:moveTo>
                  <a:pt x="1801" y="222"/>
                </a:moveTo>
                <a:lnTo>
                  <a:pt x="1849" y="228"/>
                </a:lnTo>
                <a:lnTo>
                  <a:pt x="1847" y="244"/>
                </a:lnTo>
                <a:lnTo>
                  <a:pt x="1799" y="238"/>
                </a:lnTo>
                <a:lnTo>
                  <a:pt x="1801" y="222"/>
                </a:lnTo>
                <a:close/>
                <a:moveTo>
                  <a:pt x="1865" y="230"/>
                </a:moveTo>
                <a:lnTo>
                  <a:pt x="1913" y="236"/>
                </a:lnTo>
                <a:lnTo>
                  <a:pt x="1911" y="252"/>
                </a:lnTo>
                <a:lnTo>
                  <a:pt x="1863" y="246"/>
                </a:lnTo>
                <a:lnTo>
                  <a:pt x="1865" y="230"/>
                </a:lnTo>
                <a:close/>
                <a:moveTo>
                  <a:pt x="1929" y="238"/>
                </a:moveTo>
                <a:lnTo>
                  <a:pt x="1978" y="244"/>
                </a:lnTo>
                <a:lnTo>
                  <a:pt x="1976" y="260"/>
                </a:lnTo>
                <a:lnTo>
                  <a:pt x="1927" y="254"/>
                </a:lnTo>
                <a:lnTo>
                  <a:pt x="1929" y="238"/>
                </a:lnTo>
                <a:close/>
                <a:moveTo>
                  <a:pt x="1993" y="246"/>
                </a:moveTo>
                <a:lnTo>
                  <a:pt x="2042" y="252"/>
                </a:lnTo>
                <a:lnTo>
                  <a:pt x="2040" y="268"/>
                </a:lnTo>
                <a:lnTo>
                  <a:pt x="1992" y="262"/>
                </a:lnTo>
                <a:lnTo>
                  <a:pt x="1993" y="246"/>
                </a:lnTo>
                <a:close/>
                <a:moveTo>
                  <a:pt x="2058" y="254"/>
                </a:moveTo>
                <a:lnTo>
                  <a:pt x="2106" y="260"/>
                </a:lnTo>
                <a:lnTo>
                  <a:pt x="2104" y="276"/>
                </a:lnTo>
                <a:lnTo>
                  <a:pt x="2056" y="270"/>
                </a:lnTo>
                <a:lnTo>
                  <a:pt x="2058" y="254"/>
                </a:lnTo>
                <a:close/>
                <a:moveTo>
                  <a:pt x="2122" y="262"/>
                </a:moveTo>
                <a:lnTo>
                  <a:pt x="2170" y="268"/>
                </a:lnTo>
                <a:lnTo>
                  <a:pt x="2168" y="284"/>
                </a:lnTo>
                <a:lnTo>
                  <a:pt x="2120" y="278"/>
                </a:lnTo>
                <a:lnTo>
                  <a:pt x="2122" y="262"/>
                </a:lnTo>
                <a:close/>
                <a:moveTo>
                  <a:pt x="2186" y="270"/>
                </a:moveTo>
                <a:lnTo>
                  <a:pt x="2234" y="276"/>
                </a:lnTo>
                <a:lnTo>
                  <a:pt x="2232" y="292"/>
                </a:lnTo>
                <a:lnTo>
                  <a:pt x="2184" y="286"/>
                </a:lnTo>
                <a:lnTo>
                  <a:pt x="2186" y="270"/>
                </a:lnTo>
                <a:close/>
                <a:moveTo>
                  <a:pt x="2251" y="278"/>
                </a:moveTo>
                <a:lnTo>
                  <a:pt x="2299" y="284"/>
                </a:lnTo>
                <a:lnTo>
                  <a:pt x="2297" y="300"/>
                </a:lnTo>
                <a:lnTo>
                  <a:pt x="2249" y="294"/>
                </a:lnTo>
                <a:lnTo>
                  <a:pt x="2251" y="278"/>
                </a:lnTo>
                <a:close/>
                <a:moveTo>
                  <a:pt x="2315" y="286"/>
                </a:moveTo>
                <a:lnTo>
                  <a:pt x="2363" y="292"/>
                </a:lnTo>
                <a:lnTo>
                  <a:pt x="2361" y="308"/>
                </a:lnTo>
                <a:lnTo>
                  <a:pt x="2313" y="302"/>
                </a:lnTo>
                <a:lnTo>
                  <a:pt x="2315" y="286"/>
                </a:lnTo>
                <a:close/>
                <a:moveTo>
                  <a:pt x="2379" y="294"/>
                </a:moveTo>
                <a:lnTo>
                  <a:pt x="2427" y="300"/>
                </a:lnTo>
                <a:lnTo>
                  <a:pt x="2425" y="316"/>
                </a:lnTo>
                <a:lnTo>
                  <a:pt x="2377" y="310"/>
                </a:lnTo>
                <a:lnTo>
                  <a:pt x="2379" y="294"/>
                </a:lnTo>
                <a:close/>
                <a:moveTo>
                  <a:pt x="2443" y="302"/>
                </a:moveTo>
                <a:lnTo>
                  <a:pt x="2491" y="308"/>
                </a:lnTo>
                <a:lnTo>
                  <a:pt x="2490" y="324"/>
                </a:lnTo>
                <a:lnTo>
                  <a:pt x="2441" y="317"/>
                </a:lnTo>
                <a:lnTo>
                  <a:pt x="2443" y="302"/>
                </a:lnTo>
                <a:close/>
                <a:moveTo>
                  <a:pt x="2508" y="309"/>
                </a:moveTo>
                <a:lnTo>
                  <a:pt x="2556" y="315"/>
                </a:lnTo>
                <a:lnTo>
                  <a:pt x="2554" y="331"/>
                </a:lnTo>
                <a:lnTo>
                  <a:pt x="2506" y="326"/>
                </a:lnTo>
                <a:lnTo>
                  <a:pt x="2508" y="309"/>
                </a:lnTo>
                <a:close/>
                <a:moveTo>
                  <a:pt x="2572" y="317"/>
                </a:moveTo>
                <a:lnTo>
                  <a:pt x="2620" y="323"/>
                </a:lnTo>
                <a:lnTo>
                  <a:pt x="2618" y="339"/>
                </a:lnTo>
                <a:lnTo>
                  <a:pt x="2570" y="333"/>
                </a:lnTo>
                <a:lnTo>
                  <a:pt x="2572" y="317"/>
                </a:lnTo>
                <a:close/>
                <a:moveTo>
                  <a:pt x="2636" y="325"/>
                </a:moveTo>
                <a:lnTo>
                  <a:pt x="2684" y="331"/>
                </a:lnTo>
                <a:lnTo>
                  <a:pt x="2682" y="347"/>
                </a:lnTo>
                <a:lnTo>
                  <a:pt x="2634" y="342"/>
                </a:lnTo>
                <a:lnTo>
                  <a:pt x="2636" y="325"/>
                </a:lnTo>
                <a:close/>
                <a:moveTo>
                  <a:pt x="2700" y="333"/>
                </a:moveTo>
                <a:lnTo>
                  <a:pt x="2724" y="336"/>
                </a:lnTo>
                <a:lnTo>
                  <a:pt x="2722" y="352"/>
                </a:lnTo>
                <a:lnTo>
                  <a:pt x="2698" y="349"/>
                </a:lnTo>
                <a:lnTo>
                  <a:pt x="2700" y="333"/>
                </a:lnTo>
                <a:close/>
              </a:path>
            </a:pathLst>
          </a:custGeom>
          <a:solidFill>
            <a:srgbClr val="00B050"/>
          </a:solidFill>
          <a:ln w="0"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4" name="Freeform 30"/>
          <p:cNvSpPr>
            <a:spLocks noEditPoints="1"/>
          </p:cNvSpPr>
          <p:nvPr/>
        </p:nvSpPr>
        <p:spPr bwMode="auto">
          <a:xfrm>
            <a:off x="1220342" y="4725145"/>
            <a:ext cx="3600399" cy="1328635"/>
          </a:xfrm>
          <a:custGeom>
            <a:avLst/>
            <a:gdLst/>
            <a:ahLst/>
            <a:cxnLst>
              <a:cxn ang="0">
                <a:pos x="0" y="16"/>
              </a:cxn>
              <a:cxn ang="0">
                <a:pos x="112" y="37"/>
              </a:cxn>
              <a:cxn ang="0">
                <a:pos x="178" y="33"/>
              </a:cxn>
              <a:cxn ang="0">
                <a:pos x="194" y="36"/>
              </a:cxn>
              <a:cxn ang="0">
                <a:pos x="194" y="36"/>
              </a:cxn>
              <a:cxn ang="0">
                <a:pos x="255" y="64"/>
              </a:cxn>
              <a:cxn ang="0">
                <a:pos x="366" y="85"/>
              </a:cxn>
              <a:cxn ang="0">
                <a:pos x="433" y="82"/>
              </a:cxn>
              <a:cxn ang="0">
                <a:pos x="449" y="85"/>
              </a:cxn>
              <a:cxn ang="0">
                <a:pos x="449" y="85"/>
              </a:cxn>
              <a:cxn ang="0">
                <a:pos x="509" y="113"/>
              </a:cxn>
              <a:cxn ang="0">
                <a:pos x="620" y="134"/>
              </a:cxn>
              <a:cxn ang="0">
                <a:pos x="687" y="130"/>
              </a:cxn>
              <a:cxn ang="0">
                <a:pos x="703" y="133"/>
              </a:cxn>
              <a:cxn ang="0">
                <a:pos x="703" y="133"/>
              </a:cxn>
              <a:cxn ang="0">
                <a:pos x="763" y="161"/>
              </a:cxn>
              <a:cxn ang="0">
                <a:pos x="875" y="183"/>
              </a:cxn>
              <a:cxn ang="0">
                <a:pos x="941" y="179"/>
              </a:cxn>
              <a:cxn ang="0">
                <a:pos x="957" y="182"/>
              </a:cxn>
              <a:cxn ang="0">
                <a:pos x="957" y="182"/>
              </a:cxn>
              <a:cxn ang="0">
                <a:pos x="1018" y="210"/>
              </a:cxn>
              <a:cxn ang="0">
                <a:pos x="1129" y="231"/>
              </a:cxn>
              <a:cxn ang="0">
                <a:pos x="1196" y="228"/>
              </a:cxn>
              <a:cxn ang="0">
                <a:pos x="1212" y="231"/>
              </a:cxn>
              <a:cxn ang="0">
                <a:pos x="1212" y="231"/>
              </a:cxn>
              <a:cxn ang="0">
                <a:pos x="1272" y="258"/>
              </a:cxn>
              <a:cxn ang="0">
                <a:pos x="1383" y="280"/>
              </a:cxn>
              <a:cxn ang="0">
                <a:pos x="1450" y="276"/>
              </a:cxn>
              <a:cxn ang="0">
                <a:pos x="1466" y="279"/>
              </a:cxn>
              <a:cxn ang="0">
                <a:pos x="1466" y="279"/>
              </a:cxn>
              <a:cxn ang="0">
                <a:pos x="1526" y="307"/>
              </a:cxn>
              <a:cxn ang="0">
                <a:pos x="1638" y="328"/>
              </a:cxn>
              <a:cxn ang="0">
                <a:pos x="1704" y="325"/>
              </a:cxn>
              <a:cxn ang="0">
                <a:pos x="1720" y="328"/>
              </a:cxn>
              <a:cxn ang="0">
                <a:pos x="1720" y="328"/>
              </a:cxn>
              <a:cxn ang="0">
                <a:pos x="1781" y="356"/>
              </a:cxn>
              <a:cxn ang="0">
                <a:pos x="1892" y="377"/>
              </a:cxn>
              <a:cxn ang="0">
                <a:pos x="1959" y="373"/>
              </a:cxn>
              <a:cxn ang="0">
                <a:pos x="1975" y="376"/>
              </a:cxn>
              <a:cxn ang="0">
                <a:pos x="1975" y="376"/>
              </a:cxn>
              <a:cxn ang="0">
                <a:pos x="2035" y="404"/>
              </a:cxn>
              <a:cxn ang="0">
                <a:pos x="2146" y="426"/>
              </a:cxn>
              <a:cxn ang="0">
                <a:pos x="2213" y="422"/>
              </a:cxn>
              <a:cxn ang="0">
                <a:pos x="2229" y="425"/>
              </a:cxn>
              <a:cxn ang="0">
                <a:pos x="2229" y="425"/>
              </a:cxn>
              <a:cxn ang="0">
                <a:pos x="2290" y="453"/>
              </a:cxn>
              <a:cxn ang="0">
                <a:pos x="2401" y="474"/>
              </a:cxn>
              <a:cxn ang="0">
                <a:pos x="2467" y="470"/>
              </a:cxn>
              <a:cxn ang="0">
                <a:pos x="2483" y="473"/>
              </a:cxn>
              <a:cxn ang="0">
                <a:pos x="2483" y="473"/>
              </a:cxn>
              <a:cxn ang="0">
                <a:pos x="2544" y="501"/>
              </a:cxn>
              <a:cxn ang="0">
                <a:pos x="2655" y="523"/>
              </a:cxn>
              <a:cxn ang="0">
                <a:pos x="2722" y="519"/>
              </a:cxn>
            </a:cxnLst>
            <a:rect l="0" t="0" r="r" b="b"/>
            <a:pathLst>
              <a:path w="2722" h="535">
                <a:moveTo>
                  <a:pt x="3" y="0"/>
                </a:moveTo>
                <a:lnTo>
                  <a:pt x="51" y="9"/>
                </a:lnTo>
                <a:lnTo>
                  <a:pt x="48" y="25"/>
                </a:lnTo>
                <a:lnTo>
                  <a:pt x="0" y="16"/>
                </a:lnTo>
                <a:lnTo>
                  <a:pt x="3" y="0"/>
                </a:lnTo>
                <a:close/>
                <a:moveTo>
                  <a:pt x="67" y="12"/>
                </a:moveTo>
                <a:lnTo>
                  <a:pt x="115" y="21"/>
                </a:lnTo>
                <a:lnTo>
                  <a:pt x="112" y="37"/>
                </a:lnTo>
                <a:lnTo>
                  <a:pt x="64" y="28"/>
                </a:lnTo>
                <a:lnTo>
                  <a:pt x="67" y="12"/>
                </a:lnTo>
                <a:close/>
                <a:moveTo>
                  <a:pt x="130" y="24"/>
                </a:moveTo>
                <a:lnTo>
                  <a:pt x="178" y="33"/>
                </a:lnTo>
                <a:lnTo>
                  <a:pt x="175" y="49"/>
                </a:lnTo>
                <a:lnTo>
                  <a:pt x="127" y="40"/>
                </a:lnTo>
                <a:lnTo>
                  <a:pt x="130" y="24"/>
                </a:lnTo>
                <a:close/>
                <a:moveTo>
                  <a:pt x="194" y="36"/>
                </a:moveTo>
                <a:lnTo>
                  <a:pt x="242" y="45"/>
                </a:lnTo>
                <a:lnTo>
                  <a:pt x="239" y="61"/>
                </a:lnTo>
                <a:lnTo>
                  <a:pt x="191" y="52"/>
                </a:lnTo>
                <a:lnTo>
                  <a:pt x="194" y="36"/>
                </a:lnTo>
                <a:close/>
                <a:moveTo>
                  <a:pt x="258" y="48"/>
                </a:moveTo>
                <a:lnTo>
                  <a:pt x="305" y="57"/>
                </a:lnTo>
                <a:lnTo>
                  <a:pt x="302" y="73"/>
                </a:lnTo>
                <a:lnTo>
                  <a:pt x="255" y="64"/>
                </a:lnTo>
                <a:lnTo>
                  <a:pt x="258" y="48"/>
                </a:lnTo>
                <a:close/>
                <a:moveTo>
                  <a:pt x="321" y="60"/>
                </a:moveTo>
                <a:lnTo>
                  <a:pt x="369" y="69"/>
                </a:lnTo>
                <a:lnTo>
                  <a:pt x="366" y="85"/>
                </a:lnTo>
                <a:lnTo>
                  <a:pt x="318" y="76"/>
                </a:lnTo>
                <a:lnTo>
                  <a:pt x="321" y="60"/>
                </a:lnTo>
                <a:close/>
                <a:moveTo>
                  <a:pt x="385" y="73"/>
                </a:moveTo>
                <a:lnTo>
                  <a:pt x="433" y="82"/>
                </a:lnTo>
                <a:lnTo>
                  <a:pt x="430" y="98"/>
                </a:lnTo>
                <a:lnTo>
                  <a:pt x="382" y="88"/>
                </a:lnTo>
                <a:lnTo>
                  <a:pt x="385" y="73"/>
                </a:lnTo>
                <a:close/>
                <a:moveTo>
                  <a:pt x="449" y="85"/>
                </a:moveTo>
                <a:lnTo>
                  <a:pt x="496" y="94"/>
                </a:lnTo>
                <a:lnTo>
                  <a:pt x="493" y="110"/>
                </a:lnTo>
                <a:lnTo>
                  <a:pt x="446" y="101"/>
                </a:lnTo>
                <a:lnTo>
                  <a:pt x="449" y="85"/>
                </a:lnTo>
                <a:close/>
                <a:moveTo>
                  <a:pt x="512" y="97"/>
                </a:moveTo>
                <a:lnTo>
                  <a:pt x="560" y="106"/>
                </a:lnTo>
                <a:lnTo>
                  <a:pt x="557" y="122"/>
                </a:lnTo>
                <a:lnTo>
                  <a:pt x="509" y="113"/>
                </a:lnTo>
                <a:lnTo>
                  <a:pt x="512" y="97"/>
                </a:lnTo>
                <a:close/>
                <a:moveTo>
                  <a:pt x="576" y="109"/>
                </a:moveTo>
                <a:lnTo>
                  <a:pt x="623" y="118"/>
                </a:lnTo>
                <a:lnTo>
                  <a:pt x="620" y="134"/>
                </a:lnTo>
                <a:lnTo>
                  <a:pt x="573" y="125"/>
                </a:lnTo>
                <a:lnTo>
                  <a:pt x="576" y="109"/>
                </a:lnTo>
                <a:close/>
                <a:moveTo>
                  <a:pt x="639" y="121"/>
                </a:moveTo>
                <a:lnTo>
                  <a:pt x="687" y="130"/>
                </a:lnTo>
                <a:lnTo>
                  <a:pt x="684" y="146"/>
                </a:lnTo>
                <a:lnTo>
                  <a:pt x="636" y="137"/>
                </a:lnTo>
                <a:lnTo>
                  <a:pt x="639" y="121"/>
                </a:lnTo>
                <a:close/>
                <a:moveTo>
                  <a:pt x="703" y="133"/>
                </a:moveTo>
                <a:lnTo>
                  <a:pt x="751" y="142"/>
                </a:lnTo>
                <a:lnTo>
                  <a:pt x="747" y="158"/>
                </a:lnTo>
                <a:lnTo>
                  <a:pt x="700" y="149"/>
                </a:lnTo>
                <a:lnTo>
                  <a:pt x="703" y="133"/>
                </a:lnTo>
                <a:close/>
                <a:moveTo>
                  <a:pt x="766" y="145"/>
                </a:moveTo>
                <a:lnTo>
                  <a:pt x="814" y="154"/>
                </a:lnTo>
                <a:lnTo>
                  <a:pt x="811" y="170"/>
                </a:lnTo>
                <a:lnTo>
                  <a:pt x="763" y="161"/>
                </a:lnTo>
                <a:lnTo>
                  <a:pt x="766" y="145"/>
                </a:lnTo>
                <a:close/>
                <a:moveTo>
                  <a:pt x="830" y="158"/>
                </a:moveTo>
                <a:lnTo>
                  <a:pt x="878" y="167"/>
                </a:lnTo>
                <a:lnTo>
                  <a:pt x="875" y="183"/>
                </a:lnTo>
                <a:lnTo>
                  <a:pt x="827" y="173"/>
                </a:lnTo>
                <a:lnTo>
                  <a:pt x="830" y="158"/>
                </a:lnTo>
                <a:close/>
                <a:moveTo>
                  <a:pt x="894" y="170"/>
                </a:moveTo>
                <a:lnTo>
                  <a:pt x="941" y="179"/>
                </a:lnTo>
                <a:lnTo>
                  <a:pt x="938" y="195"/>
                </a:lnTo>
                <a:lnTo>
                  <a:pt x="891" y="186"/>
                </a:lnTo>
                <a:lnTo>
                  <a:pt x="894" y="170"/>
                </a:lnTo>
                <a:close/>
                <a:moveTo>
                  <a:pt x="957" y="182"/>
                </a:moveTo>
                <a:lnTo>
                  <a:pt x="1005" y="191"/>
                </a:lnTo>
                <a:lnTo>
                  <a:pt x="1002" y="207"/>
                </a:lnTo>
                <a:lnTo>
                  <a:pt x="954" y="198"/>
                </a:lnTo>
                <a:lnTo>
                  <a:pt x="957" y="182"/>
                </a:lnTo>
                <a:close/>
                <a:moveTo>
                  <a:pt x="1021" y="194"/>
                </a:moveTo>
                <a:lnTo>
                  <a:pt x="1068" y="203"/>
                </a:lnTo>
                <a:lnTo>
                  <a:pt x="1065" y="219"/>
                </a:lnTo>
                <a:lnTo>
                  <a:pt x="1018" y="210"/>
                </a:lnTo>
                <a:lnTo>
                  <a:pt x="1021" y="194"/>
                </a:lnTo>
                <a:close/>
                <a:moveTo>
                  <a:pt x="1084" y="206"/>
                </a:moveTo>
                <a:lnTo>
                  <a:pt x="1132" y="215"/>
                </a:lnTo>
                <a:lnTo>
                  <a:pt x="1129" y="231"/>
                </a:lnTo>
                <a:lnTo>
                  <a:pt x="1081" y="222"/>
                </a:lnTo>
                <a:lnTo>
                  <a:pt x="1084" y="206"/>
                </a:lnTo>
                <a:close/>
                <a:moveTo>
                  <a:pt x="1148" y="218"/>
                </a:moveTo>
                <a:lnTo>
                  <a:pt x="1196" y="228"/>
                </a:lnTo>
                <a:lnTo>
                  <a:pt x="1193" y="243"/>
                </a:lnTo>
                <a:lnTo>
                  <a:pt x="1145" y="234"/>
                </a:lnTo>
                <a:lnTo>
                  <a:pt x="1148" y="218"/>
                </a:lnTo>
                <a:close/>
                <a:moveTo>
                  <a:pt x="1212" y="231"/>
                </a:moveTo>
                <a:lnTo>
                  <a:pt x="1259" y="240"/>
                </a:lnTo>
                <a:lnTo>
                  <a:pt x="1256" y="255"/>
                </a:lnTo>
                <a:lnTo>
                  <a:pt x="1208" y="246"/>
                </a:lnTo>
                <a:lnTo>
                  <a:pt x="1212" y="231"/>
                </a:lnTo>
                <a:close/>
                <a:moveTo>
                  <a:pt x="1275" y="243"/>
                </a:moveTo>
                <a:lnTo>
                  <a:pt x="1323" y="252"/>
                </a:lnTo>
                <a:lnTo>
                  <a:pt x="1320" y="268"/>
                </a:lnTo>
                <a:lnTo>
                  <a:pt x="1272" y="258"/>
                </a:lnTo>
                <a:lnTo>
                  <a:pt x="1275" y="243"/>
                </a:lnTo>
                <a:close/>
                <a:moveTo>
                  <a:pt x="1339" y="255"/>
                </a:moveTo>
                <a:lnTo>
                  <a:pt x="1387" y="264"/>
                </a:lnTo>
                <a:lnTo>
                  <a:pt x="1383" y="280"/>
                </a:lnTo>
                <a:lnTo>
                  <a:pt x="1336" y="271"/>
                </a:lnTo>
                <a:lnTo>
                  <a:pt x="1339" y="255"/>
                </a:lnTo>
                <a:close/>
                <a:moveTo>
                  <a:pt x="1402" y="267"/>
                </a:moveTo>
                <a:lnTo>
                  <a:pt x="1450" y="276"/>
                </a:lnTo>
                <a:lnTo>
                  <a:pt x="1447" y="292"/>
                </a:lnTo>
                <a:lnTo>
                  <a:pt x="1399" y="283"/>
                </a:lnTo>
                <a:lnTo>
                  <a:pt x="1402" y="267"/>
                </a:lnTo>
                <a:close/>
                <a:moveTo>
                  <a:pt x="1466" y="279"/>
                </a:moveTo>
                <a:lnTo>
                  <a:pt x="1513" y="288"/>
                </a:lnTo>
                <a:lnTo>
                  <a:pt x="1510" y="304"/>
                </a:lnTo>
                <a:lnTo>
                  <a:pt x="1463" y="295"/>
                </a:lnTo>
                <a:lnTo>
                  <a:pt x="1466" y="279"/>
                </a:lnTo>
                <a:close/>
                <a:moveTo>
                  <a:pt x="1529" y="291"/>
                </a:moveTo>
                <a:lnTo>
                  <a:pt x="1577" y="300"/>
                </a:lnTo>
                <a:lnTo>
                  <a:pt x="1574" y="316"/>
                </a:lnTo>
                <a:lnTo>
                  <a:pt x="1526" y="307"/>
                </a:lnTo>
                <a:lnTo>
                  <a:pt x="1529" y="291"/>
                </a:lnTo>
                <a:close/>
                <a:moveTo>
                  <a:pt x="1593" y="303"/>
                </a:moveTo>
                <a:lnTo>
                  <a:pt x="1641" y="313"/>
                </a:lnTo>
                <a:lnTo>
                  <a:pt x="1638" y="328"/>
                </a:lnTo>
                <a:lnTo>
                  <a:pt x="1590" y="319"/>
                </a:lnTo>
                <a:lnTo>
                  <a:pt x="1593" y="303"/>
                </a:lnTo>
                <a:close/>
                <a:moveTo>
                  <a:pt x="1657" y="316"/>
                </a:moveTo>
                <a:lnTo>
                  <a:pt x="1704" y="325"/>
                </a:lnTo>
                <a:lnTo>
                  <a:pt x="1701" y="341"/>
                </a:lnTo>
                <a:lnTo>
                  <a:pt x="1654" y="332"/>
                </a:lnTo>
                <a:lnTo>
                  <a:pt x="1657" y="316"/>
                </a:lnTo>
                <a:close/>
                <a:moveTo>
                  <a:pt x="1720" y="328"/>
                </a:moveTo>
                <a:lnTo>
                  <a:pt x="1768" y="337"/>
                </a:lnTo>
                <a:lnTo>
                  <a:pt x="1765" y="353"/>
                </a:lnTo>
                <a:lnTo>
                  <a:pt x="1717" y="344"/>
                </a:lnTo>
                <a:lnTo>
                  <a:pt x="1720" y="328"/>
                </a:lnTo>
                <a:close/>
                <a:moveTo>
                  <a:pt x="1784" y="340"/>
                </a:moveTo>
                <a:lnTo>
                  <a:pt x="1832" y="349"/>
                </a:lnTo>
                <a:lnTo>
                  <a:pt x="1829" y="365"/>
                </a:lnTo>
                <a:lnTo>
                  <a:pt x="1781" y="356"/>
                </a:lnTo>
                <a:lnTo>
                  <a:pt x="1784" y="340"/>
                </a:lnTo>
                <a:close/>
                <a:moveTo>
                  <a:pt x="1848" y="352"/>
                </a:moveTo>
                <a:lnTo>
                  <a:pt x="1895" y="361"/>
                </a:lnTo>
                <a:lnTo>
                  <a:pt x="1892" y="377"/>
                </a:lnTo>
                <a:lnTo>
                  <a:pt x="1845" y="368"/>
                </a:lnTo>
                <a:lnTo>
                  <a:pt x="1848" y="352"/>
                </a:lnTo>
                <a:close/>
                <a:moveTo>
                  <a:pt x="1911" y="364"/>
                </a:moveTo>
                <a:lnTo>
                  <a:pt x="1959" y="373"/>
                </a:lnTo>
                <a:lnTo>
                  <a:pt x="1956" y="389"/>
                </a:lnTo>
                <a:lnTo>
                  <a:pt x="1908" y="380"/>
                </a:lnTo>
                <a:lnTo>
                  <a:pt x="1911" y="364"/>
                </a:lnTo>
                <a:close/>
                <a:moveTo>
                  <a:pt x="1975" y="376"/>
                </a:moveTo>
                <a:lnTo>
                  <a:pt x="2022" y="385"/>
                </a:lnTo>
                <a:lnTo>
                  <a:pt x="2019" y="401"/>
                </a:lnTo>
                <a:lnTo>
                  <a:pt x="1972" y="392"/>
                </a:lnTo>
                <a:lnTo>
                  <a:pt x="1975" y="376"/>
                </a:lnTo>
                <a:close/>
                <a:moveTo>
                  <a:pt x="2038" y="388"/>
                </a:moveTo>
                <a:lnTo>
                  <a:pt x="2086" y="398"/>
                </a:lnTo>
                <a:lnTo>
                  <a:pt x="2083" y="413"/>
                </a:lnTo>
                <a:lnTo>
                  <a:pt x="2035" y="404"/>
                </a:lnTo>
                <a:lnTo>
                  <a:pt x="2038" y="388"/>
                </a:lnTo>
                <a:close/>
                <a:moveTo>
                  <a:pt x="2102" y="401"/>
                </a:moveTo>
                <a:lnTo>
                  <a:pt x="2150" y="410"/>
                </a:lnTo>
                <a:lnTo>
                  <a:pt x="2146" y="426"/>
                </a:lnTo>
                <a:lnTo>
                  <a:pt x="2099" y="417"/>
                </a:lnTo>
                <a:lnTo>
                  <a:pt x="2102" y="401"/>
                </a:lnTo>
                <a:close/>
                <a:moveTo>
                  <a:pt x="2165" y="413"/>
                </a:moveTo>
                <a:lnTo>
                  <a:pt x="2213" y="422"/>
                </a:lnTo>
                <a:lnTo>
                  <a:pt x="2210" y="438"/>
                </a:lnTo>
                <a:lnTo>
                  <a:pt x="2162" y="429"/>
                </a:lnTo>
                <a:lnTo>
                  <a:pt x="2165" y="413"/>
                </a:lnTo>
                <a:close/>
                <a:moveTo>
                  <a:pt x="2229" y="425"/>
                </a:moveTo>
                <a:lnTo>
                  <a:pt x="2277" y="434"/>
                </a:lnTo>
                <a:lnTo>
                  <a:pt x="2274" y="450"/>
                </a:lnTo>
                <a:lnTo>
                  <a:pt x="2226" y="441"/>
                </a:lnTo>
                <a:lnTo>
                  <a:pt x="2229" y="425"/>
                </a:lnTo>
                <a:close/>
                <a:moveTo>
                  <a:pt x="2293" y="437"/>
                </a:moveTo>
                <a:lnTo>
                  <a:pt x="2340" y="446"/>
                </a:lnTo>
                <a:lnTo>
                  <a:pt x="2337" y="462"/>
                </a:lnTo>
                <a:lnTo>
                  <a:pt x="2290" y="453"/>
                </a:lnTo>
                <a:lnTo>
                  <a:pt x="2293" y="437"/>
                </a:lnTo>
                <a:close/>
                <a:moveTo>
                  <a:pt x="2356" y="449"/>
                </a:moveTo>
                <a:lnTo>
                  <a:pt x="2404" y="458"/>
                </a:lnTo>
                <a:lnTo>
                  <a:pt x="2401" y="474"/>
                </a:lnTo>
                <a:lnTo>
                  <a:pt x="2353" y="465"/>
                </a:lnTo>
                <a:lnTo>
                  <a:pt x="2356" y="449"/>
                </a:lnTo>
                <a:close/>
                <a:moveTo>
                  <a:pt x="2420" y="461"/>
                </a:moveTo>
                <a:lnTo>
                  <a:pt x="2467" y="470"/>
                </a:lnTo>
                <a:lnTo>
                  <a:pt x="2464" y="486"/>
                </a:lnTo>
                <a:lnTo>
                  <a:pt x="2417" y="477"/>
                </a:lnTo>
                <a:lnTo>
                  <a:pt x="2420" y="461"/>
                </a:lnTo>
                <a:close/>
                <a:moveTo>
                  <a:pt x="2483" y="473"/>
                </a:moveTo>
                <a:lnTo>
                  <a:pt x="2531" y="483"/>
                </a:lnTo>
                <a:lnTo>
                  <a:pt x="2528" y="498"/>
                </a:lnTo>
                <a:lnTo>
                  <a:pt x="2480" y="489"/>
                </a:lnTo>
                <a:lnTo>
                  <a:pt x="2483" y="473"/>
                </a:lnTo>
                <a:close/>
                <a:moveTo>
                  <a:pt x="2547" y="486"/>
                </a:moveTo>
                <a:lnTo>
                  <a:pt x="2595" y="495"/>
                </a:lnTo>
                <a:lnTo>
                  <a:pt x="2592" y="511"/>
                </a:lnTo>
                <a:lnTo>
                  <a:pt x="2544" y="501"/>
                </a:lnTo>
                <a:lnTo>
                  <a:pt x="2547" y="486"/>
                </a:lnTo>
                <a:close/>
                <a:moveTo>
                  <a:pt x="2611" y="498"/>
                </a:moveTo>
                <a:lnTo>
                  <a:pt x="2658" y="507"/>
                </a:lnTo>
                <a:lnTo>
                  <a:pt x="2655" y="523"/>
                </a:lnTo>
                <a:lnTo>
                  <a:pt x="2607" y="514"/>
                </a:lnTo>
                <a:lnTo>
                  <a:pt x="2611" y="498"/>
                </a:lnTo>
                <a:close/>
                <a:moveTo>
                  <a:pt x="2674" y="510"/>
                </a:moveTo>
                <a:lnTo>
                  <a:pt x="2722" y="519"/>
                </a:lnTo>
                <a:lnTo>
                  <a:pt x="2719" y="535"/>
                </a:lnTo>
                <a:lnTo>
                  <a:pt x="2671" y="526"/>
                </a:lnTo>
                <a:lnTo>
                  <a:pt x="2674" y="510"/>
                </a:lnTo>
                <a:close/>
              </a:path>
            </a:pathLst>
          </a:custGeom>
          <a:solidFill>
            <a:srgbClr val="222268"/>
          </a:solidFill>
          <a:ln w="0" cap="flat">
            <a:solidFill>
              <a:srgbClr val="222268"/>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5" name="Freeform 31"/>
          <p:cNvSpPr>
            <a:spLocks noEditPoints="1"/>
          </p:cNvSpPr>
          <p:nvPr/>
        </p:nvSpPr>
        <p:spPr bwMode="auto">
          <a:xfrm>
            <a:off x="1220342" y="4149080"/>
            <a:ext cx="3600400" cy="576064"/>
          </a:xfrm>
          <a:custGeom>
            <a:avLst/>
            <a:gdLst/>
            <a:ahLst/>
            <a:cxnLst>
              <a:cxn ang="0">
                <a:pos x="2" y="352"/>
              </a:cxn>
              <a:cxn ang="0">
                <a:pos x="114" y="338"/>
              </a:cxn>
              <a:cxn ang="0">
                <a:pos x="176" y="314"/>
              </a:cxn>
              <a:cxn ang="0">
                <a:pos x="193" y="312"/>
              </a:cxn>
              <a:cxn ang="0">
                <a:pos x="193" y="312"/>
              </a:cxn>
              <a:cxn ang="0">
                <a:pos x="259" y="320"/>
              </a:cxn>
              <a:cxn ang="0">
                <a:pos x="371" y="307"/>
              </a:cxn>
              <a:cxn ang="0">
                <a:pos x="433" y="283"/>
              </a:cxn>
              <a:cxn ang="0">
                <a:pos x="450" y="281"/>
              </a:cxn>
              <a:cxn ang="0">
                <a:pos x="450" y="281"/>
              </a:cxn>
              <a:cxn ang="0">
                <a:pos x="516" y="289"/>
              </a:cxn>
              <a:cxn ang="0">
                <a:pos x="628" y="275"/>
              </a:cxn>
              <a:cxn ang="0">
                <a:pos x="691" y="251"/>
              </a:cxn>
              <a:cxn ang="0">
                <a:pos x="707" y="249"/>
              </a:cxn>
              <a:cxn ang="0">
                <a:pos x="707" y="249"/>
              </a:cxn>
              <a:cxn ang="0">
                <a:pos x="773" y="257"/>
              </a:cxn>
              <a:cxn ang="0">
                <a:pos x="885" y="243"/>
              </a:cxn>
              <a:cxn ang="0">
                <a:pos x="948" y="219"/>
              </a:cxn>
              <a:cxn ang="0">
                <a:pos x="964" y="217"/>
              </a:cxn>
              <a:cxn ang="0">
                <a:pos x="964" y="217"/>
              </a:cxn>
              <a:cxn ang="0">
                <a:pos x="1030" y="225"/>
              </a:cxn>
              <a:cxn ang="0">
                <a:pos x="1142" y="211"/>
              </a:cxn>
              <a:cxn ang="0">
                <a:pos x="1204" y="187"/>
              </a:cxn>
              <a:cxn ang="0">
                <a:pos x="1221" y="185"/>
              </a:cxn>
              <a:cxn ang="0">
                <a:pos x="1221" y="185"/>
              </a:cxn>
              <a:cxn ang="0">
                <a:pos x="1287" y="193"/>
              </a:cxn>
              <a:cxn ang="0">
                <a:pos x="1399" y="180"/>
              </a:cxn>
              <a:cxn ang="0">
                <a:pos x="1462" y="156"/>
              </a:cxn>
              <a:cxn ang="0">
                <a:pos x="1478" y="154"/>
              </a:cxn>
              <a:cxn ang="0">
                <a:pos x="1478" y="154"/>
              </a:cxn>
              <a:cxn ang="0">
                <a:pos x="1544" y="162"/>
              </a:cxn>
              <a:cxn ang="0">
                <a:pos x="1656" y="148"/>
              </a:cxn>
              <a:cxn ang="0">
                <a:pos x="1719" y="124"/>
              </a:cxn>
              <a:cxn ang="0">
                <a:pos x="1735" y="122"/>
              </a:cxn>
              <a:cxn ang="0">
                <a:pos x="1735" y="122"/>
              </a:cxn>
              <a:cxn ang="0">
                <a:pos x="1801" y="130"/>
              </a:cxn>
              <a:cxn ang="0">
                <a:pos x="1913" y="116"/>
              </a:cxn>
              <a:cxn ang="0">
                <a:pos x="1976" y="92"/>
              </a:cxn>
              <a:cxn ang="0">
                <a:pos x="1992" y="90"/>
              </a:cxn>
              <a:cxn ang="0">
                <a:pos x="1992" y="90"/>
              </a:cxn>
              <a:cxn ang="0">
                <a:pos x="2058" y="98"/>
              </a:cxn>
              <a:cxn ang="0">
                <a:pos x="2170" y="84"/>
              </a:cxn>
              <a:cxn ang="0">
                <a:pos x="2232" y="60"/>
              </a:cxn>
              <a:cxn ang="0">
                <a:pos x="2249" y="58"/>
              </a:cxn>
              <a:cxn ang="0">
                <a:pos x="2249" y="58"/>
              </a:cxn>
              <a:cxn ang="0">
                <a:pos x="2315" y="66"/>
              </a:cxn>
              <a:cxn ang="0">
                <a:pos x="2427" y="52"/>
              </a:cxn>
              <a:cxn ang="0">
                <a:pos x="2490" y="28"/>
              </a:cxn>
              <a:cxn ang="0">
                <a:pos x="2506" y="27"/>
              </a:cxn>
              <a:cxn ang="0">
                <a:pos x="2506" y="27"/>
              </a:cxn>
              <a:cxn ang="0">
                <a:pos x="2572" y="35"/>
              </a:cxn>
              <a:cxn ang="0">
                <a:pos x="2684" y="21"/>
              </a:cxn>
              <a:cxn ang="0">
                <a:pos x="2722" y="0"/>
              </a:cxn>
            </a:cxnLst>
            <a:rect l="0" t="0" r="r" b="b"/>
            <a:pathLst>
              <a:path w="2724" h="352">
                <a:moveTo>
                  <a:pt x="0" y="336"/>
                </a:moveTo>
                <a:lnTo>
                  <a:pt x="48" y="330"/>
                </a:lnTo>
                <a:lnTo>
                  <a:pt x="50" y="346"/>
                </a:lnTo>
                <a:lnTo>
                  <a:pt x="2" y="352"/>
                </a:lnTo>
                <a:lnTo>
                  <a:pt x="0" y="336"/>
                </a:lnTo>
                <a:close/>
                <a:moveTo>
                  <a:pt x="64" y="328"/>
                </a:moveTo>
                <a:lnTo>
                  <a:pt x="112" y="322"/>
                </a:lnTo>
                <a:lnTo>
                  <a:pt x="114" y="338"/>
                </a:lnTo>
                <a:lnTo>
                  <a:pt x="66" y="344"/>
                </a:lnTo>
                <a:lnTo>
                  <a:pt x="64" y="328"/>
                </a:lnTo>
                <a:close/>
                <a:moveTo>
                  <a:pt x="128" y="320"/>
                </a:moveTo>
                <a:lnTo>
                  <a:pt x="176" y="314"/>
                </a:lnTo>
                <a:lnTo>
                  <a:pt x="178" y="330"/>
                </a:lnTo>
                <a:lnTo>
                  <a:pt x="130" y="336"/>
                </a:lnTo>
                <a:lnTo>
                  <a:pt x="128" y="320"/>
                </a:lnTo>
                <a:close/>
                <a:moveTo>
                  <a:pt x="193" y="312"/>
                </a:moveTo>
                <a:lnTo>
                  <a:pt x="241" y="306"/>
                </a:lnTo>
                <a:lnTo>
                  <a:pt x="243" y="322"/>
                </a:lnTo>
                <a:lnTo>
                  <a:pt x="195" y="329"/>
                </a:lnTo>
                <a:lnTo>
                  <a:pt x="193" y="312"/>
                </a:lnTo>
                <a:close/>
                <a:moveTo>
                  <a:pt x="257" y="305"/>
                </a:moveTo>
                <a:lnTo>
                  <a:pt x="305" y="298"/>
                </a:lnTo>
                <a:lnTo>
                  <a:pt x="307" y="315"/>
                </a:lnTo>
                <a:lnTo>
                  <a:pt x="259" y="320"/>
                </a:lnTo>
                <a:lnTo>
                  <a:pt x="257" y="305"/>
                </a:lnTo>
                <a:close/>
                <a:moveTo>
                  <a:pt x="321" y="296"/>
                </a:moveTo>
                <a:lnTo>
                  <a:pt x="369" y="291"/>
                </a:lnTo>
                <a:lnTo>
                  <a:pt x="371" y="307"/>
                </a:lnTo>
                <a:lnTo>
                  <a:pt x="323" y="313"/>
                </a:lnTo>
                <a:lnTo>
                  <a:pt x="321" y="296"/>
                </a:lnTo>
                <a:close/>
                <a:moveTo>
                  <a:pt x="385" y="289"/>
                </a:moveTo>
                <a:lnTo>
                  <a:pt x="433" y="283"/>
                </a:lnTo>
                <a:lnTo>
                  <a:pt x="435" y="299"/>
                </a:lnTo>
                <a:lnTo>
                  <a:pt x="387" y="305"/>
                </a:lnTo>
                <a:lnTo>
                  <a:pt x="385" y="289"/>
                </a:lnTo>
                <a:close/>
                <a:moveTo>
                  <a:pt x="450" y="281"/>
                </a:moveTo>
                <a:lnTo>
                  <a:pt x="498" y="275"/>
                </a:lnTo>
                <a:lnTo>
                  <a:pt x="500" y="291"/>
                </a:lnTo>
                <a:lnTo>
                  <a:pt x="452" y="297"/>
                </a:lnTo>
                <a:lnTo>
                  <a:pt x="450" y="281"/>
                </a:lnTo>
                <a:close/>
                <a:moveTo>
                  <a:pt x="514" y="273"/>
                </a:moveTo>
                <a:lnTo>
                  <a:pt x="562" y="267"/>
                </a:lnTo>
                <a:lnTo>
                  <a:pt x="564" y="283"/>
                </a:lnTo>
                <a:lnTo>
                  <a:pt x="516" y="289"/>
                </a:lnTo>
                <a:lnTo>
                  <a:pt x="514" y="273"/>
                </a:lnTo>
                <a:close/>
                <a:moveTo>
                  <a:pt x="578" y="265"/>
                </a:moveTo>
                <a:lnTo>
                  <a:pt x="626" y="259"/>
                </a:lnTo>
                <a:lnTo>
                  <a:pt x="628" y="275"/>
                </a:lnTo>
                <a:lnTo>
                  <a:pt x="580" y="281"/>
                </a:lnTo>
                <a:lnTo>
                  <a:pt x="578" y="265"/>
                </a:lnTo>
                <a:close/>
                <a:moveTo>
                  <a:pt x="642" y="257"/>
                </a:moveTo>
                <a:lnTo>
                  <a:pt x="691" y="251"/>
                </a:lnTo>
                <a:lnTo>
                  <a:pt x="693" y="267"/>
                </a:lnTo>
                <a:lnTo>
                  <a:pt x="644" y="273"/>
                </a:lnTo>
                <a:lnTo>
                  <a:pt x="642" y="257"/>
                </a:lnTo>
                <a:close/>
                <a:moveTo>
                  <a:pt x="707" y="249"/>
                </a:moveTo>
                <a:lnTo>
                  <a:pt x="755" y="243"/>
                </a:lnTo>
                <a:lnTo>
                  <a:pt x="757" y="259"/>
                </a:lnTo>
                <a:lnTo>
                  <a:pt x="709" y="265"/>
                </a:lnTo>
                <a:lnTo>
                  <a:pt x="707" y="249"/>
                </a:lnTo>
                <a:close/>
                <a:moveTo>
                  <a:pt x="771" y="241"/>
                </a:moveTo>
                <a:lnTo>
                  <a:pt x="819" y="235"/>
                </a:lnTo>
                <a:lnTo>
                  <a:pt x="821" y="251"/>
                </a:lnTo>
                <a:lnTo>
                  <a:pt x="773" y="257"/>
                </a:lnTo>
                <a:lnTo>
                  <a:pt x="771" y="241"/>
                </a:lnTo>
                <a:close/>
                <a:moveTo>
                  <a:pt x="835" y="233"/>
                </a:moveTo>
                <a:lnTo>
                  <a:pt x="883" y="227"/>
                </a:lnTo>
                <a:lnTo>
                  <a:pt x="885" y="243"/>
                </a:lnTo>
                <a:lnTo>
                  <a:pt x="837" y="249"/>
                </a:lnTo>
                <a:lnTo>
                  <a:pt x="835" y="233"/>
                </a:lnTo>
                <a:close/>
                <a:moveTo>
                  <a:pt x="899" y="225"/>
                </a:moveTo>
                <a:lnTo>
                  <a:pt x="948" y="219"/>
                </a:lnTo>
                <a:lnTo>
                  <a:pt x="950" y="235"/>
                </a:lnTo>
                <a:lnTo>
                  <a:pt x="901" y="241"/>
                </a:lnTo>
                <a:lnTo>
                  <a:pt x="899" y="225"/>
                </a:lnTo>
                <a:close/>
                <a:moveTo>
                  <a:pt x="964" y="217"/>
                </a:moveTo>
                <a:lnTo>
                  <a:pt x="1012" y="211"/>
                </a:lnTo>
                <a:lnTo>
                  <a:pt x="1014" y="227"/>
                </a:lnTo>
                <a:lnTo>
                  <a:pt x="965" y="233"/>
                </a:lnTo>
                <a:lnTo>
                  <a:pt x="964" y="217"/>
                </a:lnTo>
                <a:close/>
                <a:moveTo>
                  <a:pt x="1028" y="209"/>
                </a:moveTo>
                <a:lnTo>
                  <a:pt x="1076" y="203"/>
                </a:lnTo>
                <a:lnTo>
                  <a:pt x="1078" y="219"/>
                </a:lnTo>
                <a:lnTo>
                  <a:pt x="1030" y="225"/>
                </a:lnTo>
                <a:lnTo>
                  <a:pt x="1028" y="209"/>
                </a:lnTo>
                <a:close/>
                <a:moveTo>
                  <a:pt x="1092" y="201"/>
                </a:moveTo>
                <a:lnTo>
                  <a:pt x="1140" y="195"/>
                </a:lnTo>
                <a:lnTo>
                  <a:pt x="1142" y="211"/>
                </a:lnTo>
                <a:lnTo>
                  <a:pt x="1094" y="217"/>
                </a:lnTo>
                <a:lnTo>
                  <a:pt x="1092" y="201"/>
                </a:lnTo>
                <a:close/>
                <a:moveTo>
                  <a:pt x="1156" y="193"/>
                </a:moveTo>
                <a:lnTo>
                  <a:pt x="1204" y="187"/>
                </a:lnTo>
                <a:lnTo>
                  <a:pt x="1206" y="203"/>
                </a:lnTo>
                <a:lnTo>
                  <a:pt x="1158" y="209"/>
                </a:lnTo>
                <a:lnTo>
                  <a:pt x="1156" y="193"/>
                </a:lnTo>
                <a:close/>
                <a:moveTo>
                  <a:pt x="1221" y="185"/>
                </a:moveTo>
                <a:lnTo>
                  <a:pt x="1269" y="179"/>
                </a:lnTo>
                <a:lnTo>
                  <a:pt x="1271" y="196"/>
                </a:lnTo>
                <a:lnTo>
                  <a:pt x="1223" y="201"/>
                </a:lnTo>
                <a:lnTo>
                  <a:pt x="1221" y="185"/>
                </a:lnTo>
                <a:close/>
                <a:moveTo>
                  <a:pt x="1285" y="177"/>
                </a:moveTo>
                <a:lnTo>
                  <a:pt x="1333" y="171"/>
                </a:lnTo>
                <a:lnTo>
                  <a:pt x="1335" y="187"/>
                </a:lnTo>
                <a:lnTo>
                  <a:pt x="1287" y="193"/>
                </a:lnTo>
                <a:lnTo>
                  <a:pt x="1285" y="177"/>
                </a:lnTo>
                <a:close/>
                <a:moveTo>
                  <a:pt x="1349" y="169"/>
                </a:moveTo>
                <a:lnTo>
                  <a:pt x="1397" y="163"/>
                </a:lnTo>
                <a:lnTo>
                  <a:pt x="1399" y="180"/>
                </a:lnTo>
                <a:lnTo>
                  <a:pt x="1351" y="185"/>
                </a:lnTo>
                <a:lnTo>
                  <a:pt x="1349" y="169"/>
                </a:lnTo>
                <a:close/>
                <a:moveTo>
                  <a:pt x="1413" y="161"/>
                </a:moveTo>
                <a:lnTo>
                  <a:pt x="1462" y="156"/>
                </a:lnTo>
                <a:lnTo>
                  <a:pt x="1463" y="171"/>
                </a:lnTo>
                <a:lnTo>
                  <a:pt x="1415" y="178"/>
                </a:lnTo>
                <a:lnTo>
                  <a:pt x="1413" y="161"/>
                </a:lnTo>
                <a:close/>
                <a:moveTo>
                  <a:pt x="1478" y="154"/>
                </a:moveTo>
                <a:lnTo>
                  <a:pt x="1526" y="147"/>
                </a:lnTo>
                <a:lnTo>
                  <a:pt x="1528" y="164"/>
                </a:lnTo>
                <a:lnTo>
                  <a:pt x="1480" y="170"/>
                </a:lnTo>
                <a:lnTo>
                  <a:pt x="1478" y="154"/>
                </a:lnTo>
                <a:close/>
                <a:moveTo>
                  <a:pt x="1542" y="146"/>
                </a:moveTo>
                <a:lnTo>
                  <a:pt x="1590" y="140"/>
                </a:lnTo>
                <a:lnTo>
                  <a:pt x="1592" y="156"/>
                </a:lnTo>
                <a:lnTo>
                  <a:pt x="1544" y="162"/>
                </a:lnTo>
                <a:lnTo>
                  <a:pt x="1542" y="146"/>
                </a:lnTo>
                <a:close/>
                <a:moveTo>
                  <a:pt x="1606" y="138"/>
                </a:moveTo>
                <a:lnTo>
                  <a:pt x="1654" y="132"/>
                </a:lnTo>
                <a:lnTo>
                  <a:pt x="1656" y="148"/>
                </a:lnTo>
                <a:lnTo>
                  <a:pt x="1608" y="154"/>
                </a:lnTo>
                <a:lnTo>
                  <a:pt x="1606" y="138"/>
                </a:lnTo>
                <a:close/>
                <a:moveTo>
                  <a:pt x="1670" y="130"/>
                </a:moveTo>
                <a:lnTo>
                  <a:pt x="1719" y="124"/>
                </a:lnTo>
                <a:lnTo>
                  <a:pt x="1721" y="140"/>
                </a:lnTo>
                <a:lnTo>
                  <a:pt x="1672" y="146"/>
                </a:lnTo>
                <a:lnTo>
                  <a:pt x="1670" y="130"/>
                </a:lnTo>
                <a:close/>
                <a:moveTo>
                  <a:pt x="1735" y="122"/>
                </a:moveTo>
                <a:lnTo>
                  <a:pt x="1783" y="116"/>
                </a:lnTo>
                <a:lnTo>
                  <a:pt x="1785" y="132"/>
                </a:lnTo>
                <a:lnTo>
                  <a:pt x="1737" y="138"/>
                </a:lnTo>
                <a:lnTo>
                  <a:pt x="1735" y="122"/>
                </a:lnTo>
                <a:close/>
                <a:moveTo>
                  <a:pt x="1799" y="114"/>
                </a:moveTo>
                <a:lnTo>
                  <a:pt x="1847" y="108"/>
                </a:lnTo>
                <a:lnTo>
                  <a:pt x="1849" y="124"/>
                </a:lnTo>
                <a:lnTo>
                  <a:pt x="1801" y="130"/>
                </a:lnTo>
                <a:lnTo>
                  <a:pt x="1799" y="114"/>
                </a:lnTo>
                <a:close/>
                <a:moveTo>
                  <a:pt x="1863" y="106"/>
                </a:moveTo>
                <a:lnTo>
                  <a:pt x="1911" y="100"/>
                </a:lnTo>
                <a:lnTo>
                  <a:pt x="1913" y="116"/>
                </a:lnTo>
                <a:lnTo>
                  <a:pt x="1865" y="122"/>
                </a:lnTo>
                <a:lnTo>
                  <a:pt x="1863" y="106"/>
                </a:lnTo>
                <a:close/>
                <a:moveTo>
                  <a:pt x="1927" y="98"/>
                </a:moveTo>
                <a:lnTo>
                  <a:pt x="1976" y="92"/>
                </a:lnTo>
                <a:lnTo>
                  <a:pt x="1978" y="108"/>
                </a:lnTo>
                <a:lnTo>
                  <a:pt x="1929" y="114"/>
                </a:lnTo>
                <a:lnTo>
                  <a:pt x="1927" y="98"/>
                </a:lnTo>
                <a:close/>
                <a:moveTo>
                  <a:pt x="1992" y="90"/>
                </a:moveTo>
                <a:lnTo>
                  <a:pt x="2040" y="84"/>
                </a:lnTo>
                <a:lnTo>
                  <a:pt x="2042" y="100"/>
                </a:lnTo>
                <a:lnTo>
                  <a:pt x="1993" y="106"/>
                </a:lnTo>
                <a:lnTo>
                  <a:pt x="1992" y="90"/>
                </a:lnTo>
                <a:close/>
                <a:moveTo>
                  <a:pt x="2056" y="82"/>
                </a:moveTo>
                <a:lnTo>
                  <a:pt x="2104" y="76"/>
                </a:lnTo>
                <a:lnTo>
                  <a:pt x="2106" y="92"/>
                </a:lnTo>
                <a:lnTo>
                  <a:pt x="2058" y="98"/>
                </a:lnTo>
                <a:lnTo>
                  <a:pt x="2056" y="82"/>
                </a:lnTo>
                <a:close/>
                <a:moveTo>
                  <a:pt x="2120" y="74"/>
                </a:moveTo>
                <a:lnTo>
                  <a:pt x="2168" y="68"/>
                </a:lnTo>
                <a:lnTo>
                  <a:pt x="2170" y="84"/>
                </a:lnTo>
                <a:lnTo>
                  <a:pt x="2122" y="90"/>
                </a:lnTo>
                <a:lnTo>
                  <a:pt x="2120" y="74"/>
                </a:lnTo>
                <a:close/>
                <a:moveTo>
                  <a:pt x="2184" y="66"/>
                </a:moveTo>
                <a:lnTo>
                  <a:pt x="2232" y="60"/>
                </a:lnTo>
                <a:lnTo>
                  <a:pt x="2234" y="76"/>
                </a:lnTo>
                <a:lnTo>
                  <a:pt x="2186" y="82"/>
                </a:lnTo>
                <a:lnTo>
                  <a:pt x="2184" y="66"/>
                </a:lnTo>
                <a:close/>
                <a:moveTo>
                  <a:pt x="2249" y="58"/>
                </a:moveTo>
                <a:lnTo>
                  <a:pt x="2297" y="52"/>
                </a:lnTo>
                <a:lnTo>
                  <a:pt x="2299" y="68"/>
                </a:lnTo>
                <a:lnTo>
                  <a:pt x="2251" y="74"/>
                </a:lnTo>
                <a:lnTo>
                  <a:pt x="2249" y="58"/>
                </a:lnTo>
                <a:close/>
                <a:moveTo>
                  <a:pt x="2313" y="50"/>
                </a:moveTo>
                <a:lnTo>
                  <a:pt x="2361" y="44"/>
                </a:lnTo>
                <a:lnTo>
                  <a:pt x="2363" y="60"/>
                </a:lnTo>
                <a:lnTo>
                  <a:pt x="2315" y="66"/>
                </a:lnTo>
                <a:lnTo>
                  <a:pt x="2313" y="50"/>
                </a:lnTo>
                <a:close/>
                <a:moveTo>
                  <a:pt x="2377" y="42"/>
                </a:moveTo>
                <a:lnTo>
                  <a:pt x="2425" y="36"/>
                </a:lnTo>
                <a:lnTo>
                  <a:pt x="2427" y="52"/>
                </a:lnTo>
                <a:lnTo>
                  <a:pt x="2379" y="58"/>
                </a:lnTo>
                <a:lnTo>
                  <a:pt x="2377" y="42"/>
                </a:lnTo>
                <a:close/>
                <a:moveTo>
                  <a:pt x="2441" y="34"/>
                </a:moveTo>
                <a:lnTo>
                  <a:pt x="2490" y="28"/>
                </a:lnTo>
                <a:lnTo>
                  <a:pt x="2491" y="45"/>
                </a:lnTo>
                <a:lnTo>
                  <a:pt x="2443" y="51"/>
                </a:lnTo>
                <a:lnTo>
                  <a:pt x="2441" y="34"/>
                </a:lnTo>
                <a:close/>
                <a:moveTo>
                  <a:pt x="2506" y="27"/>
                </a:moveTo>
                <a:lnTo>
                  <a:pt x="2554" y="20"/>
                </a:lnTo>
                <a:lnTo>
                  <a:pt x="2556" y="37"/>
                </a:lnTo>
                <a:lnTo>
                  <a:pt x="2508" y="43"/>
                </a:lnTo>
                <a:lnTo>
                  <a:pt x="2506" y="27"/>
                </a:lnTo>
                <a:close/>
                <a:moveTo>
                  <a:pt x="2570" y="18"/>
                </a:moveTo>
                <a:lnTo>
                  <a:pt x="2618" y="13"/>
                </a:lnTo>
                <a:lnTo>
                  <a:pt x="2620" y="29"/>
                </a:lnTo>
                <a:lnTo>
                  <a:pt x="2572" y="35"/>
                </a:lnTo>
                <a:lnTo>
                  <a:pt x="2570" y="18"/>
                </a:lnTo>
                <a:close/>
                <a:moveTo>
                  <a:pt x="2634" y="11"/>
                </a:moveTo>
                <a:lnTo>
                  <a:pt x="2682" y="5"/>
                </a:lnTo>
                <a:lnTo>
                  <a:pt x="2684" y="21"/>
                </a:lnTo>
                <a:lnTo>
                  <a:pt x="2636" y="27"/>
                </a:lnTo>
                <a:lnTo>
                  <a:pt x="2634" y="11"/>
                </a:lnTo>
                <a:close/>
                <a:moveTo>
                  <a:pt x="2698" y="3"/>
                </a:moveTo>
                <a:lnTo>
                  <a:pt x="2722" y="0"/>
                </a:lnTo>
                <a:lnTo>
                  <a:pt x="2724" y="16"/>
                </a:lnTo>
                <a:lnTo>
                  <a:pt x="2700" y="19"/>
                </a:lnTo>
                <a:lnTo>
                  <a:pt x="2698" y="3"/>
                </a:lnTo>
                <a:close/>
              </a:path>
            </a:pathLst>
          </a:custGeom>
          <a:solidFill>
            <a:srgbClr val="222268"/>
          </a:solidFill>
          <a:ln w="0" cap="flat">
            <a:solidFill>
              <a:srgbClr val="222268"/>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6" name="Rectangle 32"/>
          <p:cNvSpPr>
            <a:spLocks noChangeArrowheads="1"/>
          </p:cNvSpPr>
          <p:nvPr/>
        </p:nvSpPr>
        <p:spPr bwMode="auto">
          <a:xfrm>
            <a:off x="4864200" y="3861048"/>
            <a:ext cx="100557" cy="2232248"/>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7" name="Freeform 33"/>
          <p:cNvSpPr>
            <a:spLocks noEditPoints="1"/>
          </p:cNvSpPr>
          <p:nvPr/>
        </p:nvSpPr>
        <p:spPr bwMode="auto">
          <a:xfrm>
            <a:off x="4845490" y="3861048"/>
            <a:ext cx="119268" cy="2232248"/>
          </a:xfrm>
          <a:custGeom>
            <a:avLst/>
            <a:gdLst/>
            <a:ahLst/>
            <a:cxnLst>
              <a:cxn ang="0">
                <a:pos x="0" y="24"/>
              </a:cxn>
              <a:cxn ang="0">
                <a:pos x="24" y="0"/>
              </a:cxn>
              <a:cxn ang="0">
                <a:pos x="264" y="0"/>
              </a:cxn>
              <a:cxn ang="0">
                <a:pos x="288" y="24"/>
              </a:cxn>
              <a:cxn ang="0">
                <a:pos x="288" y="3768"/>
              </a:cxn>
              <a:cxn ang="0">
                <a:pos x="264" y="3792"/>
              </a:cxn>
              <a:cxn ang="0">
                <a:pos x="24" y="3792"/>
              </a:cxn>
              <a:cxn ang="0">
                <a:pos x="0" y="3768"/>
              </a:cxn>
              <a:cxn ang="0">
                <a:pos x="0" y="24"/>
              </a:cxn>
              <a:cxn ang="0">
                <a:pos x="48" y="3768"/>
              </a:cxn>
              <a:cxn ang="0">
                <a:pos x="24" y="3744"/>
              </a:cxn>
              <a:cxn ang="0">
                <a:pos x="264" y="3744"/>
              </a:cxn>
              <a:cxn ang="0">
                <a:pos x="240" y="3768"/>
              </a:cxn>
              <a:cxn ang="0">
                <a:pos x="240" y="24"/>
              </a:cxn>
              <a:cxn ang="0">
                <a:pos x="264" y="48"/>
              </a:cxn>
              <a:cxn ang="0">
                <a:pos x="24" y="48"/>
              </a:cxn>
              <a:cxn ang="0">
                <a:pos x="48" y="24"/>
              </a:cxn>
              <a:cxn ang="0">
                <a:pos x="48" y="3768"/>
              </a:cxn>
            </a:cxnLst>
            <a:rect l="0" t="0" r="r" b="b"/>
            <a:pathLst>
              <a:path w="288" h="3792">
                <a:moveTo>
                  <a:pt x="0" y="24"/>
                </a:moveTo>
                <a:cubicBezTo>
                  <a:pt x="0" y="11"/>
                  <a:pt x="11" y="0"/>
                  <a:pt x="24" y="0"/>
                </a:cubicBezTo>
                <a:lnTo>
                  <a:pt x="264" y="0"/>
                </a:lnTo>
                <a:cubicBezTo>
                  <a:pt x="278" y="0"/>
                  <a:pt x="288" y="11"/>
                  <a:pt x="288" y="24"/>
                </a:cubicBezTo>
                <a:lnTo>
                  <a:pt x="288" y="3768"/>
                </a:lnTo>
                <a:cubicBezTo>
                  <a:pt x="288" y="3782"/>
                  <a:pt x="278" y="3792"/>
                  <a:pt x="264" y="3792"/>
                </a:cubicBezTo>
                <a:lnTo>
                  <a:pt x="24" y="3792"/>
                </a:lnTo>
                <a:cubicBezTo>
                  <a:pt x="11" y="3792"/>
                  <a:pt x="0" y="3782"/>
                  <a:pt x="0" y="3768"/>
                </a:cubicBezTo>
                <a:lnTo>
                  <a:pt x="0" y="24"/>
                </a:lnTo>
                <a:close/>
                <a:moveTo>
                  <a:pt x="48" y="3768"/>
                </a:moveTo>
                <a:lnTo>
                  <a:pt x="24" y="3744"/>
                </a:lnTo>
                <a:lnTo>
                  <a:pt x="264" y="3744"/>
                </a:lnTo>
                <a:lnTo>
                  <a:pt x="240" y="3768"/>
                </a:lnTo>
                <a:lnTo>
                  <a:pt x="240" y="24"/>
                </a:lnTo>
                <a:lnTo>
                  <a:pt x="264" y="48"/>
                </a:lnTo>
                <a:lnTo>
                  <a:pt x="24" y="48"/>
                </a:lnTo>
                <a:lnTo>
                  <a:pt x="48" y="24"/>
                </a:lnTo>
                <a:lnTo>
                  <a:pt x="48" y="376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8" name="Rectangle 34"/>
          <p:cNvSpPr>
            <a:spLocks noChangeArrowheads="1"/>
          </p:cNvSpPr>
          <p:nvPr/>
        </p:nvSpPr>
        <p:spPr bwMode="auto">
          <a:xfrm>
            <a:off x="1060010" y="4709809"/>
            <a:ext cx="143401" cy="25462"/>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39" name="Rectangle 35"/>
          <p:cNvSpPr>
            <a:spLocks noChangeArrowheads="1"/>
          </p:cNvSpPr>
          <p:nvPr/>
        </p:nvSpPr>
        <p:spPr bwMode="auto">
          <a:xfrm>
            <a:off x="1076941" y="5205822"/>
            <a:ext cx="143401" cy="2350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0" name="Freeform 36"/>
          <p:cNvSpPr>
            <a:spLocks noEditPoints="1"/>
          </p:cNvSpPr>
          <p:nvPr/>
        </p:nvSpPr>
        <p:spPr bwMode="auto">
          <a:xfrm>
            <a:off x="1103500" y="4421901"/>
            <a:ext cx="66999" cy="299659"/>
          </a:xfrm>
          <a:custGeom>
            <a:avLst/>
            <a:gdLst/>
            <a:ahLst/>
            <a:cxnLst>
              <a:cxn ang="0">
                <a:pos x="133" y="0"/>
              </a:cxn>
              <a:cxn ang="0">
                <a:pos x="136" y="558"/>
              </a:cxn>
              <a:cxn ang="0">
                <a:pos x="88" y="558"/>
              </a:cxn>
              <a:cxn ang="0">
                <a:pos x="85" y="1"/>
              </a:cxn>
              <a:cxn ang="0">
                <a:pos x="133" y="0"/>
              </a:cxn>
              <a:cxn ang="0">
                <a:pos x="216" y="425"/>
              </a:cxn>
              <a:cxn ang="0">
                <a:pos x="112" y="605"/>
              </a:cxn>
              <a:cxn ang="0">
                <a:pos x="7" y="426"/>
              </a:cxn>
              <a:cxn ang="0">
                <a:pos x="15" y="393"/>
              </a:cxn>
              <a:cxn ang="0">
                <a:pos x="48" y="402"/>
              </a:cxn>
              <a:cxn ang="0">
                <a:pos x="133" y="546"/>
              </a:cxn>
              <a:cxn ang="0">
                <a:pos x="91" y="546"/>
              </a:cxn>
              <a:cxn ang="0">
                <a:pos x="175" y="401"/>
              </a:cxn>
              <a:cxn ang="0">
                <a:pos x="207" y="393"/>
              </a:cxn>
              <a:cxn ang="0">
                <a:pos x="216" y="425"/>
              </a:cxn>
            </a:cxnLst>
            <a:rect l="0" t="0" r="r" b="b"/>
            <a:pathLst>
              <a:path w="223" h="605">
                <a:moveTo>
                  <a:pt x="133" y="0"/>
                </a:moveTo>
                <a:lnTo>
                  <a:pt x="136" y="558"/>
                </a:lnTo>
                <a:lnTo>
                  <a:pt x="88" y="558"/>
                </a:lnTo>
                <a:lnTo>
                  <a:pt x="85" y="1"/>
                </a:lnTo>
                <a:lnTo>
                  <a:pt x="133" y="0"/>
                </a:lnTo>
                <a:close/>
                <a:moveTo>
                  <a:pt x="216" y="425"/>
                </a:moveTo>
                <a:lnTo>
                  <a:pt x="112" y="605"/>
                </a:lnTo>
                <a:lnTo>
                  <a:pt x="7" y="426"/>
                </a:lnTo>
                <a:cubicBezTo>
                  <a:pt x="0" y="415"/>
                  <a:pt x="4" y="400"/>
                  <a:pt x="15" y="393"/>
                </a:cubicBezTo>
                <a:cubicBezTo>
                  <a:pt x="27" y="387"/>
                  <a:pt x="41" y="391"/>
                  <a:pt x="48" y="402"/>
                </a:cubicBezTo>
                <a:lnTo>
                  <a:pt x="133" y="546"/>
                </a:lnTo>
                <a:lnTo>
                  <a:pt x="91" y="546"/>
                </a:lnTo>
                <a:lnTo>
                  <a:pt x="175" y="401"/>
                </a:lnTo>
                <a:cubicBezTo>
                  <a:pt x="181" y="390"/>
                  <a:pt x="196" y="386"/>
                  <a:pt x="207" y="393"/>
                </a:cubicBezTo>
                <a:cubicBezTo>
                  <a:pt x="219" y="399"/>
                  <a:pt x="223" y="414"/>
                  <a:pt x="216" y="425"/>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1" name="Freeform 37"/>
          <p:cNvSpPr>
            <a:spLocks noEditPoints="1"/>
          </p:cNvSpPr>
          <p:nvPr/>
        </p:nvSpPr>
        <p:spPr bwMode="auto">
          <a:xfrm>
            <a:off x="1115730" y="5217573"/>
            <a:ext cx="65824" cy="299659"/>
          </a:xfrm>
          <a:custGeom>
            <a:avLst/>
            <a:gdLst/>
            <a:ahLst/>
            <a:cxnLst>
              <a:cxn ang="0">
                <a:pos x="85" y="605"/>
              </a:cxn>
              <a:cxn ang="0">
                <a:pos x="88" y="48"/>
              </a:cxn>
              <a:cxn ang="0">
                <a:pos x="136" y="48"/>
              </a:cxn>
              <a:cxn ang="0">
                <a:pos x="133" y="605"/>
              </a:cxn>
              <a:cxn ang="0">
                <a:pos x="85" y="605"/>
              </a:cxn>
              <a:cxn ang="0">
                <a:pos x="7" y="179"/>
              </a:cxn>
              <a:cxn ang="0">
                <a:pos x="112" y="0"/>
              </a:cxn>
              <a:cxn ang="0">
                <a:pos x="216" y="180"/>
              </a:cxn>
              <a:cxn ang="0">
                <a:pos x="207" y="213"/>
              </a:cxn>
              <a:cxn ang="0">
                <a:pos x="175" y="204"/>
              </a:cxn>
              <a:cxn ang="0">
                <a:pos x="91" y="60"/>
              </a:cxn>
              <a:cxn ang="0">
                <a:pos x="133" y="60"/>
              </a:cxn>
              <a:cxn ang="0">
                <a:pos x="48" y="204"/>
              </a:cxn>
              <a:cxn ang="0">
                <a:pos x="15" y="212"/>
              </a:cxn>
              <a:cxn ang="0">
                <a:pos x="7" y="179"/>
              </a:cxn>
            </a:cxnLst>
            <a:rect l="0" t="0" r="r" b="b"/>
            <a:pathLst>
              <a:path w="223" h="605">
                <a:moveTo>
                  <a:pt x="85" y="605"/>
                </a:moveTo>
                <a:lnTo>
                  <a:pt x="88" y="48"/>
                </a:lnTo>
                <a:lnTo>
                  <a:pt x="136" y="48"/>
                </a:lnTo>
                <a:lnTo>
                  <a:pt x="133" y="605"/>
                </a:lnTo>
                <a:lnTo>
                  <a:pt x="85" y="605"/>
                </a:lnTo>
                <a:close/>
                <a:moveTo>
                  <a:pt x="7" y="179"/>
                </a:moveTo>
                <a:lnTo>
                  <a:pt x="112" y="0"/>
                </a:lnTo>
                <a:lnTo>
                  <a:pt x="216" y="180"/>
                </a:lnTo>
                <a:cubicBezTo>
                  <a:pt x="223" y="192"/>
                  <a:pt x="219" y="207"/>
                  <a:pt x="207" y="213"/>
                </a:cubicBezTo>
                <a:cubicBezTo>
                  <a:pt x="196" y="220"/>
                  <a:pt x="181" y="216"/>
                  <a:pt x="175" y="204"/>
                </a:cubicBezTo>
                <a:lnTo>
                  <a:pt x="91" y="60"/>
                </a:lnTo>
                <a:lnTo>
                  <a:pt x="133" y="60"/>
                </a:lnTo>
                <a:lnTo>
                  <a:pt x="48" y="204"/>
                </a:lnTo>
                <a:cubicBezTo>
                  <a:pt x="41" y="215"/>
                  <a:pt x="27" y="219"/>
                  <a:pt x="15" y="212"/>
                </a:cubicBezTo>
                <a:cubicBezTo>
                  <a:pt x="4" y="206"/>
                  <a:pt x="0" y="191"/>
                  <a:pt x="7" y="179"/>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2" name="Rectangle 38"/>
          <p:cNvSpPr>
            <a:spLocks noChangeArrowheads="1"/>
          </p:cNvSpPr>
          <p:nvPr/>
        </p:nvSpPr>
        <p:spPr bwMode="auto">
          <a:xfrm>
            <a:off x="961275" y="4824505"/>
            <a:ext cx="116367"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D</a:t>
            </a:r>
            <a:endParaRPr lang="ja-JP" altLang="ja-JP" sz="1700" dirty="0" smtClean="0">
              <a:latin typeface="Arial" pitchFamily="34" charset="0"/>
              <a:ea typeface="ＭＳ Ｐゴシック" pitchFamily="50" charset="-128"/>
              <a:cs typeface="ＭＳ Ｐゴシック" pitchFamily="50" charset="-128"/>
            </a:endParaRPr>
          </a:p>
        </p:txBody>
      </p:sp>
      <p:sp>
        <p:nvSpPr>
          <p:cNvPr id="43" name="Freeform 39"/>
          <p:cNvSpPr>
            <a:spLocks/>
          </p:cNvSpPr>
          <p:nvPr/>
        </p:nvSpPr>
        <p:spPr bwMode="auto">
          <a:xfrm>
            <a:off x="1233973" y="3528177"/>
            <a:ext cx="15281" cy="299659"/>
          </a:xfrm>
          <a:custGeom>
            <a:avLst/>
            <a:gdLst/>
            <a:ahLst/>
            <a:cxnLst>
              <a:cxn ang="0">
                <a:pos x="12" y="0"/>
              </a:cxn>
              <a:cxn ang="0">
                <a:pos x="13" y="153"/>
              </a:cxn>
              <a:cxn ang="0">
                <a:pos x="0" y="153"/>
              </a:cxn>
              <a:cxn ang="0">
                <a:pos x="0" y="0"/>
              </a:cxn>
              <a:cxn ang="0">
                <a:pos x="12" y="0"/>
              </a:cxn>
            </a:cxnLst>
            <a:rect l="0" t="0" r="r" b="b"/>
            <a:pathLst>
              <a:path w="13" h="153">
                <a:moveTo>
                  <a:pt x="12" y="0"/>
                </a:moveTo>
                <a:lnTo>
                  <a:pt x="13" y="153"/>
                </a:lnTo>
                <a:lnTo>
                  <a:pt x="0" y="153"/>
                </a:lnTo>
                <a:lnTo>
                  <a:pt x="0" y="0"/>
                </a:lnTo>
                <a:lnTo>
                  <a:pt x="12"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4" name="Freeform 40"/>
          <p:cNvSpPr>
            <a:spLocks/>
          </p:cNvSpPr>
          <p:nvPr/>
        </p:nvSpPr>
        <p:spPr bwMode="auto">
          <a:xfrm>
            <a:off x="3533700" y="3481172"/>
            <a:ext cx="15281" cy="299659"/>
          </a:xfrm>
          <a:custGeom>
            <a:avLst/>
            <a:gdLst/>
            <a:ahLst/>
            <a:cxnLst>
              <a:cxn ang="0">
                <a:pos x="12" y="0"/>
              </a:cxn>
              <a:cxn ang="0">
                <a:pos x="13" y="153"/>
              </a:cxn>
              <a:cxn ang="0">
                <a:pos x="1" y="153"/>
              </a:cxn>
              <a:cxn ang="0">
                <a:pos x="0" y="0"/>
              </a:cxn>
              <a:cxn ang="0">
                <a:pos x="12" y="0"/>
              </a:cxn>
            </a:cxnLst>
            <a:rect l="0" t="0" r="r" b="b"/>
            <a:pathLst>
              <a:path w="13" h="153">
                <a:moveTo>
                  <a:pt x="12" y="0"/>
                </a:moveTo>
                <a:lnTo>
                  <a:pt x="13" y="153"/>
                </a:lnTo>
                <a:lnTo>
                  <a:pt x="1" y="153"/>
                </a:lnTo>
                <a:lnTo>
                  <a:pt x="0" y="0"/>
                </a:lnTo>
                <a:lnTo>
                  <a:pt x="12"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5" name="Freeform 41"/>
          <p:cNvSpPr>
            <a:spLocks/>
          </p:cNvSpPr>
          <p:nvPr/>
        </p:nvSpPr>
        <p:spPr bwMode="auto">
          <a:xfrm>
            <a:off x="4852279" y="3501008"/>
            <a:ext cx="15281" cy="299659"/>
          </a:xfrm>
          <a:custGeom>
            <a:avLst/>
            <a:gdLst/>
            <a:ahLst/>
            <a:cxnLst>
              <a:cxn ang="0">
                <a:pos x="12" y="0"/>
              </a:cxn>
              <a:cxn ang="0">
                <a:pos x="13" y="153"/>
              </a:cxn>
              <a:cxn ang="0">
                <a:pos x="1" y="153"/>
              </a:cxn>
              <a:cxn ang="0">
                <a:pos x="0" y="0"/>
              </a:cxn>
              <a:cxn ang="0">
                <a:pos x="12" y="0"/>
              </a:cxn>
            </a:cxnLst>
            <a:rect l="0" t="0" r="r" b="b"/>
            <a:pathLst>
              <a:path w="13" h="153">
                <a:moveTo>
                  <a:pt x="12" y="0"/>
                </a:moveTo>
                <a:lnTo>
                  <a:pt x="13" y="153"/>
                </a:lnTo>
                <a:lnTo>
                  <a:pt x="1" y="153"/>
                </a:lnTo>
                <a:lnTo>
                  <a:pt x="0" y="0"/>
                </a:lnTo>
                <a:lnTo>
                  <a:pt x="12"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6" name="Freeform 42"/>
          <p:cNvSpPr>
            <a:spLocks noEditPoints="1"/>
          </p:cNvSpPr>
          <p:nvPr/>
        </p:nvSpPr>
        <p:spPr bwMode="auto">
          <a:xfrm>
            <a:off x="1241025" y="3655485"/>
            <a:ext cx="2289675" cy="92032"/>
          </a:xfrm>
          <a:custGeom>
            <a:avLst/>
            <a:gdLst/>
            <a:ahLst/>
            <a:cxnLst>
              <a:cxn ang="0">
                <a:pos x="48" y="87"/>
              </a:cxn>
              <a:cxn ang="0">
                <a:pos x="5690" y="90"/>
              </a:cxn>
              <a:cxn ang="0">
                <a:pos x="5690" y="138"/>
              </a:cxn>
              <a:cxn ang="0">
                <a:pos x="48" y="135"/>
              </a:cxn>
              <a:cxn ang="0">
                <a:pos x="48" y="87"/>
              </a:cxn>
              <a:cxn ang="0">
                <a:pos x="180" y="216"/>
              </a:cxn>
              <a:cxn ang="0">
                <a:pos x="0" y="111"/>
              </a:cxn>
              <a:cxn ang="0">
                <a:pos x="180" y="7"/>
              </a:cxn>
              <a:cxn ang="0">
                <a:pos x="213" y="15"/>
              </a:cxn>
              <a:cxn ang="0">
                <a:pos x="204" y="48"/>
              </a:cxn>
              <a:cxn ang="0">
                <a:pos x="60" y="132"/>
              </a:cxn>
              <a:cxn ang="0">
                <a:pos x="60" y="91"/>
              </a:cxn>
              <a:cxn ang="0">
                <a:pos x="204" y="175"/>
              </a:cxn>
              <a:cxn ang="0">
                <a:pos x="213" y="208"/>
              </a:cxn>
              <a:cxn ang="0">
                <a:pos x="180" y="216"/>
              </a:cxn>
              <a:cxn ang="0">
                <a:pos x="5558" y="9"/>
              </a:cxn>
              <a:cxn ang="0">
                <a:pos x="5738" y="114"/>
              </a:cxn>
              <a:cxn ang="0">
                <a:pos x="5558" y="219"/>
              </a:cxn>
              <a:cxn ang="0">
                <a:pos x="5525" y="210"/>
              </a:cxn>
              <a:cxn ang="0">
                <a:pos x="5534" y="177"/>
              </a:cxn>
              <a:cxn ang="0">
                <a:pos x="5678" y="93"/>
              </a:cxn>
              <a:cxn ang="0">
                <a:pos x="5678" y="135"/>
              </a:cxn>
              <a:cxn ang="0">
                <a:pos x="5534" y="51"/>
              </a:cxn>
              <a:cxn ang="0">
                <a:pos x="5525" y="18"/>
              </a:cxn>
              <a:cxn ang="0">
                <a:pos x="5558" y="9"/>
              </a:cxn>
            </a:cxnLst>
            <a:rect l="0" t="0" r="r" b="b"/>
            <a:pathLst>
              <a:path w="5738" h="225">
                <a:moveTo>
                  <a:pt x="48" y="87"/>
                </a:moveTo>
                <a:lnTo>
                  <a:pt x="5690" y="90"/>
                </a:lnTo>
                <a:lnTo>
                  <a:pt x="5690" y="138"/>
                </a:lnTo>
                <a:lnTo>
                  <a:pt x="48" y="135"/>
                </a:lnTo>
                <a:lnTo>
                  <a:pt x="48" y="87"/>
                </a:lnTo>
                <a:close/>
                <a:moveTo>
                  <a:pt x="180" y="216"/>
                </a:moveTo>
                <a:lnTo>
                  <a:pt x="0" y="111"/>
                </a:lnTo>
                <a:lnTo>
                  <a:pt x="180" y="7"/>
                </a:lnTo>
                <a:cubicBezTo>
                  <a:pt x="191" y="0"/>
                  <a:pt x="206" y="4"/>
                  <a:pt x="213" y="15"/>
                </a:cubicBezTo>
                <a:cubicBezTo>
                  <a:pt x="219" y="27"/>
                  <a:pt x="216" y="42"/>
                  <a:pt x="204" y="48"/>
                </a:cubicBezTo>
                <a:lnTo>
                  <a:pt x="60" y="132"/>
                </a:lnTo>
                <a:lnTo>
                  <a:pt x="60" y="91"/>
                </a:lnTo>
                <a:lnTo>
                  <a:pt x="204" y="175"/>
                </a:lnTo>
                <a:cubicBezTo>
                  <a:pt x="215" y="182"/>
                  <a:pt x="219" y="196"/>
                  <a:pt x="213" y="208"/>
                </a:cubicBezTo>
                <a:cubicBezTo>
                  <a:pt x="206" y="219"/>
                  <a:pt x="191" y="223"/>
                  <a:pt x="180" y="216"/>
                </a:cubicBezTo>
                <a:close/>
                <a:moveTo>
                  <a:pt x="5558" y="9"/>
                </a:moveTo>
                <a:lnTo>
                  <a:pt x="5738" y="114"/>
                </a:lnTo>
                <a:lnTo>
                  <a:pt x="5558" y="219"/>
                </a:lnTo>
                <a:cubicBezTo>
                  <a:pt x="5547" y="225"/>
                  <a:pt x="5532" y="222"/>
                  <a:pt x="5525" y="210"/>
                </a:cubicBezTo>
                <a:cubicBezTo>
                  <a:pt x="5519" y="199"/>
                  <a:pt x="5523" y="184"/>
                  <a:pt x="5534" y="177"/>
                </a:cubicBezTo>
                <a:lnTo>
                  <a:pt x="5678" y="93"/>
                </a:lnTo>
                <a:lnTo>
                  <a:pt x="5678" y="135"/>
                </a:lnTo>
                <a:lnTo>
                  <a:pt x="5534" y="51"/>
                </a:lnTo>
                <a:cubicBezTo>
                  <a:pt x="5523" y="44"/>
                  <a:pt x="5519" y="29"/>
                  <a:pt x="5525" y="18"/>
                </a:cubicBezTo>
                <a:cubicBezTo>
                  <a:pt x="5532" y="6"/>
                  <a:pt x="5547" y="3"/>
                  <a:pt x="5558" y="9"/>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7" name="Freeform 43"/>
          <p:cNvSpPr>
            <a:spLocks noEditPoints="1"/>
          </p:cNvSpPr>
          <p:nvPr/>
        </p:nvSpPr>
        <p:spPr bwMode="auto">
          <a:xfrm>
            <a:off x="3559274" y="3655484"/>
            <a:ext cx="1285875" cy="86905"/>
          </a:xfrm>
          <a:custGeom>
            <a:avLst/>
            <a:gdLst/>
            <a:ahLst/>
            <a:cxnLst>
              <a:cxn ang="0">
                <a:pos x="48" y="87"/>
              </a:cxn>
              <a:cxn ang="0">
                <a:pos x="4929" y="90"/>
              </a:cxn>
              <a:cxn ang="0">
                <a:pos x="4929" y="138"/>
              </a:cxn>
              <a:cxn ang="0">
                <a:pos x="48" y="135"/>
              </a:cxn>
              <a:cxn ang="0">
                <a:pos x="48" y="87"/>
              </a:cxn>
              <a:cxn ang="0">
                <a:pos x="180" y="216"/>
              </a:cxn>
              <a:cxn ang="0">
                <a:pos x="0" y="111"/>
              </a:cxn>
              <a:cxn ang="0">
                <a:pos x="180" y="7"/>
              </a:cxn>
              <a:cxn ang="0">
                <a:pos x="213" y="15"/>
              </a:cxn>
              <a:cxn ang="0">
                <a:pos x="204" y="48"/>
              </a:cxn>
              <a:cxn ang="0">
                <a:pos x="60" y="132"/>
              </a:cxn>
              <a:cxn ang="0">
                <a:pos x="60" y="91"/>
              </a:cxn>
              <a:cxn ang="0">
                <a:pos x="204" y="175"/>
              </a:cxn>
              <a:cxn ang="0">
                <a:pos x="213" y="208"/>
              </a:cxn>
              <a:cxn ang="0">
                <a:pos x="180" y="216"/>
              </a:cxn>
              <a:cxn ang="0">
                <a:pos x="4797" y="9"/>
              </a:cxn>
              <a:cxn ang="0">
                <a:pos x="4976" y="114"/>
              </a:cxn>
              <a:cxn ang="0">
                <a:pos x="4797" y="219"/>
              </a:cxn>
              <a:cxn ang="0">
                <a:pos x="4764" y="210"/>
              </a:cxn>
              <a:cxn ang="0">
                <a:pos x="4773" y="177"/>
              </a:cxn>
              <a:cxn ang="0">
                <a:pos x="4917" y="93"/>
              </a:cxn>
              <a:cxn ang="0">
                <a:pos x="4917" y="135"/>
              </a:cxn>
              <a:cxn ang="0">
                <a:pos x="4773" y="51"/>
              </a:cxn>
              <a:cxn ang="0">
                <a:pos x="4764" y="18"/>
              </a:cxn>
              <a:cxn ang="0">
                <a:pos x="4797" y="9"/>
              </a:cxn>
            </a:cxnLst>
            <a:rect l="0" t="0" r="r" b="b"/>
            <a:pathLst>
              <a:path w="4976" h="225">
                <a:moveTo>
                  <a:pt x="48" y="87"/>
                </a:moveTo>
                <a:lnTo>
                  <a:pt x="4929" y="90"/>
                </a:lnTo>
                <a:lnTo>
                  <a:pt x="4929" y="138"/>
                </a:lnTo>
                <a:lnTo>
                  <a:pt x="48" y="135"/>
                </a:lnTo>
                <a:lnTo>
                  <a:pt x="48" y="87"/>
                </a:lnTo>
                <a:close/>
                <a:moveTo>
                  <a:pt x="180" y="216"/>
                </a:moveTo>
                <a:lnTo>
                  <a:pt x="0" y="111"/>
                </a:lnTo>
                <a:lnTo>
                  <a:pt x="180" y="7"/>
                </a:lnTo>
                <a:cubicBezTo>
                  <a:pt x="191" y="0"/>
                  <a:pt x="206" y="4"/>
                  <a:pt x="213" y="15"/>
                </a:cubicBezTo>
                <a:cubicBezTo>
                  <a:pt x="219" y="27"/>
                  <a:pt x="216" y="42"/>
                  <a:pt x="204" y="48"/>
                </a:cubicBezTo>
                <a:lnTo>
                  <a:pt x="60" y="132"/>
                </a:lnTo>
                <a:lnTo>
                  <a:pt x="60" y="91"/>
                </a:lnTo>
                <a:lnTo>
                  <a:pt x="204" y="175"/>
                </a:lnTo>
                <a:cubicBezTo>
                  <a:pt x="215" y="182"/>
                  <a:pt x="219" y="196"/>
                  <a:pt x="213" y="208"/>
                </a:cubicBezTo>
                <a:cubicBezTo>
                  <a:pt x="206" y="219"/>
                  <a:pt x="191" y="223"/>
                  <a:pt x="180" y="216"/>
                </a:cubicBezTo>
                <a:close/>
                <a:moveTo>
                  <a:pt x="4797" y="9"/>
                </a:moveTo>
                <a:lnTo>
                  <a:pt x="4976" y="114"/>
                </a:lnTo>
                <a:lnTo>
                  <a:pt x="4797" y="219"/>
                </a:lnTo>
                <a:cubicBezTo>
                  <a:pt x="4785" y="225"/>
                  <a:pt x="4771" y="222"/>
                  <a:pt x="4764" y="210"/>
                </a:cubicBezTo>
                <a:cubicBezTo>
                  <a:pt x="4757" y="199"/>
                  <a:pt x="4761" y="184"/>
                  <a:pt x="4773" y="177"/>
                </a:cubicBezTo>
                <a:lnTo>
                  <a:pt x="4917" y="93"/>
                </a:lnTo>
                <a:lnTo>
                  <a:pt x="4917" y="135"/>
                </a:lnTo>
                <a:lnTo>
                  <a:pt x="4773" y="51"/>
                </a:lnTo>
                <a:cubicBezTo>
                  <a:pt x="4761" y="44"/>
                  <a:pt x="4757" y="29"/>
                  <a:pt x="4764" y="18"/>
                </a:cubicBezTo>
                <a:cubicBezTo>
                  <a:pt x="4771" y="6"/>
                  <a:pt x="4785" y="3"/>
                  <a:pt x="4797" y="9"/>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8" name="Rectangle 47"/>
          <p:cNvSpPr>
            <a:spLocks noChangeArrowheads="1"/>
          </p:cNvSpPr>
          <p:nvPr/>
        </p:nvSpPr>
        <p:spPr bwMode="auto">
          <a:xfrm>
            <a:off x="3585989" y="3906179"/>
            <a:ext cx="0"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endParaRPr lang="ja-JP" altLang="ja-JP" sz="1700" dirty="0" smtClean="0">
              <a:latin typeface="Arial" pitchFamily="34" charset="0"/>
              <a:ea typeface="ＭＳ Ｐゴシック" pitchFamily="50" charset="-128"/>
              <a:cs typeface="ＭＳ Ｐゴシック" pitchFamily="50" charset="-128"/>
            </a:endParaRPr>
          </a:p>
        </p:txBody>
      </p:sp>
      <p:sp>
        <p:nvSpPr>
          <p:cNvPr id="49" name="Rectangle 48"/>
          <p:cNvSpPr>
            <a:spLocks noChangeArrowheads="1"/>
          </p:cNvSpPr>
          <p:nvPr/>
        </p:nvSpPr>
        <p:spPr bwMode="auto">
          <a:xfrm>
            <a:off x="4892243" y="3839335"/>
            <a:ext cx="251540" cy="2350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50" name="Rectangle 49"/>
          <p:cNvSpPr>
            <a:spLocks noChangeArrowheads="1"/>
          </p:cNvSpPr>
          <p:nvPr/>
        </p:nvSpPr>
        <p:spPr bwMode="auto">
          <a:xfrm>
            <a:off x="4859331" y="4159485"/>
            <a:ext cx="291504" cy="2350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51" name="Freeform 50"/>
          <p:cNvSpPr>
            <a:spLocks noEditPoints="1"/>
          </p:cNvSpPr>
          <p:nvPr/>
        </p:nvSpPr>
        <p:spPr bwMode="auto">
          <a:xfrm>
            <a:off x="5040346" y="3549470"/>
            <a:ext cx="66999" cy="299659"/>
          </a:xfrm>
          <a:custGeom>
            <a:avLst/>
            <a:gdLst/>
            <a:ahLst/>
            <a:cxnLst>
              <a:cxn ang="0">
                <a:pos x="133" y="0"/>
              </a:cxn>
              <a:cxn ang="0">
                <a:pos x="136" y="558"/>
              </a:cxn>
              <a:cxn ang="0">
                <a:pos x="88" y="558"/>
              </a:cxn>
              <a:cxn ang="0">
                <a:pos x="85" y="1"/>
              </a:cxn>
              <a:cxn ang="0">
                <a:pos x="133" y="0"/>
              </a:cxn>
              <a:cxn ang="0">
                <a:pos x="216" y="425"/>
              </a:cxn>
              <a:cxn ang="0">
                <a:pos x="112" y="605"/>
              </a:cxn>
              <a:cxn ang="0">
                <a:pos x="7" y="426"/>
              </a:cxn>
              <a:cxn ang="0">
                <a:pos x="15" y="393"/>
              </a:cxn>
              <a:cxn ang="0">
                <a:pos x="48" y="402"/>
              </a:cxn>
              <a:cxn ang="0">
                <a:pos x="133" y="546"/>
              </a:cxn>
              <a:cxn ang="0">
                <a:pos x="91" y="546"/>
              </a:cxn>
              <a:cxn ang="0">
                <a:pos x="174" y="401"/>
              </a:cxn>
              <a:cxn ang="0">
                <a:pos x="207" y="393"/>
              </a:cxn>
              <a:cxn ang="0">
                <a:pos x="216" y="425"/>
              </a:cxn>
            </a:cxnLst>
            <a:rect l="0" t="0" r="r" b="b"/>
            <a:pathLst>
              <a:path w="223" h="605">
                <a:moveTo>
                  <a:pt x="133" y="0"/>
                </a:moveTo>
                <a:lnTo>
                  <a:pt x="136" y="558"/>
                </a:lnTo>
                <a:lnTo>
                  <a:pt x="88" y="558"/>
                </a:lnTo>
                <a:lnTo>
                  <a:pt x="85" y="1"/>
                </a:lnTo>
                <a:lnTo>
                  <a:pt x="133" y="0"/>
                </a:lnTo>
                <a:close/>
                <a:moveTo>
                  <a:pt x="216" y="425"/>
                </a:moveTo>
                <a:lnTo>
                  <a:pt x="112" y="605"/>
                </a:lnTo>
                <a:lnTo>
                  <a:pt x="7" y="426"/>
                </a:lnTo>
                <a:cubicBezTo>
                  <a:pt x="0" y="415"/>
                  <a:pt x="4" y="400"/>
                  <a:pt x="15" y="393"/>
                </a:cubicBezTo>
                <a:cubicBezTo>
                  <a:pt x="27" y="387"/>
                  <a:pt x="41" y="391"/>
                  <a:pt x="48" y="402"/>
                </a:cubicBezTo>
                <a:lnTo>
                  <a:pt x="133" y="546"/>
                </a:lnTo>
                <a:lnTo>
                  <a:pt x="91" y="546"/>
                </a:lnTo>
                <a:lnTo>
                  <a:pt x="174" y="401"/>
                </a:lnTo>
                <a:cubicBezTo>
                  <a:pt x="181" y="390"/>
                  <a:pt x="196" y="386"/>
                  <a:pt x="207" y="393"/>
                </a:cubicBezTo>
                <a:cubicBezTo>
                  <a:pt x="219" y="399"/>
                  <a:pt x="223" y="414"/>
                  <a:pt x="216" y="425"/>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52" name="Freeform 51"/>
          <p:cNvSpPr>
            <a:spLocks noEditPoints="1"/>
          </p:cNvSpPr>
          <p:nvPr/>
        </p:nvSpPr>
        <p:spPr bwMode="auto">
          <a:xfrm>
            <a:off x="5040346" y="4158605"/>
            <a:ext cx="66999" cy="299659"/>
          </a:xfrm>
          <a:custGeom>
            <a:avLst/>
            <a:gdLst/>
            <a:ahLst/>
            <a:cxnLst>
              <a:cxn ang="0">
                <a:pos x="85" y="605"/>
              </a:cxn>
              <a:cxn ang="0">
                <a:pos x="88" y="48"/>
              </a:cxn>
              <a:cxn ang="0">
                <a:pos x="136" y="48"/>
              </a:cxn>
              <a:cxn ang="0">
                <a:pos x="133" y="605"/>
              </a:cxn>
              <a:cxn ang="0">
                <a:pos x="85" y="605"/>
              </a:cxn>
              <a:cxn ang="0">
                <a:pos x="7" y="179"/>
              </a:cxn>
              <a:cxn ang="0">
                <a:pos x="112" y="0"/>
              </a:cxn>
              <a:cxn ang="0">
                <a:pos x="216" y="180"/>
              </a:cxn>
              <a:cxn ang="0">
                <a:pos x="207" y="213"/>
              </a:cxn>
              <a:cxn ang="0">
                <a:pos x="174" y="204"/>
              </a:cxn>
              <a:cxn ang="0">
                <a:pos x="91" y="60"/>
              </a:cxn>
              <a:cxn ang="0">
                <a:pos x="133" y="60"/>
              </a:cxn>
              <a:cxn ang="0">
                <a:pos x="48" y="204"/>
              </a:cxn>
              <a:cxn ang="0">
                <a:pos x="15" y="212"/>
              </a:cxn>
              <a:cxn ang="0">
                <a:pos x="7" y="179"/>
              </a:cxn>
            </a:cxnLst>
            <a:rect l="0" t="0" r="r" b="b"/>
            <a:pathLst>
              <a:path w="223" h="605">
                <a:moveTo>
                  <a:pt x="85" y="605"/>
                </a:moveTo>
                <a:lnTo>
                  <a:pt x="88" y="48"/>
                </a:lnTo>
                <a:lnTo>
                  <a:pt x="136" y="48"/>
                </a:lnTo>
                <a:lnTo>
                  <a:pt x="133" y="605"/>
                </a:lnTo>
                <a:lnTo>
                  <a:pt x="85" y="605"/>
                </a:lnTo>
                <a:close/>
                <a:moveTo>
                  <a:pt x="7" y="179"/>
                </a:moveTo>
                <a:lnTo>
                  <a:pt x="112" y="0"/>
                </a:lnTo>
                <a:lnTo>
                  <a:pt x="216" y="180"/>
                </a:lnTo>
                <a:cubicBezTo>
                  <a:pt x="223" y="192"/>
                  <a:pt x="219" y="207"/>
                  <a:pt x="207" y="213"/>
                </a:cubicBezTo>
                <a:cubicBezTo>
                  <a:pt x="196" y="220"/>
                  <a:pt x="181" y="216"/>
                  <a:pt x="174" y="204"/>
                </a:cubicBezTo>
                <a:lnTo>
                  <a:pt x="91" y="60"/>
                </a:lnTo>
                <a:lnTo>
                  <a:pt x="133" y="60"/>
                </a:lnTo>
                <a:lnTo>
                  <a:pt x="48" y="204"/>
                </a:lnTo>
                <a:cubicBezTo>
                  <a:pt x="41" y="215"/>
                  <a:pt x="27" y="219"/>
                  <a:pt x="15" y="212"/>
                </a:cubicBezTo>
                <a:cubicBezTo>
                  <a:pt x="4" y="206"/>
                  <a:pt x="0" y="191"/>
                  <a:pt x="7" y="179"/>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53" name="Rectangle 52"/>
          <p:cNvSpPr>
            <a:spLocks noChangeArrowheads="1"/>
          </p:cNvSpPr>
          <p:nvPr/>
        </p:nvSpPr>
        <p:spPr bwMode="auto">
          <a:xfrm>
            <a:off x="5154362" y="3484837"/>
            <a:ext cx="116367"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U</a:t>
            </a:r>
            <a:endParaRPr lang="ja-JP" altLang="ja-JP" sz="1700" dirty="0" smtClean="0">
              <a:latin typeface="Arial" pitchFamily="34" charset="0"/>
              <a:ea typeface="ＭＳ Ｐゴシック" pitchFamily="50" charset="-128"/>
              <a:cs typeface="ＭＳ Ｐゴシック" pitchFamily="50" charset="-128"/>
            </a:endParaRPr>
          </a:p>
        </p:txBody>
      </p:sp>
      <p:sp>
        <p:nvSpPr>
          <p:cNvPr id="54" name="Rectangle 53"/>
          <p:cNvSpPr>
            <a:spLocks noChangeArrowheads="1"/>
          </p:cNvSpPr>
          <p:nvPr/>
        </p:nvSpPr>
        <p:spPr bwMode="auto">
          <a:xfrm>
            <a:off x="5268378" y="3619977"/>
            <a:ext cx="56420" cy="22719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200" b="1" i="1" dirty="0" err="1" smtClean="0">
                <a:solidFill>
                  <a:srgbClr val="000000"/>
                </a:solidFill>
                <a:latin typeface="Times New Roman" pitchFamily="18" charset="0"/>
                <a:ea typeface="ＭＳ Ｐゴシック" pitchFamily="50" charset="-128"/>
                <a:cs typeface="ＭＳ Ｐゴシック" pitchFamily="50" charset="-128"/>
              </a:rPr>
              <a:t>g</a:t>
            </a:r>
            <a:endParaRPr lang="ja-JP" altLang="ja-JP" sz="1700" dirty="0" smtClean="0">
              <a:latin typeface="Arial" pitchFamily="34" charset="0"/>
              <a:ea typeface="ＭＳ Ｐゴシック" pitchFamily="50" charset="-128"/>
              <a:cs typeface="ＭＳ Ｐゴシック" pitchFamily="50" charset="-128"/>
            </a:endParaRPr>
          </a:p>
        </p:txBody>
      </p:sp>
      <p:sp>
        <p:nvSpPr>
          <p:cNvPr id="55" name="Rectangle 54"/>
          <p:cNvSpPr>
            <a:spLocks noChangeArrowheads="1"/>
          </p:cNvSpPr>
          <p:nvPr/>
        </p:nvSpPr>
        <p:spPr bwMode="auto">
          <a:xfrm>
            <a:off x="3668614" y="4941168"/>
            <a:ext cx="430204"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Object</a:t>
            </a:r>
            <a:endParaRPr lang="ja-JP" altLang="ja-JP" sz="1700" dirty="0" smtClean="0">
              <a:latin typeface="Arial" pitchFamily="34" charset="0"/>
              <a:ea typeface="ＭＳ Ｐゴシック" pitchFamily="50" charset="-128"/>
              <a:cs typeface="ＭＳ Ｐゴシック" pitchFamily="50" charset="-128"/>
            </a:endParaRPr>
          </a:p>
        </p:txBody>
      </p:sp>
      <p:sp>
        <p:nvSpPr>
          <p:cNvPr id="56" name="Rectangle 55"/>
          <p:cNvSpPr>
            <a:spLocks noChangeArrowheads="1"/>
          </p:cNvSpPr>
          <p:nvPr/>
        </p:nvSpPr>
        <p:spPr bwMode="auto">
          <a:xfrm>
            <a:off x="4201910" y="6130174"/>
            <a:ext cx="662937"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Converter</a:t>
            </a:r>
            <a:endParaRPr lang="ja-JP" altLang="ja-JP" sz="1700" dirty="0" smtClean="0">
              <a:latin typeface="Arial" pitchFamily="34" charset="0"/>
              <a:ea typeface="ＭＳ Ｐゴシック" pitchFamily="50" charset="-128"/>
              <a:cs typeface="ＭＳ Ｐゴシック" pitchFamily="50" charset="-128"/>
            </a:endParaRPr>
          </a:p>
        </p:txBody>
      </p:sp>
      <p:sp>
        <p:nvSpPr>
          <p:cNvPr id="57" name="Rectangle 56"/>
          <p:cNvSpPr>
            <a:spLocks noChangeArrowheads="1"/>
          </p:cNvSpPr>
          <p:nvPr/>
        </p:nvSpPr>
        <p:spPr bwMode="auto">
          <a:xfrm>
            <a:off x="1022158" y="5490491"/>
            <a:ext cx="597114"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Neutron </a:t>
            </a:r>
            <a:endParaRPr lang="ja-JP" altLang="ja-JP" sz="1700" dirty="0" smtClean="0">
              <a:latin typeface="Arial" pitchFamily="34" charset="0"/>
              <a:ea typeface="ＭＳ Ｐゴシック" pitchFamily="50" charset="-128"/>
              <a:cs typeface="ＭＳ Ｐゴシック" pitchFamily="50" charset="-128"/>
            </a:endParaRPr>
          </a:p>
        </p:txBody>
      </p:sp>
      <p:sp>
        <p:nvSpPr>
          <p:cNvPr id="58" name="Rectangle 57"/>
          <p:cNvSpPr>
            <a:spLocks noChangeArrowheads="1"/>
          </p:cNvSpPr>
          <p:nvPr/>
        </p:nvSpPr>
        <p:spPr bwMode="auto">
          <a:xfrm>
            <a:off x="1022158" y="5719643"/>
            <a:ext cx="439607"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source</a:t>
            </a:r>
            <a:endParaRPr lang="ja-JP" altLang="ja-JP" sz="1700" dirty="0" smtClean="0">
              <a:latin typeface="Arial" pitchFamily="34" charset="0"/>
              <a:ea typeface="ＭＳ Ｐゴシック" pitchFamily="50" charset="-128"/>
              <a:cs typeface="ＭＳ Ｐゴシック" pitchFamily="50" charset="-128"/>
            </a:endParaRPr>
          </a:p>
        </p:txBody>
      </p:sp>
      <p:sp>
        <p:nvSpPr>
          <p:cNvPr id="59" name="Rectangle 58"/>
          <p:cNvSpPr>
            <a:spLocks noChangeArrowheads="1"/>
          </p:cNvSpPr>
          <p:nvPr/>
        </p:nvSpPr>
        <p:spPr bwMode="auto">
          <a:xfrm>
            <a:off x="2112011" y="3933056"/>
            <a:ext cx="955617"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Neutron beam</a:t>
            </a:r>
            <a:endParaRPr lang="ja-JP" altLang="ja-JP" sz="1700" dirty="0" smtClean="0">
              <a:latin typeface="Arial" pitchFamily="34" charset="0"/>
              <a:ea typeface="ＭＳ Ｐゴシック" pitchFamily="50" charset="-128"/>
              <a:cs typeface="ＭＳ Ｐゴシック" pitchFamily="50" charset="-128"/>
            </a:endParaRPr>
          </a:p>
        </p:txBody>
      </p:sp>
      <p:sp>
        <p:nvSpPr>
          <p:cNvPr id="60" name="Freeform 59"/>
          <p:cNvSpPr>
            <a:spLocks noEditPoints="1"/>
          </p:cNvSpPr>
          <p:nvPr/>
        </p:nvSpPr>
        <p:spPr bwMode="auto">
          <a:xfrm>
            <a:off x="2042738" y="4221088"/>
            <a:ext cx="329732" cy="360040"/>
          </a:xfrm>
          <a:custGeom>
            <a:avLst/>
            <a:gdLst/>
            <a:ahLst/>
            <a:cxnLst>
              <a:cxn ang="0">
                <a:pos x="624" y="31"/>
              </a:cxn>
              <a:cxn ang="0">
                <a:pos x="49" y="720"/>
              </a:cxn>
              <a:cxn ang="0">
                <a:pos x="12" y="689"/>
              </a:cxn>
              <a:cxn ang="0">
                <a:pos x="587" y="0"/>
              </a:cxn>
              <a:cxn ang="0">
                <a:pos x="624" y="31"/>
              </a:cxn>
              <a:cxn ang="0">
                <a:pos x="196" y="670"/>
              </a:cxn>
              <a:cxn ang="0">
                <a:pos x="0" y="741"/>
              </a:cxn>
              <a:cxn ang="0">
                <a:pos x="35" y="536"/>
              </a:cxn>
              <a:cxn ang="0">
                <a:pos x="63" y="517"/>
              </a:cxn>
              <a:cxn ang="0">
                <a:pos x="82" y="544"/>
              </a:cxn>
              <a:cxn ang="0">
                <a:pos x="55" y="709"/>
              </a:cxn>
              <a:cxn ang="0">
                <a:pos x="23" y="682"/>
              </a:cxn>
              <a:cxn ang="0">
                <a:pos x="179" y="625"/>
              </a:cxn>
              <a:cxn ang="0">
                <a:pos x="210" y="640"/>
              </a:cxn>
              <a:cxn ang="0">
                <a:pos x="196" y="670"/>
              </a:cxn>
            </a:cxnLst>
            <a:rect l="0" t="0" r="r" b="b"/>
            <a:pathLst>
              <a:path w="624" h="741">
                <a:moveTo>
                  <a:pt x="624" y="31"/>
                </a:moveTo>
                <a:lnTo>
                  <a:pt x="49" y="720"/>
                </a:lnTo>
                <a:lnTo>
                  <a:pt x="12" y="689"/>
                </a:lnTo>
                <a:lnTo>
                  <a:pt x="587" y="0"/>
                </a:lnTo>
                <a:lnTo>
                  <a:pt x="624" y="31"/>
                </a:lnTo>
                <a:close/>
                <a:moveTo>
                  <a:pt x="196" y="670"/>
                </a:moveTo>
                <a:lnTo>
                  <a:pt x="0" y="741"/>
                </a:lnTo>
                <a:lnTo>
                  <a:pt x="35" y="536"/>
                </a:lnTo>
                <a:cubicBezTo>
                  <a:pt x="37" y="523"/>
                  <a:pt x="49" y="514"/>
                  <a:pt x="63" y="517"/>
                </a:cubicBezTo>
                <a:cubicBezTo>
                  <a:pt x="76" y="519"/>
                  <a:pt x="84" y="531"/>
                  <a:pt x="82" y="544"/>
                </a:cubicBezTo>
                <a:lnTo>
                  <a:pt x="55" y="709"/>
                </a:lnTo>
                <a:lnTo>
                  <a:pt x="23" y="682"/>
                </a:lnTo>
                <a:lnTo>
                  <a:pt x="179" y="625"/>
                </a:lnTo>
                <a:cubicBezTo>
                  <a:pt x="192" y="621"/>
                  <a:pt x="206" y="627"/>
                  <a:pt x="210" y="640"/>
                </a:cubicBezTo>
                <a:cubicBezTo>
                  <a:pt x="215" y="652"/>
                  <a:pt x="208" y="666"/>
                  <a:pt x="196" y="670"/>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60"/>
          <p:cNvSpPr>
            <a:spLocks noEditPoints="1"/>
          </p:cNvSpPr>
          <p:nvPr/>
        </p:nvSpPr>
        <p:spPr bwMode="auto">
          <a:xfrm>
            <a:off x="2249050" y="4221089"/>
            <a:ext cx="123420" cy="576064"/>
          </a:xfrm>
          <a:custGeom>
            <a:avLst/>
            <a:gdLst/>
            <a:ahLst/>
            <a:cxnLst>
              <a:cxn ang="0">
                <a:pos x="413" y="17"/>
              </a:cxn>
              <a:cxn ang="0">
                <a:pos x="80" y="953"/>
              </a:cxn>
              <a:cxn ang="0">
                <a:pos x="35" y="937"/>
              </a:cxn>
              <a:cxn ang="0">
                <a:pos x="368" y="0"/>
              </a:cxn>
              <a:cxn ang="0">
                <a:pos x="413" y="17"/>
              </a:cxn>
              <a:cxn ang="0">
                <a:pos x="200" y="856"/>
              </a:cxn>
              <a:cxn ang="0">
                <a:pos x="41" y="990"/>
              </a:cxn>
              <a:cxn ang="0">
                <a:pos x="3" y="786"/>
              </a:cxn>
              <a:cxn ang="0">
                <a:pos x="22" y="758"/>
              </a:cxn>
              <a:cxn ang="0">
                <a:pos x="50" y="777"/>
              </a:cxn>
              <a:cxn ang="0">
                <a:pos x="81" y="941"/>
              </a:cxn>
              <a:cxn ang="0">
                <a:pos x="42" y="927"/>
              </a:cxn>
              <a:cxn ang="0">
                <a:pos x="169" y="820"/>
              </a:cxn>
              <a:cxn ang="0">
                <a:pos x="203" y="822"/>
              </a:cxn>
              <a:cxn ang="0">
                <a:pos x="200" y="856"/>
              </a:cxn>
            </a:cxnLst>
            <a:rect l="0" t="0" r="r" b="b"/>
            <a:pathLst>
              <a:path w="413" h="990">
                <a:moveTo>
                  <a:pt x="413" y="17"/>
                </a:moveTo>
                <a:lnTo>
                  <a:pt x="80" y="953"/>
                </a:lnTo>
                <a:lnTo>
                  <a:pt x="35" y="937"/>
                </a:lnTo>
                <a:lnTo>
                  <a:pt x="368" y="0"/>
                </a:lnTo>
                <a:lnTo>
                  <a:pt x="413" y="17"/>
                </a:lnTo>
                <a:close/>
                <a:moveTo>
                  <a:pt x="200" y="856"/>
                </a:moveTo>
                <a:lnTo>
                  <a:pt x="41" y="990"/>
                </a:lnTo>
                <a:lnTo>
                  <a:pt x="3" y="786"/>
                </a:lnTo>
                <a:cubicBezTo>
                  <a:pt x="0" y="773"/>
                  <a:pt x="9" y="761"/>
                  <a:pt x="22" y="758"/>
                </a:cubicBezTo>
                <a:cubicBezTo>
                  <a:pt x="35" y="756"/>
                  <a:pt x="48" y="764"/>
                  <a:pt x="50" y="777"/>
                </a:cubicBezTo>
                <a:lnTo>
                  <a:pt x="81" y="941"/>
                </a:lnTo>
                <a:lnTo>
                  <a:pt x="42" y="927"/>
                </a:lnTo>
                <a:lnTo>
                  <a:pt x="169" y="820"/>
                </a:lnTo>
                <a:cubicBezTo>
                  <a:pt x="179" y="811"/>
                  <a:pt x="195" y="812"/>
                  <a:pt x="203" y="822"/>
                </a:cubicBezTo>
                <a:cubicBezTo>
                  <a:pt x="212" y="833"/>
                  <a:pt x="210" y="848"/>
                  <a:pt x="200" y="856"/>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62"/>
          <p:cNvSpPr>
            <a:spLocks/>
          </p:cNvSpPr>
          <p:nvPr/>
        </p:nvSpPr>
        <p:spPr bwMode="auto">
          <a:xfrm>
            <a:off x="4848894" y="3060084"/>
            <a:ext cx="15281" cy="299659"/>
          </a:xfrm>
          <a:custGeom>
            <a:avLst/>
            <a:gdLst/>
            <a:ahLst/>
            <a:cxnLst>
              <a:cxn ang="0">
                <a:pos x="12" y="0"/>
              </a:cxn>
              <a:cxn ang="0">
                <a:pos x="13" y="153"/>
              </a:cxn>
              <a:cxn ang="0">
                <a:pos x="1" y="153"/>
              </a:cxn>
              <a:cxn ang="0">
                <a:pos x="0" y="1"/>
              </a:cxn>
              <a:cxn ang="0">
                <a:pos x="12" y="0"/>
              </a:cxn>
            </a:cxnLst>
            <a:rect l="0" t="0" r="r" b="b"/>
            <a:pathLst>
              <a:path w="13" h="153">
                <a:moveTo>
                  <a:pt x="12" y="0"/>
                </a:moveTo>
                <a:lnTo>
                  <a:pt x="13" y="153"/>
                </a:lnTo>
                <a:lnTo>
                  <a:pt x="1" y="153"/>
                </a:lnTo>
                <a:lnTo>
                  <a:pt x="0" y="1"/>
                </a:lnTo>
                <a:lnTo>
                  <a:pt x="12"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63"/>
          <p:cNvSpPr>
            <a:spLocks noEditPoints="1"/>
          </p:cNvSpPr>
          <p:nvPr/>
        </p:nvSpPr>
        <p:spPr bwMode="auto">
          <a:xfrm>
            <a:off x="1241025" y="3187389"/>
            <a:ext cx="3585075" cy="93403"/>
          </a:xfrm>
          <a:custGeom>
            <a:avLst/>
            <a:gdLst/>
            <a:ahLst/>
            <a:cxnLst>
              <a:cxn ang="0">
                <a:pos x="48" y="87"/>
              </a:cxn>
              <a:cxn ang="0">
                <a:pos x="10716" y="90"/>
              </a:cxn>
              <a:cxn ang="0">
                <a:pos x="10716" y="138"/>
              </a:cxn>
              <a:cxn ang="0">
                <a:pos x="48" y="135"/>
              </a:cxn>
              <a:cxn ang="0">
                <a:pos x="48" y="87"/>
              </a:cxn>
              <a:cxn ang="0">
                <a:pos x="180" y="216"/>
              </a:cxn>
              <a:cxn ang="0">
                <a:pos x="0" y="111"/>
              </a:cxn>
              <a:cxn ang="0">
                <a:pos x="180" y="7"/>
              </a:cxn>
              <a:cxn ang="0">
                <a:pos x="213" y="15"/>
              </a:cxn>
              <a:cxn ang="0">
                <a:pos x="204" y="48"/>
              </a:cxn>
              <a:cxn ang="0">
                <a:pos x="60" y="132"/>
              </a:cxn>
              <a:cxn ang="0">
                <a:pos x="60" y="91"/>
              </a:cxn>
              <a:cxn ang="0">
                <a:pos x="204" y="175"/>
              </a:cxn>
              <a:cxn ang="0">
                <a:pos x="213" y="208"/>
              </a:cxn>
              <a:cxn ang="0">
                <a:pos x="180" y="216"/>
              </a:cxn>
              <a:cxn ang="0">
                <a:pos x="10584" y="9"/>
              </a:cxn>
              <a:cxn ang="0">
                <a:pos x="10763" y="114"/>
              </a:cxn>
              <a:cxn ang="0">
                <a:pos x="10584" y="219"/>
              </a:cxn>
              <a:cxn ang="0">
                <a:pos x="10551" y="210"/>
              </a:cxn>
              <a:cxn ang="0">
                <a:pos x="10559" y="177"/>
              </a:cxn>
              <a:cxn ang="0">
                <a:pos x="10703" y="93"/>
              </a:cxn>
              <a:cxn ang="0">
                <a:pos x="10703" y="135"/>
              </a:cxn>
              <a:cxn ang="0">
                <a:pos x="10559" y="51"/>
              </a:cxn>
              <a:cxn ang="0">
                <a:pos x="10551" y="18"/>
              </a:cxn>
              <a:cxn ang="0">
                <a:pos x="10584" y="9"/>
              </a:cxn>
            </a:cxnLst>
            <a:rect l="0" t="0" r="r" b="b"/>
            <a:pathLst>
              <a:path w="10763" h="225">
                <a:moveTo>
                  <a:pt x="48" y="87"/>
                </a:moveTo>
                <a:lnTo>
                  <a:pt x="10716" y="90"/>
                </a:lnTo>
                <a:lnTo>
                  <a:pt x="10716" y="138"/>
                </a:lnTo>
                <a:lnTo>
                  <a:pt x="48" y="135"/>
                </a:lnTo>
                <a:lnTo>
                  <a:pt x="48" y="87"/>
                </a:lnTo>
                <a:close/>
                <a:moveTo>
                  <a:pt x="180" y="216"/>
                </a:moveTo>
                <a:lnTo>
                  <a:pt x="0" y="111"/>
                </a:lnTo>
                <a:lnTo>
                  <a:pt x="180" y="7"/>
                </a:lnTo>
                <a:cubicBezTo>
                  <a:pt x="191" y="0"/>
                  <a:pt x="206" y="4"/>
                  <a:pt x="213" y="15"/>
                </a:cubicBezTo>
                <a:cubicBezTo>
                  <a:pt x="219" y="27"/>
                  <a:pt x="216" y="42"/>
                  <a:pt x="204" y="48"/>
                </a:cubicBezTo>
                <a:lnTo>
                  <a:pt x="60" y="132"/>
                </a:lnTo>
                <a:lnTo>
                  <a:pt x="60" y="91"/>
                </a:lnTo>
                <a:lnTo>
                  <a:pt x="204" y="175"/>
                </a:lnTo>
                <a:cubicBezTo>
                  <a:pt x="216" y="181"/>
                  <a:pt x="219" y="196"/>
                  <a:pt x="213" y="208"/>
                </a:cubicBezTo>
                <a:cubicBezTo>
                  <a:pt x="206" y="219"/>
                  <a:pt x="191" y="223"/>
                  <a:pt x="180" y="216"/>
                </a:cubicBezTo>
                <a:close/>
                <a:moveTo>
                  <a:pt x="10584" y="9"/>
                </a:moveTo>
                <a:lnTo>
                  <a:pt x="10763" y="114"/>
                </a:lnTo>
                <a:lnTo>
                  <a:pt x="10584" y="219"/>
                </a:lnTo>
                <a:cubicBezTo>
                  <a:pt x="10572" y="225"/>
                  <a:pt x="10557" y="222"/>
                  <a:pt x="10551" y="210"/>
                </a:cubicBezTo>
                <a:cubicBezTo>
                  <a:pt x="10544" y="199"/>
                  <a:pt x="10548" y="184"/>
                  <a:pt x="10559" y="177"/>
                </a:cubicBezTo>
                <a:lnTo>
                  <a:pt x="10703" y="93"/>
                </a:lnTo>
                <a:lnTo>
                  <a:pt x="10703" y="135"/>
                </a:lnTo>
                <a:lnTo>
                  <a:pt x="10559" y="51"/>
                </a:lnTo>
                <a:cubicBezTo>
                  <a:pt x="10548" y="44"/>
                  <a:pt x="10544" y="29"/>
                  <a:pt x="10551" y="18"/>
                </a:cubicBezTo>
                <a:cubicBezTo>
                  <a:pt x="10558" y="7"/>
                  <a:pt x="10572" y="3"/>
                  <a:pt x="10584" y="9"/>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Rectangle 64"/>
          <p:cNvSpPr>
            <a:spLocks noChangeArrowheads="1"/>
          </p:cNvSpPr>
          <p:nvPr/>
        </p:nvSpPr>
        <p:spPr bwMode="auto">
          <a:xfrm>
            <a:off x="2866632" y="2924944"/>
            <a:ext cx="98735"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L</a:t>
            </a:r>
            <a:endParaRPr lang="ja-JP" altLang="ja-JP" sz="1700" dirty="0" smtClean="0">
              <a:latin typeface="Arial" pitchFamily="34" charset="0"/>
              <a:ea typeface="ＭＳ Ｐゴシック" pitchFamily="50" charset="-128"/>
              <a:cs typeface="ＭＳ Ｐゴシック" pitchFamily="50" charset="-128"/>
            </a:endParaRPr>
          </a:p>
        </p:txBody>
      </p:sp>
      <p:sp>
        <p:nvSpPr>
          <p:cNvPr id="66" name="Freeform 65"/>
          <p:cNvSpPr>
            <a:spLocks noEditPoints="1"/>
          </p:cNvSpPr>
          <p:nvPr/>
        </p:nvSpPr>
        <p:spPr bwMode="auto">
          <a:xfrm>
            <a:off x="2853702" y="4233256"/>
            <a:ext cx="1190701" cy="1645183"/>
          </a:xfrm>
          <a:custGeom>
            <a:avLst/>
            <a:gdLst/>
            <a:ahLst/>
            <a:cxnLst>
              <a:cxn ang="0">
                <a:pos x="0" y="3286"/>
              </a:cxn>
              <a:cxn ang="0">
                <a:pos x="3955" y="12"/>
              </a:cxn>
              <a:cxn ang="0">
                <a:pos x="3986" y="49"/>
              </a:cxn>
              <a:cxn ang="0">
                <a:pos x="31" y="3323"/>
              </a:cxn>
              <a:cxn ang="0">
                <a:pos x="0" y="3286"/>
              </a:cxn>
              <a:cxn ang="0">
                <a:pos x="3802" y="34"/>
              </a:cxn>
              <a:cxn ang="0">
                <a:pos x="4007" y="0"/>
              </a:cxn>
              <a:cxn ang="0">
                <a:pos x="3936" y="196"/>
              </a:cxn>
              <a:cxn ang="0">
                <a:pos x="3905" y="210"/>
              </a:cxn>
              <a:cxn ang="0">
                <a:pos x="3891" y="179"/>
              </a:cxn>
              <a:cxn ang="0">
                <a:pos x="3948" y="23"/>
              </a:cxn>
              <a:cxn ang="0">
                <a:pos x="3974" y="54"/>
              </a:cxn>
              <a:cxn ang="0">
                <a:pos x="3810" y="82"/>
              </a:cxn>
              <a:cxn ang="0">
                <a:pos x="3782" y="62"/>
              </a:cxn>
              <a:cxn ang="0">
                <a:pos x="3802" y="34"/>
              </a:cxn>
            </a:cxnLst>
            <a:rect l="0" t="0" r="r" b="b"/>
            <a:pathLst>
              <a:path w="4007" h="3323">
                <a:moveTo>
                  <a:pt x="0" y="3286"/>
                </a:moveTo>
                <a:lnTo>
                  <a:pt x="3955" y="12"/>
                </a:lnTo>
                <a:lnTo>
                  <a:pt x="3986" y="49"/>
                </a:lnTo>
                <a:lnTo>
                  <a:pt x="31" y="3323"/>
                </a:lnTo>
                <a:lnTo>
                  <a:pt x="0" y="3286"/>
                </a:lnTo>
                <a:close/>
                <a:moveTo>
                  <a:pt x="3802" y="34"/>
                </a:moveTo>
                <a:lnTo>
                  <a:pt x="4007" y="0"/>
                </a:lnTo>
                <a:lnTo>
                  <a:pt x="3936" y="196"/>
                </a:lnTo>
                <a:cubicBezTo>
                  <a:pt x="3931" y="208"/>
                  <a:pt x="3917" y="214"/>
                  <a:pt x="3905" y="210"/>
                </a:cubicBezTo>
                <a:cubicBezTo>
                  <a:pt x="3892" y="205"/>
                  <a:pt x="3886" y="191"/>
                  <a:pt x="3891" y="179"/>
                </a:cubicBezTo>
                <a:lnTo>
                  <a:pt x="3948" y="23"/>
                </a:lnTo>
                <a:lnTo>
                  <a:pt x="3974" y="54"/>
                </a:lnTo>
                <a:lnTo>
                  <a:pt x="3810" y="82"/>
                </a:lnTo>
                <a:cubicBezTo>
                  <a:pt x="3797" y="84"/>
                  <a:pt x="3784" y="75"/>
                  <a:pt x="3782" y="62"/>
                </a:cubicBezTo>
                <a:cubicBezTo>
                  <a:pt x="3780" y="49"/>
                  <a:pt x="3789" y="36"/>
                  <a:pt x="3802" y="34"/>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66"/>
          <p:cNvSpPr>
            <a:spLocks noEditPoints="1"/>
          </p:cNvSpPr>
          <p:nvPr/>
        </p:nvSpPr>
        <p:spPr bwMode="auto">
          <a:xfrm>
            <a:off x="2857229" y="5719797"/>
            <a:ext cx="1425785" cy="162560"/>
          </a:xfrm>
          <a:custGeom>
            <a:avLst/>
            <a:gdLst/>
            <a:ahLst/>
            <a:cxnLst>
              <a:cxn ang="0">
                <a:pos x="0" y="282"/>
              </a:cxn>
              <a:cxn ang="0">
                <a:pos x="4746" y="81"/>
              </a:cxn>
              <a:cxn ang="0">
                <a:pos x="4748" y="129"/>
              </a:cxn>
              <a:cxn ang="0">
                <a:pos x="2" y="330"/>
              </a:cxn>
              <a:cxn ang="0">
                <a:pos x="0" y="282"/>
              </a:cxn>
              <a:cxn ang="0">
                <a:pos x="4611" y="6"/>
              </a:cxn>
              <a:cxn ang="0">
                <a:pos x="4795" y="103"/>
              </a:cxn>
              <a:cxn ang="0">
                <a:pos x="4620" y="216"/>
              </a:cxn>
              <a:cxn ang="0">
                <a:pos x="4586" y="208"/>
              </a:cxn>
              <a:cxn ang="0">
                <a:pos x="4594" y="175"/>
              </a:cxn>
              <a:cxn ang="0">
                <a:pos x="4734" y="85"/>
              </a:cxn>
              <a:cxn ang="0">
                <a:pos x="4736" y="127"/>
              </a:cxn>
              <a:cxn ang="0">
                <a:pos x="4588" y="49"/>
              </a:cxn>
              <a:cxn ang="0">
                <a:pos x="4578" y="16"/>
              </a:cxn>
              <a:cxn ang="0">
                <a:pos x="4611" y="6"/>
              </a:cxn>
            </a:cxnLst>
            <a:rect l="0" t="0" r="r" b="b"/>
            <a:pathLst>
              <a:path w="4795" h="330">
                <a:moveTo>
                  <a:pt x="0" y="282"/>
                </a:moveTo>
                <a:lnTo>
                  <a:pt x="4746" y="81"/>
                </a:lnTo>
                <a:lnTo>
                  <a:pt x="4748" y="129"/>
                </a:lnTo>
                <a:lnTo>
                  <a:pt x="2" y="330"/>
                </a:lnTo>
                <a:lnTo>
                  <a:pt x="0" y="282"/>
                </a:lnTo>
                <a:close/>
                <a:moveTo>
                  <a:pt x="4611" y="6"/>
                </a:moveTo>
                <a:lnTo>
                  <a:pt x="4795" y="103"/>
                </a:lnTo>
                <a:lnTo>
                  <a:pt x="4620" y="216"/>
                </a:lnTo>
                <a:cubicBezTo>
                  <a:pt x="4608" y="223"/>
                  <a:pt x="4594" y="220"/>
                  <a:pt x="4586" y="208"/>
                </a:cubicBezTo>
                <a:cubicBezTo>
                  <a:pt x="4579" y="197"/>
                  <a:pt x="4582" y="182"/>
                  <a:pt x="4594" y="175"/>
                </a:cubicBezTo>
                <a:lnTo>
                  <a:pt x="4734" y="85"/>
                </a:lnTo>
                <a:lnTo>
                  <a:pt x="4736" y="127"/>
                </a:lnTo>
                <a:lnTo>
                  <a:pt x="4588" y="49"/>
                </a:lnTo>
                <a:cubicBezTo>
                  <a:pt x="4577" y="43"/>
                  <a:pt x="4572" y="28"/>
                  <a:pt x="4578" y="16"/>
                </a:cubicBezTo>
                <a:cubicBezTo>
                  <a:pt x="4584" y="5"/>
                  <a:pt x="4599" y="0"/>
                  <a:pt x="4611" y="6"/>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Rectangle 67"/>
          <p:cNvSpPr>
            <a:spLocks noChangeArrowheads="1"/>
          </p:cNvSpPr>
          <p:nvPr/>
        </p:nvSpPr>
        <p:spPr bwMode="auto">
          <a:xfrm>
            <a:off x="2012430" y="5877272"/>
            <a:ext cx="700551" cy="323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Penumbra</a:t>
            </a:r>
            <a:endParaRPr lang="ja-JP" altLang="ja-JP" sz="1700" dirty="0" smtClean="0">
              <a:latin typeface="Arial" pitchFamily="34" charset="0"/>
              <a:ea typeface="ＭＳ Ｐゴシック" pitchFamily="50" charset="-128"/>
              <a:cs typeface="ＭＳ Ｐゴシック" pitchFamily="50" charset="-128"/>
            </a:endParaRPr>
          </a:p>
        </p:txBody>
      </p:sp>
      <p:sp>
        <p:nvSpPr>
          <p:cNvPr id="27" name="Rectangle 44"/>
          <p:cNvSpPr>
            <a:spLocks noChangeArrowheads="1"/>
          </p:cNvSpPr>
          <p:nvPr/>
        </p:nvSpPr>
        <p:spPr bwMode="auto">
          <a:xfrm>
            <a:off x="3524598" y="3356992"/>
            <a:ext cx="1466926" cy="32275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L</a:t>
            </a:r>
            <a:r>
              <a:rPr lang="en-US" altLang="ja-JP" sz="1700" b="1" i="1" baseline="-25000" dirty="0" smtClean="0">
                <a:solidFill>
                  <a:srgbClr val="000000"/>
                </a:solidFill>
                <a:latin typeface="Times New Roman" pitchFamily="18" charset="0"/>
                <a:ea typeface="ＭＳ Ｐゴシック" pitchFamily="50" charset="-128"/>
                <a:cs typeface="ＭＳ Ｐゴシック" pitchFamily="50" charset="-128"/>
              </a:rPr>
              <a:t>f</a:t>
            </a:r>
            <a:r>
              <a:rPr lang="en-US" altLang="ja-JP" sz="1700" b="1" i="1" dirty="0" smtClean="0">
                <a:solidFill>
                  <a:srgbClr val="000000"/>
                </a:solidFill>
                <a:latin typeface="Times New Roman" pitchFamily="18" charset="0"/>
                <a:ea typeface="ＭＳ Ｐゴシック" pitchFamily="50" charset="-128"/>
                <a:cs typeface="ＭＳ Ｐゴシック" pitchFamily="50" charset="-128"/>
              </a:rPr>
              <a:t>=25mm</a:t>
            </a:r>
            <a:endParaRPr lang="ja-JP" altLang="ja-JP" sz="1700" dirty="0" smtClean="0">
              <a:latin typeface="Arial" pitchFamily="34" charset="0"/>
              <a:ea typeface="ＭＳ Ｐゴシック" pitchFamily="50" charset="-128"/>
              <a:cs typeface="ＭＳ Ｐゴシック" pitchFamily="50" charset="-128"/>
            </a:endParaRPr>
          </a:p>
        </p:txBody>
      </p:sp>
      <p:sp>
        <p:nvSpPr>
          <p:cNvPr id="70" name="正方形/長方形 69"/>
          <p:cNvSpPr/>
          <p:nvPr/>
        </p:nvSpPr>
        <p:spPr bwMode="auto">
          <a:xfrm>
            <a:off x="5812318" y="3212976"/>
            <a:ext cx="3008153" cy="1531938"/>
          </a:xfrm>
          <a:prstGeom prst="rect">
            <a:avLst/>
          </a:prstGeom>
          <a:solidFill>
            <a:schemeClr val="bg1">
              <a:lumMod val="85000"/>
            </a:schemeClr>
          </a:solidFill>
          <a:ln w="38100" cap="flat" cmpd="sng" algn="ctr">
            <a:noFill/>
            <a:prstDash val="solid"/>
            <a:round/>
            <a:headEnd type="none" w="med" len="med"/>
            <a:tailEnd type="none" w="med" len="med"/>
          </a:ln>
          <a:effectLst/>
        </p:spPr>
        <p:txBody>
          <a:bodyPr lIns="91401" tIns="45702" rIns="91401" bIns="45702" rtlCol="0" anchor="ctr"/>
          <a:lstStyle/>
          <a:p>
            <a:pPr algn="ctr" defTabSz="1477347"/>
            <a:endParaRPr lang="ja-JP" altLang="en-US" sz="2900" dirty="0"/>
          </a:p>
        </p:txBody>
      </p:sp>
      <p:sp>
        <p:nvSpPr>
          <p:cNvPr id="71" name="正方形/長方形 70"/>
          <p:cNvSpPr/>
          <p:nvPr/>
        </p:nvSpPr>
        <p:spPr bwMode="auto">
          <a:xfrm>
            <a:off x="6317145" y="3670176"/>
            <a:ext cx="257174" cy="998539"/>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lIns="91401" tIns="45702" rIns="91401" bIns="45702" rtlCol="0" anchor="ctr"/>
          <a:lstStyle/>
          <a:p>
            <a:pPr algn="ctr" defTabSz="1477347"/>
            <a:endParaRPr lang="ja-JP" altLang="en-US" sz="2900" dirty="0"/>
          </a:p>
        </p:txBody>
      </p:sp>
      <p:cxnSp>
        <p:nvCxnSpPr>
          <p:cNvPr id="72" name="直線矢印コネクタ 71"/>
          <p:cNvCxnSpPr/>
          <p:nvPr/>
        </p:nvCxnSpPr>
        <p:spPr bwMode="auto">
          <a:xfrm>
            <a:off x="6265888" y="3592387"/>
            <a:ext cx="337459" cy="1588"/>
          </a:xfrm>
          <a:prstGeom prst="straightConnector1">
            <a:avLst/>
          </a:prstGeom>
          <a:solidFill>
            <a:schemeClr val="accent1"/>
          </a:solidFill>
          <a:ln w="28575" cap="flat" cmpd="sng" algn="ctr">
            <a:solidFill>
              <a:schemeClr val="tx1"/>
            </a:solidFill>
            <a:prstDash val="solid"/>
            <a:round/>
            <a:headEnd type="arrow"/>
            <a:tailEnd type="arrow"/>
          </a:ln>
          <a:effectLst/>
        </p:spPr>
      </p:cxnSp>
      <p:cxnSp>
        <p:nvCxnSpPr>
          <p:cNvPr id="73" name="直線矢印コネクタ 72"/>
          <p:cNvCxnSpPr/>
          <p:nvPr/>
        </p:nvCxnSpPr>
        <p:spPr bwMode="auto">
          <a:xfrm rot="5400000">
            <a:off x="5696659" y="4175230"/>
            <a:ext cx="952047" cy="1588"/>
          </a:xfrm>
          <a:prstGeom prst="straightConnector1">
            <a:avLst/>
          </a:prstGeom>
          <a:solidFill>
            <a:schemeClr val="accent1"/>
          </a:solidFill>
          <a:ln w="28575" cap="flat" cmpd="sng" algn="ctr">
            <a:solidFill>
              <a:schemeClr val="tx1"/>
            </a:solidFill>
            <a:prstDash val="solid"/>
            <a:round/>
            <a:headEnd type="arrow"/>
            <a:tailEnd type="arrow"/>
          </a:ln>
          <a:effectLst/>
        </p:spPr>
      </p:cxnSp>
      <p:sp>
        <p:nvSpPr>
          <p:cNvPr id="74" name="Rectangle 58"/>
          <p:cNvSpPr>
            <a:spLocks noChangeArrowheads="1"/>
          </p:cNvSpPr>
          <p:nvPr/>
        </p:nvSpPr>
        <p:spPr bwMode="auto">
          <a:xfrm>
            <a:off x="5580112" y="4200598"/>
            <a:ext cx="537006"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en-US" altLang="ja-JP" sz="2000" b="1" i="1" dirty="0" smtClean="0">
                <a:solidFill>
                  <a:srgbClr val="000000"/>
                </a:solidFill>
                <a:latin typeface="Times New Roman" pitchFamily="18" charset="0"/>
                <a:ea typeface="ＭＳ Ｐゴシック" pitchFamily="50" charset="-128"/>
                <a:cs typeface="ＭＳ Ｐゴシック" pitchFamily="50" charset="-128"/>
              </a:rPr>
              <a:t>    D</a:t>
            </a:r>
            <a:r>
              <a:rPr lang="en-US" altLang="ja-JP" sz="2000" b="1" i="1" baseline="-25000" dirty="0" smtClean="0">
                <a:solidFill>
                  <a:srgbClr val="000000"/>
                </a:solidFill>
                <a:latin typeface="Times New Roman" pitchFamily="18" charset="0"/>
                <a:ea typeface="ＭＳ Ｐゴシック" pitchFamily="50" charset="-128"/>
                <a:cs typeface="ＭＳ Ｐゴシック" pitchFamily="50" charset="-128"/>
              </a:rPr>
              <a:t>h</a:t>
            </a:r>
          </a:p>
        </p:txBody>
      </p:sp>
      <p:sp>
        <p:nvSpPr>
          <p:cNvPr id="75" name="Rectangle 58"/>
          <p:cNvSpPr>
            <a:spLocks noChangeArrowheads="1"/>
          </p:cNvSpPr>
          <p:nvPr/>
        </p:nvSpPr>
        <p:spPr bwMode="auto">
          <a:xfrm>
            <a:off x="6063500" y="3188225"/>
            <a:ext cx="556243"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en-US" altLang="ja-JP" sz="2000" b="1" i="1" dirty="0" smtClean="0">
                <a:solidFill>
                  <a:srgbClr val="000000"/>
                </a:solidFill>
                <a:latin typeface="Times New Roman" pitchFamily="18" charset="0"/>
                <a:ea typeface="ＭＳ Ｐゴシック" pitchFamily="50" charset="-128"/>
                <a:cs typeface="ＭＳ Ｐゴシック" pitchFamily="50" charset="-128"/>
              </a:rPr>
              <a:t>    </a:t>
            </a:r>
            <a:r>
              <a:rPr lang="en-US" altLang="ja-JP" sz="2000" b="1" i="1" dirty="0" err="1" smtClean="0">
                <a:solidFill>
                  <a:srgbClr val="000000"/>
                </a:solidFill>
                <a:latin typeface="Times New Roman" pitchFamily="18" charset="0"/>
                <a:ea typeface="ＭＳ Ｐゴシック" pitchFamily="50" charset="-128"/>
                <a:cs typeface="ＭＳ Ｐゴシック" pitchFamily="50" charset="-128"/>
              </a:rPr>
              <a:t>D</a:t>
            </a:r>
            <a:r>
              <a:rPr lang="en-US" altLang="ja-JP" sz="2000" b="1" i="1" baseline="-25000" dirty="0" err="1" smtClean="0">
                <a:solidFill>
                  <a:srgbClr val="000000"/>
                </a:solidFill>
                <a:latin typeface="Times New Roman" pitchFamily="18" charset="0"/>
                <a:ea typeface="ＭＳ Ｐゴシック" pitchFamily="50" charset="-128"/>
                <a:cs typeface="ＭＳ Ｐゴシック" pitchFamily="50" charset="-128"/>
              </a:rPr>
              <a:t>w</a:t>
            </a:r>
            <a:endParaRPr lang="en-US" altLang="ja-JP" sz="2000" b="1" i="1" baseline="-25000" dirty="0" smtClean="0">
              <a:solidFill>
                <a:srgbClr val="000000"/>
              </a:solidFill>
              <a:latin typeface="Times New Roman" pitchFamily="18" charset="0"/>
              <a:ea typeface="ＭＳ Ｐゴシック" pitchFamily="50" charset="-128"/>
              <a:cs typeface="ＭＳ Ｐゴシック" pitchFamily="50" charset="-128"/>
            </a:endParaRPr>
          </a:p>
        </p:txBody>
      </p:sp>
      <p:sp>
        <p:nvSpPr>
          <p:cNvPr id="84" name="正方形/長方形 83"/>
          <p:cNvSpPr/>
          <p:nvPr/>
        </p:nvSpPr>
        <p:spPr bwMode="auto">
          <a:xfrm>
            <a:off x="463350" y="1772816"/>
            <a:ext cx="1828800" cy="1057440"/>
          </a:xfrm>
          <a:prstGeom prst="rect">
            <a:avLst/>
          </a:prstGeom>
          <a:solidFill>
            <a:srgbClr val="FFFF00"/>
          </a:solidFill>
          <a:ln w="38100" cap="flat" cmpd="sng" algn="ctr">
            <a:noFill/>
            <a:prstDash val="solid"/>
            <a:round/>
            <a:headEnd type="none" w="med" len="med"/>
            <a:tailEnd type="none" w="med" len="med"/>
          </a:ln>
          <a:effectLst/>
        </p:spPr>
        <p:txBody>
          <a:bodyPr lIns="91401" tIns="45702" rIns="91401" bIns="45702" rtlCol="0" anchor="ctr"/>
          <a:lstStyle/>
          <a:p>
            <a:pPr algn="ctr" defTabSz="1477347"/>
            <a:endParaRPr lang="ja-JP" altLang="en-US" sz="2900" dirty="0"/>
          </a:p>
        </p:txBody>
      </p:sp>
      <p:graphicFrame>
        <p:nvGraphicFramePr>
          <p:cNvPr id="85" name="Object 68"/>
          <p:cNvGraphicFramePr>
            <a:graphicFrameLocks noChangeAspect="1"/>
          </p:cNvGraphicFramePr>
          <p:nvPr/>
        </p:nvGraphicFramePr>
        <p:xfrm>
          <a:off x="539552" y="1772816"/>
          <a:ext cx="1752600" cy="953889"/>
        </p:xfrm>
        <a:graphic>
          <a:graphicData uri="http://schemas.openxmlformats.org/presentationml/2006/ole">
            <mc:AlternateContent xmlns:mc="http://schemas.openxmlformats.org/markup-compatibility/2006">
              <mc:Choice xmlns:v="urn:schemas-microsoft-com:vml" Requires="v">
                <p:oleObj spid="_x0000_s121859" name="数式" r:id="rId4" imgW="723586" imgH="393529" progId="Equation.3">
                  <p:embed/>
                </p:oleObj>
              </mc:Choice>
              <mc:Fallback>
                <p:oleObj name="数式" r:id="rId4" imgW="723586"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772816"/>
                        <a:ext cx="1752600" cy="953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 name="Rectangle 44"/>
          <p:cNvSpPr>
            <a:spLocks noChangeArrowheads="1"/>
          </p:cNvSpPr>
          <p:nvPr/>
        </p:nvSpPr>
        <p:spPr bwMode="auto">
          <a:xfrm>
            <a:off x="1436366" y="3356992"/>
            <a:ext cx="1981200" cy="2616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020"/>
            <a:r>
              <a:rPr lang="ja-JP" altLang="ja-JP" sz="1700" b="1" i="1" dirty="0" smtClean="0">
                <a:solidFill>
                  <a:srgbClr val="000000"/>
                </a:solidFill>
                <a:latin typeface="Times New Roman" pitchFamily="18" charset="0"/>
                <a:ea typeface="ＭＳ Ｐゴシック" pitchFamily="50" charset="-128"/>
                <a:cs typeface="ＭＳ Ｐゴシック" pitchFamily="50" charset="-128"/>
              </a:rPr>
              <a:t>L</a:t>
            </a:r>
            <a:r>
              <a:rPr lang="en-US" altLang="ja-JP" sz="1700" b="1" i="1" baseline="-25000" dirty="0" smtClean="0">
                <a:solidFill>
                  <a:srgbClr val="000000"/>
                </a:solidFill>
                <a:latin typeface="Times New Roman" pitchFamily="18" charset="0"/>
                <a:ea typeface="ＭＳ Ｐゴシック" pitchFamily="50" charset="-128"/>
                <a:cs typeface="ＭＳ Ｐゴシック" pitchFamily="50" charset="-128"/>
              </a:rPr>
              <a:t>s</a:t>
            </a:r>
            <a:r>
              <a:rPr lang="en-US" altLang="ja-JP" sz="1700" b="1" i="1" dirty="0" smtClean="0">
                <a:solidFill>
                  <a:srgbClr val="000000"/>
                </a:solidFill>
                <a:latin typeface="Times New Roman" pitchFamily="18" charset="0"/>
                <a:ea typeface="ＭＳ Ｐゴシック" pitchFamily="50" charset="-128"/>
                <a:cs typeface="ＭＳ Ｐゴシック" pitchFamily="50" charset="-128"/>
              </a:rPr>
              <a:t>=4675mm</a:t>
            </a:r>
            <a:endParaRPr lang="ja-JP" altLang="ja-JP" sz="1700" dirty="0" smtClean="0">
              <a:latin typeface="Arial" pitchFamily="34" charset="0"/>
              <a:ea typeface="ＭＳ Ｐゴシック" pitchFamily="50" charset="-128"/>
              <a:cs typeface="ＭＳ Ｐゴシック" pitchFamily="50" charset="-128"/>
            </a:endParaRPr>
          </a:p>
        </p:txBody>
      </p:sp>
      <p:sp>
        <p:nvSpPr>
          <p:cNvPr id="88" name="Rectangle 58"/>
          <p:cNvSpPr>
            <a:spLocks noChangeArrowheads="1"/>
          </p:cNvSpPr>
          <p:nvPr/>
        </p:nvSpPr>
        <p:spPr bwMode="auto">
          <a:xfrm>
            <a:off x="5818357" y="5147900"/>
            <a:ext cx="3002114"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020"/>
            <a:r>
              <a:rPr lang="en-US" altLang="ja-JP" sz="2400" b="1" i="1" dirty="0" err="1" smtClean="0">
                <a:solidFill>
                  <a:srgbClr val="000000"/>
                </a:solidFill>
                <a:latin typeface="Times New Roman" pitchFamily="18" charset="0"/>
                <a:ea typeface="ＭＳ Ｐゴシック" pitchFamily="50" charset="-128"/>
                <a:cs typeface="ＭＳ Ｐゴシック" pitchFamily="50" charset="-128"/>
              </a:rPr>
              <a:t>U</a:t>
            </a:r>
            <a:r>
              <a:rPr lang="en-US" altLang="ja-JP" sz="2400" b="1" i="1" baseline="-25000" dirty="0" err="1" smtClean="0">
                <a:solidFill>
                  <a:srgbClr val="000000"/>
                </a:solidFill>
                <a:latin typeface="Times New Roman" pitchFamily="18" charset="0"/>
                <a:ea typeface="ＭＳ Ｐゴシック" pitchFamily="50" charset="-128"/>
                <a:cs typeface="ＭＳ Ｐゴシック" pitchFamily="50" charset="-128"/>
              </a:rPr>
              <a:t>gw</a:t>
            </a:r>
            <a:r>
              <a:rPr lang="en-US" altLang="ja-JP" sz="2400" b="1" dirty="0" smtClean="0">
                <a:solidFill>
                  <a:srgbClr val="000000"/>
                </a:solidFill>
                <a:latin typeface="Times New Roman" pitchFamily="18" charset="0"/>
                <a:ea typeface="ＭＳ Ｐゴシック" pitchFamily="50" charset="-128"/>
                <a:cs typeface="ＭＳ Ｐゴシック" pitchFamily="50" charset="-128"/>
              </a:rPr>
              <a:t>=0.11mm(2pixel)</a:t>
            </a:r>
            <a:endParaRPr lang="ja-JP" altLang="ja-JP" sz="2400" dirty="0" smtClean="0">
              <a:latin typeface="Arial" pitchFamily="34" charset="0"/>
              <a:ea typeface="ＭＳ Ｐゴシック" pitchFamily="50" charset="-128"/>
              <a:cs typeface="ＭＳ Ｐゴシック" pitchFamily="50" charset="-128"/>
            </a:endParaRPr>
          </a:p>
        </p:txBody>
      </p:sp>
      <p:sp>
        <p:nvSpPr>
          <p:cNvPr id="89" name="Rectangle 58"/>
          <p:cNvSpPr>
            <a:spLocks noChangeArrowheads="1"/>
          </p:cNvSpPr>
          <p:nvPr/>
        </p:nvSpPr>
        <p:spPr bwMode="auto">
          <a:xfrm>
            <a:off x="5812318" y="5651956"/>
            <a:ext cx="2922082"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020"/>
            <a:r>
              <a:rPr lang="en-US" altLang="ja-JP" sz="2400" b="1" i="1" dirty="0" smtClean="0">
                <a:solidFill>
                  <a:srgbClr val="000000"/>
                </a:solidFill>
                <a:latin typeface="Times New Roman" pitchFamily="18" charset="0"/>
                <a:ea typeface="ＭＳ Ｐゴシック" pitchFamily="50" charset="-128"/>
                <a:cs typeface="ＭＳ Ｐゴシック" pitchFamily="50" charset="-128"/>
              </a:rPr>
              <a:t>U</a:t>
            </a:r>
            <a:r>
              <a:rPr lang="en-US" altLang="ja-JP" sz="2400" b="1" i="1" baseline="-25000" dirty="0" smtClean="0">
                <a:solidFill>
                  <a:srgbClr val="000000"/>
                </a:solidFill>
                <a:latin typeface="Times New Roman" pitchFamily="18" charset="0"/>
                <a:ea typeface="ＭＳ Ｐゴシック" pitchFamily="50" charset="-128"/>
                <a:cs typeface="ＭＳ Ｐゴシック" pitchFamily="50" charset="-128"/>
              </a:rPr>
              <a:t>gh</a:t>
            </a:r>
            <a:r>
              <a:rPr lang="en-US" altLang="ja-JP" sz="2400" b="1" dirty="0" smtClean="0">
                <a:solidFill>
                  <a:srgbClr val="000000"/>
                </a:solidFill>
                <a:latin typeface="Times New Roman" pitchFamily="18" charset="0"/>
                <a:ea typeface="ＭＳ Ｐゴシック" pitchFamily="50" charset="-128"/>
                <a:cs typeface="ＭＳ Ｐゴシック" pitchFamily="50" charset="-128"/>
              </a:rPr>
              <a:t>=0.8mm(14pixel)</a:t>
            </a:r>
            <a:endParaRPr lang="ja-JP" altLang="ja-JP" sz="2400" dirty="0" smtClean="0">
              <a:latin typeface="Arial" pitchFamily="34" charset="0"/>
              <a:ea typeface="ＭＳ Ｐゴシック" pitchFamily="50" charset="-128"/>
              <a:cs typeface="ＭＳ Ｐゴシック" pitchFamily="50" charset="-128"/>
            </a:endParaRPr>
          </a:p>
        </p:txBody>
      </p:sp>
      <p:sp>
        <p:nvSpPr>
          <p:cNvPr id="90" name="Rectangle 58"/>
          <p:cNvSpPr>
            <a:spLocks noChangeArrowheads="1"/>
          </p:cNvSpPr>
          <p:nvPr/>
        </p:nvSpPr>
        <p:spPr bwMode="auto">
          <a:xfrm>
            <a:off x="7164288" y="4005064"/>
            <a:ext cx="1319272"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020"/>
            <a:r>
              <a:rPr lang="en-US" altLang="ja-JP" sz="2400" b="1" i="1" dirty="0" err="1" smtClean="0">
                <a:solidFill>
                  <a:srgbClr val="000000"/>
                </a:solidFill>
                <a:latin typeface="Times New Roman" pitchFamily="18" charset="0"/>
                <a:ea typeface="ＭＳ Ｐゴシック" pitchFamily="50" charset="-128"/>
                <a:cs typeface="ＭＳ Ｐゴシック" pitchFamily="50" charset="-128"/>
              </a:rPr>
              <a:t>D</a:t>
            </a:r>
            <a:r>
              <a:rPr lang="en-US" altLang="ja-JP" sz="2400" b="1" i="1" baseline="-25000" dirty="0" err="1" smtClean="0">
                <a:solidFill>
                  <a:srgbClr val="000000"/>
                </a:solidFill>
                <a:latin typeface="Times New Roman" pitchFamily="18" charset="0"/>
                <a:ea typeface="ＭＳ Ｐゴシック" pitchFamily="50" charset="-128"/>
                <a:cs typeface="ＭＳ Ｐゴシック" pitchFamily="50" charset="-128"/>
              </a:rPr>
              <a:t>w</a:t>
            </a:r>
            <a:r>
              <a:rPr lang="en-US" altLang="ja-JP" sz="2400" b="1" i="1" dirty="0" smtClean="0">
                <a:solidFill>
                  <a:srgbClr val="000000"/>
                </a:solidFill>
                <a:latin typeface="Times New Roman" pitchFamily="18" charset="0"/>
                <a:ea typeface="ＭＳ Ｐゴシック" pitchFamily="50" charset="-128"/>
                <a:cs typeface="ＭＳ Ｐゴシック" pitchFamily="50" charset="-128"/>
              </a:rPr>
              <a:t>=10mm</a:t>
            </a:r>
            <a:endParaRPr lang="ja-JP" altLang="ja-JP" sz="1700" dirty="0" smtClean="0">
              <a:latin typeface="Arial" pitchFamily="34" charset="0"/>
              <a:ea typeface="ＭＳ Ｐゴシック" pitchFamily="50" charset="-128"/>
              <a:cs typeface="ＭＳ Ｐゴシック" pitchFamily="50" charset="-128"/>
            </a:endParaRPr>
          </a:p>
        </p:txBody>
      </p:sp>
      <p:sp>
        <p:nvSpPr>
          <p:cNvPr id="91" name="Rectangle 58"/>
          <p:cNvSpPr>
            <a:spLocks noChangeArrowheads="1"/>
          </p:cNvSpPr>
          <p:nvPr/>
        </p:nvSpPr>
        <p:spPr bwMode="auto">
          <a:xfrm>
            <a:off x="6851873" y="4365104"/>
            <a:ext cx="1752600"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020"/>
            <a:r>
              <a:rPr lang="en-US" altLang="ja-JP" sz="2400" b="1" i="1" dirty="0" smtClean="0">
                <a:solidFill>
                  <a:srgbClr val="000000"/>
                </a:solidFill>
                <a:latin typeface="Times New Roman" pitchFamily="18" charset="0"/>
                <a:ea typeface="ＭＳ Ｐゴシック" pitchFamily="50" charset="-128"/>
                <a:cs typeface="ＭＳ Ｐゴシック" pitchFamily="50" charset="-128"/>
              </a:rPr>
              <a:t>    D</a:t>
            </a:r>
            <a:r>
              <a:rPr lang="en-US" altLang="ja-JP" sz="2400" b="1" i="1" baseline="-25000" dirty="0" smtClean="0">
                <a:solidFill>
                  <a:srgbClr val="000000"/>
                </a:solidFill>
                <a:latin typeface="Times New Roman" pitchFamily="18" charset="0"/>
                <a:ea typeface="ＭＳ Ｐゴシック" pitchFamily="50" charset="-128"/>
                <a:cs typeface="ＭＳ Ｐゴシック" pitchFamily="50" charset="-128"/>
              </a:rPr>
              <a:t>h </a:t>
            </a:r>
            <a:r>
              <a:rPr lang="en-US" altLang="ja-JP" sz="2400" b="1" i="1" dirty="0" smtClean="0">
                <a:solidFill>
                  <a:srgbClr val="000000"/>
                </a:solidFill>
                <a:latin typeface="Times New Roman" pitchFamily="18" charset="0"/>
                <a:ea typeface="ＭＳ Ｐゴシック" pitchFamily="50" charset="-128"/>
                <a:cs typeface="ＭＳ Ｐゴシック" pitchFamily="50" charset="-128"/>
              </a:rPr>
              <a:t>=75mm</a:t>
            </a:r>
            <a:endParaRPr lang="ja-JP" altLang="ja-JP" sz="2400" dirty="0" smtClean="0">
              <a:latin typeface="Arial" pitchFamily="34" charset="0"/>
              <a:ea typeface="ＭＳ Ｐゴシック" pitchFamily="50" charset="-128"/>
              <a:cs typeface="ＭＳ Ｐゴシック" pitchFamily="50" charset="-128"/>
            </a:endParaRPr>
          </a:p>
        </p:txBody>
      </p:sp>
      <p:sp>
        <p:nvSpPr>
          <p:cNvPr id="94" name="正方形/長方形 93"/>
          <p:cNvSpPr/>
          <p:nvPr/>
        </p:nvSpPr>
        <p:spPr>
          <a:xfrm>
            <a:off x="5652120" y="3068960"/>
            <a:ext cx="3320430" cy="331236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6" name="直線コネクタ 95"/>
          <p:cNvCxnSpPr/>
          <p:nvPr/>
        </p:nvCxnSpPr>
        <p:spPr>
          <a:xfrm>
            <a:off x="5848615" y="5589240"/>
            <a:ext cx="2634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5848615" y="6093296"/>
            <a:ext cx="275585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M</a:t>
            </a:r>
            <a:r>
              <a:rPr lang="en-US" altLang="ja-JP" sz="2800" b="1" i="1" dirty="0" smtClean="0">
                <a:solidFill>
                  <a:srgbClr val="C00000"/>
                </a:solidFill>
                <a:latin typeface="Times New Roman" pitchFamily="18" charset="0"/>
                <a:cs typeface="Times New Roman" pitchFamily="18" charset="0"/>
              </a:rPr>
              <a:t>easurement Error</a:t>
            </a:r>
            <a:endParaRPr lang="ja-JP" altLang="en-US" sz="2800" b="1" i="1" dirty="0">
              <a:solidFill>
                <a:srgbClr val="C00000"/>
              </a:solidFill>
              <a:latin typeface="Times New Roman" pitchFamily="18" charset="0"/>
              <a:cs typeface="Times New Roman" pitchFamily="18" charset="0"/>
            </a:endParaRPr>
          </a:p>
        </p:txBody>
      </p:sp>
      <p:sp>
        <p:nvSpPr>
          <p:cNvPr id="79" name="テキスト ボックス 78"/>
          <p:cNvSpPr txBox="1"/>
          <p:nvPr/>
        </p:nvSpPr>
        <p:spPr>
          <a:xfrm>
            <a:off x="251520" y="764704"/>
            <a:ext cx="208823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en-US" altLang="ja-JP" dirty="0" err="1" smtClean="0">
                <a:solidFill>
                  <a:schemeClr val="bg1"/>
                </a:solidFill>
                <a:latin typeface="Times New Roman" pitchFamily="18" charset="0"/>
                <a:cs typeface="Times New Roman" pitchFamily="18" charset="0"/>
              </a:rPr>
              <a:t>Unsharpness</a:t>
            </a:r>
            <a:endParaRPr kumimoji="1" lang="ja-JP" altLang="en-US" dirty="0">
              <a:solidFill>
                <a:schemeClr val="bg1"/>
              </a:solidFill>
              <a:latin typeface="Times New Roman" pitchFamily="18" charset="0"/>
              <a:cs typeface="Times New Roman" pitchFamily="18" charset="0"/>
            </a:endParaRPr>
          </a:p>
        </p:txBody>
      </p:sp>
      <p:sp>
        <p:nvSpPr>
          <p:cNvPr id="87" name="テキスト ボックス 86"/>
          <p:cNvSpPr txBox="1"/>
          <p:nvPr/>
        </p:nvSpPr>
        <p:spPr>
          <a:xfrm>
            <a:off x="2524244" y="910461"/>
            <a:ext cx="6588224" cy="369332"/>
          </a:xfrm>
          <a:prstGeom prst="rect">
            <a:avLst/>
          </a:prstGeom>
          <a:noFill/>
        </p:spPr>
        <p:txBody>
          <a:bodyPr wrap="square" rtlCol="0">
            <a:spAutoFit/>
          </a:bodyPr>
          <a:lstStyle/>
          <a:p>
            <a:r>
              <a:rPr kumimoji="1" lang="ja-JP" altLang="en-US" dirty="0" smtClean="0">
                <a:latin typeface="Times New Roman" pitchFamily="18" charset="0"/>
                <a:cs typeface="Times New Roman" pitchFamily="18" charset="0"/>
              </a:rPr>
              <a:t>・中性子ビームは完全な平行ビームではないためぼけが生じる</a:t>
            </a:r>
            <a:endParaRPr kumimoji="1" lang="ja-JP" altLang="en-US" dirty="0">
              <a:latin typeface="Times New Roman" pitchFamily="18" charset="0"/>
              <a:cs typeface="Times New Roman" pitchFamily="18" charset="0"/>
            </a:endParaRPr>
          </a:p>
        </p:txBody>
      </p:sp>
      <p:sp>
        <p:nvSpPr>
          <p:cNvPr id="92" name="テキスト ボックス 91"/>
          <p:cNvSpPr txBox="1"/>
          <p:nvPr/>
        </p:nvSpPr>
        <p:spPr>
          <a:xfrm>
            <a:off x="2524244" y="1340768"/>
            <a:ext cx="6840760" cy="646331"/>
          </a:xfrm>
          <a:prstGeom prst="rect">
            <a:avLst/>
          </a:prstGeom>
          <a:noFill/>
        </p:spPr>
        <p:txBody>
          <a:bodyPr wrap="square" rtlCol="0">
            <a:spAutoFit/>
          </a:bodyPr>
          <a:lstStyle/>
          <a:p>
            <a:r>
              <a:rPr kumimoji="1" lang="ja-JP" altLang="en-US" dirty="0" smtClean="0">
                <a:latin typeface="Times New Roman" pitchFamily="18" charset="0"/>
                <a:cs typeface="Times New Roman" pitchFamily="18" charset="0"/>
              </a:rPr>
              <a:t>・画像のぼけはビームポートの大きさ，ビームポート</a:t>
            </a:r>
            <a:r>
              <a:rPr kumimoji="1" lang="en-US" altLang="ja-JP" dirty="0" smtClean="0">
                <a:latin typeface="Times New Roman" pitchFamily="18" charset="0"/>
                <a:cs typeface="Times New Roman" pitchFamily="18" charset="0"/>
              </a:rPr>
              <a:t>-</a:t>
            </a:r>
            <a:r>
              <a:rPr kumimoji="1" lang="ja-JP" altLang="en-US" dirty="0" smtClean="0">
                <a:latin typeface="Times New Roman" pitchFamily="18" charset="0"/>
                <a:cs typeface="Times New Roman" pitchFamily="18" charset="0"/>
              </a:rPr>
              <a:t>テストセクション，テストセクション</a:t>
            </a:r>
            <a:r>
              <a:rPr kumimoji="1" lang="en-US" altLang="ja-JP" dirty="0" smtClean="0">
                <a:latin typeface="Times New Roman" pitchFamily="18" charset="0"/>
                <a:cs typeface="Times New Roman" pitchFamily="18" charset="0"/>
              </a:rPr>
              <a:t>-</a:t>
            </a:r>
            <a:r>
              <a:rPr kumimoji="1" lang="ja-JP" altLang="en-US" dirty="0" smtClean="0">
                <a:latin typeface="Times New Roman" pitchFamily="18" charset="0"/>
                <a:cs typeface="Times New Roman" pitchFamily="18" charset="0"/>
              </a:rPr>
              <a:t>コンバータの</a:t>
            </a:r>
            <a:r>
              <a:rPr lang="ja-JP" altLang="en-US" dirty="0" smtClean="0">
                <a:latin typeface="Times New Roman" pitchFamily="18" charset="0"/>
                <a:cs typeface="Times New Roman" pitchFamily="18" charset="0"/>
              </a:rPr>
              <a:t>距離から簡易的に算出</a:t>
            </a:r>
            <a:endParaRPr kumimoji="1" lang="en-US" altLang="ja-JP"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47242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539552" y="3059669"/>
            <a:ext cx="8022491" cy="3321658"/>
            <a:chOff x="-36512" y="1680985"/>
            <a:chExt cx="5473077" cy="2266091"/>
          </a:xfrm>
        </p:grpSpPr>
        <p:grpSp>
          <p:nvGrpSpPr>
            <p:cNvPr id="5" name="グループ化 20"/>
            <p:cNvGrpSpPr/>
            <p:nvPr/>
          </p:nvGrpSpPr>
          <p:grpSpPr>
            <a:xfrm>
              <a:off x="-36512" y="1850863"/>
              <a:ext cx="5473077" cy="2096213"/>
              <a:chOff x="-36512" y="2192155"/>
              <a:chExt cx="5473077" cy="2096213"/>
            </a:xfrm>
          </p:grpSpPr>
          <p:pic>
            <p:nvPicPr>
              <p:cNvPr id="1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195408"/>
                <a:ext cx="2919563" cy="20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flipH="1">
                <a:off x="1696216" y="3017871"/>
                <a:ext cx="1" cy="52325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print"/>
              <a:srcRect/>
              <a:stretch>
                <a:fillRect/>
              </a:stretch>
            </p:blipFill>
            <p:spPr bwMode="auto">
              <a:xfrm>
                <a:off x="2699792" y="2192155"/>
                <a:ext cx="2736773" cy="2092960"/>
              </a:xfrm>
              <a:prstGeom prst="rect">
                <a:avLst/>
              </a:prstGeom>
              <a:noFill/>
              <a:ln w="9525">
                <a:noFill/>
                <a:miter lim="800000"/>
                <a:headEnd/>
                <a:tailEnd/>
              </a:ln>
            </p:spPr>
          </p:pic>
          <p:sp>
            <p:nvSpPr>
              <p:cNvPr id="9" name="テキスト ボックス 8"/>
              <p:cNvSpPr txBox="1">
                <a:spLocks noChangeArrowheads="1"/>
              </p:cNvSpPr>
              <p:nvPr/>
            </p:nvSpPr>
            <p:spPr bwMode="auto">
              <a:xfrm>
                <a:off x="1183257" y="2710028"/>
                <a:ext cx="646983" cy="251964"/>
              </a:xfrm>
              <a:prstGeom prst="rect">
                <a:avLst/>
              </a:prstGeom>
              <a:solidFill>
                <a:srgbClr val="FFFF00"/>
              </a:solidFill>
              <a:ln w="38100">
                <a:solidFill>
                  <a:schemeClr val="tx1"/>
                </a:solidFill>
                <a:miter lim="800000"/>
                <a:headEnd/>
                <a:tailEnd/>
              </a:ln>
            </p:spPr>
            <p:txBody>
              <a:bodyPr wrap="square">
                <a:spAutoFit/>
              </a:bodyPr>
              <a:lstStyle/>
              <a:p>
                <a:pPr algn="ctr"/>
                <a:r>
                  <a:rPr lang="en-US" altLang="ja-JP" dirty="0" smtClean="0">
                    <a:latin typeface="Calibri" pitchFamily="34" charset="0"/>
                  </a:rPr>
                  <a:t>2100</a:t>
                </a:r>
              </a:p>
            </p:txBody>
          </p:sp>
        </p:grpSp>
        <p:sp>
          <p:nvSpPr>
            <p:cNvPr id="6" name="テキスト ボックス 5"/>
            <p:cNvSpPr txBox="1"/>
            <p:nvPr/>
          </p:nvSpPr>
          <p:spPr>
            <a:xfrm>
              <a:off x="-36512" y="1680985"/>
              <a:ext cx="1064276" cy="251964"/>
            </a:xfrm>
            <a:prstGeom prst="rect">
              <a:avLst/>
            </a:prstGeom>
            <a:solidFill>
              <a:srgbClr val="0000FF"/>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en-US" altLang="ja-JP" b="1" dirty="0" smtClean="0">
                  <a:solidFill>
                    <a:schemeClr val="bg1"/>
                  </a:solidFill>
                  <a:latin typeface="Times New Roman" pitchFamily="18" charset="0"/>
                  <a:cs typeface="Times New Roman" pitchFamily="18" charset="0"/>
                </a:rPr>
                <a:t>I.D=5 mm</a:t>
              </a:r>
              <a:endParaRPr kumimoji="1" lang="ja-JP" altLang="en-US" b="1" dirty="0">
                <a:solidFill>
                  <a:schemeClr val="bg1"/>
                </a:solidFill>
                <a:latin typeface="Times New Roman" pitchFamily="18" charset="0"/>
                <a:cs typeface="Times New Roman" pitchFamily="18" charset="0"/>
              </a:endParaRPr>
            </a:p>
          </p:txBody>
        </p:sp>
      </p:grpSp>
      <p:sp>
        <p:nvSpPr>
          <p:cNvPr id="11" name="テキスト ボックス 10"/>
          <p:cNvSpPr txBox="1"/>
          <p:nvPr/>
        </p:nvSpPr>
        <p:spPr>
          <a:xfrm>
            <a:off x="683568" y="1320443"/>
            <a:ext cx="6912768" cy="369332"/>
          </a:xfrm>
          <a:prstGeom prst="rect">
            <a:avLst/>
          </a:prstGeom>
          <a:noFill/>
        </p:spPr>
        <p:txBody>
          <a:bodyPr wrap="square" rtlCol="0">
            <a:spAutoFit/>
          </a:bodyPr>
          <a:lstStyle/>
          <a:p>
            <a:r>
              <a:rPr kumimoji="1" lang="ja-JP" altLang="en-US" dirty="0" smtClean="0">
                <a:latin typeface="Times New Roman" pitchFamily="18" charset="0"/>
                <a:cs typeface="Times New Roman" pitchFamily="18" charset="0"/>
              </a:rPr>
              <a:t>・ダイナミックレンジは液相単相と気相単相の輝度値の差</a:t>
            </a:r>
            <a:endParaRPr kumimoji="1" lang="ja-JP" altLang="en-US" dirty="0">
              <a:latin typeface="Times New Roman" pitchFamily="18" charset="0"/>
              <a:cs typeface="Times New Roman" pitchFamily="18" charset="0"/>
            </a:endParaRPr>
          </a:p>
        </p:txBody>
      </p:sp>
      <p:sp>
        <p:nvSpPr>
          <p:cNvPr id="12" name="テキスト ボックス 11"/>
          <p:cNvSpPr txBox="1"/>
          <p:nvPr/>
        </p:nvSpPr>
        <p:spPr>
          <a:xfrm>
            <a:off x="683568" y="1763524"/>
            <a:ext cx="6588224" cy="646331"/>
          </a:xfrm>
          <a:prstGeom prst="rect">
            <a:avLst/>
          </a:prstGeom>
          <a:noFill/>
        </p:spPr>
        <p:txBody>
          <a:bodyPr wrap="square" rtlCol="0">
            <a:spAutoFit/>
          </a:bodyPr>
          <a:lstStyle/>
          <a:p>
            <a:r>
              <a:rPr kumimoji="1" lang="ja-JP" altLang="en-US" dirty="0" smtClean="0">
                <a:latin typeface="Times New Roman" pitchFamily="18" charset="0"/>
                <a:cs typeface="Times New Roman" pitchFamily="18" charset="0"/>
              </a:rPr>
              <a:t>・輝度値はステップ状に変化するため，ある幅をもった不確定な</a:t>
            </a:r>
            <a:endParaRPr kumimoji="1" lang="en-US" altLang="ja-JP" dirty="0" smtClean="0">
              <a:latin typeface="Times New Roman" pitchFamily="18" charset="0"/>
              <a:cs typeface="Times New Roman" pitchFamily="18" charset="0"/>
            </a:endParaRPr>
          </a:p>
          <a:p>
            <a:r>
              <a:rPr lang="ja-JP" altLang="en-US" dirty="0" smtClean="0">
                <a:latin typeface="Times New Roman" pitchFamily="18" charset="0"/>
                <a:cs typeface="Times New Roman" pitchFamily="18" charset="0"/>
              </a:rPr>
              <a:t>  </a:t>
            </a:r>
            <a:r>
              <a:rPr kumimoji="1" lang="ja-JP" altLang="en-US" dirty="0" smtClean="0">
                <a:latin typeface="Times New Roman" pitchFamily="18" charset="0"/>
                <a:cs typeface="Times New Roman" pitchFamily="18" charset="0"/>
              </a:rPr>
              <a:t>部分が存在する</a:t>
            </a:r>
            <a:endParaRPr lang="en-US" altLang="ja-JP" dirty="0" smtClean="0">
              <a:latin typeface="Times New Roman" pitchFamily="18" charset="0"/>
              <a:cs typeface="Times New Roman" pitchFamily="18" charset="0"/>
            </a:endParaRPr>
          </a:p>
        </p:txBody>
      </p:sp>
      <p:sp>
        <p:nvSpPr>
          <p:cNvPr id="13" name="テキスト ボックス 12"/>
          <p:cNvSpPr txBox="1"/>
          <p:nvPr/>
        </p:nvSpPr>
        <p:spPr>
          <a:xfrm>
            <a:off x="683568" y="2555612"/>
            <a:ext cx="6588224" cy="369332"/>
          </a:xfrm>
          <a:prstGeom prst="rect">
            <a:avLst/>
          </a:prstGeom>
          <a:noFill/>
        </p:spPr>
        <p:txBody>
          <a:bodyPr wrap="square" rtlCol="0">
            <a:spAutoFit/>
          </a:bodyPr>
          <a:lstStyle/>
          <a:p>
            <a:r>
              <a:rPr lang="ja-JP" altLang="en-US" dirty="0" smtClean="0">
                <a:latin typeface="Times New Roman" pitchFamily="18" charset="0"/>
                <a:cs typeface="Times New Roman" pitchFamily="18" charset="0"/>
              </a:rPr>
              <a:t>・測定分解能はダイナミックレンジの輝度数により決定</a:t>
            </a:r>
            <a:endParaRPr lang="en-US" altLang="ja-JP" dirty="0" smtClean="0">
              <a:latin typeface="Times New Roman" pitchFamily="18" charset="0"/>
              <a:cs typeface="Times New Roman" pitchFamily="18" charset="0"/>
            </a:endParaRPr>
          </a:p>
        </p:txBody>
      </p:sp>
      <p:cxnSp>
        <p:nvCxnSpPr>
          <p:cNvPr id="14" name="直線コネクタ 13"/>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直線コネクタ 14"/>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6" name="テキスト ボックス 15"/>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M</a:t>
            </a:r>
            <a:r>
              <a:rPr lang="en-US" altLang="ja-JP" sz="2800" b="1" i="1" dirty="0" smtClean="0">
                <a:solidFill>
                  <a:srgbClr val="C00000"/>
                </a:solidFill>
                <a:latin typeface="Times New Roman" pitchFamily="18" charset="0"/>
                <a:cs typeface="Times New Roman" pitchFamily="18" charset="0"/>
              </a:rPr>
              <a:t>easurement Error</a:t>
            </a:r>
            <a:endParaRPr lang="ja-JP" altLang="en-US" sz="2800" b="1" i="1" dirty="0">
              <a:solidFill>
                <a:srgbClr val="C00000"/>
              </a:solidFill>
              <a:latin typeface="Times New Roman" pitchFamily="18" charset="0"/>
              <a:cs typeface="Times New Roman" pitchFamily="18" charset="0"/>
            </a:endParaRPr>
          </a:p>
        </p:txBody>
      </p:sp>
      <p:sp>
        <p:nvSpPr>
          <p:cNvPr id="18" name="テキスト ボックス 17"/>
          <p:cNvSpPr txBox="1"/>
          <p:nvPr/>
        </p:nvSpPr>
        <p:spPr>
          <a:xfrm>
            <a:off x="107504" y="755412"/>
            <a:ext cx="208823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en-US" altLang="ja-JP" dirty="0" smtClean="0">
                <a:solidFill>
                  <a:schemeClr val="bg1"/>
                </a:solidFill>
                <a:latin typeface="Times New Roman" pitchFamily="18" charset="0"/>
                <a:cs typeface="Times New Roman" pitchFamily="18" charset="0"/>
              </a:rPr>
              <a:t>Dynamic range</a:t>
            </a:r>
            <a:endParaRPr kumimoji="1" lang="ja-JP" alt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0417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直線コネクタ 11"/>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238" name="Picture 61"/>
          <p:cNvPicPr>
            <a:picLocks noChangeAspect="1" noChangeArrowheads="1"/>
          </p:cNvPicPr>
          <p:nvPr/>
        </p:nvPicPr>
        <p:blipFill>
          <a:blip r:embed="rId3" cstate="print"/>
          <a:srcRect l="30902" b="1945"/>
          <a:stretch>
            <a:fillRect/>
          </a:stretch>
        </p:blipFill>
        <p:spPr bwMode="auto">
          <a:xfrm>
            <a:off x="2686008" y="620688"/>
            <a:ext cx="2209800" cy="2351866"/>
          </a:xfrm>
          <a:prstGeom prst="rect">
            <a:avLst/>
          </a:prstGeom>
          <a:noFill/>
          <a:ln w="9525" algn="ctr">
            <a:noFill/>
            <a:miter lim="800000"/>
            <a:headEnd/>
            <a:tailEnd/>
          </a:ln>
        </p:spPr>
      </p:pic>
      <p:sp>
        <p:nvSpPr>
          <p:cNvPr id="239" name="Rectangle 62"/>
          <p:cNvSpPr>
            <a:spLocks noChangeArrowheads="1"/>
          </p:cNvSpPr>
          <p:nvPr/>
        </p:nvSpPr>
        <p:spPr bwMode="auto">
          <a:xfrm>
            <a:off x="2637656" y="1134977"/>
            <a:ext cx="1191342" cy="400103"/>
          </a:xfrm>
          <a:prstGeom prst="rect">
            <a:avLst/>
          </a:prstGeom>
          <a:noFill/>
          <a:ln w="9525" algn="ctr">
            <a:noFill/>
            <a:miter lim="800000"/>
            <a:headEnd/>
            <a:tailEnd/>
          </a:ln>
        </p:spPr>
        <p:txBody>
          <a:bodyPr wrap="none" lIns="91435" tIns="45717" rIns="91435" bIns="45717">
            <a:spAutoFit/>
          </a:bodyPr>
          <a:lstStyle/>
          <a:p>
            <a:pPr>
              <a:spcBef>
                <a:spcPct val="30000"/>
              </a:spcBef>
            </a:pPr>
            <a:r>
              <a:rPr lang="en-US" altLang="ja-JP" sz="2000" dirty="0">
                <a:solidFill>
                  <a:srgbClr val="FFFF00"/>
                </a:solidFill>
              </a:rPr>
              <a:t>B</a:t>
            </a:r>
            <a:r>
              <a:rPr lang="en-US" altLang="ja-JP" sz="2000" baseline="-25000" dirty="0">
                <a:solidFill>
                  <a:srgbClr val="FFFF00"/>
                </a:solidFill>
              </a:rPr>
              <a:t>4</a:t>
            </a:r>
            <a:r>
              <a:rPr lang="en-US" altLang="ja-JP" sz="2000" dirty="0">
                <a:solidFill>
                  <a:srgbClr val="FFFF00"/>
                </a:solidFill>
              </a:rPr>
              <a:t>C Grid</a:t>
            </a:r>
          </a:p>
        </p:txBody>
      </p:sp>
      <p:sp>
        <p:nvSpPr>
          <p:cNvPr id="240" name="Rectangle 63"/>
          <p:cNvSpPr>
            <a:spLocks noChangeArrowheads="1"/>
          </p:cNvSpPr>
          <p:nvPr/>
        </p:nvSpPr>
        <p:spPr bwMode="auto">
          <a:xfrm>
            <a:off x="3399656" y="715997"/>
            <a:ext cx="1676400" cy="400110"/>
          </a:xfrm>
          <a:prstGeom prst="rect">
            <a:avLst/>
          </a:prstGeom>
          <a:noFill/>
          <a:ln w="9525" algn="ctr">
            <a:noFill/>
            <a:miter lim="800000"/>
            <a:headEnd/>
            <a:tailEnd/>
          </a:ln>
        </p:spPr>
        <p:txBody>
          <a:bodyPr wrap="square" lIns="91435" tIns="45717" rIns="91435" bIns="45717">
            <a:spAutoFit/>
          </a:bodyPr>
          <a:lstStyle/>
          <a:p>
            <a:pPr>
              <a:spcBef>
                <a:spcPct val="30000"/>
              </a:spcBef>
            </a:pPr>
            <a:r>
              <a:rPr lang="en-US" altLang="ja-JP" sz="2000" dirty="0">
                <a:solidFill>
                  <a:srgbClr val="FFFF00"/>
                </a:solidFill>
              </a:rPr>
              <a:t>Test section</a:t>
            </a:r>
          </a:p>
        </p:txBody>
      </p:sp>
      <p:sp>
        <p:nvSpPr>
          <p:cNvPr id="243" name="Rectangle 64"/>
          <p:cNvSpPr>
            <a:spLocks noChangeArrowheads="1"/>
          </p:cNvSpPr>
          <p:nvPr/>
        </p:nvSpPr>
        <p:spPr bwMode="auto">
          <a:xfrm>
            <a:off x="3552056" y="2544797"/>
            <a:ext cx="1309964" cy="400103"/>
          </a:xfrm>
          <a:prstGeom prst="rect">
            <a:avLst/>
          </a:prstGeom>
          <a:noFill/>
          <a:ln w="9525" algn="ctr">
            <a:noFill/>
            <a:miter lim="800000"/>
            <a:headEnd/>
            <a:tailEnd/>
          </a:ln>
        </p:spPr>
        <p:txBody>
          <a:bodyPr wrap="none" lIns="91435" tIns="45717" rIns="91435" bIns="45717">
            <a:spAutoFit/>
          </a:bodyPr>
          <a:lstStyle/>
          <a:p>
            <a:pPr>
              <a:spcBef>
                <a:spcPct val="30000"/>
              </a:spcBef>
            </a:pPr>
            <a:r>
              <a:rPr lang="en-US" altLang="ja-JP" sz="2000" dirty="0">
                <a:solidFill>
                  <a:srgbClr val="FFFF00"/>
                </a:solidFill>
              </a:rPr>
              <a:t>Converter</a:t>
            </a:r>
          </a:p>
        </p:txBody>
      </p:sp>
      <p:sp>
        <p:nvSpPr>
          <p:cNvPr id="244" name="Line 65"/>
          <p:cNvSpPr>
            <a:spLocks noChangeShapeType="1"/>
          </p:cNvSpPr>
          <p:nvPr/>
        </p:nvSpPr>
        <p:spPr bwMode="auto">
          <a:xfrm>
            <a:off x="3094856" y="1600954"/>
            <a:ext cx="178527" cy="543733"/>
          </a:xfrm>
          <a:prstGeom prst="line">
            <a:avLst/>
          </a:prstGeom>
          <a:noFill/>
          <a:ln w="25400">
            <a:solidFill>
              <a:srgbClr val="FFFF00"/>
            </a:solidFill>
            <a:round/>
            <a:headEnd/>
            <a:tailEnd/>
          </a:ln>
        </p:spPr>
        <p:txBody>
          <a:bodyPr wrap="none" lIns="91435" tIns="45717" rIns="91435" bIns="45717" anchor="ctr"/>
          <a:lstStyle/>
          <a:p>
            <a:endParaRPr lang="ja-JP" altLang="en-US"/>
          </a:p>
        </p:txBody>
      </p:sp>
      <p:sp>
        <p:nvSpPr>
          <p:cNvPr id="245" name="Line 66"/>
          <p:cNvSpPr>
            <a:spLocks noChangeShapeType="1"/>
          </p:cNvSpPr>
          <p:nvPr/>
        </p:nvSpPr>
        <p:spPr bwMode="auto">
          <a:xfrm>
            <a:off x="3981408" y="2144688"/>
            <a:ext cx="104048" cy="446866"/>
          </a:xfrm>
          <a:prstGeom prst="line">
            <a:avLst/>
          </a:prstGeom>
          <a:noFill/>
          <a:ln w="25400">
            <a:solidFill>
              <a:srgbClr val="FFFF00"/>
            </a:solidFill>
            <a:round/>
            <a:headEnd/>
            <a:tailEnd/>
          </a:ln>
        </p:spPr>
        <p:txBody>
          <a:bodyPr wrap="none" lIns="91435" tIns="45717" rIns="91435" bIns="45717" anchor="ctr"/>
          <a:lstStyle/>
          <a:p>
            <a:endParaRPr lang="ja-JP" altLang="en-US"/>
          </a:p>
        </p:txBody>
      </p:sp>
      <p:sp>
        <p:nvSpPr>
          <p:cNvPr id="246" name="Line 67"/>
          <p:cNvSpPr>
            <a:spLocks noChangeShapeType="1"/>
          </p:cNvSpPr>
          <p:nvPr/>
        </p:nvSpPr>
        <p:spPr bwMode="auto">
          <a:xfrm flipH="1">
            <a:off x="3780656" y="1096997"/>
            <a:ext cx="381000" cy="304801"/>
          </a:xfrm>
          <a:prstGeom prst="line">
            <a:avLst/>
          </a:prstGeom>
          <a:noFill/>
          <a:ln w="25400">
            <a:solidFill>
              <a:srgbClr val="FFFF00"/>
            </a:solidFill>
            <a:round/>
            <a:headEnd/>
            <a:tailEnd/>
          </a:ln>
        </p:spPr>
        <p:txBody>
          <a:bodyPr wrap="none" lIns="91435" tIns="45717" rIns="91435" bIns="45717" anchor="ctr"/>
          <a:lstStyle/>
          <a:p>
            <a:endParaRPr lang="ja-JP" altLang="en-US"/>
          </a:p>
        </p:txBody>
      </p:sp>
      <p:sp>
        <p:nvSpPr>
          <p:cNvPr id="269" name="テキスト ボックス 268"/>
          <p:cNvSpPr txBox="1"/>
          <p:nvPr/>
        </p:nvSpPr>
        <p:spPr>
          <a:xfrm>
            <a:off x="7956376" y="2924944"/>
            <a:ext cx="288032"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5</a:t>
            </a:r>
            <a:endParaRPr kumimoji="1" lang="ja-JP" altLang="en-US" dirty="0">
              <a:latin typeface="Times New Roman" pitchFamily="18" charset="0"/>
              <a:cs typeface="Times New Roman" pitchFamily="18" charset="0"/>
            </a:endParaRPr>
          </a:p>
        </p:txBody>
      </p:sp>
      <p:sp>
        <p:nvSpPr>
          <p:cNvPr id="284" name="テキスト ボックス 283"/>
          <p:cNvSpPr txBox="1"/>
          <p:nvPr/>
        </p:nvSpPr>
        <p:spPr>
          <a:xfrm>
            <a:off x="4856981" y="1834515"/>
            <a:ext cx="288032"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3</a:t>
            </a:r>
            <a:endParaRPr kumimoji="1" lang="ja-JP" altLang="en-US" dirty="0">
              <a:latin typeface="Times New Roman" pitchFamily="18" charset="0"/>
              <a:cs typeface="Times New Roman" pitchFamily="18" charset="0"/>
            </a:endParaRPr>
          </a:p>
        </p:txBody>
      </p:sp>
      <p:sp>
        <p:nvSpPr>
          <p:cNvPr id="301" name="テキスト ボックス 300"/>
          <p:cNvSpPr txBox="1"/>
          <p:nvPr/>
        </p:nvSpPr>
        <p:spPr>
          <a:xfrm>
            <a:off x="4870698" y="1018044"/>
            <a:ext cx="288032"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3</a:t>
            </a:r>
            <a:endParaRPr kumimoji="1" lang="ja-JP" altLang="en-US" dirty="0">
              <a:latin typeface="Times New Roman" pitchFamily="18" charset="0"/>
              <a:cs typeface="Times New Roman" pitchFamily="18" charset="0"/>
            </a:endParaRPr>
          </a:p>
        </p:txBody>
      </p:sp>
      <p:sp>
        <p:nvSpPr>
          <p:cNvPr id="305" name="テキスト ボックス 304"/>
          <p:cNvSpPr txBox="1"/>
          <p:nvPr/>
        </p:nvSpPr>
        <p:spPr>
          <a:xfrm>
            <a:off x="6454874" y="441980"/>
            <a:ext cx="637406"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100</a:t>
            </a:r>
            <a:endParaRPr kumimoji="1" lang="ja-JP" altLang="en-US" dirty="0">
              <a:latin typeface="Times New Roman" pitchFamily="18" charset="0"/>
              <a:cs typeface="Times New Roman" pitchFamily="18" charset="0"/>
            </a:endParaRPr>
          </a:p>
        </p:txBody>
      </p:sp>
      <p:grpSp>
        <p:nvGrpSpPr>
          <p:cNvPr id="2" name="グループ化 324"/>
          <p:cNvGrpSpPr/>
          <p:nvPr/>
        </p:nvGrpSpPr>
        <p:grpSpPr>
          <a:xfrm>
            <a:off x="5105400" y="764134"/>
            <a:ext cx="3556000" cy="2233954"/>
            <a:chOff x="5105400" y="764134"/>
            <a:chExt cx="3859088" cy="2424360"/>
          </a:xfrm>
        </p:grpSpPr>
        <p:sp>
          <p:nvSpPr>
            <p:cNvPr id="213" name="正方形/長方形 212"/>
            <p:cNvSpPr/>
            <p:nvPr/>
          </p:nvSpPr>
          <p:spPr>
            <a:xfrm>
              <a:off x="5253085" y="874028"/>
              <a:ext cx="2780999" cy="2304256"/>
            </a:xfrm>
            <a:prstGeom prst="rect">
              <a:avLst/>
            </a:prstGeom>
            <a:gradFill flip="none" rotWithShape="1">
              <a:gsLst>
                <a:gs pos="100000">
                  <a:schemeClr val="bg1">
                    <a:lumMod val="50000"/>
                  </a:schemeClr>
                </a:gs>
                <a:gs pos="0">
                  <a:schemeClr val="bg1"/>
                </a:gs>
                <a:gs pos="100000">
                  <a:schemeClr val="bg1">
                    <a:lumMod val="85000"/>
                    <a:shade val="100000"/>
                    <a:satMod val="11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正方形/長方形 209"/>
            <p:cNvSpPr/>
            <p:nvPr/>
          </p:nvSpPr>
          <p:spPr>
            <a:xfrm>
              <a:off x="8351913" y="874028"/>
              <a:ext cx="158914" cy="23042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5253085" y="956114"/>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5253085" y="1112399"/>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5253085" y="1271314"/>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a:off x="5253085" y="1427599"/>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p:cNvSpPr/>
            <p:nvPr/>
          </p:nvSpPr>
          <p:spPr>
            <a:xfrm>
              <a:off x="5253085" y="1591770"/>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5253085" y="1748056"/>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p:cNvSpPr/>
            <p:nvPr/>
          </p:nvSpPr>
          <p:spPr>
            <a:xfrm>
              <a:off x="5253085" y="1906970"/>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p:cNvSpPr/>
            <p:nvPr/>
          </p:nvSpPr>
          <p:spPr>
            <a:xfrm>
              <a:off x="5253085" y="2063256"/>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5253085" y="2178506"/>
              <a:ext cx="3534881" cy="21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p:cNvSpPr/>
            <p:nvPr/>
          </p:nvSpPr>
          <p:spPr>
            <a:xfrm>
              <a:off x="5253085" y="2306884"/>
              <a:ext cx="2780999" cy="118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p:cNvSpPr/>
            <p:nvPr/>
          </p:nvSpPr>
          <p:spPr>
            <a:xfrm>
              <a:off x="5253085" y="2463170"/>
              <a:ext cx="2780999" cy="7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p:cNvSpPr/>
            <p:nvPr/>
          </p:nvSpPr>
          <p:spPr>
            <a:xfrm>
              <a:off x="5253085" y="2463170"/>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p:cNvSpPr/>
            <p:nvPr/>
          </p:nvSpPr>
          <p:spPr>
            <a:xfrm>
              <a:off x="5253085" y="2619456"/>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p:cNvSpPr/>
            <p:nvPr/>
          </p:nvSpPr>
          <p:spPr>
            <a:xfrm>
              <a:off x="5253085" y="2783627"/>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p:cNvSpPr/>
            <p:nvPr/>
          </p:nvSpPr>
          <p:spPr>
            <a:xfrm>
              <a:off x="5253085" y="2939913"/>
              <a:ext cx="2780999" cy="79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193"/>
            <p:cNvGrpSpPr/>
            <p:nvPr/>
          </p:nvGrpSpPr>
          <p:grpSpPr>
            <a:xfrm>
              <a:off x="5158730" y="2170172"/>
              <a:ext cx="2954811" cy="250956"/>
              <a:chOff x="5148064" y="4077073"/>
              <a:chExt cx="2232248" cy="249931"/>
            </a:xfrm>
          </p:grpSpPr>
          <p:sp>
            <p:nvSpPr>
              <p:cNvPr id="192" name="フリーフォーム 191"/>
              <p:cNvSpPr/>
              <p:nvPr/>
            </p:nvSpPr>
            <p:spPr>
              <a:xfrm>
                <a:off x="5148064" y="4077073"/>
                <a:ext cx="2219201" cy="144016"/>
              </a:xfrm>
              <a:custGeom>
                <a:avLst/>
                <a:gdLst>
                  <a:gd name="connsiteX0" fmla="*/ 0 w 2435225"/>
                  <a:gd name="connsiteY0" fmla="*/ 150283 h 302683"/>
                  <a:gd name="connsiteX1" fmla="*/ 149225 w 2435225"/>
                  <a:gd name="connsiteY1" fmla="*/ 4233 h 302683"/>
                  <a:gd name="connsiteX2" fmla="*/ 304800 w 2435225"/>
                  <a:gd name="connsiteY2" fmla="*/ 153458 h 302683"/>
                  <a:gd name="connsiteX3" fmla="*/ 457200 w 2435225"/>
                  <a:gd name="connsiteY3" fmla="*/ 299508 h 302683"/>
                  <a:gd name="connsiteX4" fmla="*/ 609600 w 2435225"/>
                  <a:gd name="connsiteY4" fmla="*/ 150283 h 302683"/>
                  <a:gd name="connsiteX5" fmla="*/ 765175 w 2435225"/>
                  <a:gd name="connsiteY5" fmla="*/ 1058 h 302683"/>
                  <a:gd name="connsiteX6" fmla="*/ 917575 w 2435225"/>
                  <a:gd name="connsiteY6" fmla="*/ 150283 h 302683"/>
                  <a:gd name="connsiteX7" fmla="*/ 1069975 w 2435225"/>
                  <a:gd name="connsiteY7" fmla="*/ 299508 h 302683"/>
                  <a:gd name="connsiteX8" fmla="*/ 1222375 w 2435225"/>
                  <a:gd name="connsiteY8" fmla="*/ 150283 h 302683"/>
                  <a:gd name="connsiteX9" fmla="*/ 1371600 w 2435225"/>
                  <a:gd name="connsiteY9" fmla="*/ 1058 h 302683"/>
                  <a:gd name="connsiteX10" fmla="*/ 1527175 w 2435225"/>
                  <a:gd name="connsiteY10" fmla="*/ 153458 h 302683"/>
                  <a:gd name="connsiteX11" fmla="*/ 1679575 w 2435225"/>
                  <a:gd name="connsiteY11" fmla="*/ 302683 h 302683"/>
                  <a:gd name="connsiteX12" fmla="*/ 1825625 w 2435225"/>
                  <a:gd name="connsiteY12" fmla="*/ 153458 h 302683"/>
                  <a:gd name="connsiteX13" fmla="*/ 1978025 w 2435225"/>
                  <a:gd name="connsiteY13" fmla="*/ 1058 h 302683"/>
                  <a:gd name="connsiteX14" fmla="*/ 2130425 w 2435225"/>
                  <a:gd name="connsiteY14" fmla="*/ 147108 h 302683"/>
                  <a:gd name="connsiteX15" fmla="*/ 2289175 w 2435225"/>
                  <a:gd name="connsiteY15" fmla="*/ 299508 h 302683"/>
                  <a:gd name="connsiteX16" fmla="*/ 2435225 w 2435225"/>
                  <a:gd name="connsiteY16" fmla="*/ 150283 h 3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5225" h="302683">
                    <a:moveTo>
                      <a:pt x="0" y="150283"/>
                    </a:moveTo>
                    <a:cubicBezTo>
                      <a:pt x="49212" y="76993"/>
                      <a:pt x="98425" y="3704"/>
                      <a:pt x="149225" y="4233"/>
                    </a:cubicBezTo>
                    <a:cubicBezTo>
                      <a:pt x="200025" y="4762"/>
                      <a:pt x="304800" y="153458"/>
                      <a:pt x="304800" y="153458"/>
                    </a:cubicBezTo>
                    <a:cubicBezTo>
                      <a:pt x="356129" y="202670"/>
                      <a:pt x="406400" y="300037"/>
                      <a:pt x="457200" y="299508"/>
                    </a:cubicBezTo>
                    <a:cubicBezTo>
                      <a:pt x="508000" y="298979"/>
                      <a:pt x="609600" y="150283"/>
                      <a:pt x="609600" y="150283"/>
                    </a:cubicBezTo>
                    <a:cubicBezTo>
                      <a:pt x="660929" y="100541"/>
                      <a:pt x="713846" y="1058"/>
                      <a:pt x="765175" y="1058"/>
                    </a:cubicBezTo>
                    <a:cubicBezTo>
                      <a:pt x="816504" y="1058"/>
                      <a:pt x="917575" y="150283"/>
                      <a:pt x="917575" y="150283"/>
                    </a:cubicBezTo>
                    <a:cubicBezTo>
                      <a:pt x="968375" y="200025"/>
                      <a:pt x="1019175" y="299508"/>
                      <a:pt x="1069975" y="299508"/>
                    </a:cubicBezTo>
                    <a:cubicBezTo>
                      <a:pt x="1120775" y="299508"/>
                      <a:pt x="1172104" y="200025"/>
                      <a:pt x="1222375" y="150283"/>
                    </a:cubicBezTo>
                    <a:cubicBezTo>
                      <a:pt x="1272646" y="100541"/>
                      <a:pt x="1320800" y="529"/>
                      <a:pt x="1371600" y="1058"/>
                    </a:cubicBezTo>
                    <a:cubicBezTo>
                      <a:pt x="1422400" y="1587"/>
                      <a:pt x="1527175" y="153458"/>
                      <a:pt x="1527175" y="153458"/>
                    </a:cubicBezTo>
                    <a:cubicBezTo>
                      <a:pt x="1578504" y="203729"/>
                      <a:pt x="1629833" y="302683"/>
                      <a:pt x="1679575" y="302683"/>
                    </a:cubicBezTo>
                    <a:cubicBezTo>
                      <a:pt x="1729317" y="302683"/>
                      <a:pt x="1775883" y="203729"/>
                      <a:pt x="1825625" y="153458"/>
                    </a:cubicBezTo>
                    <a:cubicBezTo>
                      <a:pt x="1875367" y="103187"/>
                      <a:pt x="1927225" y="2116"/>
                      <a:pt x="1978025" y="1058"/>
                    </a:cubicBezTo>
                    <a:cubicBezTo>
                      <a:pt x="2028825" y="0"/>
                      <a:pt x="2130425" y="147108"/>
                      <a:pt x="2130425" y="147108"/>
                    </a:cubicBezTo>
                    <a:cubicBezTo>
                      <a:pt x="2182283" y="196850"/>
                      <a:pt x="2238375" y="298979"/>
                      <a:pt x="2289175" y="299508"/>
                    </a:cubicBezTo>
                    <a:cubicBezTo>
                      <a:pt x="2339975" y="300037"/>
                      <a:pt x="2387600" y="225160"/>
                      <a:pt x="2435225" y="15028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3" name="フリーフォーム 192"/>
              <p:cNvSpPr/>
              <p:nvPr/>
            </p:nvSpPr>
            <p:spPr>
              <a:xfrm>
                <a:off x="5161111" y="4182988"/>
                <a:ext cx="2219201" cy="144016"/>
              </a:xfrm>
              <a:custGeom>
                <a:avLst/>
                <a:gdLst>
                  <a:gd name="connsiteX0" fmla="*/ 0 w 2435225"/>
                  <a:gd name="connsiteY0" fmla="*/ 150283 h 302683"/>
                  <a:gd name="connsiteX1" fmla="*/ 149225 w 2435225"/>
                  <a:gd name="connsiteY1" fmla="*/ 4233 h 302683"/>
                  <a:gd name="connsiteX2" fmla="*/ 304800 w 2435225"/>
                  <a:gd name="connsiteY2" fmla="*/ 153458 h 302683"/>
                  <a:gd name="connsiteX3" fmla="*/ 457200 w 2435225"/>
                  <a:gd name="connsiteY3" fmla="*/ 299508 h 302683"/>
                  <a:gd name="connsiteX4" fmla="*/ 609600 w 2435225"/>
                  <a:gd name="connsiteY4" fmla="*/ 150283 h 302683"/>
                  <a:gd name="connsiteX5" fmla="*/ 765175 w 2435225"/>
                  <a:gd name="connsiteY5" fmla="*/ 1058 h 302683"/>
                  <a:gd name="connsiteX6" fmla="*/ 917575 w 2435225"/>
                  <a:gd name="connsiteY6" fmla="*/ 150283 h 302683"/>
                  <a:gd name="connsiteX7" fmla="*/ 1069975 w 2435225"/>
                  <a:gd name="connsiteY7" fmla="*/ 299508 h 302683"/>
                  <a:gd name="connsiteX8" fmla="*/ 1222375 w 2435225"/>
                  <a:gd name="connsiteY8" fmla="*/ 150283 h 302683"/>
                  <a:gd name="connsiteX9" fmla="*/ 1371600 w 2435225"/>
                  <a:gd name="connsiteY9" fmla="*/ 1058 h 302683"/>
                  <a:gd name="connsiteX10" fmla="*/ 1527175 w 2435225"/>
                  <a:gd name="connsiteY10" fmla="*/ 153458 h 302683"/>
                  <a:gd name="connsiteX11" fmla="*/ 1679575 w 2435225"/>
                  <a:gd name="connsiteY11" fmla="*/ 302683 h 302683"/>
                  <a:gd name="connsiteX12" fmla="*/ 1825625 w 2435225"/>
                  <a:gd name="connsiteY12" fmla="*/ 153458 h 302683"/>
                  <a:gd name="connsiteX13" fmla="*/ 1978025 w 2435225"/>
                  <a:gd name="connsiteY13" fmla="*/ 1058 h 302683"/>
                  <a:gd name="connsiteX14" fmla="*/ 2130425 w 2435225"/>
                  <a:gd name="connsiteY14" fmla="*/ 147108 h 302683"/>
                  <a:gd name="connsiteX15" fmla="*/ 2289175 w 2435225"/>
                  <a:gd name="connsiteY15" fmla="*/ 299508 h 302683"/>
                  <a:gd name="connsiteX16" fmla="*/ 2435225 w 2435225"/>
                  <a:gd name="connsiteY16" fmla="*/ 150283 h 3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5225" h="302683">
                    <a:moveTo>
                      <a:pt x="0" y="150283"/>
                    </a:moveTo>
                    <a:cubicBezTo>
                      <a:pt x="49212" y="76993"/>
                      <a:pt x="98425" y="3704"/>
                      <a:pt x="149225" y="4233"/>
                    </a:cubicBezTo>
                    <a:cubicBezTo>
                      <a:pt x="200025" y="4762"/>
                      <a:pt x="304800" y="153458"/>
                      <a:pt x="304800" y="153458"/>
                    </a:cubicBezTo>
                    <a:cubicBezTo>
                      <a:pt x="356129" y="202670"/>
                      <a:pt x="406400" y="300037"/>
                      <a:pt x="457200" y="299508"/>
                    </a:cubicBezTo>
                    <a:cubicBezTo>
                      <a:pt x="508000" y="298979"/>
                      <a:pt x="609600" y="150283"/>
                      <a:pt x="609600" y="150283"/>
                    </a:cubicBezTo>
                    <a:cubicBezTo>
                      <a:pt x="660929" y="100541"/>
                      <a:pt x="713846" y="1058"/>
                      <a:pt x="765175" y="1058"/>
                    </a:cubicBezTo>
                    <a:cubicBezTo>
                      <a:pt x="816504" y="1058"/>
                      <a:pt x="917575" y="150283"/>
                      <a:pt x="917575" y="150283"/>
                    </a:cubicBezTo>
                    <a:cubicBezTo>
                      <a:pt x="968375" y="200025"/>
                      <a:pt x="1019175" y="299508"/>
                      <a:pt x="1069975" y="299508"/>
                    </a:cubicBezTo>
                    <a:cubicBezTo>
                      <a:pt x="1120775" y="299508"/>
                      <a:pt x="1172104" y="200025"/>
                      <a:pt x="1222375" y="150283"/>
                    </a:cubicBezTo>
                    <a:cubicBezTo>
                      <a:pt x="1272646" y="100541"/>
                      <a:pt x="1320800" y="529"/>
                      <a:pt x="1371600" y="1058"/>
                    </a:cubicBezTo>
                    <a:cubicBezTo>
                      <a:pt x="1422400" y="1587"/>
                      <a:pt x="1527175" y="153458"/>
                      <a:pt x="1527175" y="153458"/>
                    </a:cubicBezTo>
                    <a:cubicBezTo>
                      <a:pt x="1578504" y="203729"/>
                      <a:pt x="1629833" y="302683"/>
                      <a:pt x="1679575" y="302683"/>
                    </a:cubicBezTo>
                    <a:cubicBezTo>
                      <a:pt x="1729317" y="302683"/>
                      <a:pt x="1775883" y="203729"/>
                      <a:pt x="1825625" y="153458"/>
                    </a:cubicBezTo>
                    <a:cubicBezTo>
                      <a:pt x="1875367" y="103187"/>
                      <a:pt x="1927225" y="2116"/>
                      <a:pt x="1978025" y="1058"/>
                    </a:cubicBezTo>
                    <a:cubicBezTo>
                      <a:pt x="2028825" y="0"/>
                      <a:pt x="2130425" y="147108"/>
                      <a:pt x="2130425" y="147108"/>
                    </a:cubicBezTo>
                    <a:cubicBezTo>
                      <a:pt x="2182283" y="196850"/>
                      <a:pt x="2238375" y="298979"/>
                      <a:pt x="2289175" y="299508"/>
                    </a:cubicBezTo>
                    <a:cubicBezTo>
                      <a:pt x="2339975" y="300037"/>
                      <a:pt x="2387600" y="225160"/>
                      <a:pt x="2435225" y="15028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95" name="角丸四角形 194"/>
            <p:cNvSpPr/>
            <p:nvPr/>
          </p:nvSpPr>
          <p:spPr>
            <a:xfrm>
              <a:off x="8351913" y="953485"/>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角丸四角形 195"/>
            <p:cNvSpPr/>
            <p:nvPr/>
          </p:nvSpPr>
          <p:spPr>
            <a:xfrm>
              <a:off x="8351913" y="1121651"/>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角丸四角形 196"/>
            <p:cNvSpPr/>
            <p:nvPr/>
          </p:nvSpPr>
          <p:spPr>
            <a:xfrm>
              <a:off x="8351913" y="1271587"/>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角丸四角形 197"/>
            <p:cNvSpPr/>
            <p:nvPr/>
          </p:nvSpPr>
          <p:spPr>
            <a:xfrm>
              <a:off x="8351913" y="1430228"/>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角丸四角形 199"/>
            <p:cNvSpPr/>
            <p:nvPr/>
          </p:nvSpPr>
          <p:spPr>
            <a:xfrm>
              <a:off x="8351913" y="1589142"/>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角丸四角形 200"/>
            <p:cNvSpPr/>
            <p:nvPr/>
          </p:nvSpPr>
          <p:spPr>
            <a:xfrm>
              <a:off x="8351913" y="1757307"/>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角丸四角形 202"/>
            <p:cNvSpPr/>
            <p:nvPr/>
          </p:nvSpPr>
          <p:spPr>
            <a:xfrm>
              <a:off x="8351913" y="1897719"/>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角丸四角形 204"/>
            <p:cNvSpPr/>
            <p:nvPr/>
          </p:nvSpPr>
          <p:spPr>
            <a:xfrm>
              <a:off x="8351913" y="2065885"/>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角丸四角形 205"/>
            <p:cNvSpPr/>
            <p:nvPr/>
          </p:nvSpPr>
          <p:spPr>
            <a:xfrm>
              <a:off x="8351913" y="2463170"/>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角丸四角形 206"/>
            <p:cNvSpPr/>
            <p:nvPr/>
          </p:nvSpPr>
          <p:spPr>
            <a:xfrm>
              <a:off x="8351913" y="2621811"/>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角丸四角形 207"/>
            <p:cNvSpPr/>
            <p:nvPr/>
          </p:nvSpPr>
          <p:spPr>
            <a:xfrm>
              <a:off x="8351913" y="2781272"/>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角丸四角形 208"/>
            <p:cNvSpPr/>
            <p:nvPr/>
          </p:nvSpPr>
          <p:spPr>
            <a:xfrm>
              <a:off x="8351913" y="2939913"/>
              <a:ext cx="79457" cy="794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フリーフォーム 232"/>
            <p:cNvSpPr/>
            <p:nvPr/>
          </p:nvSpPr>
          <p:spPr>
            <a:xfrm>
              <a:off x="8192998" y="2145343"/>
              <a:ext cx="476743" cy="168846"/>
            </a:xfrm>
            <a:custGeom>
              <a:avLst/>
              <a:gdLst>
                <a:gd name="connsiteX0" fmla="*/ 0 w 619125"/>
                <a:gd name="connsiteY0" fmla="*/ 142875 h 301625"/>
                <a:gd name="connsiteX1" fmla="*/ 161925 w 619125"/>
                <a:gd name="connsiteY1" fmla="*/ 0 h 301625"/>
                <a:gd name="connsiteX2" fmla="*/ 314325 w 619125"/>
                <a:gd name="connsiteY2" fmla="*/ 142875 h 301625"/>
                <a:gd name="connsiteX3" fmla="*/ 438150 w 619125"/>
                <a:gd name="connsiteY3" fmla="*/ 295275 h 301625"/>
                <a:gd name="connsiteX4" fmla="*/ 619125 w 619125"/>
                <a:gd name="connsiteY4" fmla="*/ 104775 h 30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301625">
                  <a:moveTo>
                    <a:pt x="0" y="142875"/>
                  </a:moveTo>
                  <a:cubicBezTo>
                    <a:pt x="54769" y="71437"/>
                    <a:pt x="109538" y="0"/>
                    <a:pt x="161925" y="0"/>
                  </a:cubicBezTo>
                  <a:cubicBezTo>
                    <a:pt x="214312" y="0"/>
                    <a:pt x="268287" y="93662"/>
                    <a:pt x="314325" y="142875"/>
                  </a:cubicBezTo>
                  <a:cubicBezTo>
                    <a:pt x="360363" y="192088"/>
                    <a:pt x="387350" y="301625"/>
                    <a:pt x="438150" y="295275"/>
                  </a:cubicBezTo>
                  <a:cubicBezTo>
                    <a:pt x="488950" y="288925"/>
                    <a:pt x="554037" y="196850"/>
                    <a:pt x="619125" y="10477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5" name="フリーフォーム 234"/>
            <p:cNvSpPr/>
            <p:nvPr/>
          </p:nvSpPr>
          <p:spPr>
            <a:xfrm>
              <a:off x="8192998" y="2283327"/>
              <a:ext cx="476743" cy="174877"/>
            </a:xfrm>
            <a:custGeom>
              <a:avLst/>
              <a:gdLst>
                <a:gd name="connsiteX0" fmla="*/ 0 w 619125"/>
                <a:gd name="connsiteY0" fmla="*/ 142875 h 301625"/>
                <a:gd name="connsiteX1" fmla="*/ 161925 w 619125"/>
                <a:gd name="connsiteY1" fmla="*/ 0 h 301625"/>
                <a:gd name="connsiteX2" fmla="*/ 314325 w 619125"/>
                <a:gd name="connsiteY2" fmla="*/ 142875 h 301625"/>
                <a:gd name="connsiteX3" fmla="*/ 438150 w 619125"/>
                <a:gd name="connsiteY3" fmla="*/ 295275 h 301625"/>
                <a:gd name="connsiteX4" fmla="*/ 619125 w 619125"/>
                <a:gd name="connsiteY4" fmla="*/ 104775 h 30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301625">
                  <a:moveTo>
                    <a:pt x="0" y="142875"/>
                  </a:moveTo>
                  <a:cubicBezTo>
                    <a:pt x="54769" y="71437"/>
                    <a:pt x="109538" y="0"/>
                    <a:pt x="161925" y="0"/>
                  </a:cubicBezTo>
                  <a:cubicBezTo>
                    <a:pt x="214312" y="0"/>
                    <a:pt x="268287" y="93662"/>
                    <a:pt x="314325" y="142875"/>
                  </a:cubicBezTo>
                  <a:cubicBezTo>
                    <a:pt x="360363" y="192088"/>
                    <a:pt x="387350" y="301625"/>
                    <a:pt x="438150" y="295275"/>
                  </a:cubicBezTo>
                  <a:cubicBezTo>
                    <a:pt x="488950" y="288925"/>
                    <a:pt x="554037" y="196850"/>
                    <a:pt x="619125" y="10477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48" name="直線コネクタ 247"/>
            <p:cNvCxnSpPr/>
            <p:nvPr/>
          </p:nvCxnSpPr>
          <p:spPr>
            <a:xfrm rot="10800000">
              <a:off x="8346133" y="874028"/>
              <a:ext cx="5781" cy="92300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rot="10800000">
              <a:off x="8355209" y="1251356"/>
              <a:ext cx="5781" cy="92300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rot="5400000" flipH="1" flipV="1">
              <a:off x="7959550" y="2781856"/>
              <a:ext cx="772269" cy="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直線矢印コネクタ 262"/>
            <p:cNvCxnSpPr/>
            <p:nvPr/>
          </p:nvCxnSpPr>
          <p:spPr>
            <a:xfrm>
              <a:off x="8111058" y="2962260"/>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4" name="直線矢印コネクタ 263"/>
            <p:cNvCxnSpPr/>
            <p:nvPr/>
          </p:nvCxnSpPr>
          <p:spPr>
            <a:xfrm flipH="1">
              <a:off x="8399090" y="2962260"/>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5" name="テキスト ボックス 264"/>
            <p:cNvSpPr txBox="1"/>
            <p:nvPr/>
          </p:nvSpPr>
          <p:spPr>
            <a:xfrm>
              <a:off x="8048575" y="2664936"/>
              <a:ext cx="288032"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3</a:t>
              </a:r>
              <a:endParaRPr kumimoji="1" lang="ja-JP" altLang="en-US" dirty="0">
                <a:latin typeface="Times New Roman" pitchFamily="18" charset="0"/>
                <a:cs typeface="Times New Roman" pitchFamily="18" charset="0"/>
              </a:endParaRPr>
            </a:p>
          </p:txBody>
        </p:sp>
        <p:cxnSp>
          <p:nvCxnSpPr>
            <p:cNvPr id="268" name="直線矢印コネクタ 267"/>
            <p:cNvCxnSpPr/>
            <p:nvPr/>
          </p:nvCxnSpPr>
          <p:spPr>
            <a:xfrm flipH="1">
              <a:off x="8505006" y="3134851"/>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0" name="直線矢印コネクタ 269"/>
            <p:cNvCxnSpPr/>
            <p:nvPr/>
          </p:nvCxnSpPr>
          <p:spPr>
            <a:xfrm>
              <a:off x="8111058" y="3138596"/>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8" name="直線矢印コネクタ 287"/>
            <p:cNvCxnSpPr/>
            <p:nvPr/>
          </p:nvCxnSpPr>
          <p:spPr>
            <a:xfrm rot="16200000" flipH="1">
              <a:off x="5052629" y="1690685"/>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9" name="直線矢印コネクタ 288"/>
            <p:cNvCxnSpPr/>
            <p:nvPr/>
          </p:nvCxnSpPr>
          <p:spPr>
            <a:xfrm rot="16200000">
              <a:off x="5052628" y="2016817"/>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a:off x="5105400" y="1819657"/>
              <a:ext cx="1443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p:nvPr/>
          </p:nvCxnSpPr>
          <p:spPr>
            <a:xfrm>
              <a:off x="5105400" y="1910715"/>
              <a:ext cx="1401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直線矢印コネクタ 296"/>
            <p:cNvCxnSpPr/>
            <p:nvPr/>
          </p:nvCxnSpPr>
          <p:spPr>
            <a:xfrm rot="16200000" flipH="1">
              <a:off x="5053001" y="979311"/>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8" name="直線矢印コネクタ 297"/>
            <p:cNvCxnSpPr/>
            <p:nvPr/>
          </p:nvCxnSpPr>
          <p:spPr>
            <a:xfrm rot="16200000">
              <a:off x="5053000" y="1314968"/>
              <a:ext cx="23284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a:off x="5105772" y="1108283"/>
              <a:ext cx="1443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a:off x="5105772" y="1199341"/>
              <a:ext cx="1401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矢印コネクタ 302"/>
            <p:cNvCxnSpPr/>
            <p:nvPr/>
          </p:nvCxnSpPr>
          <p:spPr>
            <a:xfrm>
              <a:off x="5267325" y="764134"/>
              <a:ext cx="2752725"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6" name="直線矢印コネクタ 305"/>
            <p:cNvCxnSpPr/>
            <p:nvPr/>
          </p:nvCxnSpPr>
          <p:spPr>
            <a:xfrm rot="5400000" flipH="1" flipV="1">
              <a:off x="7798866" y="2022872"/>
              <a:ext cx="2329656"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71" name="テキスト ボックス 270"/>
          <p:cNvSpPr txBox="1"/>
          <p:nvPr/>
        </p:nvSpPr>
        <p:spPr>
          <a:xfrm>
            <a:off x="5940152" y="2996952"/>
            <a:ext cx="1285478"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Aluminum</a:t>
            </a:r>
            <a:endParaRPr kumimoji="1" lang="ja-JP" altLang="en-US" dirty="0">
              <a:latin typeface="Times New Roman" pitchFamily="18" charset="0"/>
              <a:cs typeface="Times New Roman" pitchFamily="18" charset="0"/>
            </a:endParaRPr>
          </a:p>
        </p:txBody>
      </p:sp>
      <p:cxnSp>
        <p:nvCxnSpPr>
          <p:cNvPr id="276" name="直線矢印コネクタ 275"/>
          <p:cNvCxnSpPr>
            <a:stCxn id="283" idx="0"/>
          </p:cNvCxnSpPr>
          <p:nvPr/>
        </p:nvCxnSpPr>
        <p:spPr>
          <a:xfrm rot="16200000" flipV="1">
            <a:off x="7300565" y="2701180"/>
            <a:ext cx="354335" cy="23720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3" name="テキスト ボックス 282"/>
          <p:cNvSpPr txBox="1"/>
          <p:nvPr/>
        </p:nvSpPr>
        <p:spPr>
          <a:xfrm>
            <a:off x="7308304" y="2996952"/>
            <a:ext cx="576064"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B</a:t>
            </a:r>
            <a:r>
              <a:rPr kumimoji="1" lang="en-US" altLang="ja-JP" baseline="-25000" dirty="0" smtClean="0">
                <a:latin typeface="Times New Roman" pitchFamily="18" charset="0"/>
                <a:cs typeface="Times New Roman" pitchFamily="18" charset="0"/>
              </a:rPr>
              <a:t>4</a:t>
            </a:r>
            <a:r>
              <a:rPr kumimoji="1" lang="en-US" altLang="ja-JP" dirty="0" smtClean="0">
                <a:latin typeface="Times New Roman" pitchFamily="18" charset="0"/>
                <a:cs typeface="Times New Roman" pitchFamily="18" charset="0"/>
              </a:rPr>
              <a:t>C</a:t>
            </a:r>
            <a:endParaRPr kumimoji="1" lang="ja-JP" altLang="en-US" dirty="0">
              <a:latin typeface="Times New Roman" pitchFamily="18" charset="0"/>
              <a:cs typeface="Times New Roman" pitchFamily="18" charset="0"/>
            </a:endParaRPr>
          </a:p>
        </p:txBody>
      </p:sp>
      <p:cxnSp>
        <p:nvCxnSpPr>
          <p:cNvPr id="272" name="直線矢印コネクタ 271"/>
          <p:cNvCxnSpPr>
            <a:stCxn id="271" idx="0"/>
          </p:cNvCxnSpPr>
          <p:nvPr/>
        </p:nvCxnSpPr>
        <p:spPr>
          <a:xfrm rot="5400000" flipH="1" flipV="1">
            <a:off x="6549554" y="2742257"/>
            <a:ext cx="288032" cy="22135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1" name="テキスト ボックス 370"/>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M</a:t>
            </a:r>
            <a:r>
              <a:rPr lang="en-US" altLang="ja-JP" sz="2800" b="1" i="1" dirty="0" smtClean="0">
                <a:solidFill>
                  <a:srgbClr val="C00000"/>
                </a:solidFill>
                <a:latin typeface="Times New Roman" pitchFamily="18" charset="0"/>
                <a:cs typeface="Times New Roman" pitchFamily="18" charset="0"/>
              </a:rPr>
              <a:t>easurement Error</a:t>
            </a:r>
            <a:endParaRPr lang="ja-JP" altLang="en-US" sz="2800" b="1" i="1" dirty="0">
              <a:solidFill>
                <a:srgbClr val="C00000"/>
              </a:solidFill>
              <a:latin typeface="Times New Roman" pitchFamily="18" charset="0"/>
              <a:cs typeface="Times New Roman" pitchFamily="18" charset="0"/>
            </a:endParaRPr>
          </a:p>
        </p:txBody>
      </p:sp>
      <p:sp>
        <p:nvSpPr>
          <p:cNvPr id="117" name="テキスト ボックス 116"/>
          <p:cNvSpPr txBox="1"/>
          <p:nvPr/>
        </p:nvSpPr>
        <p:spPr>
          <a:xfrm>
            <a:off x="323528" y="908720"/>
            <a:ext cx="208823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en-US" altLang="ja-JP" dirty="0" smtClean="0">
                <a:solidFill>
                  <a:schemeClr val="bg1"/>
                </a:solidFill>
                <a:latin typeface="Times New Roman" pitchFamily="18" charset="0"/>
                <a:cs typeface="Times New Roman" pitchFamily="18" charset="0"/>
              </a:rPr>
              <a:t>Scattered neutrons</a:t>
            </a:r>
            <a:endParaRPr kumimoji="1" lang="ja-JP" altLang="en-US" dirty="0">
              <a:solidFill>
                <a:schemeClr val="bg1"/>
              </a:solidFill>
              <a:latin typeface="Times New Roman" pitchFamily="18" charset="0"/>
              <a:cs typeface="Times New Roman" pitchFamily="18" charset="0"/>
            </a:endParaRPr>
          </a:p>
        </p:txBody>
      </p:sp>
      <p:sp>
        <p:nvSpPr>
          <p:cNvPr id="121" name="テキスト ボックス 120"/>
          <p:cNvSpPr txBox="1"/>
          <p:nvPr/>
        </p:nvSpPr>
        <p:spPr>
          <a:xfrm>
            <a:off x="8172400" y="1484784"/>
            <a:ext cx="637406"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100</a:t>
            </a:r>
            <a:endParaRPr kumimoji="1" lang="ja-JP" altLang="en-US" dirty="0">
              <a:latin typeface="Times New Roman" pitchFamily="18" charset="0"/>
              <a:cs typeface="Times New Roman" pitchFamily="18" charset="0"/>
            </a:endParaRPr>
          </a:p>
        </p:txBody>
      </p:sp>
      <p:pic>
        <p:nvPicPr>
          <p:cNvPr id="107" name="Picture 5"/>
          <p:cNvPicPr>
            <a:picLocks noChangeAspect="1" noChangeArrowheads="1"/>
          </p:cNvPicPr>
          <p:nvPr/>
        </p:nvPicPr>
        <p:blipFill>
          <a:blip r:embed="rId4" cstate="print"/>
          <a:srcRect/>
          <a:stretch>
            <a:fillRect/>
          </a:stretch>
        </p:blipFill>
        <p:spPr bwMode="auto">
          <a:xfrm>
            <a:off x="8183824" y="3849210"/>
            <a:ext cx="319024" cy="2604126"/>
          </a:xfrm>
          <a:prstGeom prst="rect">
            <a:avLst/>
          </a:prstGeom>
          <a:noFill/>
          <a:ln w="9525">
            <a:noFill/>
            <a:miter lim="800000"/>
            <a:headEnd/>
            <a:tailEnd/>
          </a:ln>
        </p:spPr>
      </p:pic>
      <p:pic>
        <p:nvPicPr>
          <p:cNvPr id="167" name="Picture 69"/>
          <p:cNvPicPr>
            <a:picLocks noChangeAspect="1" noChangeArrowheads="1"/>
          </p:cNvPicPr>
          <p:nvPr/>
        </p:nvPicPr>
        <p:blipFill>
          <a:blip r:embed="rId5" cstate="print"/>
          <a:srcRect/>
          <a:stretch>
            <a:fillRect/>
          </a:stretch>
        </p:blipFill>
        <p:spPr bwMode="auto">
          <a:xfrm>
            <a:off x="-180528" y="3628008"/>
            <a:ext cx="4269928" cy="3370630"/>
          </a:xfrm>
          <a:prstGeom prst="rect">
            <a:avLst/>
          </a:prstGeom>
          <a:noFill/>
          <a:ln w="9525">
            <a:noFill/>
            <a:miter lim="800000"/>
            <a:headEnd/>
            <a:tailEnd/>
          </a:ln>
          <a:effectLst/>
        </p:spPr>
      </p:pic>
      <p:cxnSp>
        <p:nvCxnSpPr>
          <p:cNvPr id="168" name="直線コネクタ 167"/>
          <p:cNvCxnSpPr/>
          <p:nvPr/>
        </p:nvCxnSpPr>
        <p:spPr>
          <a:xfrm>
            <a:off x="484560" y="4902591"/>
            <a:ext cx="3096344"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169" name="下矢印 168"/>
          <p:cNvSpPr/>
          <p:nvPr/>
        </p:nvSpPr>
        <p:spPr>
          <a:xfrm>
            <a:off x="2788816" y="4820041"/>
            <a:ext cx="432048" cy="288032"/>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テキスト ボックス 169"/>
          <p:cNvSpPr txBox="1"/>
          <p:nvPr/>
        </p:nvSpPr>
        <p:spPr>
          <a:xfrm>
            <a:off x="1276648" y="4435851"/>
            <a:ext cx="2376264" cy="369332"/>
          </a:xfrm>
          <a:prstGeom prst="rect">
            <a:avLst/>
          </a:prstGeom>
          <a:noFill/>
        </p:spPr>
        <p:txBody>
          <a:bodyPr wrap="square" rtlCol="0">
            <a:spAutoFit/>
          </a:bodyPr>
          <a:lstStyle/>
          <a:p>
            <a:r>
              <a:rPr kumimoji="1" lang="ja-JP" altLang="en-US" dirty="0" smtClean="0">
                <a:latin typeface="Times New Roman" pitchFamily="18" charset="0"/>
                <a:cs typeface="Times New Roman" pitchFamily="18" charset="0"/>
              </a:rPr>
              <a:t>計測誤差率 </a:t>
            </a:r>
            <a:r>
              <a:rPr kumimoji="1" lang="en-US" altLang="ja-JP" dirty="0" smtClean="0">
                <a:latin typeface="Times New Roman" pitchFamily="18" charset="0"/>
                <a:cs typeface="Times New Roman" pitchFamily="18" charset="0"/>
              </a:rPr>
              <a:t>6% </a:t>
            </a:r>
            <a:r>
              <a:rPr kumimoji="1" lang="ja-JP" altLang="en-US" dirty="0" smtClean="0">
                <a:latin typeface="Times New Roman" pitchFamily="18" charset="0"/>
                <a:cs typeface="Times New Roman" pitchFamily="18" charset="0"/>
              </a:rPr>
              <a:t>以下</a:t>
            </a:r>
            <a:endParaRPr kumimoji="1" lang="ja-JP" altLang="en-US" dirty="0">
              <a:latin typeface="Times New Roman" pitchFamily="18" charset="0"/>
              <a:cs typeface="Times New Roman" pitchFamily="18" charset="0"/>
            </a:endParaRPr>
          </a:p>
        </p:txBody>
      </p:sp>
      <p:grpSp>
        <p:nvGrpSpPr>
          <p:cNvPr id="4" name="グループ化 170"/>
          <p:cNvGrpSpPr/>
          <p:nvPr/>
        </p:nvGrpSpPr>
        <p:grpSpPr>
          <a:xfrm>
            <a:off x="3635896" y="3606800"/>
            <a:ext cx="4248472" cy="3392760"/>
            <a:chOff x="4283968" y="404664"/>
            <a:chExt cx="3876674" cy="3095849"/>
          </a:xfrm>
        </p:grpSpPr>
        <p:sp>
          <p:nvSpPr>
            <p:cNvPr id="172" name="正方形/長方形 171"/>
            <p:cNvSpPr/>
            <p:nvPr/>
          </p:nvSpPr>
          <p:spPr bwMode="auto">
            <a:xfrm>
              <a:off x="5088693" y="736080"/>
              <a:ext cx="322981" cy="2135558"/>
            </a:xfrm>
            <a:prstGeom prst="rect">
              <a:avLst/>
            </a:prstGeom>
            <a:solidFill>
              <a:schemeClr val="bg1">
                <a:lumMod val="65000"/>
                <a:alpha val="50000"/>
              </a:schemeClr>
            </a:solidFill>
            <a:ln w="38100" cap="flat" cmpd="sng" algn="ctr">
              <a:noFill/>
              <a:prstDash val="solid"/>
              <a:round/>
              <a:headEnd type="none" w="med" len="med"/>
              <a:tailEnd type="none" w="med" len="med"/>
            </a:ln>
            <a:effectLst/>
          </p:spPr>
          <p:txBody>
            <a:bodyPr lIns="91401" tIns="45702" rIns="91401" bIns="45702" rtlCol="0" anchor="ctr"/>
            <a:lstStyle/>
            <a:p>
              <a:pPr algn="ctr" defTabSz="1477347"/>
              <a:endParaRPr lang="ja-JP" altLang="en-US" sz="2900" dirty="0"/>
            </a:p>
          </p:txBody>
        </p:sp>
        <p:sp>
          <p:nvSpPr>
            <p:cNvPr id="173" name="正方形/長方形 172"/>
            <p:cNvSpPr/>
            <p:nvPr/>
          </p:nvSpPr>
          <p:spPr bwMode="auto">
            <a:xfrm>
              <a:off x="7377110" y="736080"/>
              <a:ext cx="324438" cy="2135558"/>
            </a:xfrm>
            <a:prstGeom prst="rect">
              <a:avLst/>
            </a:prstGeom>
            <a:solidFill>
              <a:schemeClr val="bg1">
                <a:lumMod val="65000"/>
                <a:alpha val="50000"/>
              </a:schemeClr>
            </a:solidFill>
            <a:ln w="38100" cap="flat" cmpd="sng" algn="ctr">
              <a:noFill/>
              <a:prstDash val="solid"/>
              <a:round/>
              <a:headEnd type="none" w="med" len="med"/>
              <a:tailEnd type="none" w="med" len="med"/>
            </a:ln>
            <a:effectLst/>
          </p:spPr>
          <p:txBody>
            <a:bodyPr lIns="91401" tIns="45702" rIns="91401" bIns="45702" rtlCol="0" anchor="ctr"/>
            <a:lstStyle/>
            <a:p>
              <a:pPr algn="ctr" defTabSz="1477347"/>
              <a:endParaRPr lang="ja-JP" altLang="en-US" sz="2900" dirty="0"/>
            </a:p>
          </p:txBody>
        </p:sp>
        <p:cxnSp>
          <p:nvCxnSpPr>
            <p:cNvPr id="174" name="直線コネクタ 173"/>
            <p:cNvCxnSpPr>
              <a:endCxn id="176" idx="1"/>
            </p:cNvCxnSpPr>
            <p:nvPr/>
          </p:nvCxnSpPr>
          <p:spPr bwMode="auto">
            <a:xfrm>
              <a:off x="5185172" y="2128257"/>
              <a:ext cx="633762" cy="32154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5" name="直線コネクタ 174"/>
            <p:cNvCxnSpPr>
              <a:endCxn id="176" idx="3"/>
            </p:cNvCxnSpPr>
            <p:nvPr/>
          </p:nvCxnSpPr>
          <p:spPr bwMode="auto">
            <a:xfrm rot="10800000" flipV="1">
              <a:off x="6995916" y="1945195"/>
              <a:ext cx="543225" cy="50460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6" name="テキスト ボックス 175"/>
            <p:cNvSpPr txBox="1"/>
            <p:nvPr/>
          </p:nvSpPr>
          <p:spPr>
            <a:xfrm>
              <a:off x="5818934" y="2311317"/>
              <a:ext cx="1176981" cy="276963"/>
            </a:xfrm>
            <a:prstGeom prst="rect">
              <a:avLst/>
            </a:prstGeom>
            <a:noFill/>
          </p:spPr>
          <p:txBody>
            <a:bodyPr wrap="square" lIns="91401" tIns="45702" rIns="91401" bIns="45702" rtlCol="0">
              <a:spAutoFit/>
            </a:bodyPr>
            <a:lstStyle/>
            <a:p>
              <a:pPr algn="ctr"/>
              <a:r>
                <a:rPr lang="en-US" altLang="ja-JP" sz="1200" b="1" dirty="0" smtClean="0">
                  <a:latin typeface="Times New Roman" pitchFamily="18" charset="0"/>
                  <a:cs typeface="Times New Roman" pitchFamily="18" charset="0"/>
                </a:rPr>
                <a:t>Tube Wall  </a:t>
              </a:r>
              <a:endParaRPr lang="ja-JP" altLang="en-US" sz="1200" b="1" dirty="0">
                <a:latin typeface="Times New Roman" pitchFamily="18" charset="0"/>
                <a:cs typeface="Times New Roman" pitchFamily="18" charset="0"/>
              </a:endParaRPr>
            </a:p>
          </p:txBody>
        </p:sp>
        <p:sp>
          <p:nvSpPr>
            <p:cNvPr id="177" name="テキスト ボックス 176"/>
            <p:cNvSpPr txBox="1"/>
            <p:nvPr/>
          </p:nvSpPr>
          <p:spPr>
            <a:xfrm>
              <a:off x="6789042" y="890439"/>
              <a:ext cx="1066800" cy="276993"/>
            </a:xfrm>
            <a:prstGeom prst="rect">
              <a:avLst/>
            </a:prstGeom>
            <a:noFill/>
          </p:spPr>
          <p:txBody>
            <a:bodyPr wrap="square" lIns="91435" tIns="45717" rIns="91435" bIns="45717" rtlCol="0">
              <a:spAutoFit/>
            </a:bodyPr>
            <a:lstStyle/>
            <a:p>
              <a:r>
                <a:rPr lang="en-US" altLang="ja-JP" sz="1200" b="1" dirty="0" smtClean="0">
                  <a:latin typeface="Times New Roman" pitchFamily="18" charset="0"/>
                  <a:cs typeface="Times New Roman" pitchFamily="18" charset="0"/>
                </a:rPr>
                <a:t>+5%</a:t>
              </a:r>
              <a:endParaRPr lang="ja-JP" altLang="en-US" sz="1200" b="1" dirty="0">
                <a:latin typeface="Times New Roman" pitchFamily="18" charset="0"/>
                <a:cs typeface="Times New Roman" pitchFamily="18" charset="0"/>
              </a:endParaRPr>
            </a:p>
          </p:txBody>
        </p:sp>
        <p:sp>
          <p:nvSpPr>
            <p:cNvPr id="178" name="テキスト ボックス 177"/>
            <p:cNvSpPr txBox="1"/>
            <p:nvPr/>
          </p:nvSpPr>
          <p:spPr>
            <a:xfrm>
              <a:off x="6408042" y="1236470"/>
              <a:ext cx="1066800" cy="276993"/>
            </a:xfrm>
            <a:prstGeom prst="rect">
              <a:avLst/>
            </a:prstGeom>
            <a:noFill/>
          </p:spPr>
          <p:txBody>
            <a:bodyPr wrap="square" lIns="91435" tIns="45717" rIns="91435" bIns="45717" rtlCol="0">
              <a:spAutoFit/>
            </a:bodyPr>
            <a:lstStyle/>
            <a:p>
              <a:r>
                <a:rPr lang="en-US" altLang="ja-JP" sz="1200" b="1" dirty="0" smtClean="0">
                  <a:latin typeface="Times New Roman" pitchFamily="18" charset="0"/>
                  <a:cs typeface="Times New Roman" pitchFamily="18" charset="0"/>
                </a:rPr>
                <a:t>-5%</a:t>
              </a:r>
              <a:endParaRPr lang="ja-JP" altLang="en-US" sz="1200" b="1" dirty="0">
                <a:latin typeface="Times New Roman" pitchFamily="18" charset="0"/>
                <a:cs typeface="Times New Roman" pitchFamily="18" charset="0"/>
              </a:endParaRPr>
            </a:p>
          </p:txBody>
        </p:sp>
        <p:pic>
          <p:nvPicPr>
            <p:cNvPr id="179" name="Picture 4"/>
            <p:cNvPicPr>
              <a:picLocks noChangeAspect="1" noChangeArrowheads="1"/>
            </p:cNvPicPr>
            <p:nvPr/>
          </p:nvPicPr>
          <p:blipFill>
            <a:blip r:embed="rId6" cstate="print"/>
            <a:srcRect/>
            <a:stretch>
              <a:fillRect/>
            </a:stretch>
          </p:blipFill>
          <p:spPr bwMode="auto">
            <a:xfrm>
              <a:off x="4283968" y="404664"/>
              <a:ext cx="3876674" cy="3095849"/>
            </a:xfrm>
            <a:prstGeom prst="rect">
              <a:avLst/>
            </a:prstGeom>
            <a:noFill/>
            <a:ln w="9525">
              <a:noFill/>
              <a:miter lim="800000"/>
              <a:headEnd/>
              <a:tailEnd/>
            </a:ln>
            <a:effectLst/>
          </p:spPr>
        </p:pic>
      </p:grpSp>
      <p:sp>
        <p:nvSpPr>
          <p:cNvPr id="181" name="1 つの角を丸めた四角形 180"/>
          <p:cNvSpPr/>
          <p:nvPr/>
        </p:nvSpPr>
        <p:spPr bwMode="auto">
          <a:xfrm>
            <a:off x="755576" y="3501008"/>
            <a:ext cx="2520280" cy="432047"/>
          </a:xfrm>
          <a:prstGeom prst="snipRoundRect">
            <a:avLst>
              <a:gd name="adj1" fmla="val 0"/>
              <a:gd name="adj2" fmla="val 0"/>
            </a:avLst>
          </a:prstGeom>
          <a:gradFill flip="none" rotWithShape="1">
            <a:gsLst>
              <a:gs pos="10000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01" tIns="45702" rIns="91401" bIns="45702" rtlCol="0" anchor="ctr"/>
          <a:lstStyle/>
          <a:p>
            <a:pPr algn="ctr" defTabSz="1477347"/>
            <a:r>
              <a:rPr lang="en-US" altLang="ja-JP" sz="2900" b="1" i="1" dirty="0" smtClean="0">
                <a:latin typeface="Times New Roman" pitchFamily="18" charset="0"/>
                <a:cs typeface="Times New Roman" pitchFamily="18" charset="0"/>
              </a:rPr>
              <a:t>Void fraction</a:t>
            </a:r>
            <a:endParaRPr lang="ja-JP" altLang="en-US" sz="2900" b="1" i="1" dirty="0">
              <a:latin typeface="Times New Roman" pitchFamily="18" charset="0"/>
              <a:cs typeface="Times New Roman" pitchFamily="18" charset="0"/>
            </a:endParaRPr>
          </a:p>
        </p:txBody>
      </p:sp>
      <p:sp>
        <p:nvSpPr>
          <p:cNvPr id="182" name="1 つの角を丸めた四角形 181"/>
          <p:cNvSpPr/>
          <p:nvPr/>
        </p:nvSpPr>
        <p:spPr bwMode="auto">
          <a:xfrm>
            <a:off x="4542284" y="3501009"/>
            <a:ext cx="2808312" cy="432047"/>
          </a:xfrm>
          <a:prstGeom prst="snipRoundRect">
            <a:avLst>
              <a:gd name="adj1" fmla="val 0"/>
              <a:gd name="adj2" fmla="val 0"/>
            </a:avLst>
          </a:prstGeom>
          <a:gradFill flip="none" rotWithShape="1">
            <a:gsLst>
              <a:gs pos="10000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01" tIns="45702" rIns="91401" bIns="45702" rtlCol="0" anchor="ctr"/>
          <a:lstStyle/>
          <a:p>
            <a:pPr algn="ctr" defTabSz="1477347"/>
            <a:r>
              <a:rPr lang="en-US" altLang="ja-JP" sz="2900" b="1" i="1" dirty="0" smtClean="0">
                <a:latin typeface="Times New Roman" pitchFamily="18" charset="0"/>
                <a:cs typeface="Times New Roman" pitchFamily="18" charset="0"/>
              </a:rPr>
              <a:t>Liquid thickness</a:t>
            </a:r>
            <a:endParaRPr lang="ja-JP" altLang="en-US" sz="2900" b="1" i="1" dirty="0">
              <a:latin typeface="Times New Roman" pitchFamily="18" charset="0"/>
              <a:cs typeface="Times New Roman" pitchFamily="18" charset="0"/>
            </a:endParaRPr>
          </a:p>
        </p:txBody>
      </p:sp>
    </p:spTree>
    <p:extLst>
      <p:ext uri="{BB962C8B-B14F-4D97-AF65-F5344CB8AC3E}">
        <p14:creationId xmlns:p14="http://schemas.microsoft.com/office/powerpoint/2010/main" val="3715403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6567"/>
          <a:stretch/>
        </p:blipFill>
        <p:spPr bwMode="auto">
          <a:xfrm>
            <a:off x="6541531" y="778223"/>
            <a:ext cx="2368093" cy="208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3"/>
          <p:cNvGrpSpPr>
            <a:grpSpLocks/>
          </p:cNvGrpSpPr>
          <p:nvPr/>
        </p:nvGrpSpPr>
        <p:grpSpPr bwMode="auto">
          <a:xfrm>
            <a:off x="2330180" y="921519"/>
            <a:ext cx="504575" cy="5201572"/>
            <a:chOff x="1333500" y="433388"/>
            <a:chExt cx="233363" cy="7721600"/>
          </a:xfrm>
        </p:grpSpPr>
        <p:pic>
          <p:nvPicPr>
            <p:cNvPr id="5" name="Picture 2"/>
            <p:cNvPicPr>
              <a:picLocks noChangeAspect="1" noChangeArrowheads="1"/>
            </p:cNvPicPr>
            <p:nvPr/>
          </p:nvPicPr>
          <p:blipFill>
            <a:blip r:embed="rId3" cstate="print"/>
            <a:srcRect l="34657" r="56972"/>
            <a:stretch>
              <a:fillRect/>
            </a:stretch>
          </p:blipFill>
          <p:spPr bwMode="auto">
            <a:xfrm>
              <a:off x="1373188" y="433388"/>
              <a:ext cx="184150" cy="1449387"/>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32870" t="-2051" r="58781"/>
            <a:stretch>
              <a:fillRect/>
            </a:stretch>
          </p:blipFill>
          <p:spPr bwMode="auto">
            <a:xfrm>
              <a:off x="1371599" y="1494630"/>
              <a:ext cx="184150" cy="1490663"/>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l="33919" t="322" r="57755" b="-2"/>
            <a:stretch>
              <a:fillRect/>
            </a:stretch>
          </p:blipFill>
          <p:spPr bwMode="auto">
            <a:xfrm>
              <a:off x="1373188" y="3679825"/>
              <a:ext cx="184150" cy="1452563"/>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l="30247" t="241" r="61407"/>
            <a:stretch>
              <a:fillRect/>
            </a:stretch>
          </p:blipFill>
          <p:spPr bwMode="auto">
            <a:xfrm>
              <a:off x="1373188" y="2581275"/>
              <a:ext cx="184150" cy="1457325"/>
            </a:xfrm>
            <a:prstGeom prst="rect">
              <a:avLst/>
            </a:prstGeom>
            <a:noFill/>
            <a:ln w="9525">
              <a:noFill/>
              <a:miter lim="800000"/>
              <a:headEnd/>
              <a:tailEnd/>
            </a:ln>
          </p:spPr>
        </p:pic>
        <p:pic>
          <p:nvPicPr>
            <p:cNvPr id="9" name="Picture 5"/>
            <p:cNvPicPr>
              <a:picLocks noChangeAspect="1" noChangeArrowheads="1"/>
            </p:cNvPicPr>
            <p:nvPr/>
          </p:nvPicPr>
          <p:blipFill>
            <a:blip r:embed="rId7" cstate="print"/>
            <a:srcRect l="34814" r="57170"/>
            <a:stretch>
              <a:fillRect/>
            </a:stretch>
          </p:blipFill>
          <p:spPr bwMode="auto">
            <a:xfrm>
              <a:off x="1373188" y="4724400"/>
              <a:ext cx="176212" cy="1446213"/>
            </a:xfrm>
            <a:prstGeom prst="rect">
              <a:avLst/>
            </a:prstGeom>
            <a:noFill/>
            <a:ln w="9525">
              <a:noFill/>
              <a:miter lim="800000"/>
              <a:headEnd/>
              <a:tailEnd/>
            </a:ln>
          </p:spPr>
        </p:pic>
        <p:pic>
          <p:nvPicPr>
            <p:cNvPr id="10" name="Picture 6"/>
            <p:cNvPicPr>
              <a:picLocks noChangeAspect="1" noChangeArrowheads="1"/>
            </p:cNvPicPr>
            <p:nvPr/>
          </p:nvPicPr>
          <p:blipFill>
            <a:blip r:embed="rId8" cstate="print"/>
            <a:srcRect l="30795" t="1601" r="60851" b="2"/>
            <a:stretch>
              <a:fillRect/>
            </a:stretch>
          </p:blipFill>
          <p:spPr bwMode="auto">
            <a:xfrm>
              <a:off x="1374775" y="5722938"/>
              <a:ext cx="192088" cy="1455737"/>
            </a:xfrm>
            <a:prstGeom prst="rect">
              <a:avLst/>
            </a:prstGeom>
            <a:noFill/>
            <a:ln w="9525">
              <a:noFill/>
              <a:miter lim="800000"/>
              <a:headEnd/>
              <a:tailEnd/>
            </a:ln>
          </p:spPr>
        </p:pic>
        <p:pic>
          <p:nvPicPr>
            <p:cNvPr id="11" name="Picture 96"/>
            <p:cNvPicPr>
              <a:picLocks noChangeAspect="1" noChangeArrowheads="1"/>
            </p:cNvPicPr>
            <p:nvPr/>
          </p:nvPicPr>
          <p:blipFill>
            <a:blip r:embed="rId9" cstate="print"/>
            <a:srcRect l="54601" b="10420"/>
            <a:stretch>
              <a:fillRect/>
            </a:stretch>
          </p:blipFill>
          <p:spPr bwMode="auto">
            <a:xfrm>
              <a:off x="1333500" y="6697663"/>
              <a:ext cx="223838" cy="1457325"/>
            </a:xfrm>
            <a:prstGeom prst="rect">
              <a:avLst/>
            </a:prstGeom>
            <a:noFill/>
            <a:ln w="9525">
              <a:noFill/>
              <a:miter lim="800000"/>
              <a:headEnd/>
              <a:tailEnd/>
            </a:ln>
          </p:spPr>
        </p:pic>
      </p:grpSp>
      <p:pic>
        <p:nvPicPr>
          <p:cNvPr id="19"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5936" y="783020"/>
            <a:ext cx="2741850" cy="20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63"/>
          <p:cNvSpPr txBox="1">
            <a:spLocks noChangeArrowheads="1"/>
          </p:cNvSpPr>
          <p:nvPr/>
        </p:nvSpPr>
        <p:spPr bwMode="auto">
          <a:xfrm>
            <a:off x="5719388" y="2181775"/>
            <a:ext cx="936104" cy="276999"/>
          </a:xfrm>
          <a:prstGeom prst="rect">
            <a:avLst/>
          </a:prstGeom>
          <a:noFill/>
          <a:ln w="9525">
            <a:noFill/>
            <a:miter lim="800000"/>
            <a:headEnd/>
            <a:tailEnd/>
          </a:ln>
        </p:spPr>
        <p:txBody>
          <a:bodyPr wrap="square">
            <a:spAutoFit/>
          </a:bodyPr>
          <a:lstStyle/>
          <a:p>
            <a:r>
              <a:rPr lang="en-US" altLang="ja-JP" sz="1200" dirty="0">
                <a:latin typeface="Calibri" pitchFamily="34" charset="0"/>
              </a:rPr>
              <a:t>Z=370 </a:t>
            </a:r>
            <a:r>
              <a:rPr lang="en-US" altLang="ja-JP" sz="1200" dirty="0" smtClean="0">
                <a:latin typeface="Calibri" pitchFamily="34" charset="0"/>
              </a:rPr>
              <a:t>mm</a:t>
            </a:r>
            <a:endParaRPr lang="ja-JP" altLang="en-US" sz="1200" dirty="0">
              <a:latin typeface="Calibri" pitchFamily="34" charset="0"/>
            </a:endParaRPr>
          </a:p>
        </p:txBody>
      </p:sp>
      <p:pic>
        <p:nvPicPr>
          <p:cNvPr id="21"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5405" y="2572961"/>
            <a:ext cx="2741850" cy="20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63"/>
          <p:cNvSpPr txBox="1">
            <a:spLocks noChangeArrowheads="1"/>
          </p:cNvSpPr>
          <p:nvPr/>
        </p:nvSpPr>
        <p:spPr bwMode="auto">
          <a:xfrm>
            <a:off x="5770820" y="3975518"/>
            <a:ext cx="936104" cy="276999"/>
          </a:xfrm>
          <a:prstGeom prst="rect">
            <a:avLst/>
          </a:prstGeom>
          <a:noFill/>
          <a:ln w="9525">
            <a:noFill/>
            <a:miter lim="800000"/>
            <a:headEnd/>
            <a:tailEnd/>
          </a:ln>
        </p:spPr>
        <p:txBody>
          <a:bodyPr wrap="square">
            <a:spAutoFit/>
          </a:bodyPr>
          <a:lstStyle/>
          <a:p>
            <a:r>
              <a:rPr lang="en-US" altLang="ja-JP" sz="1200" dirty="0" smtClean="0">
                <a:latin typeface="Calibri" pitchFamily="34" charset="0"/>
              </a:rPr>
              <a:t>Z=210 mm</a:t>
            </a:r>
            <a:endParaRPr lang="ja-JP" altLang="en-US" sz="1200" dirty="0">
              <a:latin typeface="Calibri" pitchFamily="34" charset="0"/>
            </a:endParaRPr>
          </a:p>
        </p:txBody>
      </p:sp>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68360" y="4581128"/>
            <a:ext cx="2741850" cy="20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63"/>
          <p:cNvSpPr txBox="1">
            <a:spLocks noChangeArrowheads="1"/>
          </p:cNvSpPr>
          <p:nvPr/>
        </p:nvSpPr>
        <p:spPr bwMode="auto">
          <a:xfrm>
            <a:off x="5787240" y="4797152"/>
            <a:ext cx="936104" cy="276999"/>
          </a:xfrm>
          <a:prstGeom prst="rect">
            <a:avLst/>
          </a:prstGeom>
          <a:noFill/>
          <a:ln w="9525">
            <a:noFill/>
            <a:miter lim="800000"/>
            <a:headEnd/>
            <a:tailEnd/>
          </a:ln>
        </p:spPr>
        <p:txBody>
          <a:bodyPr wrap="square">
            <a:spAutoFit/>
          </a:bodyPr>
          <a:lstStyle/>
          <a:p>
            <a:r>
              <a:rPr lang="en-US" altLang="ja-JP" sz="1200" dirty="0" smtClean="0">
                <a:latin typeface="Calibri" pitchFamily="34" charset="0"/>
              </a:rPr>
              <a:t>Z=150 mm</a:t>
            </a:r>
            <a:endParaRPr lang="ja-JP" altLang="en-US" sz="1200" dirty="0">
              <a:latin typeface="Calibri" pitchFamily="34" charset="0"/>
            </a:endParaRPr>
          </a:p>
        </p:txBody>
      </p:sp>
      <p:sp>
        <p:nvSpPr>
          <p:cNvPr id="28" name="テキスト ボックス 27"/>
          <p:cNvSpPr txBox="1"/>
          <p:nvPr/>
        </p:nvSpPr>
        <p:spPr>
          <a:xfrm>
            <a:off x="0" y="-27384"/>
            <a:ext cx="6858000" cy="513359"/>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fontAlgn="auto">
              <a:spcBef>
                <a:spcPts val="0"/>
              </a:spcBef>
              <a:spcAft>
                <a:spcPts val="0"/>
              </a:spcAft>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V</a:t>
            </a:r>
            <a:r>
              <a:rPr lang="en-US" altLang="ja-JP" sz="2800" b="1" i="1" dirty="0" smtClean="0">
                <a:solidFill>
                  <a:srgbClr val="C00000"/>
                </a:solidFill>
                <a:latin typeface="Times New Roman" pitchFamily="18" charset="0"/>
                <a:cs typeface="Times New Roman" pitchFamily="18" charset="0"/>
              </a:rPr>
              <a:t>oid fraction </a:t>
            </a:r>
            <a:r>
              <a:rPr lang="en-US" altLang="ja-JP" sz="2800" b="1" dirty="0" smtClean="0">
                <a:solidFill>
                  <a:srgbClr val="C00000"/>
                </a:solidFill>
                <a:latin typeface="Times New Roman" pitchFamily="18" charset="0"/>
                <a:cs typeface="Times New Roman" pitchFamily="18" charset="0"/>
              </a:rPr>
              <a:t>(</a:t>
            </a:r>
            <a:r>
              <a:rPr lang="en-US" altLang="ja-JP" sz="2800" b="1" i="1" dirty="0" smtClean="0">
                <a:solidFill>
                  <a:srgbClr val="C00000"/>
                </a:solidFill>
                <a:latin typeface="Times New Roman" pitchFamily="18" charset="0"/>
                <a:cs typeface="Times New Roman" pitchFamily="18" charset="0"/>
              </a:rPr>
              <a:t>5mm</a:t>
            </a:r>
            <a:r>
              <a:rPr lang="en-US" altLang="ja-JP" sz="2800" b="1" dirty="0" smtClean="0">
                <a:solidFill>
                  <a:srgbClr val="C00000"/>
                </a:solidFill>
                <a:latin typeface="Times New Roman" pitchFamily="18" charset="0"/>
                <a:cs typeface="Times New Roman" pitchFamily="18" charset="0"/>
              </a:rPr>
              <a:t>)</a:t>
            </a:r>
            <a:r>
              <a:rPr lang="en-US" altLang="ja-JP" sz="2800" b="1" i="1" dirty="0" smtClean="0">
                <a:solidFill>
                  <a:srgbClr val="C00000"/>
                </a:solidFill>
                <a:latin typeface="Times New Roman" pitchFamily="18" charset="0"/>
                <a:cs typeface="Times New Roman" pitchFamily="18" charset="0"/>
              </a:rPr>
              <a:t>              </a:t>
            </a:r>
            <a:endParaRPr lang="ja-JP" altLang="en-US" sz="2000" b="1" i="1" dirty="0">
              <a:solidFill>
                <a:schemeClr val="tx1"/>
              </a:solidFill>
              <a:latin typeface="Times New Roman" pitchFamily="18" charset="0"/>
              <a:cs typeface="Times New Roman" pitchFamily="18" charset="0"/>
            </a:endParaRPr>
          </a:p>
        </p:txBody>
      </p:sp>
      <p:cxnSp>
        <p:nvCxnSpPr>
          <p:cNvPr id="29" name="直線コネクタ 28"/>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0" name="直線コネクタ 29"/>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grpSp>
        <p:nvGrpSpPr>
          <p:cNvPr id="39" name="Group 69"/>
          <p:cNvGrpSpPr>
            <a:grpSpLocks/>
          </p:cNvGrpSpPr>
          <p:nvPr/>
        </p:nvGrpSpPr>
        <p:grpSpPr bwMode="auto">
          <a:xfrm>
            <a:off x="2998093" y="5578579"/>
            <a:ext cx="1285875" cy="693737"/>
            <a:chOff x="3573" y="4847"/>
            <a:chExt cx="810" cy="437"/>
          </a:xfrm>
        </p:grpSpPr>
        <p:pic>
          <p:nvPicPr>
            <p:cNvPr id="40" name="図 65"/>
            <p:cNvPicPr>
              <a:picLocks noChangeAspect="1" noChangeArrowheads="1"/>
            </p:cNvPicPr>
            <p:nvPr/>
          </p:nvPicPr>
          <p:blipFill>
            <a:blip r:embed="rId13" cstate="print"/>
            <a:srcRect l="58575" t="21666" r="34399" b="74387"/>
            <a:stretch>
              <a:fillRect/>
            </a:stretch>
          </p:blipFill>
          <p:spPr bwMode="auto">
            <a:xfrm>
              <a:off x="3632" y="4979"/>
              <a:ext cx="569" cy="145"/>
            </a:xfrm>
            <a:prstGeom prst="rect">
              <a:avLst/>
            </a:prstGeom>
            <a:noFill/>
            <a:ln w="9525">
              <a:noFill/>
              <a:miter lim="800000"/>
              <a:headEnd/>
              <a:tailEnd/>
            </a:ln>
          </p:spPr>
        </p:pic>
        <p:sp>
          <p:nvSpPr>
            <p:cNvPr id="41" name="テキスト ボックス 66"/>
            <p:cNvSpPr txBox="1">
              <a:spLocks noChangeArrowheads="1"/>
            </p:cNvSpPr>
            <p:nvPr/>
          </p:nvSpPr>
          <p:spPr bwMode="auto">
            <a:xfrm>
              <a:off x="3573" y="4847"/>
              <a:ext cx="810" cy="173"/>
            </a:xfrm>
            <a:prstGeom prst="rect">
              <a:avLst/>
            </a:prstGeom>
            <a:noFill/>
            <a:ln w="9525">
              <a:noFill/>
              <a:miter lim="800000"/>
              <a:headEnd/>
              <a:tailEnd/>
            </a:ln>
          </p:spPr>
          <p:txBody>
            <a:bodyPr>
              <a:spAutoFit/>
            </a:bodyPr>
            <a:lstStyle/>
            <a:p>
              <a:r>
                <a:rPr lang="en-US" altLang="ja-JP" sz="1200" b="1" dirty="0">
                  <a:latin typeface="Times New Roman" pitchFamily="18" charset="0"/>
                  <a:cs typeface="Times New Roman" pitchFamily="18" charset="0"/>
                </a:rPr>
                <a:t>Void fraction</a:t>
              </a:r>
              <a:endParaRPr lang="ja-JP" altLang="en-US" sz="1200" b="1" dirty="0">
                <a:latin typeface="Times New Roman" pitchFamily="18" charset="0"/>
                <a:cs typeface="Times New Roman" pitchFamily="18" charset="0"/>
              </a:endParaRPr>
            </a:p>
          </p:txBody>
        </p:sp>
        <p:sp>
          <p:nvSpPr>
            <p:cNvPr id="42" name="テキスト ボックス 67"/>
            <p:cNvSpPr txBox="1">
              <a:spLocks noChangeArrowheads="1"/>
            </p:cNvSpPr>
            <p:nvPr/>
          </p:nvSpPr>
          <p:spPr bwMode="auto">
            <a:xfrm>
              <a:off x="3573" y="5111"/>
              <a:ext cx="118" cy="173"/>
            </a:xfrm>
            <a:prstGeom prst="rect">
              <a:avLst/>
            </a:prstGeom>
            <a:noFill/>
            <a:ln w="9525">
              <a:noFill/>
              <a:miter lim="800000"/>
              <a:headEnd/>
              <a:tailEnd/>
            </a:ln>
          </p:spPr>
          <p:txBody>
            <a:bodyPr>
              <a:spAutoFit/>
            </a:bodyPr>
            <a:lstStyle/>
            <a:p>
              <a:r>
                <a:rPr lang="en-US" altLang="ja-JP" sz="1200" b="1">
                  <a:latin typeface="Times New Roman" pitchFamily="18" charset="0"/>
                  <a:cs typeface="Times New Roman" pitchFamily="18" charset="0"/>
                </a:rPr>
                <a:t>0</a:t>
              </a:r>
              <a:endParaRPr lang="ja-JP" altLang="en-US" sz="1200" b="1">
                <a:latin typeface="Times New Roman" pitchFamily="18" charset="0"/>
                <a:cs typeface="Times New Roman" pitchFamily="18" charset="0"/>
              </a:endParaRPr>
            </a:p>
          </p:txBody>
        </p:sp>
        <p:sp>
          <p:nvSpPr>
            <p:cNvPr id="43" name="テキスト ボックス 68"/>
            <p:cNvSpPr txBox="1">
              <a:spLocks noChangeArrowheads="1"/>
            </p:cNvSpPr>
            <p:nvPr/>
          </p:nvSpPr>
          <p:spPr bwMode="auto">
            <a:xfrm>
              <a:off x="4065" y="5103"/>
              <a:ext cx="118" cy="174"/>
            </a:xfrm>
            <a:prstGeom prst="rect">
              <a:avLst/>
            </a:prstGeom>
            <a:noFill/>
            <a:ln w="9525">
              <a:noFill/>
              <a:miter lim="800000"/>
              <a:headEnd/>
              <a:tailEnd/>
            </a:ln>
          </p:spPr>
          <p:txBody>
            <a:bodyPr>
              <a:spAutoFit/>
            </a:bodyPr>
            <a:lstStyle/>
            <a:p>
              <a:r>
                <a:rPr lang="ja-JP" altLang="en-US" sz="1200" b="1">
                  <a:latin typeface="Times New Roman" pitchFamily="18" charset="0"/>
                  <a:cs typeface="Times New Roman" pitchFamily="18" charset="0"/>
                </a:rPr>
                <a:t>１</a:t>
              </a:r>
            </a:p>
          </p:txBody>
        </p:sp>
      </p:grpSp>
      <p:sp>
        <p:nvSpPr>
          <p:cNvPr id="44" name="テキスト ボックス 43"/>
          <p:cNvSpPr txBox="1"/>
          <p:nvPr/>
        </p:nvSpPr>
        <p:spPr>
          <a:xfrm>
            <a:off x="4731591" y="644520"/>
            <a:ext cx="1736840" cy="276999"/>
          </a:xfrm>
          <a:prstGeom prst="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1200" dirty="0" smtClean="0"/>
              <a:t>断面方向分布</a:t>
            </a:r>
            <a:endParaRPr kumimoji="1" lang="ja-JP" altLang="en-US" sz="1200" dirty="0"/>
          </a:p>
        </p:txBody>
      </p:sp>
      <p:grpSp>
        <p:nvGrpSpPr>
          <p:cNvPr id="47" name="グループ化 46"/>
          <p:cNvGrpSpPr/>
          <p:nvPr/>
        </p:nvGrpSpPr>
        <p:grpSpPr>
          <a:xfrm>
            <a:off x="4860032" y="35607"/>
            <a:ext cx="4822538" cy="387432"/>
            <a:chOff x="5172966" y="-339854"/>
            <a:chExt cx="4822538" cy="387432"/>
          </a:xfrm>
        </p:grpSpPr>
        <p:sp>
          <p:nvSpPr>
            <p:cNvPr id="49" name="テキスト ボックス 48"/>
            <p:cNvSpPr txBox="1"/>
            <p:nvPr/>
          </p:nvSpPr>
          <p:spPr>
            <a:xfrm>
              <a:off x="5172966" y="-321718"/>
              <a:ext cx="2581671" cy="369296"/>
            </a:xfrm>
            <a:prstGeom prst="rect">
              <a:avLst/>
            </a:prstGeom>
            <a:noFill/>
          </p:spPr>
          <p:txBody>
            <a:bodyPr wrap="square" lIns="91401" tIns="45702" rIns="91401" bIns="45702" rtlCol="0">
              <a:spAutoFit/>
            </a:bodyPr>
            <a:lstStyle/>
            <a:p>
              <a:r>
                <a:rPr lang="en-US" altLang="ja-JP" b="1" dirty="0" smtClean="0">
                  <a:latin typeface="Times New Roman" pitchFamily="18" charset="0"/>
                  <a:cs typeface="Times New Roman" pitchFamily="18" charset="0"/>
                </a:rPr>
                <a:t>Thermal output : 1MW</a:t>
              </a:r>
              <a:endParaRPr lang="ja-JP" altLang="en-US" b="1" dirty="0">
                <a:latin typeface="Times New Roman" pitchFamily="18" charset="0"/>
                <a:cs typeface="Times New Roman" pitchFamily="18" charset="0"/>
              </a:endParaRPr>
            </a:p>
          </p:txBody>
        </p:sp>
        <p:sp>
          <p:nvSpPr>
            <p:cNvPr id="50" name="テキスト ボックス 49"/>
            <p:cNvSpPr txBox="1"/>
            <p:nvPr/>
          </p:nvSpPr>
          <p:spPr>
            <a:xfrm>
              <a:off x="7633304" y="-339854"/>
              <a:ext cx="2362200" cy="369296"/>
            </a:xfrm>
            <a:prstGeom prst="rect">
              <a:avLst/>
            </a:prstGeom>
            <a:noFill/>
          </p:spPr>
          <p:txBody>
            <a:bodyPr wrap="square" lIns="91401" tIns="45702" rIns="91401" bIns="45702" rtlCol="0">
              <a:spAutoFit/>
            </a:bodyPr>
            <a:lstStyle/>
            <a:p>
              <a:r>
                <a:rPr lang="en-US" altLang="ja-JP" b="1" dirty="0" smtClean="0">
                  <a:latin typeface="Times New Roman" pitchFamily="18" charset="0"/>
                  <a:cs typeface="Times New Roman" pitchFamily="18" charset="0"/>
                </a:rPr>
                <a:t>Exposure : 20s</a:t>
              </a:r>
              <a:endParaRPr lang="ja-JP" altLang="en-US" b="1" dirty="0">
                <a:latin typeface="Times New Roman" pitchFamily="18" charset="0"/>
                <a:cs typeface="Times New Roman" pitchFamily="18" charset="0"/>
              </a:endParaRPr>
            </a:p>
          </p:txBody>
        </p:sp>
      </p:grpSp>
      <p:grpSp>
        <p:nvGrpSpPr>
          <p:cNvPr id="100" name="グループ化 99"/>
          <p:cNvGrpSpPr/>
          <p:nvPr/>
        </p:nvGrpSpPr>
        <p:grpSpPr>
          <a:xfrm>
            <a:off x="251520" y="999573"/>
            <a:ext cx="1236663" cy="5605462"/>
            <a:chOff x="1366837" y="999573"/>
            <a:chExt cx="1236663" cy="5605462"/>
          </a:xfrm>
        </p:grpSpPr>
        <p:sp>
          <p:nvSpPr>
            <p:cNvPr id="101" name="Rectangle 17"/>
            <p:cNvSpPr>
              <a:spLocks noChangeArrowheads="1"/>
            </p:cNvSpPr>
            <p:nvPr/>
          </p:nvSpPr>
          <p:spPr bwMode="auto">
            <a:xfrm>
              <a:off x="1727200" y="1007510"/>
              <a:ext cx="9525" cy="5580063"/>
            </a:xfrm>
            <a:prstGeom prst="rect">
              <a:avLst/>
            </a:prstGeom>
            <a:solidFill>
              <a:srgbClr val="5B5A57"/>
            </a:solidFill>
            <a:ln w="9525">
              <a:noFill/>
              <a:miter lim="800000"/>
              <a:headEnd/>
              <a:tailEnd/>
            </a:ln>
          </p:spPr>
          <p:txBody>
            <a:bodyPr lIns="91418" tIns="45710" rIns="91418" bIns="45710"/>
            <a:lstStyle/>
            <a:p>
              <a:endParaRPr lang="ja-JP" altLang="en-US">
                <a:latin typeface="Calibri" pitchFamily="34" charset="0"/>
              </a:endParaRPr>
            </a:p>
          </p:txBody>
        </p:sp>
        <p:sp>
          <p:nvSpPr>
            <p:cNvPr id="102" name="Rectangle 18"/>
            <p:cNvSpPr>
              <a:spLocks noChangeArrowheads="1"/>
            </p:cNvSpPr>
            <p:nvPr/>
          </p:nvSpPr>
          <p:spPr bwMode="auto">
            <a:xfrm>
              <a:off x="1736725" y="1007510"/>
              <a:ext cx="9525" cy="5580063"/>
            </a:xfrm>
            <a:prstGeom prst="rect">
              <a:avLst/>
            </a:prstGeom>
            <a:solidFill>
              <a:srgbClr val="928F85"/>
            </a:solidFill>
            <a:ln w="9525">
              <a:noFill/>
              <a:miter lim="800000"/>
              <a:headEnd/>
              <a:tailEnd/>
            </a:ln>
          </p:spPr>
          <p:txBody>
            <a:bodyPr lIns="91418" tIns="45710" rIns="91418" bIns="45710"/>
            <a:lstStyle/>
            <a:p>
              <a:endParaRPr lang="ja-JP" altLang="en-US">
                <a:latin typeface="Calibri" pitchFamily="34" charset="0"/>
              </a:endParaRPr>
            </a:p>
          </p:txBody>
        </p:sp>
        <p:sp>
          <p:nvSpPr>
            <p:cNvPr id="103" name="Rectangle 19"/>
            <p:cNvSpPr>
              <a:spLocks noChangeArrowheads="1"/>
            </p:cNvSpPr>
            <p:nvPr/>
          </p:nvSpPr>
          <p:spPr bwMode="auto">
            <a:xfrm>
              <a:off x="1746250" y="1007510"/>
              <a:ext cx="6350" cy="5580063"/>
            </a:xfrm>
            <a:prstGeom prst="rect">
              <a:avLst/>
            </a:prstGeom>
            <a:solidFill>
              <a:srgbClr val="C7C4B3"/>
            </a:solidFill>
            <a:ln w="9525">
              <a:noFill/>
              <a:miter lim="800000"/>
              <a:headEnd/>
              <a:tailEnd/>
            </a:ln>
          </p:spPr>
          <p:txBody>
            <a:bodyPr lIns="91418" tIns="45710" rIns="91418" bIns="45710"/>
            <a:lstStyle/>
            <a:p>
              <a:endParaRPr lang="ja-JP" altLang="en-US">
                <a:latin typeface="Calibri" pitchFamily="34" charset="0"/>
              </a:endParaRPr>
            </a:p>
          </p:txBody>
        </p:sp>
        <p:sp>
          <p:nvSpPr>
            <p:cNvPr id="104" name="Rectangle 20"/>
            <p:cNvSpPr>
              <a:spLocks noChangeArrowheads="1"/>
            </p:cNvSpPr>
            <p:nvPr/>
          </p:nvSpPr>
          <p:spPr bwMode="auto">
            <a:xfrm>
              <a:off x="1752600" y="1007510"/>
              <a:ext cx="9525" cy="5580063"/>
            </a:xfrm>
            <a:prstGeom prst="rect">
              <a:avLst/>
            </a:prstGeom>
            <a:solidFill>
              <a:srgbClr val="ECE6CD"/>
            </a:solidFill>
            <a:ln w="9525">
              <a:noFill/>
              <a:miter lim="800000"/>
              <a:headEnd/>
              <a:tailEnd/>
            </a:ln>
          </p:spPr>
          <p:txBody>
            <a:bodyPr lIns="91418" tIns="45710" rIns="91418" bIns="45710"/>
            <a:lstStyle/>
            <a:p>
              <a:endParaRPr lang="ja-JP" altLang="en-US">
                <a:latin typeface="Calibri" pitchFamily="34" charset="0"/>
              </a:endParaRPr>
            </a:p>
          </p:txBody>
        </p:sp>
        <p:sp>
          <p:nvSpPr>
            <p:cNvPr id="105" name="Rectangle 21"/>
            <p:cNvSpPr>
              <a:spLocks noChangeArrowheads="1"/>
            </p:cNvSpPr>
            <p:nvPr/>
          </p:nvSpPr>
          <p:spPr bwMode="auto">
            <a:xfrm>
              <a:off x="1762125" y="1007510"/>
              <a:ext cx="7937" cy="5580063"/>
            </a:xfrm>
            <a:prstGeom prst="rect">
              <a:avLst/>
            </a:prstGeom>
            <a:solidFill>
              <a:srgbClr val="DACEAE"/>
            </a:solidFill>
            <a:ln w="9525">
              <a:noFill/>
              <a:miter lim="800000"/>
              <a:headEnd/>
              <a:tailEnd/>
            </a:ln>
          </p:spPr>
          <p:txBody>
            <a:bodyPr lIns="91418" tIns="45710" rIns="91418" bIns="45710"/>
            <a:lstStyle/>
            <a:p>
              <a:endParaRPr lang="ja-JP" altLang="en-US">
                <a:latin typeface="Calibri" pitchFamily="34" charset="0"/>
              </a:endParaRPr>
            </a:p>
          </p:txBody>
        </p:sp>
        <p:sp>
          <p:nvSpPr>
            <p:cNvPr id="106" name="Freeform 22"/>
            <p:cNvSpPr>
              <a:spLocks noEditPoints="1"/>
            </p:cNvSpPr>
            <p:nvPr/>
          </p:nvSpPr>
          <p:spPr bwMode="auto">
            <a:xfrm>
              <a:off x="1719262" y="999573"/>
              <a:ext cx="69850" cy="5605462"/>
            </a:xfrm>
            <a:custGeom>
              <a:avLst/>
              <a:gdLst>
                <a:gd name="T0" fmla="*/ 0 w 39"/>
                <a:gd name="T1" fmla="*/ 12601577 h 3140"/>
                <a:gd name="T2" fmla="*/ 0 w 39"/>
                <a:gd name="T3" fmla="*/ 0 h 3140"/>
                <a:gd name="T4" fmla="*/ 12601878 w 39"/>
                <a:gd name="T5" fmla="*/ 0 h 3140"/>
                <a:gd name="T6" fmla="*/ 73088679 w 39"/>
                <a:gd name="T7" fmla="*/ 0 h 3140"/>
                <a:gd name="T8" fmla="*/ 85688967 w 39"/>
                <a:gd name="T9" fmla="*/ 0 h 3140"/>
                <a:gd name="T10" fmla="*/ 98290843 w 39"/>
                <a:gd name="T11" fmla="*/ 12601577 h 3140"/>
                <a:gd name="T12" fmla="*/ 98290843 w 39"/>
                <a:gd name="T13" fmla="*/ 2147483647 h 3140"/>
                <a:gd name="T14" fmla="*/ 73088679 w 39"/>
                <a:gd name="T15" fmla="*/ 2147483647 h 3140"/>
                <a:gd name="T16" fmla="*/ 12601878 w 39"/>
                <a:gd name="T17" fmla="*/ 2147483647 h 3140"/>
                <a:gd name="T18" fmla="*/ 0 w 39"/>
                <a:gd name="T19" fmla="*/ 2147483647 h 3140"/>
                <a:gd name="T20" fmla="*/ 0 w 39"/>
                <a:gd name="T21" fmla="*/ 2147483647 h 3140"/>
                <a:gd name="T22" fmla="*/ 0 w 39"/>
                <a:gd name="T23" fmla="*/ 12601577 h 3140"/>
                <a:gd name="T24" fmla="*/ 37804051 w 39"/>
                <a:gd name="T25" fmla="*/ 2147483647 h 3140"/>
                <a:gd name="T26" fmla="*/ 12601878 w 39"/>
                <a:gd name="T27" fmla="*/ 2147483647 h 3140"/>
                <a:gd name="T28" fmla="*/ 73088679 w 39"/>
                <a:gd name="T29" fmla="*/ 2147483647 h 3140"/>
                <a:gd name="T30" fmla="*/ 60486804 w 39"/>
                <a:gd name="T31" fmla="*/ 2147483647 h 3140"/>
                <a:gd name="T32" fmla="*/ 60486804 w 39"/>
                <a:gd name="T33" fmla="*/ 12601577 h 3140"/>
                <a:gd name="T34" fmla="*/ 73088679 w 39"/>
                <a:gd name="T35" fmla="*/ 37803146 h 3140"/>
                <a:gd name="T36" fmla="*/ 12601878 w 39"/>
                <a:gd name="T37" fmla="*/ 37803146 h 3140"/>
                <a:gd name="T38" fmla="*/ 37804051 w 39"/>
                <a:gd name="T39" fmla="*/ 12601577 h 3140"/>
                <a:gd name="T40" fmla="*/ 37804051 w 39"/>
                <a:gd name="T41" fmla="*/ 2147483647 h 3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3140"/>
                <a:gd name="T65" fmla="*/ 39 w 39"/>
                <a:gd name="T66" fmla="*/ 3140 h 3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3140">
                  <a:moveTo>
                    <a:pt x="0" y="5"/>
                  </a:moveTo>
                  <a:lnTo>
                    <a:pt x="0" y="0"/>
                  </a:lnTo>
                  <a:lnTo>
                    <a:pt x="5" y="0"/>
                  </a:lnTo>
                  <a:lnTo>
                    <a:pt x="29" y="0"/>
                  </a:lnTo>
                  <a:lnTo>
                    <a:pt x="34" y="0"/>
                  </a:lnTo>
                  <a:lnTo>
                    <a:pt x="39" y="5"/>
                  </a:lnTo>
                  <a:lnTo>
                    <a:pt x="39" y="3130"/>
                  </a:lnTo>
                  <a:lnTo>
                    <a:pt x="29" y="3140"/>
                  </a:lnTo>
                  <a:lnTo>
                    <a:pt x="5" y="3140"/>
                  </a:lnTo>
                  <a:lnTo>
                    <a:pt x="0" y="3135"/>
                  </a:lnTo>
                  <a:lnTo>
                    <a:pt x="0" y="3130"/>
                  </a:lnTo>
                  <a:lnTo>
                    <a:pt x="0" y="5"/>
                  </a:lnTo>
                  <a:close/>
                  <a:moveTo>
                    <a:pt x="15" y="3130"/>
                  </a:moveTo>
                  <a:lnTo>
                    <a:pt x="5" y="3126"/>
                  </a:lnTo>
                  <a:lnTo>
                    <a:pt x="29" y="3126"/>
                  </a:lnTo>
                  <a:lnTo>
                    <a:pt x="24" y="3130"/>
                  </a:lnTo>
                  <a:lnTo>
                    <a:pt x="24" y="5"/>
                  </a:lnTo>
                  <a:lnTo>
                    <a:pt x="29" y="15"/>
                  </a:lnTo>
                  <a:lnTo>
                    <a:pt x="5" y="15"/>
                  </a:lnTo>
                  <a:lnTo>
                    <a:pt x="15" y="5"/>
                  </a:lnTo>
                  <a:lnTo>
                    <a:pt x="15" y="3130"/>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07" name="Picture 23"/>
            <p:cNvPicPr>
              <a:picLocks noChangeAspect="1" noChangeArrowheads="1"/>
            </p:cNvPicPr>
            <p:nvPr/>
          </p:nvPicPr>
          <p:blipFill>
            <a:blip r:embed="rId14" cstate="print"/>
            <a:srcRect/>
            <a:stretch>
              <a:fillRect/>
            </a:stretch>
          </p:blipFill>
          <p:spPr bwMode="auto">
            <a:xfrm>
              <a:off x="1385887" y="2191785"/>
              <a:ext cx="727075" cy="144463"/>
            </a:xfrm>
            <a:prstGeom prst="rect">
              <a:avLst/>
            </a:prstGeom>
            <a:noFill/>
            <a:ln w="9525">
              <a:noFill/>
              <a:miter lim="800000"/>
              <a:headEnd/>
              <a:tailEnd/>
            </a:ln>
          </p:spPr>
        </p:pic>
        <p:sp>
          <p:nvSpPr>
            <p:cNvPr id="108" name="Freeform 24"/>
            <p:cNvSpPr>
              <a:spLocks noEditPoints="1"/>
            </p:cNvSpPr>
            <p:nvPr/>
          </p:nvSpPr>
          <p:spPr bwMode="auto">
            <a:xfrm>
              <a:off x="1376362" y="2182260"/>
              <a:ext cx="755650" cy="171450"/>
            </a:xfrm>
            <a:custGeom>
              <a:avLst/>
              <a:gdLst>
                <a:gd name="T0" fmla="*/ 0 w 423"/>
                <a:gd name="T1" fmla="*/ 12601739 h 96"/>
                <a:gd name="T2" fmla="*/ 0 w 423"/>
                <a:gd name="T3" fmla="*/ 0 h 96"/>
                <a:gd name="T4" fmla="*/ 12601584 w 423"/>
                <a:gd name="T5" fmla="*/ 0 h 96"/>
                <a:gd name="T6" fmla="*/ 1040826196 w 423"/>
                <a:gd name="T7" fmla="*/ 0 h 96"/>
                <a:gd name="T8" fmla="*/ 1053426190 w 423"/>
                <a:gd name="T9" fmla="*/ 0 h 96"/>
                <a:gd name="T10" fmla="*/ 1066027770 w 423"/>
                <a:gd name="T11" fmla="*/ 12601739 h 96"/>
                <a:gd name="T12" fmla="*/ 1066027770 w 423"/>
                <a:gd name="T13" fmla="*/ 216739487 h 96"/>
                <a:gd name="T14" fmla="*/ 1040826196 w 423"/>
                <a:gd name="T15" fmla="*/ 241941372 h 96"/>
                <a:gd name="T16" fmla="*/ 12601584 w 423"/>
                <a:gd name="T17" fmla="*/ 241941372 h 96"/>
                <a:gd name="T18" fmla="*/ 0 w 423"/>
                <a:gd name="T19" fmla="*/ 229339636 h 96"/>
                <a:gd name="T20" fmla="*/ 0 w 423"/>
                <a:gd name="T21" fmla="*/ 216739487 h 96"/>
                <a:gd name="T22" fmla="*/ 0 w 423"/>
                <a:gd name="T23" fmla="*/ 12601739 h 96"/>
                <a:gd name="T24" fmla="*/ 37803167 w 423"/>
                <a:gd name="T25" fmla="*/ 216739487 h 96"/>
                <a:gd name="T26" fmla="*/ 12601584 w 423"/>
                <a:gd name="T27" fmla="*/ 206658683 h 96"/>
                <a:gd name="T28" fmla="*/ 1040826196 w 423"/>
                <a:gd name="T29" fmla="*/ 206658683 h 96"/>
                <a:gd name="T30" fmla="*/ 1028224616 w 423"/>
                <a:gd name="T31" fmla="*/ 216739487 h 96"/>
                <a:gd name="T32" fmla="*/ 1028224616 w 423"/>
                <a:gd name="T33" fmla="*/ 12601739 h 96"/>
                <a:gd name="T34" fmla="*/ 1040826196 w 423"/>
                <a:gd name="T35" fmla="*/ 35282652 h 96"/>
                <a:gd name="T36" fmla="*/ 12601584 w 423"/>
                <a:gd name="T37" fmla="*/ 35282652 h 96"/>
                <a:gd name="T38" fmla="*/ 37803167 w 423"/>
                <a:gd name="T39" fmla="*/ 12601739 h 96"/>
                <a:gd name="T40" fmla="*/ 37803167 w 423"/>
                <a:gd name="T41" fmla="*/ 216739487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3"/>
                <a:gd name="T64" fmla="*/ 0 h 96"/>
                <a:gd name="T65" fmla="*/ 423 w 423"/>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3" h="96">
                  <a:moveTo>
                    <a:pt x="0" y="5"/>
                  </a:moveTo>
                  <a:lnTo>
                    <a:pt x="0" y="0"/>
                  </a:lnTo>
                  <a:lnTo>
                    <a:pt x="5" y="0"/>
                  </a:lnTo>
                  <a:lnTo>
                    <a:pt x="413" y="0"/>
                  </a:lnTo>
                  <a:lnTo>
                    <a:pt x="418" y="0"/>
                  </a:lnTo>
                  <a:lnTo>
                    <a:pt x="423" y="5"/>
                  </a:lnTo>
                  <a:lnTo>
                    <a:pt x="423" y="86"/>
                  </a:lnTo>
                  <a:lnTo>
                    <a:pt x="413" y="96"/>
                  </a:lnTo>
                  <a:lnTo>
                    <a:pt x="5" y="96"/>
                  </a:lnTo>
                  <a:lnTo>
                    <a:pt x="0" y="91"/>
                  </a:lnTo>
                  <a:lnTo>
                    <a:pt x="0" y="86"/>
                  </a:lnTo>
                  <a:lnTo>
                    <a:pt x="0" y="5"/>
                  </a:lnTo>
                  <a:close/>
                  <a:moveTo>
                    <a:pt x="15" y="86"/>
                  </a:moveTo>
                  <a:lnTo>
                    <a:pt x="5" y="82"/>
                  </a:lnTo>
                  <a:lnTo>
                    <a:pt x="413" y="82"/>
                  </a:lnTo>
                  <a:lnTo>
                    <a:pt x="408" y="86"/>
                  </a:lnTo>
                  <a:lnTo>
                    <a:pt x="408" y="5"/>
                  </a:lnTo>
                  <a:lnTo>
                    <a:pt x="413" y="14"/>
                  </a:lnTo>
                  <a:lnTo>
                    <a:pt x="5" y="14"/>
                  </a:lnTo>
                  <a:lnTo>
                    <a:pt x="15" y="5"/>
                  </a:lnTo>
                  <a:lnTo>
                    <a:pt x="15" y="86"/>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09" name="Picture 25"/>
            <p:cNvPicPr>
              <a:picLocks noChangeAspect="1" noChangeArrowheads="1"/>
            </p:cNvPicPr>
            <p:nvPr/>
          </p:nvPicPr>
          <p:blipFill>
            <a:blip r:embed="rId15" cstate="print"/>
            <a:srcRect/>
            <a:stretch>
              <a:fillRect/>
            </a:stretch>
          </p:blipFill>
          <p:spPr bwMode="auto">
            <a:xfrm>
              <a:off x="1376362" y="1667910"/>
              <a:ext cx="755650" cy="42863"/>
            </a:xfrm>
            <a:prstGeom prst="rect">
              <a:avLst/>
            </a:prstGeom>
            <a:noFill/>
            <a:ln w="9525">
              <a:noFill/>
              <a:miter lim="800000"/>
              <a:headEnd/>
              <a:tailEnd/>
            </a:ln>
          </p:spPr>
        </p:pic>
        <p:sp>
          <p:nvSpPr>
            <p:cNvPr id="110" name="Freeform 26"/>
            <p:cNvSpPr>
              <a:spLocks noEditPoints="1"/>
            </p:cNvSpPr>
            <p:nvPr/>
          </p:nvSpPr>
          <p:spPr bwMode="auto">
            <a:xfrm>
              <a:off x="1366837" y="1659973"/>
              <a:ext cx="781050" cy="68262"/>
            </a:xfrm>
            <a:custGeom>
              <a:avLst/>
              <a:gdLst>
                <a:gd name="T0" fmla="*/ 0 w 437"/>
                <a:gd name="T1" fmla="*/ 12599777 h 38"/>
                <a:gd name="T2" fmla="*/ 0 w 437"/>
                <a:gd name="T3" fmla="*/ 0 h 38"/>
                <a:gd name="T4" fmla="*/ 12601584 w 437"/>
                <a:gd name="T5" fmla="*/ 0 h 38"/>
                <a:gd name="T6" fmla="*/ 1078627748 w 437"/>
                <a:gd name="T7" fmla="*/ 0 h 38"/>
                <a:gd name="T8" fmla="*/ 1088708377 w 437"/>
                <a:gd name="T9" fmla="*/ 0 h 38"/>
                <a:gd name="T10" fmla="*/ 1101309958 w 437"/>
                <a:gd name="T11" fmla="*/ 12599777 h 38"/>
                <a:gd name="T12" fmla="*/ 1101309958 w 437"/>
                <a:gd name="T13" fmla="*/ 73082521 h 38"/>
                <a:gd name="T14" fmla="*/ 1078627748 w 437"/>
                <a:gd name="T15" fmla="*/ 95762749 h 38"/>
                <a:gd name="T16" fmla="*/ 12601584 w 437"/>
                <a:gd name="T17" fmla="*/ 95762749 h 38"/>
                <a:gd name="T18" fmla="*/ 0 w 437"/>
                <a:gd name="T19" fmla="*/ 85682295 h 38"/>
                <a:gd name="T20" fmla="*/ 0 w 437"/>
                <a:gd name="T21" fmla="*/ 73082521 h 38"/>
                <a:gd name="T22" fmla="*/ 0 w 437"/>
                <a:gd name="T23" fmla="*/ 12599777 h 38"/>
                <a:gd name="T24" fmla="*/ 37803167 w 437"/>
                <a:gd name="T25" fmla="*/ 73082521 h 38"/>
                <a:gd name="T26" fmla="*/ 12601584 w 437"/>
                <a:gd name="T27" fmla="*/ 60481160 h 38"/>
                <a:gd name="T28" fmla="*/ 1078627748 w 437"/>
                <a:gd name="T29" fmla="*/ 60481160 h 38"/>
                <a:gd name="T30" fmla="*/ 1066027755 w 437"/>
                <a:gd name="T31" fmla="*/ 73082521 h 38"/>
                <a:gd name="T32" fmla="*/ 1066027755 w 437"/>
                <a:gd name="T33" fmla="*/ 12599777 h 38"/>
                <a:gd name="T34" fmla="*/ 1078627748 w 437"/>
                <a:gd name="T35" fmla="*/ 35281601 h 38"/>
                <a:gd name="T36" fmla="*/ 12601584 w 437"/>
                <a:gd name="T37" fmla="*/ 35281601 h 38"/>
                <a:gd name="T38" fmla="*/ 37803167 w 437"/>
                <a:gd name="T39" fmla="*/ 12599777 h 38"/>
                <a:gd name="T40" fmla="*/ 37803167 w 437"/>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8"/>
                <a:gd name="T65" fmla="*/ 437 w 437"/>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8">
                  <a:moveTo>
                    <a:pt x="0" y="5"/>
                  </a:moveTo>
                  <a:lnTo>
                    <a:pt x="0" y="0"/>
                  </a:lnTo>
                  <a:lnTo>
                    <a:pt x="5" y="0"/>
                  </a:lnTo>
                  <a:lnTo>
                    <a:pt x="428" y="0"/>
                  </a:lnTo>
                  <a:lnTo>
                    <a:pt x="432" y="0"/>
                  </a:lnTo>
                  <a:lnTo>
                    <a:pt x="437" y="5"/>
                  </a:lnTo>
                  <a:lnTo>
                    <a:pt x="437" y="29"/>
                  </a:lnTo>
                  <a:lnTo>
                    <a:pt x="428" y="38"/>
                  </a:lnTo>
                  <a:lnTo>
                    <a:pt x="5" y="38"/>
                  </a:lnTo>
                  <a:lnTo>
                    <a:pt x="0" y="34"/>
                  </a:lnTo>
                  <a:lnTo>
                    <a:pt x="0" y="29"/>
                  </a:lnTo>
                  <a:lnTo>
                    <a:pt x="0" y="5"/>
                  </a:lnTo>
                  <a:close/>
                  <a:moveTo>
                    <a:pt x="15" y="29"/>
                  </a:moveTo>
                  <a:lnTo>
                    <a:pt x="5" y="24"/>
                  </a:lnTo>
                  <a:lnTo>
                    <a:pt x="428" y="24"/>
                  </a:lnTo>
                  <a:lnTo>
                    <a:pt x="423" y="29"/>
                  </a:lnTo>
                  <a:lnTo>
                    <a:pt x="423" y="5"/>
                  </a:lnTo>
                  <a:lnTo>
                    <a:pt x="428"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11" name="Picture 27"/>
            <p:cNvPicPr>
              <a:picLocks noChangeAspect="1" noChangeArrowheads="1"/>
            </p:cNvPicPr>
            <p:nvPr/>
          </p:nvPicPr>
          <p:blipFill>
            <a:blip r:embed="rId15" cstate="print"/>
            <a:srcRect/>
            <a:stretch>
              <a:fillRect/>
            </a:stretch>
          </p:blipFill>
          <p:spPr bwMode="auto">
            <a:xfrm>
              <a:off x="1376362" y="1710773"/>
              <a:ext cx="755650" cy="42862"/>
            </a:xfrm>
            <a:prstGeom prst="rect">
              <a:avLst/>
            </a:prstGeom>
            <a:noFill/>
            <a:ln w="9525">
              <a:noFill/>
              <a:miter lim="800000"/>
              <a:headEnd/>
              <a:tailEnd/>
            </a:ln>
          </p:spPr>
        </p:pic>
        <p:sp>
          <p:nvSpPr>
            <p:cNvPr id="112" name="Freeform 28"/>
            <p:cNvSpPr>
              <a:spLocks noEditPoints="1"/>
            </p:cNvSpPr>
            <p:nvPr/>
          </p:nvSpPr>
          <p:spPr bwMode="auto">
            <a:xfrm>
              <a:off x="1366837" y="1702835"/>
              <a:ext cx="781050" cy="68263"/>
            </a:xfrm>
            <a:custGeom>
              <a:avLst/>
              <a:gdLst>
                <a:gd name="T0" fmla="*/ 0 w 437"/>
                <a:gd name="T1" fmla="*/ 12599777 h 38"/>
                <a:gd name="T2" fmla="*/ 0 w 437"/>
                <a:gd name="T3" fmla="*/ 0 h 38"/>
                <a:gd name="T4" fmla="*/ 12601584 w 437"/>
                <a:gd name="T5" fmla="*/ 0 h 38"/>
                <a:gd name="T6" fmla="*/ 1078627748 w 437"/>
                <a:gd name="T7" fmla="*/ 0 h 38"/>
                <a:gd name="T8" fmla="*/ 1088708377 w 437"/>
                <a:gd name="T9" fmla="*/ 0 h 38"/>
                <a:gd name="T10" fmla="*/ 1101309958 w 437"/>
                <a:gd name="T11" fmla="*/ 12599777 h 38"/>
                <a:gd name="T12" fmla="*/ 1101309958 w 437"/>
                <a:gd name="T13" fmla="*/ 73082521 h 38"/>
                <a:gd name="T14" fmla="*/ 1078627748 w 437"/>
                <a:gd name="T15" fmla="*/ 95762749 h 38"/>
                <a:gd name="T16" fmla="*/ 12601584 w 437"/>
                <a:gd name="T17" fmla="*/ 95762749 h 38"/>
                <a:gd name="T18" fmla="*/ 0 w 437"/>
                <a:gd name="T19" fmla="*/ 85682295 h 38"/>
                <a:gd name="T20" fmla="*/ 0 w 437"/>
                <a:gd name="T21" fmla="*/ 73082521 h 38"/>
                <a:gd name="T22" fmla="*/ 0 w 437"/>
                <a:gd name="T23" fmla="*/ 12599777 h 38"/>
                <a:gd name="T24" fmla="*/ 37803167 w 437"/>
                <a:gd name="T25" fmla="*/ 73082521 h 38"/>
                <a:gd name="T26" fmla="*/ 12601584 w 437"/>
                <a:gd name="T27" fmla="*/ 60481160 h 38"/>
                <a:gd name="T28" fmla="*/ 1078627748 w 437"/>
                <a:gd name="T29" fmla="*/ 60481160 h 38"/>
                <a:gd name="T30" fmla="*/ 1066027755 w 437"/>
                <a:gd name="T31" fmla="*/ 73082521 h 38"/>
                <a:gd name="T32" fmla="*/ 1066027755 w 437"/>
                <a:gd name="T33" fmla="*/ 12599777 h 38"/>
                <a:gd name="T34" fmla="*/ 1078627748 w 437"/>
                <a:gd name="T35" fmla="*/ 35281601 h 38"/>
                <a:gd name="T36" fmla="*/ 12601584 w 437"/>
                <a:gd name="T37" fmla="*/ 35281601 h 38"/>
                <a:gd name="T38" fmla="*/ 37803167 w 437"/>
                <a:gd name="T39" fmla="*/ 12599777 h 38"/>
                <a:gd name="T40" fmla="*/ 37803167 w 437"/>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8"/>
                <a:gd name="T65" fmla="*/ 437 w 437"/>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8">
                  <a:moveTo>
                    <a:pt x="0" y="5"/>
                  </a:moveTo>
                  <a:lnTo>
                    <a:pt x="0" y="0"/>
                  </a:lnTo>
                  <a:lnTo>
                    <a:pt x="5" y="0"/>
                  </a:lnTo>
                  <a:lnTo>
                    <a:pt x="428" y="0"/>
                  </a:lnTo>
                  <a:lnTo>
                    <a:pt x="432" y="0"/>
                  </a:lnTo>
                  <a:lnTo>
                    <a:pt x="437" y="5"/>
                  </a:lnTo>
                  <a:lnTo>
                    <a:pt x="437" y="29"/>
                  </a:lnTo>
                  <a:lnTo>
                    <a:pt x="428" y="38"/>
                  </a:lnTo>
                  <a:lnTo>
                    <a:pt x="5" y="38"/>
                  </a:lnTo>
                  <a:lnTo>
                    <a:pt x="0" y="34"/>
                  </a:lnTo>
                  <a:lnTo>
                    <a:pt x="0" y="29"/>
                  </a:lnTo>
                  <a:lnTo>
                    <a:pt x="0" y="5"/>
                  </a:lnTo>
                  <a:close/>
                  <a:moveTo>
                    <a:pt x="15" y="29"/>
                  </a:moveTo>
                  <a:lnTo>
                    <a:pt x="5" y="24"/>
                  </a:lnTo>
                  <a:lnTo>
                    <a:pt x="428" y="24"/>
                  </a:lnTo>
                  <a:lnTo>
                    <a:pt x="423" y="29"/>
                  </a:lnTo>
                  <a:lnTo>
                    <a:pt x="423" y="5"/>
                  </a:lnTo>
                  <a:lnTo>
                    <a:pt x="428"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13" name="Picture 29"/>
            <p:cNvPicPr>
              <a:picLocks noChangeAspect="1" noChangeArrowheads="1"/>
            </p:cNvPicPr>
            <p:nvPr/>
          </p:nvPicPr>
          <p:blipFill>
            <a:blip r:embed="rId16" cstate="print"/>
            <a:srcRect/>
            <a:stretch>
              <a:fillRect/>
            </a:stretch>
          </p:blipFill>
          <p:spPr bwMode="auto">
            <a:xfrm>
              <a:off x="1555750" y="1283735"/>
              <a:ext cx="163512" cy="42863"/>
            </a:xfrm>
            <a:prstGeom prst="rect">
              <a:avLst/>
            </a:prstGeom>
            <a:noFill/>
            <a:ln w="9525">
              <a:noFill/>
              <a:miter lim="800000"/>
              <a:headEnd/>
              <a:tailEnd/>
            </a:ln>
          </p:spPr>
        </p:pic>
        <p:sp>
          <p:nvSpPr>
            <p:cNvPr id="114" name="Freeform 30"/>
            <p:cNvSpPr>
              <a:spLocks noEditPoints="1"/>
            </p:cNvSpPr>
            <p:nvPr/>
          </p:nvSpPr>
          <p:spPr bwMode="auto">
            <a:xfrm>
              <a:off x="1547812" y="1274210"/>
              <a:ext cx="188913" cy="68263"/>
            </a:xfrm>
            <a:custGeom>
              <a:avLst/>
              <a:gdLst>
                <a:gd name="T0" fmla="*/ 0 w 106"/>
                <a:gd name="T1" fmla="*/ 12599777 h 38"/>
                <a:gd name="T2" fmla="*/ 0 w 106"/>
                <a:gd name="T3" fmla="*/ 0 h 38"/>
                <a:gd name="T4" fmla="*/ 12599837 w 106"/>
                <a:gd name="T5" fmla="*/ 0 h 38"/>
                <a:gd name="T6" fmla="*/ 241928979 w 106"/>
                <a:gd name="T7" fmla="*/ 0 h 38"/>
                <a:gd name="T8" fmla="*/ 254530401 w 106"/>
                <a:gd name="T9" fmla="*/ 0 h 38"/>
                <a:gd name="T10" fmla="*/ 267130235 w 106"/>
                <a:gd name="T11" fmla="*/ 12599777 h 38"/>
                <a:gd name="T12" fmla="*/ 267130235 w 106"/>
                <a:gd name="T13" fmla="*/ 73082521 h 38"/>
                <a:gd name="T14" fmla="*/ 241928979 w 106"/>
                <a:gd name="T15" fmla="*/ 95762749 h 38"/>
                <a:gd name="T16" fmla="*/ 12599837 w 106"/>
                <a:gd name="T17" fmla="*/ 95762749 h 38"/>
                <a:gd name="T18" fmla="*/ 0 w 106"/>
                <a:gd name="T19" fmla="*/ 85682295 h 38"/>
                <a:gd name="T20" fmla="*/ 0 w 106"/>
                <a:gd name="T21" fmla="*/ 73082521 h 38"/>
                <a:gd name="T22" fmla="*/ 0 w 106"/>
                <a:gd name="T23" fmla="*/ 12599777 h 38"/>
                <a:gd name="T24" fmla="*/ 37801102 w 106"/>
                <a:gd name="T25" fmla="*/ 73082521 h 38"/>
                <a:gd name="T26" fmla="*/ 12599837 w 106"/>
                <a:gd name="T27" fmla="*/ 60481160 h 38"/>
                <a:gd name="T28" fmla="*/ 241928979 w 106"/>
                <a:gd name="T29" fmla="*/ 60481160 h 38"/>
                <a:gd name="T30" fmla="*/ 229329145 w 106"/>
                <a:gd name="T31" fmla="*/ 73082521 h 38"/>
                <a:gd name="T32" fmla="*/ 229329145 w 106"/>
                <a:gd name="T33" fmla="*/ 12599777 h 38"/>
                <a:gd name="T34" fmla="*/ 241928979 w 106"/>
                <a:gd name="T35" fmla="*/ 35281601 h 38"/>
                <a:gd name="T36" fmla="*/ 12599837 w 106"/>
                <a:gd name="T37" fmla="*/ 35281601 h 38"/>
                <a:gd name="T38" fmla="*/ 37801102 w 106"/>
                <a:gd name="T39" fmla="*/ 12599777 h 38"/>
                <a:gd name="T40" fmla="*/ 37801102 w 106"/>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5"/>
                  </a:moveTo>
                  <a:lnTo>
                    <a:pt x="0" y="0"/>
                  </a:lnTo>
                  <a:lnTo>
                    <a:pt x="5" y="0"/>
                  </a:lnTo>
                  <a:lnTo>
                    <a:pt x="96" y="0"/>
                  </a:lnTo>
                  <a:lnTo>
                    <a:pt x="101" y="0"/>
                  </a:lnTo>
                  <a:lnTo>
                    <a:pt x="106" y="5"/>
                  </a:lnTo>
                  <a:lnTo>
                    <a:pt x="106" y="29"/>
                  </a:lnTo>
                  <a:lnTo>
                    <a:pt x="96" y="38"/>
                  </a:lnTo>
                  <a:lnTo>
                    <a:pt x="5" y="38"/>
                  </a:lnTo>
                  <a:lnTo>
                    <a:pt x="0" y="34"/>
                  </a:lnTo>
                  <a:lnTo>
                    <a:pt x="0" y="29"/>
                  </a:lnTo>
                  <a:lnTo>
                    <a:pt x="0" y="5"/>
                  </a:lnTo>
                  <a:close/>
                  <a:moveTo>
                    <a:pt x="15" y="29"/>
                  </a:moveTo>
                  <a:lnTo>
                    <a:pt x="5" y="24"/>
                  </a:lnTo>
                  <a:lnTo>
                    <a:pt x="96" y="24"/>
                  </a:lnTo>
                  <a:lnTo>
                    <a:pt x="91" y="29"/>
                  </a:lnTo>
                  <a:lnTo>
                    <a:pt x="91" y="5"/>
                  </a:lnTo>
                  <a:lnTo>
                    <a:pt x="96"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15" name="Picture 31"/>
            <p:cNvPicPr>
              <a:picLocks noChangeAspect="1" noChangeArrowheads="1"/>
            </p:cNvPicPr>
            <p:nvPr/>
          </p:nvPicPr>
          <p:blipFill>
            <a:blip r:embed="rId16" cstate="print"/>
            <a:srcRect/>
            <a:stretch>
              <a:fillRect/>
            </a:stretch>
          </p:blipFill>
          <p:spPr bwMode="auto">
            <a:xfrm>
              <a:off x="1555750" y="1369460"/>
              <a:ext cx="163512" cy="42863"/>
            </a:xfrm>
            <a:prstGeom prst="rect">
              <a:avLst/>
            </a:prstGeom>
            <a:noFill/>
            <a:ln w="9525">
              <a:noFill/>
              <a:miter lim="800000"/>
              <a:headEnd/>
              <a:tailEnd/>
            </a:ln>
          </p:spPr>
        </p:pic>
        <p:sp>
          <p:nvSpPr>
            <p:cNvPr id="116" name="Freeform 32"/>
            <p:cNvSpPr>
              <a:spLocks noEditPoints="1"/>
            </p:cNvSpPr>
            <p:nvPr/>
          </p:nvSpPr>
          <p:spPr bwMode="auto">
            <a:xfrm>
              <a:off x="1547812" y="1359935"/>
              <a:ext cx="188913" cy="68263"/>
            </a:xfrm>
            <a:custGeom>
              <a:avLst/>
              <a:gdLst>
                <a:gd name="T0" fmla="*/ 0 w 106"/>
                <a:gd name="T1" fmla="*/ 12599777 h 38"/>
                <a:gd name="T2" fmla="*/ 0 w 106"/>
                <a:gd name="T3" fmla="*/ 0 h 38"/>
                <a:gd name="T4" fmla="*/ 12599837 w 106"/>
                <a:gd name="T5" fmla="*/ 0 h 38"/>
                <a:gd name="T6" fmla="*/ 241928979 w 106"/>
                <a:gd name="T7" fmla="*/ 0 h 38"/>
                <a:gd name="T8" fmla="*/ 254530401 w 106"/>
                <a:gd name="T9" fmla="*/ 0 h 38"/>
                <a:gd name="T10" fmla="*/ 267130235 w 106"/>
                <a:gd name="T11" fmla="*/ 12599777 h 38"/>
                <a:gd name="T12" fmla="*/ 267130235 w 106"/>
                <a:gd name="T13" fmla="*/ 73082521 h 38"/>
                <a:gd name="T14" fmla="*/ 241928979 w 106"/>
                <a:gd name="T15" fmla="*/ 95762749 h 38"/>
                <a:gd name="T16" fmla="*/ 12599837 w 106"/>
                <a:gd name="T17" fmla="*/ 95762749 h 38"/>
                <a:gd name="T18" fmla="*/ 0 w 106"/>
                <a:gd name="T19" fmla="*/ 85682295 h 38"/>
                <a:gd name="T20" fmla="*/ 0 w 106"/>
                <a:gd name="T21" fmla="*/ 73082521 h 38"/>
                <a:gd name="T22" fmla="*/ 0 w 106"/>
                <a:gd name="T23" fmla="*/ 12599777 h 38"/>
                <a:gd name="T24" fmla="*/ 37801102 w 106"/>
                <a:gd name="T25" fmla="*/ 73082521 h 38"/>
                <a:gd name="T26" fmla="*/ 12599837 w 106"/>
                <a:gd name="T27" fmla="*/ 60481160 h 38"/>
                <a:gd name="T28" fmla="*/ 241928979 w 106"/>
                <a:gd name="T29" fmla="*/ 60481160 h 38"/>
                <a:gd name="T30" fmla="*/ 229329145 w 106"/>
                <a:gd name="T31" fmla="*/ 73082521 h 38"/>
                <a:gd name="T32" fmla="*/ 229329145 w 106"/>
                <a:gd name="T33" fmla="*/ 12599777 h 38"/>
                <a:gd name="T34" fmla="*/ 241928979 w 106"/>
                <a:gd name="T35" fmla="*/ 35281601 h 38"/>
                <a:gd name="T36" fmla="*/ 12599837 w 106"/>
                <a:gd name="T37" fmla="*/ 35281601 h 38"/>
                <a:gd name="T38" fmla="*/ 37801102 w 106"/>
                <a:gd name="T39" fmla="*/ 12599777 h 38"/>
                <a:gd name="T40" fmla="*/ 37801102 w 106"/>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5"/>
                  </a:moveTo>
                  <a:lnTo>
                    <a:pt x="0" y="0"/>
                  </a:lnTo>
                  <a:lnTo>
                    <a:pt x="5" y="0"/>
                  </a:lnTo>
                  <a:lnTo>
                    <a:pt x="96" y="0"/>
                  </a:lnTo>
                  <a:lnTo>
                    <a:pt x="101" y="0"/>
                  </a:lnTo>
                  <a:lnTo>
                    <a:pt x="106" y="5"/>
                  </a:lnTo>
                  <a:lnTo>
                    <a:pt x="106" y="29"/>
                  </a:lnTo>
                  <a:lnTo>
                    <a:pt x="96" y="38"/>
                  </a:lnTo>
                  <a:lnTo>
                    <a:pt x="5" y="38"/>
                  </a:lnTo>
                  <a:lnTo>
                    <a:pt x="0" y="34"/>
                  </a:lnTo>
                  <a:lnTo>
                    <a:pt x="0" y="29"/>
                  </a:lnTo>
                  <a:lnTo>
                    <a:pt x="0" y="5"/>
                  </a:lnTo>
                  <a:close/>
                  <a:moveTo>
                    <a:pt x="15" y="29"/>
                  </a:moveTo>
                  <a:lnTo>
                    <a:pt x="5" y="24"/>
                  </a:lnTo>
                  <a:lnTo>
                    <a:pt x="96" y="24"/>
                  </a:lnTo>
                  <a:lnTo>
                    <a:pt x="91" y="29"/>
                  </a:lnTo>
                  <a:lnTo>
                    <a:pt x="91" y="5"/>
                  </a:lnTo>
                  <a:lnTo>
                    <a:pt x="96"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17" name="Picture 33"/>
            <p:cNvPicPr>
              <a:picLocks noChangeAspect="1" noChangeArrowheads="1"/>
            </p:cNvPicPr>
            <p:nvPr/>
          </p:nvPicPr>
          <p:blipFill>
            <a:blip r:embed="rId16" cstate="print"/>
            <a:srcRect/>
            <a:stretch>
              <a:fillRect/>
            </a:stretch>
          </p:blipFill>
          <p:spPr bwMode="auto">
            <a:xfrm>
              <a:off x="1555750" y="6279598"/>
              <a:ext cx="163512" cy="42862"/>
            </a:xfrm>
            <a:prstGeom prst="rect">
              <a:avLst/>
            </a:prstGeom>
            <a:noFill/>
            <a:ln w="9525">
              <a:noFill/>
              <a:miter lim="800000"/>
              <a:headEnd/>
              <a:tailEnd/>
            </a:ln>
          </p:spPr>
        </p:pic>
        <p:sp>
          <p:nvSpPr>
            <p:cNvPr id="118" name="Freeform 34"/>
            <p:cNvSpPr>
              <a:spLocks noEditPoints="1"/>
            </p:cNvSpPr>
            <p:nvPr/>
          </p:nvSpPr>
          <p:spPr bwMode="auto">
            <a:xfrm>
              <a:off x="1547812" y="6271660"/>
              <a:ext cx="188913" cy="66675"/>
            </a:xfrm>
            <a:custGeom>
              <a:avLst/>
              <a:gdLst>
                <a:gd name="T0" fmla="*/ 0 w 106"/>
                <a:gd name="T1" fmla="*/ 12599777 h 38"/>
                <a:gd name="T2" fmla="*/ 0 w 106"/>
                <a:gd name="T3" fmla="*/ 0 h 38"/>
                <a:gd name="T4" fmla="*/ 12599837 w 106"/>
                <a:gd name="T5" fmla="*/ 0 h 38"/>
                <a:gd name="T6" fmla="*/ 241928979 w 106"/>
                <a:gd name="T7" fmla="*/ 0 h 38"/>
                <a:gd name="T8" fmla="*/ 254530401 w 106"/>
                <a:gd name="T9" fmla="*/ 0 h 38"/>
                <a:gd name="T10" fmla="*/ 267130235 w 106"/>
                <a:gd name="T11" fmla="*/ 12599777 h 38"/>
                <a:gd name="T12" fmla="*/ 267130235 w 106"/>
                <a:gd name="T13" fmla="*/ 73082521 h 38"/>
                <a:gd name="T14" fmla="*/ 241928979 w 106"/>
                <a:gd name="T15" fmla="*/ 95762749 h 38"/>
                <a:gd name="T16" fmla="*/ 12599837 w 106"/>
                <a:gd name="T17" fmla="*/ 95762749 h 38"/>
                <a:gd name="T18" fmla="*/ 0 w 106"/>
                <a:gd name="T19" fmla="*/ 83162975 h 38"/>
                <a:gd name="T20" fmla="*/ 0 w 106"/>
                <a:gd name="T21" fmla="*/ 73082521 h 38"/>
                <a:gd name="T22" fmla="*/ 0 w 106"/>
                <a:gd name="T23" fmla="*/ 12599777 h 38"/>
                <a:gd name="T24" fmla="*/ 37801102 w 106"/>
                <a:gd name="T25" fmla="*/ 73082521 h 38"/>
                <a:gd name="T26" fmla="*/ 12599837 w 106"/>
                <a:gd name="T27" fmla="*/ 60481160 h 38"/>
                <a:gd name="T28" fmla="*/ 241928979 w 106"/>
                <a:gd name="T29" fmla="*/ 60481160 h 38"/>
                <a:gd name="T30" fmla="*/ 229329145 w 106"/>
                <a:gd name="T31" fmla="*/ 73082521 h 38"/>
                <a:gd name="T32" fmla="*/ 229329145 w 106"/>
                <a:gd name="T33" fmla="*/ 12599777 h 38"/>
                <a:gd name="T34" fmla="*/ 241928979 w 106"/>
                <a:gd name="T35" fmla="*/ 35281601 h 38"/>
                <a:gd name="T36" fmla="*/ 12599837 w 106"/>
                <a:gd name="T37" fmla="*/ 35281601 h 38"/>
                <a:gd name="T38" fmla="*/ 37801102 w 106"/>
                <a:gd name="T39" fmla="*/ 12599777 h 38"/>
                <a:gd name="T40" fmla="*/ 37801102 w 106"/>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5"/>
                  </a:moveTo>
                  <a:lnTo>
                    <a:pt x="0" y="0"/>
                  </a:lnTo>
                  <a:lnTo>
                    <a:pt x="5" y="0"/>
                  </a:lnTo>
                  <a:lnTo>
                    <a:pt x="96" y="0"/>
                  </a:lnTo>
                  <a:lnTo>
                    <a:pt x="101" y="0"/>
                  </a:lnTo>
                  <a:lnTo>
                    <a:pt x="106" y="5"/>
                  </a:lnTo>
                  <a:lnTo>
                    <a:pt x="106" y="29"/>
                  </a:lnTo>
                  <a:lnTo>
                    <a:pt x="96" y="38"/>
                  </a:lnTo>
                  <a:lnTo>
                    <a:pt x="5" y="38"/>
                  </a:lnTo>
                  <a:lnTo>
                    <a:pt x="0" y="33"/>
                  </a:lnTo>
                  <a:lnTo>
                    <a:pt x="0" y="29"/>
                  </a:lnTo>
                  <a:lnTo>
                    <a:pt x="0" y="5"/>
                  </a:lnTo>
                  <a:close/>
                  <a:moveTo>
                    <a:pt x="15" y="29"/>
                  </a:moveTo>
                  <a:lnTo>
                    <a:pt x="5" y="24"/>
                  </a:lnTo>
                  <a:lnTo>
                    <a:pt x="96" y="24"/>
                  </a:lnTo>
                  <a:lnTo>
                    <a:pt x="91" y="29"/>
                  </a:lnTo>
                  <a:lnTo>
                    <a:pt x="91" y="5"/>
                  </a:lnTo>
                  <a:lnTo>
                    <a:pt x="96"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19" name="Picture 35"/>
            <p:cNvPicPr>
              <a:picLocks noChangeAspect="1" noChangeArrowheads="1"/>
            </p:cNvPicPr>
            <p:nvPr/>
          </p:nvPicPr>
          <p:blipFill>
            <a:blip r:embed="rId16" cstate="print"/>
            <a:srcRect/>
            <a:stretch>
              <a:fillRect/>
            </a:stretch>
          </p:blipFill>
          <p:spPr bwMode="auto">
            <a:xfrm>
              <a:off x="1555750" y="6373260"/>
              <a:ext cx="163512" cy="42863"/>
            </a:xfrm>
            <a:prstGeom prst="rect">
              <a:avLst/>
            </a:prstGeom>
            <a:noFill/>
            <a:ln w="9525">
              <a:noFill/>
              <a:miter lim="800000"/>
              <a:headEnd/>
              <a:tailEnd/>
            </a:ln>
          </p:spPr>
        </p:pic>
        <p:sp>
          <p:nvSpPr>
            <p:cNvPr id="120" name="Freeform 36"/>
            <p:cNvSpPr>
              <a:spLocks noEditPoints="1"/>
            </p:cNvSpPr>
            <p:nvPr/>
          </p:nvSpPr>
          <p:spPr bwMode="auto">
            <a:xfrm>
              <a:off x="1547812" y="6365323"/>
              <a:ext cx="188913" cy="68262"/>
            </a:xfrm>
            <a:custGeom>
              <a:avLst/>
              <a:gdLst>
                <a:gd name="T0" fmla="*/ 0 w 106"/>
                <a:gd name="T1" fmla="*/ 10080457 h 38"/>
                <a:gd name="T2" fmla="*/ 0 w 106"/>
                <a:gd name="T3" fmla="*/ 0 h 38"/>
                <a:gd name="T4" fmla="*/ 12599837 w 106"/>
                <a:gd name="T5" fmla="*/ 0 h 38"/>
                <a:gd name="T6" fmla="*/ 241928979 w 106"/>
                <a:gd name="T7" fmla="*/ 0 h 38"/>
                <a:gd name="T8" fmla="*/ 254530401 w 106"/>
                <a:gd name="T9" fmla="*/ 0 h 38"/>
                <a:gd name="T10" fmla="*/ 267130235 w 106"/>
                <a:gd name="T11" fmla="*/ 10080457 h 38"/>
                <a:gd name="T12" fmla="*/ 267130235 w 106"/>
                <a:gd name="T13" fmla="*/ 70561614 h 38"/>
                <a:gd name="T14" fmla="*/ 241928979 w 106"/>
                <a:gd name="T15" fmla="*/ 95762749 h 38"/>
                <a:gd name="T16" fmla="*/ 12599837 w 106"/>
                <a:gd name="T17" fmla="*/ 95762749 h 38"/>
                <a:gd name="T18" fmla="*/ 0 w 106"/>
                <a:gd name="T19" fmla="*/ 83162975 h 38"/>
                <a:gd name="T20" fmla="*/ 0 w 106"/>
                <a:gd name="T21" fmla="*/ 70561614 h 38"/>
                <a:gd name="T22" fmla="*/ 0 w 106"/>
                <a:gd name="T23" fmla="*/ 10080457 h 38"/>
                <a:gd name="T24" fmla="*/ 37801102 w 106"/>
                <a:gd name="T25" fmla="*/ 70561614 h 38"/>
                <a:gd name="T26" fmla="*/ 12599837 w 106"/>
                <a:gd name="T27" fmla="*/ 60481160 h 38"/>
                <a:gd name="T28" fmla="*/ 241928979 w 106"/>
                <a:gd name="T29" fmla="*/ 60481160 h 38"/>
                <a:gd name="T30" fmla="*/ 229329145 w 106"/>
                <a:gd name="T31" fmla="*/ 70561614 h 38"/>
                <a:gd name="T32" fmla="*/ 229329145 w 106"/>
                <a:gd name="T33" fmla="*/ 10080457 h 38"/>
                <a:gd name="T34" fmla="*/ 241928979 w 106"/>
                <a:gd name="T35" fmla="*/ 35281601 h 38"/>
                <a:gd name="T36" fmla="*/ 12599837 w 106"/>
                <a:gd name="T37" fmla="*/ 35281601 h 38"/>
                <a:gd name="T38" fmla="*/ 37801102 w 106"/>
                <a:gd name="T39" fmla="*/ 10080457 h 38"/>
                <a:gd name="T40" fmla="*/ 37801102 w 106"/>
                <a:gd name="T41" fmla="*/ 70561614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
                <a:gd name="T65" fmla="*/ 106 w 10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
                  <a:moveTo>
                    <a:pt x="0" y="4"/>
                  </a:moveTo>
                  <a:lnTo>
                    <a:pt x="0" y="0"/>
                  </a:lnTo>
                  <a:lnTo>
                    <a:pt x="5" y="0"/>
                  </a:lnTo>
                  <a:lnTo>
                    <a:pt x="96" y="0"/>
                  </a:lnTo>
                  <a:lnTo>
                    <a:pt x="101" y="0"/>
                  </a:lnTo>
                  <a:lnTo>
                    <a:pt x="106" y="4"/>
                  </a:lnTo>
                  <a:lnTo>
                    <a:pt x="106" y="28"/>
                  </a:lnTo>
                  <a:lnTo>
                    <a:pt x="96" y="38"/>
                  </a:lnTo>
                  <a:lnTo>
                    <a:pt x="5" y="38"/>
                  </a:lnTo>
                  <a:lnTo>
                    <a:pt x="0" y="33"/>
                  </a:lnTo>
                  <a:lnTo>
                    <a:pt x="0" y="28"/>
                  </a:lnTo>
                  <a:lnTo>
                    <a:pt x="0" y="4"/>
                  </a:lnTo>
                  <a:close/>
                  <a:moveTo>
                    <a:pt x="15" y="28"/>
                  </a:moveTo>
                  <a:lnTo>
                    <a:pt x="5" y="24"/>
                  </a:lnTo>
                  <a:lnTo>
                    <a:pt x="96" y="24"/>
                  </a:lnTo>
                  <a:lnTo>
                    <a:pt x="91" y="28"/>
                  </a:lnTo>
                  <a:lnTo>
                    <a:pt x="91" y="4"/>
                  </a:lnTo>
                  <a:lnTo>
                    <a:pt x="96" y="14"/>
                  </a:lnTo>
                  <a:lnTo>
                    <a:pt x="5" y="14"/>
                  </a:lnTo>
                  <a:lnTo>
                    <a:pt x="15" y="4"/>
                  </a:lnTo>
                  <a:lnTo>
                    <a:pt x="15" y="28"/>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sp>
          <p:nvSpPr>
            <p:cNvPr id="128" name="Rectangle 51"/>
            <p:cNvSpPr>
              <a:spLocks noChangeArrowheads="1"/>
            </p:cNvSpPr>
            <p:nvPr/>
          </p:nvSpPr>
          <p:spPr bwMode="auto">
            <a:xfrm>
              <a:off x="1822450" y="1923498"/>
              <a:ext cx="781050" cy="228600"/>
            </a:xfrm>
            <a:prstGeom prst="rect">
              <a:avLst/>
            </a:prstGeom>
            <a:noFill/>
            <a:ln w="9525">
              <a:noFill/>
              <a:miter lim="800000"/>
              <a:headEnd/>
              <a:tailEnd/>
            </a:ln>
          </p:spPr>
          <p:txBody>
            <a:bodyPr wrap="none" lIns="0" tIns="0" rIns="0" bIns="0">
              <a:spAutoFit/>
            </a:bodyPr>
            <a:lstStyle/>
            <a:p>
              <a:pPr defTabSz="912813"/>
              <a:r>
                <a:rPr lang="ja-JP" altLang="ja-JP" sz="1500" b="1">
                  <a:solidFill>
                    <a:srgbClr val="000000"/>
                  </a:solidFill>
                  <a:latin typeface="Times New Roman" pitchFamily="18" charset="0"/>
                  <a:cs typeface="Times New Roman" pitchFamily="18" charset="0"/>
                </a:rPr>
                <a:t>Electrode</a:t>
              </a:r>
              <a:endParaRPr lang="ja-JP" altLang="ja-JP" sz="1700">
                <a:latin typeface="Times New Roman" pitchFamily="18" charset="0"/>
                <a:cs typeface="Times New Roman" pitchFamily="18" charset="0"/>
              </a:endParaRPr>
            </a:p>
          </p:txBody>
        </p:sp>
        <p:sp>
          <p:nvSpPr>
            <p:cNvPr id="129" name="Rectangle 58"/>
            <p:cNvSpPr>
              <a:spLocks noChangeArrowheads="1"/>
            </p:cNvSpPr>
            <p:nvPr/>
          </p:nvSpPr>
          <p:spPr bwMode="auto">
            <a:xfrm>
              <a:off x="1952103" y="3520523"/>
              <a:ext cx="285750" cy="228600"/>
            </a:xfrm>
            <a:prstGeom prst="rect">
              <a:avLst/>
            </a:prstGeom>
            <a:noFill/>
            <a:ln w="9525">
              <a:noFill/>
              <a:miter lim="800000"/>
              <a:headEnd/>
              <a:tailEnd/>
            </a:ln>
          </p:spPr>
          <p:txBody>
            <a:bodyPr wrap="none" lIns="0" tIns="0" rIns="0" bIns="0">
              <a:spAutoFit/>
            </a:bodyPr>
            <a:lstStyle/>
            <a:p>
              <a:pPr defTabSz="912813"/>
              <a:r>
                <a:rPr lang="ja-JP" altLang="ja-JP" sz="1500" b="1" dirty="0">
                  <a:solidFill>
                    <a:srgbClr val="000000"/>
                  </a:solidFill>
                  <a:latin typeface="Times New Roman" pitchFamily="18" charset="0"/>
                  <a:cs typeface="Times New Roman" pitchFamily="18" charset="0"/>
                </a:rPr>
                <a:t>400</a:t>
              </a:r>
              <a:endParaRPr lang="ja-JP" altLang="ja-JP" sz="1700" dirty="0">
                <a:latin typeface="Times New Roman" pitchFamily="18" charset="0"/>
                <a:cs typeface="Times New Roman" pitchFamily="18" charset="0"/>
              </a:endParaRPr>
            </a:p>
          </p:txBody>
        </p:sp>
        <p:pic>
          <p:nvPicPr>
            <p:cNvPr id="130" name="Picture 67"/>
            <p:cNvPicPr>
              <a:picLocks noChangeAspect="1" noChangeArrowheads="1"/>
            </p:cNvPicPr>
            <p:nvPr/>
          </p:nvPicPr>
          <p:blipFill>
            <a:blip r:embed="rId17" cstate="print"/>
            <a:srcRect/>
            <a:stretch>
              <a:fillRect/>
            </a:stretch>
          </p:blipFill>
          <p:spPr bwMode="auto">
            <a:xfrm>
              <a:off x="1376362" y="5276298"/>
              <a:ext cx="736600" cy="147637"/>
            </a:xfrm>
            <a:prstGeom prst="rect">
              <a:avLst/>
            </a:prstGeom>
            <a:noFill/>
            <a:ln w="9525">
              <a:noFill/>
              <a:miter lim="800000"/>
              <a:headEnd/>
              <a:tailEnd/>
            </a:ln>
          </p:spPr>
        </p:pic>
        <p:sp>
          <p:nvSpPr>
            <p:cNvPr id="131" name="Freeform 68"/>
            <p:cNvSpPr>
              <a:spLocks noEditPoints="1"/>
            </p:cNvSpPr>
            <p:nvPr/>
          </p:nvSpPr>
          <p:spPr bwMode="auto">
            <a:xfrm>
              <a:off x="1366837" y="5268360"/>
              <a:ext cx="765175" cy="171450"/>
            </a:xfrm>
            <a:custGeom>
              <a:avLst/>
              <a:gdLst>
                <a:gd name="T0" fmla="*/ 0 w 428"/>
                <a:gd name="T1" fmla="*/ 12601739 h 96"/>
                <a:gd name="T2" fmla="*/ 0 w 428"/>
                <a:gd name="T3" fmla="*/ 0 h 96"/>
                <a:gd name="T4" fmla="*/ 12599968 w 428"/>
                <a:gd name="T5" fmla="*/ 0 h 96"/>
                <a:gd name="T6" fmla="*/ 1053422271 w 428"/>
                <a:gd name="T7" fmla="*/ 0 h 96"/>
                <a:gd name="T8" fmla="*/ 1066023824 w 428"/>
                <a:gd name="T9" fmla="*/ 0 h 96"/>
                <a:gd name="T10" fmla="*/ 1078623789 w 428"/>
                <a:gd name="T11" fmla="*/ 12601739 h 96"/>
                <a:gd name="T12" fmla="*/ 1078623789 w 428"/>
                <a:gd name="T13" fmla="*/ 219258882 h 96"/>
                <a:gd name="T14" fmla="*/ 1053422271 w 428"/>
                <a:gd name="T15" fmla="*/ 241941372 h 96"/>
                <a:gd name="T16" fmla="*/ 12599968 w 428"/>
                <a:gd name="T17" fmla="*/ 241941372 h 96"/>
                <a:gd name="T18" fmla="*/ 0 w 428"/>
                <a:gd name="T19" fmla="*/ 229339636 h 96"/>
                <a:gd name="T20" fmla="*/ 0 w 428"/>
                <a:gd name="T21" fmla="*/ 219258882 h 96"/>
                <a:gd name="T22" fmla="*/ 0 w 428"/>
                <a:gd name="T23" fmla="*/ 12601739 h 96"/>
                <a:gd name="T24" fmla="*/ 37801496 w 428"/>
                <a:gd name="T25" fmla="*/ 219258882 h 96"/>
                <a:gd name="T26" fmla="*/ 12599968 w 428"/>
                <a:gd name="T27" fmla="*/ 206658683 h 96"/>
                <a:gd name="T28" fmla="*/ 1053422271 w 428"/>
                <a:gd name="T29" fmla="*/ 206658683 h 96"/>
                <a:gd name="T30" fmla="*/ 1040822306 w 428"/>
                <a:gd name="T31" fmla="*/ 219258882 h 96"/>
                <a:gd name="T32" fmla="*/ 1040822306 w 428"/>
                <a:gd name="T33" fmla="*/ 12601739 h 96"/>
                <a:gd name="T34" fmla="*/ 1053422271 w 428"/>
                <a:gd name="T35" fmla="*/ 37803634 h 96"/>
                <a:gd name="T36" fmla="*/ 12599968 w 428"/>
                <a:gd name="T37" fmla="*/ 37803634 h 96"/>
                <a:gd name="T38" fmla="*/ 37801496 w 428"/>
                <a:gd name="T39" fmla="*/ 12601739 h 96"/>
                <a:gd name="T40" fmla="*/ 37801496 w 428"/>
                <a:gd name="T41" fmla="*/ 21925888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8"/>
                <a:gd name="T64" fmla="*/ 0 h 96"/>
                <a:gd name="T65" fmla="*/ 428 w 428"/>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8" h="96">
                  <a:moveTo>
                    <a:pt x="0" y="5"/>
                  </a:moveTo>
                  <a:lnTo>
                    <a:pt x="0" y="0"/>
                  </a:lnTo>
                  <a:lnTo>
                    <a:pt x="5" y="0"/>
                  </a:lnTo>
                  <a:lnTo>
                    <a:pt x="418" y="0"/>
                  </a:lnTo>
                  <a:lnTo>
                    <a:pt x="423" y="0"/>
                  </a:lnTo>
                  <a:lnTo>
                    <a:pt x="428" y="5"/>
                  </a:lnTo>
                  <a:lnTo>
                    <a:pt x="428" y="87"/>
                  </a:lnTo>
                  <a:lnTo>
                    <a:pt x="418" y="96"/>
                  </a:lnTo>
                  <a:lnTo>
                    <a:pt x="5" y="96"/>
                  </a:lnTo>
                  <a:lnTo>
                    <a:pt x="0" y="91"/>
                  </a:lnTo>
                  <a:lnTo>
                    <a:pt x="0" y="87"/>
                  </a:lnTo>
                  <a:lnTo>
                    <a:pt x="0" y="5"/>
                  </a:lnTo>
                  <a:close/>
                  <a:moveTo>
                    <a:pt x="15" y="87"/>
                  </a:moveTo>
                  <a:lnTo>
                    <a:pt x="5" y="82"/>
                  </a:lnTo>
                  <a:lnTo>
                    <a:pt x="418" y="82"/>
                  </a:lnTo>
                  <a:lnTo>
                    <a:pt x="413" y="87"/>
                  </a:lnTo>
                  <a:lnTo>
                    <a:pt x="413" y="5"/>
                  </a:lnTo>
                  <a:lnTo>
                    <a:pt x="418" y="15"/>
                  </a:lnTo>
                  <a:lnTo>
                    <a:pt x="5" y="15"/>
                  </a:lnTo>
                  <a:lnTo>
                    <a:pt x="15" y="5"/>
                  </a:lnTo>
                  <a:lnTo>
                    <a:pt x="15" y="87"/>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32" name="Picture 69"/>
            <p:cNvPicPr>
              <a:picLocks noChangeAspect="1" noChangeArrowheads="1"/>
            </p:cNvPicPr>
            <p:nvPr/>
          </p:nvPicPr>
          <p:blipFill>
            <a:blip r:embed="rId15" cstate="print"/>
            <a:srcRect/>
            <a:stretch>
              <a:fillRect/>
            </a:stretch>
          </p:blipFill>
          <p:spPr bwMode="auto">
            <a:xfrm>
              <a:off x="1376362" y="5928760"/>
              <a:ext cx="755650" cy="42863"/>
            </a:xfrm>
            <a:prstGeom prst="rect">
              <a:avLst/>
            </a:prstGeom>
            <a:noFill/>
            <a:ln w="9525">
              <a:noFill/>
              <a:miter lim="800000"/>
              <a:headEnd/>
              <a:tailEnd/>
            </a:ln>
          </p:spPr>
        </p:pic>
        <p:sp>
          <p:nvSpPr>
            <p:cNvPr id="133" name="Freeform 70"/>
            <p:cNvSpPr>
              <a:spLocks noEditPoints="1"/>
            </p:cNvSpPr>
            <p:nvPr/>
          </p:nvSpPr>
          <p:spPr bwMode="auto">
            <a:xfrm>
              <a:off x="1366837" y="5919235"/>
              <a:ext cx="781050" cy="68263"/>
            </a:xfrm>
            <a:custGeom>
              <a:avLst/>
              <a:gdLst>
                <a:gd name="T0" fmla="*/ 0 w 437"/>
                <a:gd name="T1" fmla="*/ 12599777 h 38"/>
                <a:gd name="T2" fmla="*/ 0 w 437"/>
                <a:gd name="T3" fmla="*/ 0 h 38"/>
                <a:gd name="T4" fmla="*/ 12601584 w 437"/>
                <a:gd name="T5" fmla="*/ 0 h 38"/>
                <a:gd name="T6" fmla="*/ 1078627748 w 437"/>
                <a:gd name="T7" fmla="*/ 0 h 38"/>
                <a:gd name="T8" fmla="*/ 1088708377 w 437"/>
                <a:gd name="T9" fmla="*/ 0 h 38"/>
                <a:gd name="T10" fmla="*/ 1101309958 w 437"/>
                <a:gd name="T11" fmla="*/ 12599777 h 38"/>
                <a:gd name="T12" fmla="*/ 1101309958 w 437"/>
                <a:gd name="T13" fmla="*/ 73082521 h 38"/>
                <a:gd name="T14" fmla="*/ 1078627748 w 437"/>
                <a:gd name="T15" fmla="*/ 95762749 h 38"/>
                <a:gd name="T16" fmla="*/ 12601584 w 437"/>
                <a:gd name="T17" fmla="*/ 95762749 h 38"/>
                <a:gd name="T18" fmla="*/ 0 w 437"/>
                <a:gd name="T19" fmla="*/ 85682295 h 38"/>
                <a:gd name="T20" fmla="*/ 0 w 437"/>
                <a:gd name="T21" fmla="*/ 73082521 h 38"/>
                <a:gd name="T22" fmla="*/ 0 w 437"/>
                <a:gd name="T23" fmla="*/ 12599777 h 38"/>
                <a:gd name="T24" fmla="*/ 37803167 w 437"/>
                <a:gd name="T25" fmla="*/ 73082521 h 38"/>
                <a:gd name="T26" fmla="*/ 12601584 w 437"/>
                <a:gd name="T27" fmla="*/ 60481160 h 38"/>
                <a:gd name="T28" fmla="*/ 1078627748 w 437"/>
                <a:gd name="T29" fmla="*/ 60481160 h 38"/>
                <a:gd name="T30" fmla="*/ 1066027755 w 437"/>
                <a:gd name="T31" fmla="*/ 73082521 h 38"/>
                <a:gd name="T32" fmla="*/ 1066027755 w 437"/>
                <a:gd name="T33" fmla="*/ 12599777 h 38"/>
                <a:gd name="T34" fmla="*/ 1078627748 w 437"/>
                <a:gd name="T35" fmla="*/ 35281601 h 38"/>
                <a:gd name="T36" fmla="*/ 12601584 w 437"/>
                <a:gd name="T37" fmla="*/ 35281601 h 38"/>
                <a:gd name="T38" fmla="*/ 37803167 w 437"/>
                <a:gd name="T39" fmla="*/ 12599777 h 38"/>
                <a:gd name="T40" fmla="*/ 37803167 w 437"/>
                <a:gd name="T41" fmla="*/ 7308252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8"/>
                <a:gd name="T65" fmla="*/ 437 w 437"/>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8">
                  <a:moveTo>
                    <a:pt x="0" y="5"/>
                  </a:moveTo>
                  <a:lnTo>
                    <a:pt x="0" y="0"/>
                  </a:lnTo>
                  <a:lnTo>
                    <a:pt x="5" y="0"/>
                  </a:lnTo>
                  <a:lnTo>
                    <a:pt x="428" y="0"/>
                  </a:lnTo>
                  <a:lnTo>
                    <a:pt x="432" y="0"/>
                  </a:lnTo>
                  <a:lnTo>
                    <a:pt x="437" y="5"/>
                  </a:lnTo>
                  <a:lnTo>
                    <a:pt x="437" y="29"/>
                  </a:lnTo>
                  <a:lnTo>
                    <a:pt x="428" y="38"/>
                  </a:lnTo>
                  <a:lnTo>
                    <a:pt x="5" y="38"/>
                  </a:lnTo>
                  <a:lnTo>
                    <a:pt x="0" y="34"/>
                  </a:lnTo>
                  <a:lnTo>
                    <a:pt x="0" y="29"/>
                  </a:lnTo>
                  <a:lnTo>
                    <a:pt x="0" y="5"/>
                  </a:lnTo>
                  <a:close/>
                  <a:moveTo>
                    <a:pt x="15" y="29"/>
                  </a:moveTo>
                  <a:lnTo>
                    <a:pt x="5" y="24"/>
                  </a:lnTo>
                  <a:lnTo>
                    <a:pt x="428" y="24"/>
                  </a:lnTo>
                  <a:lnTo>
                    <a:pt x="423" y="29"/>
                  </a:lnTo>
                  <a:lnTo>
                    <a:pt x="423" y="5"/>
                  </a:lnTo>
                  <a:lnTo>
                    <a:pt x="428" y="14"/>
                  </a:lnTo>
                  <a:lnTo>
                    <a:pt x="5" y="14"/>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pic>
          <p:nvPicPr>
            <p:cNvPr id="134" name="Picture 71"/>
            <p:cNvPicPr>
              <a:picLocks noChangeAspect="1" noChangeArrowheads="1"/>
            </p:cNvPicPr>
            <p:nvPr/>
          </p:nvPicPr>
          <p:blipFill>
            <a:blip r:embed="rId15" cstate="print"/>
            <a:srcRect/>
            <a:stretch>
              <a:fillRect/>
            </a:stretch>
          </p:blipFill>
          <p:spPr bwMode="auto">
            <a:xfrm>
              <a:off x="1376362" y="5962098"/>
              <a:ext cx="755650" cy="42862"/>
            </a:xfrm>
            <a:prstGeom prst="rect">
              <a:avLst/>
            </a:prstGeom>
            <a:noFill/>
            <a:ln w="9525">
              <a:noFill/>
              <a:miter lim="800000"/>
              <a:headEnd/>
              <a:tailEnd/>
            </a:ln>
          </p:spPr>
        </p:pic>
        <p:sp>
          <p:nvSpPr>
            <p:cNvPr id="135" name="Freeform 72"/>
            <p:cNvSpPr>
              <a:spLocks noEditPoints="1"/>
            </p:cNvSpPr>
            <p:nvPr/>
          </p:nvSpPr>
          <p:spPr bwMode="auto">
            <a:xfrm>
              <a:off x="1366837" y="5954160"/>
              <a:ext cx="781050" cy="68263"/>
            </a:xfrm>
            <a:custGeom>
              <a:avLst/>
              <a:gdLst>
                <a:gd name="T0" fmla="*/ 0 w 437"/>
                <a:gd name="T1" fmla="*/ 12599884 h 39"/>
                <a:gd name="T2" fmla="*/ 0 w 437"/>
                <a:gd name="T3" fmla="*/ 0 h 39"/>
                <a:gd name="T4" fmla="*/ 12601584 w 437"/>
                <a:gd name="T5" fmla="*/ 0 h 39"/>
                <a:gd name="T6" fmla="*/ 1078627748 w 437"/>
                <a:gd name="T7" fmla="*/ 0 h 39"/>
                <a:gd name="T8" fmla="*/ 1088708377 w 437"/>
                <a:gd name="T9" fmla="*/ 0 h 39"/>
                <a:gd name="T10" fmla="*/ 1101309958 w 437"/>
                <a:gd name="T11" fmla="*/ 12599884 h 39"/>
                <a:gd name="T12" fmla="*/ 1101309958 w 437"/>
                <a:gd name="T13" fmla="*/ 73083143 h 39"/>
                <a:gd name="T14" fmla="*/ 1078627748 w 437"/>
                <a:gd name="T15" fmla="*/ 98284493 h 39"/>
                <a:gd name="T16" fmla="*/ 12601584 w 437"/>
                <a:gd name="T17" fmla="*/ 98284493 h 39"/>
                <a:gd name="T18" fmla="*/ 0 w 437"/>
                <a:gd name="T19" fmla="*/ 85684612 h 39"/>
                <a:gd name="T20" fmla="*/ 0 w 437"/>
                <a:gd name="T21" fmla="*/ 73083143 h 39"/>
                <a:gd name="T22" fmla="*/ 0 w 437"/>
                <a:gd name="T23" fmla="*/ 12599884 h 39"/>
                <a:gd name="T24" fmla="*/ 37803167 w 437"/>
                <a:gd name="T25" fmla="*/ 73083143 h 39"/>
                <a:gd name="T26" fmla="*/ 12601584 w 437"/>
                <a:gd name="T27" fmla="*/ 60483263 h 39"/>
                <a:gd name="T28" fmla="*/ 1078627748 w 437"/>
                <a:gd name="T29" fmla="*/ 60483263 h 39"/>
                <a:gd name="T30" fmla="*/ 1066027755 w 437"/>
                <a:gd name="T31" fmla="*/ 73083143 h 39"/>
                <a:gd name="T32" fmla="*/ 1066027755 w 437"/>
                <a:gd name="T33" fmla="*/ 12599884 h 39"/>
                <a:gd name="T34" fmla="*/ 1078627748 w 437"/>
                <a:gd name="T35" fmla="*/ 37801242 h 39"/>
                <a:gd name="T36" fmla="*/ 12601584 w 437"/>
                <a:gd name="T37" fmla="*/ 37801242 h 39"/>
                <a:gd name="T38" fmla="*/ 37803167 w 437"/>
                <a:gd name="T39" fmla="*/ 12599884 h 39"/>
                <a:gd name="T40" fmla="*/ 37803167 w 437"/>
                <a:gd name="T41" fmla="*/ 73083143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39"/>
                <a:gd name="T65" fmla="*/ 437 w 43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39">
                  <a:moveTo>
                    <a:pt x="0" y="5"/>
                  </a:moveTo>
                  <a:lnTo>
                    <a:pt x="0" y="0"/>
                  </a:lnTo>
                  <a:lnTo>
                    <a:pt x="5" y="0"/>
                  </a:lnTo>
                  <a:lnTo>
                    <a:pt x="428" y="0"/>
                  </a:lnTo>
                  <a:lnTo>
                    <a:pt x="432" y="0"/>
                  </a:lnTo>
                  <a:lnTo>
                    <a:pt x="437" y="5"/>
                  </a:lnTo>
                  <a:lnTo>
                    <a:pt x="437" y="29"/>
                  </a:lnTo>
                  <a:lnTo>
                    <a:pt x="428" y="39"/>
                  </a:lnTo>
                  <a:lnTo>
                    <a:pt x="5" y="39"/>
                  </a:lnTo>
                  <a:lnTo>
                    <a:pt x="0" y="34"/>
                  </a:lnTo>
                  <a:lnTo>
                    <a:pt x="0" y="29"/>
                  </a:lnTo>
                  <a:lnTo>
                    <a:pt x="0" y="5"/>
                  </a:lnTo>
                  <a:close/>
                  <a:moveTo>
                    <a:pt x="15" y="29"/>
                  </a:moveTo>
                  <a:lnTo>
                    <a:pt x="5" y="24"/>
                  </a:lnTo>
                  <a:lnTo>
                    <a:pt x="428" y="24"/>
                  </a:lnTo>
                  <a:lnTo>
                    <a:pt x="423" y="29"/>
                  </a:lnTo>
                  <a:lnTo>
                    <a:pt x="423" y="5"/>
                  </a:lnTo>
                  <a:lnTo>
                    <a:pt x="428" y="15"/>
                  </a:lnTo>
                  <a:lnTo>
                    <a:pt x="5" y="15"/>
                  </a:lnTo>
                  <a:lnTo>
                    <a:pt x="15" y="5"/>
                  </a:lnTo>
                  <a:lnTo>
                    <a:pt x="15" y="29"/>
                  </a:lnTo>
                  <a:close/>
                </a:path>
              </a:pathLst>
            </a:custGeom>
            <a:solidFill>
              <a:srgbClr val="000000"/>
            </a:solidFill>
            <a:ln w="0">
              <a:solidFill>
                <a:srgbClr val="000000"/>
              </a:solidFill>
              <a:prstDash val="solid"/>
              <a:round/>
              <a:headEnd/>
              <a:tailEnd/>
            </a:ln>
          </p:spPr>
          <p:txBody>
            <a:bodyPr lIns="91418" tIns="45710" rIns="91418" bIns="45710"/>
            <a:lstStyle/>
            <a:p>
              <a:endParaRPr lang="ja-JP" altLang="en-US"/>
            </a:p>
          </p:txBody>
        </p:sp>
        <p:cxnSp>
          <p:nvCxnSpPr>
            <p:cNvPr id="136" name="直線コネクタ 66"/>
            <p:cNvCxnSpPr>
              <a:cxnSpLocks noChangeShapeType="1"/>
            </p:cNvCxnSpPr>
            <p:nvPr/>
          </p:nvCxnSpPr>
          <p:spPr bwMode="auto">
            <a:xfrm>
              <a:off x="2119312" y="2348948"/>
              <a:ext cx="399653" cy="0"/>
            </a:xfrm>
            <a:prstGeom prst="line">
              <a:avLst/>
            </a:prstGeom>
            <a:noFill/>
            <a:ln w="19050" algn="ctr">
              <a:solidFill>
                <a:schemeClr val="tx1"/>
              </a:solidFill>
              <a:round/>
              <a:headEnd/>
              <a:tailEnd/>
            </a:ln>
          </p:spPr>
        </p:cxnSp>
        <p:cxnSp>
          <p:nvCxnSpPr>
            <p:cNvPr id="137" name="直線コネクタ 67"/>
            <p:cNvCxnSpPr>
              <a:cxnSpLocks noChangeShapeType="1"/>
            </p:cNvCxnSpPr>
            <p:nvPr/>
          </p:nvCxnSpPr>
          <p:spPr bwMode="auto">
            <a:xfrm>
              <a:off x="2127250" y="5276298"/>
              <a:ext cx="476250" cy="0"/>
            </a:xfrm>
            <a:prstGeom prst="line">
              <a:avLst/>
            </a:prstGeom>
            <a:noFill/>
            <a:ln w="19050" algn="ctr">
              <a:solidFill>
                <a:schemeClr val="tx1"/>
              </a:solidFill>
              <a:round/>
              <a:headEnd/>
              <a:tailEnd/>
            </a:ln>
          </p:spPr>
        </p:cxnSp>
        <p:cxnSp>
          <p:nvCxnSpPr>
            <p:cNvPr id="138" name="直線矢印コネクタ 68"/>
            <p:cNvCxnSpPr>
              <a:cxnSpLocks noChangeShapeType="1"/>
            </p:cNvCxnSpPr>
            <p:nvPr/>
          </p:nvCxnSpPr>
          <p:spPr bwMode="auto">
            <a:xfrm rot="5400000">
              <a:off x="831328" y="3812623"/>
              <a:ext cx="2941637" cy="1588"/>
            </a:xfrm>
            <a:prstGeom prst="straightConnector1">
              <a:avLst/>
            </a:prstGeom>
            <a:noFill/>
            <a:ln w="9525" algn="ctr">
              <a:solidFill>
                <a:schemeClr val="tx1"/>
              </a:solidFill>
              <a:round/>
              <a:headEnd type="arrow" w="med" len="med"/>
              <a:tailEnd type="arrow" w="med" len="med"/>
            </a:ln>
          </p:spPr>
        </p:cxnSp>
        <p:cxnSp>
          <p:nvCxnSpPr>
            <p:cNvPr id="144" name="直線矢印コネクタ 78"/>
            <p:cNvCxnSpPr>
              <a:cxnSpLocks noChangeShapeType="1"/>
            </p:cNvCxnSpPr>
            <p:nvPr/>
          </p:nvCxnSpPr>
          <p:spPr bwMode="auto">
            <a:xfrm rot="5400000" flipH="1" flipV="1">
              <a:off x="2089546" y="4823066"/>
              <a:ext cx="857250" cy="1588"/>
            </a:xfrm>
            <a:prstGeom prst="straightConnector1">
              <a:avLst/>
            </a:prstGeom>
            <a:noFill/>
            <a:ln w="9525" algn="ctr">
              <a:solidFill>
                <a:schemeClr val="tx1"/>
              </a:solidFill>
              <a:round/>
              <a:headEnd/>
              <a:tailEnd type="arrow" w="med" len="med"/>
            </a:ln>
          </p:spPr>
        </p:cxnSp>
        <p:sp>
          <p:nvSpPr>
            <p:cNvPr id="145" name="Rectangle 51"/>
            <p:cNvSpPr>
              <a:spLocks noChangeArrowheads="1"/>
            </p:cNvSpPr>
            <p:nvPr/>
          </p:nvSpPr>
          <p:spPr bwMode="auto">
            <a:xfrm>
              <a:off x="2276648" y="5258469"/>
              <a:ext cx="314325" cy="258763"/>
            </a:xfrm>
            <a:prstGeom prst="rect">
              <a:avLst/>
            </a:prstGeom>
            <a:noFill/>
            <a:ln w="9525">
              <a:noFill/>
              <a:miter lim="800000"/>
              <a:headEnd/>
              <a:tailEnd/>
            </a:ln>
          </p:spPr>
          <p:txBody>
            <a:bodyPr wrap="none" lIns="0" tIns="0" rIns="0" bIns="0">
              <a:spAutoFit/>
            </a:bodyPr>
            <a:lstStyle/>
            <a:p>
              <a:pPr defTabSz="912813"/>
              <a:r>
                <a:rPr lang="en-US" altLang="ja-JP" sz="1700" b="1" i="1" dirty="0">
                  <a:latin typeface="Times New Roman" pitchFamily="18" charset="0"/>
                  <a:cs typeface="Times New Roman" pitchFamily="18" charset="0"/>
                </a:rPr>
                <a:t>z</a:t>
              </a:r>
              <a:r>
                <a:rPr lang="en-US" altLang="ja-JP" sz="1700" b="1" dirty="0">
                  <a:latin typeface="Times New Roman" pitchFamily="18" charset="0"/>
                  <a:cs typeface="Times New Roman" pitchFamily="18" charset="0"/>
                </a:rPr>
                <a:t>=0</a:t>
              </a:r>
              <a:endParaRPr lang="ja-JP" altLang="ja-JP" sz="1700" b="1" dirty="0">
                <a:latin typeface="Times New Roman" pitchFamily="18" charset="0"/>
                <a:cs typeface="Times New Roman" pitchFamily="18" charset="0"/>
              </a:endParaRPr>
            </a:p>
          </p:txBody>
        </p:sp>
        <p:sp>
          <p:nvSpPr>
            <p:cNvPr id="147" name="Rectangle 76"/>
            <p:cNvSpPr>
              <a:spLocks noChangeArrowheads="1"/>
            </p:cNvSpPr>
            <p:nvPr/>
          </p:nvSpPr>
          <p:spPr bwMode="auto">
            <a:xfrm>
              <a:off x="1644650" y="2409273"/>
              <a:ext cx="215900" cy="2789150"/>
            </a:xfrm>
            <a:prstGeom prst="rect">
              <a:avLst/>
            </a:prstGeom>
            <a:noFill/>
            <a:ln w="28575">
              <a:solidFill>
                <a:srgbClr val="FF0000"/>
              </a:solidFill>
              <a:miter lim="800000"/>
              <a:headEnd/>
              <a:tailEnd/>
            </a:ln>
            <a:effectLst/>
          </p:spPr>
          <p:txBody>
            <a:bodyPr wrap="none" anchor="ctr"/>
            <a:lstStyle/>
            <a:p>
              <a:endParaRPr lang="ja-JP" altLang="en-US"/>
            </a:p>
          </p:txBody>
        </p:sp>
      </p:grpSp>
      <p:sp>
        <p:nvSpPr>
          <p:cNvPr id="150" name="テキスト ボックス 149"/>
          <p:cNvSpPr txBox="1"/>
          <p:nvPr/>
        </p:nvSpPr>
        <p:spPr>
          <a:xfrm>
            <a:off x="7020272" y="644519"/>
            <a:ext cx="1736840" cy="276999"/>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sz="1200" dirty="0" smtClean="0"/>
              <a:t>半径方向分布</a:t>
            </a:r>
            <a:endParaRPr kumimoji="1" lang="ja-JP" altLang="en-US" sz="1200" dirty="0"/>
          </a:p>
        </p:txBody>
      </p:sp>
      <p:sp>
        <p:nvSpPr>
          <p:cNvPr id="151" name="右矢印 150"/>
          <p:cNvSpPr/>
          <p:nvPr/>
        </p:nvSpPr>
        <p:spPr>
          <a:xfrm>
            <a:off x="6499043" y="2204864"/>
            <a:ext cx="593237" cy="28530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テキスト ボックス 63"/>
          <p:cNvSpPr txBox="1">
            <a:spLocks noChangeArrowheads="1"/>
          </p:cNvSpPr>
          <p:nvPr/>
        </p:nvSpPr>
        <p:spPr bwMode="auto">
          <a:xfrm>
            <a:off x="6043424" y="1896604"/>
            <a:ext cx="1184702" cy="276999"/>
          </a:xfrm>
          <a:prstGeom prst="rect">
            <a:avLst/>
          </a:prstGeom>
          <a:solidFill>
            <a:srgbClr val="FFFF00"/>
          </a:solidFill>
          <a:ln w="38100">
            <a:solidFill>
              <a:schemeClr val="tx1"/>
            </a:solidFill>
            <a:miter lim="800000"/>
            <a:headEnd/>
            <a:tailEnd/>
          </a:ln>
        </p:spPr>
        <p:txBody>
          <a:bodyPr wrap="square">
            <a:spAutoFit/>
          </a:bodyPr>
          <a:lstStyle/>
          <a:p>
            <a:pPr algn="ctr"/>
            <a:r>
              <a:rPr lang="ja-JP" altLang="en-US" sz="1200" b="1" dirty="0" smtClean="0">
                <a:latin typeface="Calibri" pitchFamily="34" charset="0"/>
              </a:rPr>
              <a:t>アーベル変換</a:t>
            </a:r>
            <a:endParaRPr lang="ja-JP" altLang="en-US" sz="1200" b="1" dirty="0">
              <a:latin typeface="Calibri" pitchFamily="34" charset="0"/>
            </a:endParaRPr>
          </a:p>
        </p:txBody>
      </p:sp>
      <p:pic>
        <p:nvPicPr>
          <p:cNvPr id="8195"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45917" y="4585925"/>
            <a:ext cx="2485549" cy="209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54316" y="2566072"/>
            <a:ext cx="2491707" cy="209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テキスト ボックス 71"/>
          <p:cNvSpPr txBox="1"/>
          <p:nvPr/>
        </p:nvSpPr>
        <p:spPr>
          <a:xfrm>
            <a:off x="82917" y="603132"/>
            <a:ext cx="1536755" cy="923330"/>
          </a:xfrm>
          <a:prstGeom prst="rect">
            <a:avLst/>
          </a:prstGeom>
          <a:solidFill>
            <a:srgbClr val="0000FF"/>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en-US" altLang="ja-JP" b="1" dirty="0" smtClean="0">
                <a:solidFill>
                  <a:schemeClr val="bg1"/>
                </a:solidFill>
                <a:latin typeface="Times New Roman" pitchFamily="18" charset="0"/>
                <a:cs typeface="Times New Roman" pitchFamily="18" charset="0"/>
              </a:rPr>
              <a:t>I.D.=5mm  </a:t>
            </a:r>
          </a:p>
          <a:p>
            <a:pPr algn="ctr"/>
            <a:r>
              <a:rPr lang="en-US" altLang="ja-JP" b="1" dirty="0" smtClean="0">
                <a:solidFill>
                  <a:schemeClr val="bg1"/>
                </a:solidFill>
                <a:latin typeface="Times New Roman" pitchFamily="18" charset="0"/>
                <a:cs typeface="Times New Roman" pitchFamily="18" charset="0"/>
              </a:rPr>
              <a:t>L=400mm</a:t>
            </a:r>
          </a:p>
          <a:p>
            <a:pPr algn="ctr"/>
            <a:r>
              <a:rPr kumimoji="1" lang="en-US" altLang="ja-JP" b="1" dirty="0" smtClean="0">
                <a:solidFill>
                  <a:schemeClr val="bg1"/>
                </a:solidFill>
                <a:latin typeface="Times New Roman" pitchFamily="18" charset="0"/>
                <a:cs typeface="Times New Roman" pitchFamily="18" charset="0"/>
              </a:rPr>
              <a:t>G=600kg/m</a:t>
            </a:r>
            <a:r>
              <a:rPr kumimoji="1" lang="en-US" altLang="ja-JP" b="1" baseline="30000" dirty="0" smtClean="0">
                <a:solidFill>
                  <a:schemeClr val="bg1"/>
                </a:solidFill>
                <a:latin typeface="Times New Roman" pitchFamily="18" charset="0"/>
                <a:cs typeface="Times New Roman" pitchFamily="18" charset="0"/>
              </a:rPr>
              <a:t>2</a:t>
            </a:r>
            <a:r>
              <a:rPr kumimoji="1" lang="en-US" altLang="ja-JP" b="1" dirty="0" smtClean="0">
                <a:solidFill>
                  <a:schemeClr val="bg1"/>
                </a:solidFill>
                <a:latin typeface="Times New Roman" pitchFamily="18" charset="0"/>
                <a:cs typeface="Times New Roman" pitchFamily="18" charset="0"/>
              </a:rPr>
              <a:t>s</a:t>
            </a:r>
            <a:endParaRPr kumimoji="1" lang="ja-JP" altLang="en-US" b="1" dirty="0">
              <a:solidFill>
                <a:schemeClr val="bg1"/>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07317" y="423953"/>
            <a:ext cx="2687391" cy="65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直線コネクタ 11"/>
          <p:cNvCxnSpPr/>
          <p:nvPr/>
        </p:nvCxnSpPr>
        <p:spPr>
          <a:xfrm>
            <a:off x="2330180" y="1342473"/>
            <a:ext cx="585636" cy="0"/>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2334271" y="3512417"/>
            <a:ext cx="585636" cy="0"/>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2284931" y="4484767"/>
            <a:ext cx="585636" cy="0"/>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013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8400" y="2638800"/>
            <a:ext cx="3995993"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636912"/>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653136"/>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0" y="-74610"/>
            <a:ext cx="6858000" cy="513359"/>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fontAlgn="auto">
              <a:spcBef>
                <a:spcPts val="0"/>
              </a:spcBef>
              <a:spcAft>
                <a:spcPts val="0"/>
              </a:spcAft>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a:solidFill>
                  <a:sysClr val="windowText" lastClr="000000"/>
                </a:solidFill>
                <a:latin typeface="Times New Roman" pitchFamily="18" charset="0"/>
                <a:cs typeface="Times New Roman" pitchFamily="18" charset="0"/>
              </a:rPr>
              <a:t>E</a:t>
            </a:r>
            <a:r>
              <a:rPr lang="en-US" altLang="ja-JP" sz="2800" b="1" i="1" dirty="0">
                <a:solidFill>
                  <a:srgbClr val="C00000"/>
                </a:solidFill>
                <a:latin typeface="Times New Roman" pitchFamily="18" charset="0"/>
                <a:cs typeface="Times New Roman" pitchFamily="18" charset="0"/>
              </a:rPr>
              <a:t>xperimental </a:t>
            </a:r>
            <a:r>
              <a:rPr lang="en-US" altLang="ja-JP" sz="2800" b="1" i="1" dirty="0" smtClean="0">
                <a:solidFill>
                  <a:srgbClr val="C00000"/>
                </a:solidFill>
                <a:latin typeface="Times New Roman" pitchFamily="18" charset="0"/>
                <a:cs typeface="Times New Roman" pitchFamily="18" charset="0"/>
              </a:rPr>
              <a:t>result                 </a:t>
            </a:r>
            <a:r>
              <a:rPr lang="en-US" altLang="ja-JP" sz="2800" b="1" dirty="0" smtClean="0">
                <a:solidFill>
                  <a:sysClr val="windowText" lastClr="000000"/>
                </a:solidFill>
                <a:latin typeface="Times New Roman" pitchFamily="18" charset="0"/>
                <a:cs typeface="Times New Roman" pitchFamily="18" charset="0"/>
              </a:rPr>
              <a:t>(</a:t>
            </a:r>
            <a:r>
              <a:rPr lang="en-US" altLang="ja-JP" sz="2800" b="1" dirty="0" err="1" smtClean="0">
                <a:solidFill>
                  <a:sysClr val="windowText" lastClr="000000"/>
                </a:solidFill>
                <a:latin typeface="Times New Roman" pitchFamily="18" charset="0"/>
                <a:cs typeface="Times New Roman" pitchFamily="18" charset="0"/>
              </a:rPr>
              <a:t>q:const</a:t>
            </a:r>
            <a:r>
              <a:rPr lang="en-US" altLang="ja-JP" sz="2800" b="1" dirty="0" smtClean="0">
                <a:solidFill>
                  <a:sysClr val="windowText" lastClr="000000"/>
                </a:solidFill>
                <a:latin typeface="Times New Roman" pitchFamily="18" charset="0"/>
                <a:cs typeface="Times New Roman" pitchFamily="18" charset="0"/>
              </a:rPr>
              <a:t>.)</a:t>
            </a:r>
            <a:r>
              <a:rPr lang="en-US" altLang="ja-JP" sz="2800" b="1" i="1" dirty="0" smtClean="0">
                <a:solidFill>
                  <a:sysClr val="windowText" lastClr="000000"/>
                </a:solidFill>
                <a:latin typeface="Times New Roman" pitchFamily="18" charset="0"/>
                <a:cs typeface="Times New Roman" pitchFamily="18" charset="0"/>
              </a:rPr>
              <a:t> </a:t>
            </a:r>
            <a:endParaRPr lang="ja-JP" altLang="en-US" sz="2800" b="1" i="1" dirty="0">
              <a:solidFill>
                <a:sysClr val="windowText" lastClr="000000"/>
              </a:solidFill>
              <a:latin typeface="Times New Roman" pitchFamily="18" charset="0"/>
              <a:cs typeface="Times New Roman" pitchFamily="18" charset="0"/>
            </a:endParaRPr>
          </a:p>
        </p:txBody>
      </p:sp>
      <p:cxnSp>
        <p:nvCxnSpPr>
          <p:cNvPr id="10" name="直線コネクタ 9"/>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直線コネクタ 10"/>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2" name="テキスト ボックス 11"/>
          <p:cNvSpPr txBox="1"/>
          <p:nvPr/>
        </p:nvSpPr>
        <p:spPr>
          <a:xfrm>
            <a:off x="6588224" y="69239"/>
            <a:ext cx="2467036" cy="369332"/>
          </a:xfrm>
          <a:prstGeom prst="rect">
            <a:avLst/>
          </a:prstGeom>
          <a:noFill/>
        </p:spPr>
        <p:txBody>
          <a:bodyPr wrap="square" rtlCol="0">
            <a:spAutoFit/>
          </a:bodyPr>
          <a:lstStyle/>
          <a:p>
            <a:r>
              <a:rPr kumimoji="1" lang="en-US" altLang="ja-JP" b="1" dirty="0" smtClean="0">
                <a:latin typeface="Times New Roman" pitchFamily="18" charset="0"/>
                <a:cs typeface="Times New Roman" pitchFamily="18" charset="0"/>
              </a:rPr>
              <a:t>I.D.=5mm  </a:t>
            </a:r>
            <a:r>
              <a:rPr lang="en-US" altLang="ja-JP" b="1" dirty="0" smtClean="0">
                <a:latin typeface="Times New Roman" pitchFamily="18" charset="0"/>
                <a:cs typeface="Times New Roman" pitchFamily="18" charset="0"/>
              </a:rPr>
              <a:t>L=1000mm</a:t>
            </a:r>
            <a:endParaRPr kumimoji="1" lang="ja-JP" altLang="en-US" b="1" dirty="0">
              <a:latin typeface="Times New Roman" pitchFamily="18" charset="0"/>
              <a:cs typeface="Times New Roman" pitchFamily="18" charset="0"/>
            </a:endParaRPr>
          </a:p>
        </p:txBody>
      </p:sp>
      <p:sp>
        <p:nvSpPr>
          <p:cNvPr id="15" name="テキスト ボックス 14"/>
          <p:cNvSpPr txBox="1"/>
          <p:nvPr/>
        </p:nvSpPr>
        <p:spPr>
          <a:xfrm>
            <a:off x="114108" y="5085184"/>
            <a:ext cx="1289540"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Tout=156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  (0.57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sp>
        <p:nvSpPr>
          <p:cNvPr id="16" name="テキスト ボックス 15"/>
          <p:cNvSpPr txBox="1"/>
          <p:nvPr/>
        </p:nvSpPr>
        <p:spPr>
          <a:xfrm>
            <a:off x="107504" y="3081189"/>
            <a:ext cx="1331640"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Tout=145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 (0.43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8400" y="4654800"/>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00" y="622800"/>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4658816" y="5112922"/>
            <a:ext cx="1224136"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Tout=172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(0.8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sp>
        <p:nvSpPr>
          <p:cNvPr id="19" name="テキスト ボックス 18"/>
          <p:cNvSpPr txBox="1"/>
          <p:nvPr/>
        </p:nvSpPr>
        <p:spPr>
          <a:xfrm>
            <a:off x="4568428" y="3081189"/>
            <a:ext cx="1224135"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Tout=165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 (0.7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3750061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5364088" y="5805420"/>
            <a:ext cx="792088" cy="647916"/>
          </a:xfrm>
          <a:prstGeom prst="ellipse">
            <a:avLst/>
          </a:prstGeom>
          <a:solidFill>
            <a:srgbClr val="FFFF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000" y="622800"/>
            <a:ext cx="3995993"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00" y="2638800"/>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00" y="4654800"/>
            <a:ext cx="3995993"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8400" y="2638800"/>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8400" y="4654800"/>
            <a:ext cx="3995993"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0" y="-74610"/>
            <a:ext cx="6858000" cy="944246"/>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a:solidFill>
                  <a:sysClr val="windowText" lastClr="000000"/>
                </a:solidFill>
                <a:latin typeface="Times New Roman" pitchFamily="18" charset="0"/>
                <a:cs typeface="Times New Roman" pitchFamily="18" charset="0"/>
              </a:rPr>
              <a:t>E</a:t>
            </a:r>
            <a:r>
              <a:rPr lang="en-US" altLang="ja-JP" sz="2800" b="1" i="1" dirty="0">
                <a:solidFill>
                  <a:srgbClr val="C00000"/>
                </a:solidFill>
                <a:latin typeface="Times New Roman" pitchFamily="18" charset="0"/>
                <a:cs typeface="Times New Roman" pitchFamily="18" charset="0"/>
              </a:rPr>
              <a:t>xperimental </a:t>
            </a:r>
            <a:r>
              <a:rPr lang="en-US" altLang="ja-JP" sz="2800" b="1" i="1" dirty="0" smtClean="0">
                <a:solidFill>
                  <a:srgbClr val="C00000"/>
                </a:solidFill>
                <a:latin typeface="Times New Roman" pitchFamily="18" charset="0"/>
                <a:cs typeface="Times New Roman" pitchFamily="18" charset="0"/>
              </a:rPr>
              <a:t>result                 </a:t>
            </a:r>
            <a:r>
              <a:rPr lang="en-US" altLang="ja-JP" sz="2800" b="1" dirty="0">
                <a:solidFill>
                  <a:sysClr val="windowText" lastClr="000000"/>
                </a:solidFill>
                <a:latin typeface="Times New Roman" pitchFamily="18" charset="0"/>
                <a:cs typeface="Times New Roman" pitchFamily="18" charset="0"/>
              </a:rPr>
              <a:t>(</a:t>
            </a:r>
            <a:r>
              <a:rPr lang="en-US" altLang="ja-JP" sz="2800" b="1" dirty="0" err="1">
                <a:solidFill>
                  <a:sysClr val="windowText" lastClr="000000"/>
                </a:solidFill>
                <a:latin typeface="Times New Roman" pitchFamily="18" charset="0"/>
                <a:cs typeface="Times New Roman" pitchFamily="18" charset="0"/>
              </a:rPr>
              <a:t>q:const</a:t>
            </a:r>
            <a:r>
              <a:rPr lang="en-US" altLang="ja-JP" sz="2800" b="1" dirty="0">
                <a:solidFill>
                  <a:sysClr val="windowText" lastClr="000000"/>
                </a:solidFill>
                <a:latin typeface="Times New Roman" pitchFamily="18" charset="0"/>
                <a:cs typeface="Times New Roman" pitchFamily="18" charset="0"/>
              </a:rPr>
              <a:t>.)</a:t>
            </a:r>
            <a:r>
              <a:rPr lang="en-US" altLang="ja-JP" sz="2800" b="1" i="1" dirty="0">
                <a:solidFill>
                  <a:sysClr val="windowText" lastClr="000000"/>
                </a:solidFill>
                <a:latin typeface="Times New Roman" pitchFamily="18" charset="0"/>
                <a:cs typeface="Times New Roman" pitchFamily="18" charset="0"/>
              </a:rPr>
              <a:t> </a:t>
            </a:r>
            <a:endParaRPr lang="ja-JP" altLang="en-US" sz="2800" b="1" i="1" dirty="0">
              <a:solidFill>
                <a:sysClr val="windowText" lastClr="000000"/>
              </a:solidFill>
              <a:latin typeface="Times New Roman" pitchFamily="18" charset="0"/>
              <a:cs typeface="Times New Roman" pitchFamily="18" charset="0"/>
            </a:endParaRPr>
          </a:p>
          <a:p>
            <a:pPr fontAlgn="auto">
              <a:spcBef>
                <a:spcPts val="0"/>
              </a:spcBef>
              <a:spcAft>
                <a:spcPts val="0"/>
              </a:spcAft>
              <a:defRPr/>
            </a:pPr>
            <a:r>
              <a:rPr lang="en-US" altLang="ja-JP" sz="2800" b="1" i="1" dirty="0" smtClean="0">
                <a:solidFill>
                  <a:srgbClr val="C00000"/>
                </a:solidFill>
                <a:latin typeface="Times New Roman" pitchFamily="18" charset="0"/>
                <a:cs typeface="Times New Roman" pitchFamily="18" charset="0"/>
              </a:rPr>
              <a:t> </a:t>
            </a:r>
            <a:endParaRPr lang="ja-JP" altLang="en-US" sz="2800" b="1" i="1" dirty="0">
              <a:solidFill>
                <a:srgbClr val="C00000"/>
              </a:solidFill>
              <a:latin typeface="Times New Roman" pitchFamily="18" charset="0"/>
              <a:cs typeface="Times New Roman" pitchFamily="18" charset="0"/>
            </a:endParaRPr>
          </a:p>
        </p:txBody>
      </p:sp>
      <p:cxnSp>
        <p:nvCxnSpPr>
          <p:cNvPr id="8" name="直線コネクタ 7"/>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直線コネクタ 8"/>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テキスト ボックス 9"/>
          <p:cNvSpPr txBox="1"/>
          <p:nvPr/>
        </p:nvSpPr>
        <p:spPr>
          <a:xfrm>
            <a:off x="6588224" y="69239"/>
            <a:ext cx="2467036" cy="369332"/>
          </a:xfrm>
          <a:prstGeom prst="rect">
            <a:avLst/>
          </a:prstGeom>
          <a:noFill/>
        </p:spPr>
        <p:txBody>
          <a:bodyPr wrap="square" rtlCol="0">
            <a:spAutoFit/>
          </a:bodyPr>
          <a:lstStyle/>
          <a:p>
            <a:r>
              <a:rPr kumimoji="1" lang="en-US" altLang="ja-JP" b="1" dirty="0" smtClean="0">
                <a:latin typeface="Times New Roman" pitchFamily="18" charset="0"/>
                <a:cs typeface="Times New Roman" pitchFamily="18" charset="0"/>
              </a:rPr>
              <a:t>I.D.=5mm  </a:t>
            </a:r>
            <a:r>
              <a:rPr lang="en-US" altLang="ja-JP" b="1" dirty="0" smtClean="0">
                <a:latin typeface="Times New Roman" pitchFamily="18" charset="0"/>
                <a:cs typeface="Times New Roman" pitchFamily="18" charset="0"/>
              </a:rPr>
              <a:t>L=400mm</a:t>
            </a:r>
            <a:endParaRPr kumimoji="1" lang="ja-JP" altLang="en-US" b="1" dirty="0">
              <a:latin typeface="Times New Roman" pitchFamily="18" charset="0"/>
              <a:cs typeface="Times New Roman" pitchFamily="18" charset="0"/>
            </a:endParaRPr>
          </a:p>
        </p:txBody>
      </p:sp>
      <p:sp>
        <p:nvSpPr>
          <p:cNvPr id="11" name="テキスト ボックス 10"/>
          <p:cNvSpPr txBox="1"/>
          <p:nvPr/>
        </p:nvSpPr>
        <p:spPr>
          <a:xfrm>
            <a:off x="4658816" y="5112922"/>
            <a:ext cx="1224136"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Tout=172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(0.8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sp>
        <p:nvSpPr>
          <p:cNvPr id="12" name="テキスト ボックス 11"/>
          <p:cNvSpPr txBox="1"/>
          <p:nvPr/>
        </p:nvSpPr>
        <p:spPr>
          <a:xfrm>
            <a:off x="4568428" y="3081189"/>
            <a:ext cx="1224135"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Tout=165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 (0.7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sp>
        <p:nvSpPr>
          <p:cNvPr id="13" name="テキスト ボックス 12"/>
          <p:cNvSpPr txBox="1"/>
          <p:nvPr/>
        </p:nvSpPr>
        <p:spPr>
          <a:xfrm>
            <a:off x="114108" y="5085184"/>
            <a:ext cx="1289540"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Tout=156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  (0.57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sp>
        <p:nvSpPr>
          <p:cNvPr id="14" name="テキスト ボックス 13"/>
          <p:cNvSpPr txBox="1"/>
          <p:nvPr/>
        </p:nvSpPr>
        <p:spPr>
          <a:xfrm>
            <a:off x="107504" y="3081189"/>
            <a:ext cx="1331640" cy="461665"/>
          </a:xfrm>
          <a:prstGeom prst="rect">
            <a:avLst/>
          </a:prstGeom>
          <a:solidFill>
            <a:schemeClr val="bg1"/>
          </a:solidFill>
          <a:ln>
            <a:solidFill>
              <a:schemeClr val="tx1"/>
            </a:solidFill>
          </a:ln>
        </p:spPr>
        <p:txBody>
          <a:bodyPr wrap="square" rtlCol="0">
            <a:spAutoFit/>
          </a:bodyPr>
          <a:lstStyle/>
          <a:p>
            <a:r>
              <a:rPr lang="en-US" altLang="ja-JP" sz="1200" b="1" dirty="0" smtClean="0">
                <a:latin typeface="Times New Roman" pitchFamily="18" charset="0"/>
                <a:cs typeface="Times New Roman" pitchFamily="18" charset="0"/>
              </a:rPr>
              <a:t>Tout=145 </a:t>
            </a:r>
            <a:r>
              <a:rPr lang="en-US" altLang="ja-JP" sz="1200" b="1" dirty="0" err="1" smtClean="0">
                <a:latin typeface="Times New Roman" pitchFamily="18" charset="0"/>
                <a:cs typeface="Times New Roman" pitchFamily="18" charset="0"/>
              </a:rPr>
              <a:t>deg.C</a:t>
            </a:r>
            <a:r>
              <a:rPr lang="en-US" altLang="ja-JP" sz="1200" b="1" dirty="0" smtClean="0">
                <a:latin typeface="Times New Roman" pitchFamily="18" charset="0"/>
                <a:cs typeface="Times New Roman" pitchFamily="18" charset="0"/>
              </a:rPr>
              <a:t>  </a:t>
            </a:r>
          </a:p>
          <a:p>
            <a:r>
              <a:rPr lang="en-US" altLang="ja-JP" sz="1200" b="1" dirty="0" smtClean="0">
                <a:latin typeface="Times New Roman" pitchFamily="18" charset="0"/>
                <a:cs typeface="Times New Roman" pitchFamily="18" charset="0"/>
              </a:rPr>
              <a:t> (0.43 </a:t>
            </a:r>
            <a:r>
              <a:rPr lang="en-US" altLang="ja-JP" sz="1200" b="1" dirty="0" err="1" smtClean="0">
                <a:latin typeface="Times New Roman" pitchFamily="18" charset="0"/>
                <a:cs typeface="Times New Roman" pitchFamily="18" charset="0"/>
              </a:rPr>
              <a:t>MPa</a:t>
            </a:r>
            <a:r>
              <a:rPr lang="en-US" altLang="ja-JP" sz="1200" b="1" dirty="0" smtClean="0">
                <a:latin typeface="Times New Roman" pitchFamily="18" charset="0"/>
                <a:cs typeface="Times New Roman" pitchFamily="18" charset="0"/>
              </a:rPr>
              <a:t>)</a:t>
            </a:r>
            <a:endParaRPr kumimoji="1" lang="ja-JP" altLang="en-US"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4083249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6838" y="620713"/>
            <a:ext cx="8867650" cy="42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0000"/>
              </a:spcBef>
            </a:pPr>
            <a:r>
              <a:rPr lang="en-US" altLang="ja-JP" sz="2400" dirty="0">
                <a:solidFill>
                  <a:schemeClr val="tx1"/>
                </a:solidFill>
              </a:rPr>
              <a:t>□ </a:t>
            </a:r>
            <a:r>
              <a:rPr lang="ja-JP" altLang="en-US" sz="2400" dirty="0" smtClean="0">
                <a:solidFill>
                  <a:schemeClr val="tx1"/>
                </a:solidFill>
              </a:rPr>
              <a:t> </a:t>
            </a:r>
            <a:r>
              <a:rPr lang="en-US" altLang="ja-JP" sz="2400" dirty="0">
                <a:solidFill>
                  <a:schemeClr val="tx1"/>
                </a:solidFill>
              </a:rPr>
              <a:t>Quantitative evaluation of void fraction</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of boiling two-phase flow in a tube using neutron radiography</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1. Background and objective</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2. Experimental apparatus</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3. Image processing method</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4. Experimental result</a:t>
            </a:r>
            <a:br>
              <a:rPr lang="en-US" altLang="ja-JP" sz="2400" dirty="0">
                <a:solidFill>
                  <a:schemeClr val="tx1"/>
                </a:solidFill>
              </a:rPr>
            </a:br>
            <a:r>
              <a:rPr lang="en-US" altLang="ja-JP" sz="2400" dirty="0">
                <a:solidFill>
                  <a:schemeClr val="tx1"/>
                </a:solidFill>
              </a:rPr>
              <a:t/>
            </a:r>
            <a:br>
              <a:rPr lang="en-US" altLang="ja-JP" sz="2400" dirty="0">
                <a:solidFill>
                  <a:schemeClr val="tx1"/>
                </a:solidFill>
              </a:rPr>
            </a:br>
            <a:r>
              <a:rPr lang="en-US" altLang="ja-JP" sz="2400" dirty="0" smtClean="0">
                <a:solidFill>
                  <a:schemeClr val="tx1"/>
                </a:solidFill>
              </a:rPr>
              <a:t>□</a:t>
            </a:r>
            <a:r>
              <a:rPr lang="en-US" altLang="ja-JP" sz="2400" b="1" dirty="0" smtClean="0">
                <a:solidFill>
                  <a:schemeClr val="tx1"/>
                </a:solidFill>
                <a:latin typeface="+mn-ea"/>
              </a:rPr>
              <a:t>Another experiment</a:t>
            </a:r>
            <a:r>
              <a:rPr lang="en-US" altLang="ja-JP" sz="2400" b="1" dirty="0">
                <a:solidFill>
                  <a:schemeClr val="tx1"/>
                </a:solidFill>
                <a:latin typeface="+mn-ea"/>
              </a:rPr>
              <a:t/>
            </a:r>
            <a:br>
              <a:rPr lang="en-US" altLang="ja-JP" sz="2400" b="1" dirty="0">
                <a:solidFill>
                  <a:schemeClr val="tx1"/>
                </a:solidFill>
                <a:latin typeface="+mn-ea"/>
              </a:rPr>
            </a:br>
            <a:r>
              <a:rPr lang="ja-JP" altLang="en-US" sz="2400" b="1" dirty="0">
                <a:solidFill>
                  <a:schemeClr val="tx1"/>
                </a:solidFill>
                <a:latin typeface="+mn-ea"/>
              </a:rPr>
              <a:t>　　 </a:t>
            </a:r>
            <a:r>
              <a:rPr lang="en-US" altLang="ja-JP" sz="2400" b="1" dirty="0">
                <a:solidFill>
                  <a:schemeClr val="tx1"/>
                </a:solidFill>
                <a:latin typeface="+mn-ea"/>
              </a:rPr>
              <a:t>1. </a:t>
            </a:r>
            <a:r>
              <a:rPr lang="en-US" altLang="ja-JP" sz="2400" b="1" dirty="0" smtClean="0">
                <a:solidFill>
                  <a:schemeClr val="tx1"/>
                </a:solidFill>
                <a:latin typeface="+mn-ea"/>
              </a:rPr>
              <a:t>downward flow  </a:t>
            </a:r>
            <a:r>
              <a:rPr lang="en-US" altLang="ja-JP" sz="2400" b="1" dirty="0">
                <a:solidFill>
                  <a:schemeClr val="tx1"/>
                </a:solidFill>
                <a:latin typeface="+mn-ea"/>
              </a:rPr>
              <a:t/>
            </a:r>
            <a:br>
              <a:rPr lang="en-US" altLang="ja-JP" sz="2400" b="1" dirty="0">
                <a:solidFill>
                  <a:schemeClr val="tx1"/>
                </a:solidFill>
                <a:latin typeface="+mn-ea"/>
              </a:rPr>
            </a:br>
            <a:r>
              <a:rPr lang="ja-JP" altLang="en-US" sz="2400" b="1" dirty="0">
                <a:solidFill>
                  <a:schemeClr val="tx1"/>
                </a:solidFill>
                <a:latin typeface="+mn-ea"/>
              </a:rPr>
              <a:t>　　 </a:t>
            </a:r>
            <a:r>
              <a:rPr lang="en-US" altLang="ja-JP" sz="2400" b="1" dirty="0">
                <a:solidFill>
                  <a:schemeClr val="tx1"/>
                </a:solidFill>
                <a:latin typeface="+mn-ea"/>
              </a:rPr>
              <a:t>2. </a:t>
            </a:r>
            <a:r>
              <a:rPr lang="en-US" altLang="ja-JP" sz="2400" b="1" dirty="0" smtClean="0">
                <a:latin typeface="+mn-ea"/>
              </a:rPr>
              <a:t>Oscillatory flow</a:t>
            </a:r>
            <a:r>
              <a:rPr lang="ja-JP" altLang="en-US" sz="2400" dirty="0">
                <a:solidFill>
                  <a:schemeClr val="tx1"/>
                </a:solidFill>
              </a:rPr>
              <a:t>　　 </a:t>
            </a:r>
            <a:endParaRPr lang="en-US" altLang="ja-JP" sz="2400" dirty="0" smtClean="0">
              <a:solidFill>
                <a:schemeClr val="tx1"/>
              </a:solidFill>
            </a:endParaRPr>
          </a:p>
          <a:p>
            <a:pPr algn="l">
              <a:spcBef>
                <a:spcPct val="30000"/>
              </a:spcBef>
            </a:pPr>
            <a:r>
              <a:rPr lang="en-US" altLang="ja-JP" sz="2400" dirty="0" smtClean="0">
                <a:solidFill>
                  <a:schemeClr val="tx1"/>
                </a:solidFill>
              </a:rPr>
              <a:t>□ </a:t>
            </a:r>
            <a:r>
              <a:rPr lang="en-US" altLang="ja-JP" sz="2400" dirty="0">
                <a:solidFill>
                  <a:schemeClr val="tx1"/>
                </a:solidFill>
              </a:rPr>
              <a:t>Summary</a:t>
            </a:r>
          </a:p>
        </p:txBody>
      </p:sp>
      <p:sp>
        <p:nvSpPr>
          <p:cNvPr id="3" name="正方形/長方形 2"/>
          <p:cNvSpPr/>
          <p:nvPr/>
        </p:nvSpPr>
        <p:spPr>
          <a:xfrm>
            <a:off x="0" y="260648"/>
            <a:ext cx="8723634" cy="266429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07504" y="5157192"/>
            <a:ext cx="8723634" cy="112533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5496" y="4365104"/>
            <a:ext cx="8723634" cy="216024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4608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6838" y="620713"/>
            <a:ext cx="8867650" cy="42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0000"/>
              </a:spcBef>
            </a:pPr>
            <a:r>
              <a:rPr lang="en-US" altLang="ja-JP" sz="2400" dirty="0">
                <a:solidFill>
                  <a:schemeClr val="tx1"/>
                </a:solidFill>
              </a:rPr>
              <a:t>□ </a:t>
            </a:r>
            <a:r>
              <a:rPr lang="ja-JP" altLang="en-US" sz="2400" dirty="0" smtClean="0">
                <a:solidFill>
                  <a:schemeClr val="tx1"/>
                </a:solidFill>
              </a:rPr>
              <a:t> </a:t>
            </a:r>
            <a:r>
              <a:rPr lang="en-US" altLang="ja-JP" sz="2400" dirty="0">
                <a:solidFill>
                  <a:schemeClr val="tx1"/>
                </a:solidFill>
              </a:rPr>
              <a:t>Quantitative evaluation of void fraction</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of boiling two-phase flow in a tube using neutron radiography</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1. Background and objective</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2. Experimental apparatus</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3. Image processing method</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4. Experimental result</a:t>
            </a:r>
            <a:br>
              <a:rPr lang="en-US" altLang="ja-JP" sz="2400" dirty="0">
                <a:solidFill>
                  <a:schemeClr val="tx1"/>
                </a:solidFill>
              </a:rPr>
            </a:br>
            <a:r>
              <a:rPr lang="en-US" altLang="ja-JP" sz="2400" dirty="0">
                <a:solidFill>
                  <a:schemeClr val="tx1"/>
                </a:solidFill>
              </a:rPr>
              <a:t/>
            </a:r>
            <a:br>
              <a:rPr lang="en-US" altLang="ja-JP" sz="2400" dirty="0">
                <a:solidFill>
                  <a:schemeClr val="tx1"/>
                </a:solidFill>
              </a:rPr>
            </a:br>
            <a:r>
              <a:rPr lang="en-US" altLang="ja-JP" sz="2400" dirty="0" smtClean="0">
                <a:solidFill>
                  <a:schemeClr val="tx1"/>
                </a:solidFill>
              </a:rPr>
              <a:t>□Another experiment</a:t>
            </a:r>
            <a:r>
              <a:rPr lang="en-US" altLang="ja-JP" sz="2400" dirty="0">
                <a:solidFill>
                  <a:schemeClr val="tx1"/>
                </a:solidFill>
              </a:rPr>
              <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1. </a:t>
            </a:r>
            <a:r>
              <a:rPr lang="en-US" altLang="ja-JP" sz="2400" dirty="0" smtClean="0">
                <a:solidFill>
                  <a:schemeClr val="tx1"/>
                </a:solidFill>
              </a:rPr>
              <a:t>downward flow  </a:t>
            </a:r>
            <a:r>
              <a:rPr lang="en-US" altLang="ja-JP" sz="2400" dirty="0">
                <a:solidFill>
                  <a:schemeClr val="tx1"/>
                </a:solidFill>
              </a:rPr>
              <a:t/>
            </a:r>
            <a:br>
              <a:rPr lang="en-US" altLang="ja-JP" sz="2400" dirty="0">
                <a:solidFill>
                  <a:schemeClr val="tx1"/>
                </a:solidFill>
              </a:rPr>
            </a:br>
            <a:r>
              <a:rPr lang="ja-JP" altLang="en-US" sz="2400" dirty="0">
                <a:solidFill>
                  <a:schemeClr val="tx1"/>
                </a:solidFill>
              </a:rPr>
              <a:t>　　 </a:t>
            </a:r>
            <a:r>
              <a:rPr lang="en-US" altLang="ja-JP" sz="2400" dirty="0">
                <a:solidFill>
                  <a:schemeClr val="tx1"/>
                </a:solidFill>
              </a:rPr>
              <a:t>2. </a:t>
            </a:r>
            <a:r>
              <a:rPr lang="en-US" altLang="ja-JP" sz="2400" dirty="0" smtClean="0">
                <a:latin typeface="+mn-ea"/>
              </a:rPr>
              <a:t>Oscillatory flow</a:t>
            </a:r>
            <a:r>
              <a:rPr lang="ja-JP" altLang="en-US" sz="2400" dirty="0">
                <a:solidFill>
                  <a:schemeClr val="tx1"/>
                </a:solidFill>
              </a:rPr>
              <a:t>　　 </a:t>
            </a:r>
            <a:endParaRPr lang="en-US" altLang="ja-JP" sz="2400" dirty="0" smtClean="0">
              <a:solidFill>
                <a:schemeClr val="tx1"/>
              </a:solidFill>
            </a:endParaRPr>
          </a:p>
          <a:p>
            <a:pPr algn="l">
              <a:spcBef>
                <a:spcPct val="30000"/>
              </a:spcBef>
            </a:pPr>
            <a:r>
              <a:rPr lang="en-US" altLang="ja-JP" sz="2400" dirty="0" smtClean="0">
                <a:solidFill>
                  <a:schemeClr val="tx1"/>
                </a:solidFill>
              </a:rPr>
              <a:t>□ </a:t>
            </a:r>
            <a:r>
              <a:rPr lang="en-US" altLang="ja-JP" sz="2400" dirty="0">
                <a:solidFill>
                  <a:schemeClr val="tx1"/>
                </a:solidFill>
              </a:rPr>
              <a:t>Summary</a:t>
            </a:r>
          </a:p>
        </p:txBody>
      </p:sp>
      <p:sp>
        <p:nvSpPr>
          <p:cNvPr id="3" name="正方形/長方形 2"/>
          <p:cNvSpPr/>
          <p:nvPr/>
        </p:nvSpPr>
        <p:spPr>
          <a:xfrm>
            <a:off x="0" y="2996952"/>
            <a:ext cx="8723634" cy="210743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07504" y="5157192"/>
            <a:ext cx="8723634" cy="112533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614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271387" y="1140082"/>
            <a:ext cx="446400" cy="5633463"/>
            <a:chOff x="1962002" y="-6464216"/>
            <a:chExt cx="894472" cy="16547520"/>
          </a:xfrm>
        </p:grpSpPr>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9302" r="89302"/>
                      </a14:imgEffect>
                    </a14:imgLayer>
                  </a14:imgProps>
                </a:ext>
                <a:ext uri="{28A0092B-C50C-407E-A947-70E740481C1C}">
                  <a14:useLocalDpi xmlns:a14="http://schemas.microsoft.com/office/drawing/2010/main" val="0"/>
                </a:ext>
              </a:extLst>
            </a:blip>
            <a:srcRect/>
            <a:stretch>
              <a:fillRect/>
            </a:stretch>
          </p:blipFill>
          <p:spPr bwMode="auto">
            <a:xfrm>
              <a:off x="1962002" y="7835404"/>
              <a:ext cx="8191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84" b="100000" l="9953" r="89100"/>
                      </a14:imgEffect>
                    </a14:imgLayer>
                  </a14:imgProps>
                </a:ext>
                <a:ext uri="{28A0092B-C50C-407E-A947-70E740481C1C}">
                  <a14:useLocalDpi xmlns:a14="http://schemas.microsoft.com/office/drawing/2010/main" val="0"/>
                </a:ext>
              </a:extLst>
            </a:blip>
            <a:srcRect/>
            <a:stretch>
              <a:fillRect/>
            </a:stretch>
          </p:blipFill>
          <p:spPr bwMode="auto">
            <a:xfrm>
              <a:off x="2014464" y="-6464216"/>
              <a:ext cx="803910" cy="390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9953" r="89100"/>
                      </a14:imgEffect>
                    </a14:imgLayer>
                  </a14:imgProps>
                </a:ext>
                <a:ext uri="{28A0092B-C50C-407E-A947-70E740481C1C}">
                  <a14:useLocalDpi xmlns:a14="http://schemas.microsoft.com/office/drawing/2010/main" val="0"/>
                </a:ext>
              </a:extLst>
            </a:blip>
            <a:srcRect/>
            <a:stretch>
              <a:fillRect/>
            </a:stretch>
          </p:blipFill>
          <p:spPr bwMode="auto">
            <a:xfrm>
              <a:off x="2006447" y="-3173816"/>
              <a:ext cx="803910" cy="390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9953" r="89100"/>
                      </a14:imgEffect>
                    </a14:imgLayer>
                  </a14:imgProps>
                </a:ext>
                <a:ext uri="{28A0092B-C50C-407E-A947-70E740481C1C}">
                  <a14:useLocalDpi xmlns:a14="http://schemas.microsoft.com/office/drawing/2010/main" val="0"/>
                </a:ext>
              </a:extLst>
            </a:blip>
            <a:srcRect/>
            <a:stretch>
              <a:fillRect/>
            </a:stretch>
          </p:blipFill>
          <p:spPr bwMode="auto">
            <a:xfrm>
              <a:off x="2031847" y="-315416"/>
              <a:ext cx="803910" cy="390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9953" r="89100"/>
                      </a14:imgEffect>
                    </a14:imgLayer>
                  </a14:imgProps>
                </a:ext>
                <a:ext uri="{28A0092B-C50C-407E-A947-70E740481C1C}">
                  <a14:useLocalDpi xmlns:a14="http://schemas.microsoft.com/office/drawing/2010/main" val="0"/>
                </a:ext>
              </a:extLst>
            </a:blip>
            <a:srcRect/>
            <a:stretch>
              <a:fillRect/>
            </a:stretch>
          </p:blipFill>
          <p:spPr bwMode="auto">
            <a:xfrm>
              <a:off x="2052564" y="2438584"/>
              <a:ext cx="803910" cy="390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8247" r="100000"/>
                      </a14:imgEffect>
                    </a14:imgLayer>
                  </a14:imgProps>
                </a:ext>
                <a:ext uri="{28A0092B-C50C-407E-A947-70E740481C1C}">
                  <a14:useLocalDpi xmlns:a14="http://schemas.microsoft.com/office/drawing/2010/main" val="0"/>
                </a:ext>
              </a:extLst>
            </a:blip>
            <a:srcRect r="1472" b="1037"/>
            <a:stretch/>
          </p:blipFill>
          <p:spPr bwMode="auto">
            <a:xfrm>
              <a:off x="1989064" y="5081826"/>
              <a:ext cx="792088" cy="386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 name="Picture 2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17178" y="1064087"/>
            <a:ext cx="390526" cy="574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74983" y="572634"/>
            <a:ext cx="2139103" cy="369332"/>
          </a:xfrm>
          <a:prstGeom prst="rect">
            <a:avLst/>
          </a:prstGeom>
          <a:solidFill>
            <a:schemeClr val="tx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en-US" altLang="ja-JP" b="1" i="1" dirty="0" smtClean="0">
                <a:solidFill>
                  <a:schemeClr val="bg1"/>
                </a:solidFill>
                <a:latin typeface="Times New Roman" pitchFamily="18" charset="0"/>
                <a:cs typeface="Times New Roman" pitchFamily="18" charset="0"/>
              </a:rPr>
              <a:t>G=300 kg/m</a:t>
            </a:r>
            <a:r>
              <a:rPr kumimoji="1" lang="en-US" altLang="ja-JP" b="1" i="1" baseline="30000" dirty="0" smtClean="0">
                <a:solidFill>
                  <a:schemeClr val="bg1"/>
                </a:solidFill>
                <a:latin typeface="Times New Roman" pitchFamily="18" charset="0"/>
                <a:cs typeface="Times New Roman" pitchFamily="18" charset="0"/>
              </a:rPr>
              <a:t>2</a:t>
            </a:r>
            <a:r>
              <a:rPr kumimoji="1" lang="en-US" altLang="ja-JP" b="1" i="1" dirty="0" smtClean="0">
                <a:solidFill>
                  <a:schemeClr val="bg1"/>
                </a:solidFill>
                <a:latin typeface="Times New Roman" pitchFamily="18" charset="0"/>
                <a:cs typeface="Times New Roman" pitchFamily="18" charset="0"/>
              </a:rPr>
              <a:t>s</a:t>
            </a:r>
            <a:endParaRPr kumimoji="1" lang="ja-JP" altLang="en-US" b="1" dirty="0">
              <a:solidFill>
                <a:schemeClr val="bg1"/>
              </a:solidFill>
              <a:latin typeface="Times New Roman" pitchFamily="18" charset="0"/>
              <a:cs typeface="Times New Roman" pitchFamily="18" charset="0"/>
            </a:endParaRPr>
          </a:p>
        </p:txBody>
      </p:sp>
      <p:sp>
        <p:nvSpPr>
          <p:cNvPr id="26" name="テキスト ボックス 25"/>
          <p:cNvSpPr txBox="1"/>
          <p:nvPr/>
        </p:nvSpPr>
        <p:spPr>
          <a:xfrm>
            <a:off x="252363" y="1151433"/>
            <a:ext cx="1069551" cy="369332"/>
          </a:xfrm>
          <a:prstGeom prst="rect">
            <a:avLst/>
          </a:prstGeom>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ja-JP" altLang="en-US" b="1" dirty="0" smtClean="0">
                <a:solidFill>
                  <a:schemeClr val="bg1"/>
                </a:solidFill>
                <a:latin typeface="Times New Roman" pitchFamily="18" charset="0"/>
                <a:cs typeface="Times New Roman" pitchFamily="18" charset="0"/>
              </a:rPr>
              <a:t>上昇流</a:t>
            </a:r>
            <a:endParaRPr kumimoji="1" lang="ja-JP" altLang="en-US" b="1" dirty="0">
              <a:solidFill>
                <a:schemeClr val="bg1"/>
              </a:solidFill>
              <a:latin typeface="Times New Roman" pitchFamily="18" charset="0"/>
              <a:cs typeface="Times New Roman" pitchFamily="18" charset="0"/>
            </a:endParaRPr>
          </a:p>
        </p:txBody>
      </p:sp>
      <p:sp>
        <p:nvSpPr>
          <p:cNvPr id="27" name="テキスト ボックス 26"/>
          <p:cNvSpPr txBox="1"/>
          <p:nvPr/>
        </p:nvSpPr>
        <p:spPr>
          <a:xfrm>
            <a:off x="2170504" y="1124744"/>
            <a:ext cx="1069551" cy="369332"/>
          </a:xfrm>
          <a:prstGeom prst="rect">
            <a:avLst/>
          </a:prstGeom>
          <a:solidFill>
            <a:srgbClr val="0000FF"/>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ja-JP" altLang="en-US" b="1" dirty="0" smtClean="0">
                <a:solidFill>
                  <a:schemeClr val="bg1"/>
                </a:solidFill>
                <a:latin typeface="Times New Roman" pitchFamily="18" charset="0"/>
                <a:cs typeface="Times New Roman" pitchFamily="18" charset="0"/>
              </a:rPr>
              <a:t>下降流</a:t>
            </a:r>
            <a:endParaRPr kumimoji="1" lang="en-US" altLang="ja-JP" b="1" dirty="0" smtClean="0">
              <a:solidFill>
                <a:schemeClr val="bg1"/>
              </a:solidFill>
              <a:latin typeface="Times New Roman" pitchFamily="18" charset="0"/>
              <a:cs typeface="Times New Roman" pitchFamily="18" charset="0"/>
            </a:endParaRPr>
          </a:p>
        </p:txBody>
      </p:sp>
      <p:sp>
        <p:nvSpPr>
          <p:cNvPr id="38" name="テキスト ボックス 37"/>
          <p:cNvSpPr txBox="1"/>
          <p:nvPr/>
        </p:nvSpPr>
        <p:spPr>
          <a:xfrm>
            <a:off x="0" y="-74610"/>
            <a:ext cx="6858000" cy="513359"/>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fontAlgn="auto">
              <a:spcBef>
                <a:spcPts val="0"/>
              </a:spcBef>
              <a:spcAft>
                <a:spcPts val="0"/>
              </a:spcAft>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a:solidFill>
                  <a:sysClr val="windowText" lastClr="000000"/>
                </a:solidFill>
                <a:latin typeface="Times New Roman" pitchFamily="18" charset="0"/>
                <a:cs typeface="Times New Roman" pitchFamily="18" charset="0"/>
              </a:rPr>
              <a:t>E</a:t>
            </a:r>
            <a:r>
              <a:rPr lang="en-US" altLang="ja-JP" sz="2800" b="1" i="1" dirty="0">
                <a:solidFill>
                  <a:srgbClr val="C00000"/>
                </a:solidFill>
                <a:latin typeface="Times New Roman" pitchFamily="18" charset="0"/>
                <a:cs typeface="Times New Roman" pitchFamily="18" charset="0"/>
              </a:rPr>
              <a:t>xperimental </a:t>
            </a:r>
            <a:r>
              <a:rPr lang="en-US" altLang="ja-JP" sz="2800" b="1" i="1" dirty="0" smtClean="0">
                <a:solidFill>
                  <a:srgbClr val="C00000"/>
                </a:solidFill>
                <a:latin typeface="Times New Roman" pitchFamily="18" charset="0"/>
                <a:cs typeface="Times New Roman" pitchFamily="18" charset="0"/>
              </a:rPr>
              <a:t>result    </a:t>
            </a:r>
            <a:r>
              <a:rPr lang="en-US" altLang="ja-JP" sz="2800" b="1" dirty="0" smtClean="0">
                <a:solidFill>
                  <a:sysClr val="windowText" lastClr="000000"/>
                </a:solidFill>
                <a:latin typeface="Times New Roman" pitchFamily="18" charset="0"/>
                <a:cs typeface="Times New Roman" pitchFamily="18" charset="0"/>
              </a:rPr>
              <a:t>(</a:t>
            </a:r>
            <a:r>
              <a:rPr lang="en-US" altLang="ja-JP" sz="2800" b="1" dirty="0" err="1">
                <a:solidFill>
                  <a:sysClr val="windowText" lastClr="000000"/>
                </a:solidFill>
                <a:latin typeface="Times New Roman" pitchFamily="18" charset="0"/>
                <a:cs typeface="Times New Roman" pitchFamily="18" charset="0"/>
              </a:rPr>
              <a:t>q:const</a:t>
            </a:r>
            <a:r>
              <a:rPr lang="en-US" altLang="ja-JP" sz="2800" b="1" dirty="0">
                <a:solidFill>
                  <a:sysClr val="windowText" lastClr="000000"/>
                </a:solidFill>
                <a:latin typeface="Times New Roman" pitchFamily="18" charset="0"/>
                <a:cs typeface="Times New Roman" pitchFamily="18" charset="0"/>
              </a:rPr>
              <a:t>.)</a:t>
            </a:r>
            <a:r>
              <a:rPr lang="en-US" altLang="ja-JP" sz="2800" b="1" i="1" dirty="0">
                <a:solidFill>
                  <a:sysClr val="windowText" lastClr="000000"/>
                </a:soli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  </a:t>
            </a:r>
            <a:r>
              <a:rPr lang="en-US" altLang="ja-JP" sz="2800" b="1" i="1" dirty="0" smtClean="0">
                <a:solidFill>
                  <a:srgbClr val="C00000"/>
                </a:solidFill>
                <a:latin typeface="Times New Roman" pitchFamily="18" charset="0"/>
                <a:cs typeface="Times New Roman" pitchFamily="18" charset="0"/>
              </a:rPr>
              <a:t> </a:t>
            </a:r>
            <a:endParaRPr lang="ja-JP" altLang="en-US" sz="2800" b="1" i="1" dirty="0">
              <a:solidFill>
                <a:srgbClr val="C00000"/>
              </a:solidFill>
              <a:latin typeface="Times New Roman" pitchFamily="18" charset="0"/>
              <a:cs typeface="Times New Roman" pitchFamily="18" charset="0"/>
            </a:endParaRPr>
          </a:p>
        </p:txBody>
      </p:sp>
      <p:cxnSp>
        <p:nvCxnSpPr>
          <p:cNvPr id="39" name="直線コネクタ 38"/>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0" name="直線コネクタ 39"/>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1" name="テキスト ボックス 40"/>
          <p:cNvSpPr txBox="1"/>
          <p:nvPr/>
        </p:nvSpPr>
        <p:spPr>
          <a:xfrm>
            <a:off x="2347741" y="572634"/>
            <a:ext cx="2467036" cy="369332"/>
          </a:xfrm>
          <a:prstGeom prst="rect">
            <a:avLst/>
          </a:prstGeom>
          <a:noFill/>
        </p:spPr>
        <p:txBody>
          <a:bodyPr wrap="square" rtlCol="0">
            <a:spAutoFit/>
          </a:bodyPr>
          <a:lstStyle/>
          <a:p>
            <a:r>
              <a:rPr kumimoji="1" lang="en-US" altLang="ja-JP" b="1" dirty="0" smtClean="0">
                <a:latin typeface="Times New Roman" pitchFamily="18" charset="0"/>
                <a:cs typeface="Times New Roman" pitchFamily="18" charset="0"/>
              </a:rPr>
              <a:t>I.D.=10mm  </a:t>
            </a:r>
            <a:r>
              <a:rPr lang="en-US" altLang="ja-JP" b="1" dirty="0" smtClean="0">
                <a:latin typeface="Times New Roman" pitchFamily="18" charset="0"/>
                <a:cs typeface="Times New Roman" pitchFamily="18" charset="0"/>
              </a:rPr>
              <a:t>L=400mm</a:t>
            </a:r>
            <a:endParaRPr kumimoji="1" lang="ja-JP" altLang="en-US" b="1" dirty="0">
              <a:latin typeface="Times New Roman" pitchFamily="18" charset="0"/>
              <a:cs typeface="Times New Roman" pitchFamily="18" charset="0"/>
            </a:endParaRPr>
          </a:p>
        </p:txBody>
      </p:sp>
      <p:pic>
        <p:nvPicPr>
          <p:cNvPr id="42"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88023" y="1509414"/>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88024" y="3951016"/>
            <a:ext cx="3980761" cy="23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テキスト ボックス 43"/>
          <p:cNvSpPr txBox="1"/>
          <p:nvPr/>
        </p:nvSpPr>
        <p:spPr>
          <a:xfrm>
            <a:off x="4788024" y="1052736"/>
            <a:ext cx="1069551" cy="369332"/>
          </a:xfrm>
          <a:prstGeom prst="rect">
            <a:avLst/>
          </a:prstGeom>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ja-JP" altLang="en-US" b="1" dirty="0" smtClean="0">
                <a:solidFill>
                  <a:schemeClr val="bg1"/>
                </a:solidFill>
                <a:latin typeface="Times New Roman" pitchFamily="18" charset="0"/>
                <a:cs typeface="Times New Roman" pitchFamily="18" charset="0"/>
              </a:rPr>
              <a:t>上昇流</a:t>
            </a:r>
            <a:endParaRPr kumimoji="1" lang="ja-JP" altLang="en-US" b="1" dirty="0">
              <a:solidFill>
                <a:schemeClr val="bg1"/>
              </a:solidFill>
              <a:latin typeface="Times New Roman" pitchFamily="18" charset="0"/>
              <a:cs typeface="Times New Roman" pitchFamily="18" charset="0"/>
            </a:endParaRPr>
          </a:p>
        </p:txBody>
      </p:sp>
      <p:sp>
        <p:nvSpPr>
          <p:cNvPr id="45" name="テキスト ボックス 44"/>
          <p:cNvSpPr txBox="1"/>
          <p:nvPr/>
        </p:nvSpPr>
        <p:spPr>
          <a:xfrm>
            <a:off x="4773140" y="3583493"/>
            <a:ext cx="1069551" cy="369332"/>
          </a:xfrm>
          <a:prstGeom prst="rect">
            <a:avLst/>
          </a:prstGeom>
          <a:solidFill>
            <a:srgbClr val="0000FF"/>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ja-JP" altLang="en-US" b="1" dirty="0" smtClean="0">
                <a:solidFill>
                  <a:schemeClr val="bg1"/>
                </a:solidFill>
                <a:latin typeface="Times New Roman" pitchFamily="18" charset="0"/>
                <a:cs typeface="Times New Roman" pitchFamily="18" charset="0"/>
              </a:rPr>
              <a:t>下降流</a:t>
            </a:r>
            <a:endParaRPr kumimoji="1" lang="en-US" altLang="ja-JP" b="1" dirty="0" smtClean="0">
              <a:solidFill>
                <a:schemeClr val="bg1"/>
              </a:solidFill>
              <a:latin typeface="Times New Roman" pitchFamily="18" charset="0"/>
              <a:cs typeface="Times New Roman" pitchFamily="18" charset="0"/>
            </a:endParaRPr>
          </a:p>
        </p:txBody>
      </p:sp>
      <p:grpSp>
        <p:nvGrpSpPr>
          <p:cNvPr id="46" name="Group 69"/>
          <p:cNvGrpSpPr>
            <a:grpSpLocks/>
          </p:cNvGrpSpPr>
          <p:nvPr/>
        </p:nvGrpSpPr>
        <p:grpSpPr bwMode="auto">
          <a:xfrm>
            <a:off x="3646165" y="6092585"/>
            <a:ext cx="1285875" cy="693737"/>
            <a:chOff x="3573" y="4847"/>
            <a:chExt cx="810" cy="437"/>
          </a:xfrm>
        </p:grpSpPr>
        <p:pic>
          <p:nvPicPr>
            <p:cNvPr id="47" name="図 65"/>
            <p:cNvPicPr>
              <a:picLocks noChangeAspect="1" noChangeArrowheads="1"/>
            </p:cNvPicPr>
            <p:nvPr/>
          </p:nvPicPr>
          <p:blipFill>
            <a:blip r:embed="rId17" cstate="print"/>
            <a:srcRect l="58575" t="21666" r="34399" b="74387"/>
            <a:stretch>
              <a:fillRect/>
            </a:stretch>
          </p:blipFill>
          <p:spPr bwMode="auto">
            <a:xfrm>
              <a:off x="3632" y="4979"/>
              <a:ext cx="569" cy="145"/>
            </a:xfrm>
            <a:prstGeom prst="rect">
              <a:avLst/>
            </a:prstGeom>
            <a:noFill/>
            <a:ln w="9525">
              <a:noFill/>
              <a:miter lim="800000"/>
              <a:headEnd/>
              <a:tailEnd/>
            </a:ln>
          </p:spPr>
        </p:pic>
        <p:sp>
          <p:nvSpPr>
            <p:cNvPr id="48" name="テキスト ボックス 66"/>
            <p:cNvSpPr txBox="1">
              <a:spLocks noChangeArrowheads="1"/>
            </p:cNvSpPr>
            <p:nvPr/>
          </p:nvSpPr>
          <p:spPr bwMode="auto">
            <a:xfrm>
              <a:off x="3573" y="4847"/>
              <a:ext cx="810" cy="173"/>
            </a:xfrm>
            <a:prstGeom prst="rect">
              <a:avLst/>
            </a:prstGeom>
            <a:noFill/>
            <a:ln w="9525">
              <a:noFill/>
              <a:miter lim="800000"/>
              <a:headEnd/>
              <a:tailEnd/>
            </a:ln>
          </p:spPr>
          <p:txBody>
            <a:bodyPr>
              <a:spAutoFit/>
            </a:bodyPr>
            <a:lstStyle/>
            <a:p>
              <a:r>
                <a:rPr lang="en-US" altLang="ja-JP" sz="1200" b="1" dirty="0">
                  <a:latin typeface="Times New Roman" pitchFamily="18" charset="0"/>
                  <a:cs typeface="Times New Roman" pitchFamily="18" charset="0"/>
                </a:rPr>
                <a:t>Void fraction</a:t>
              </a:r>
              <a:endParaRPr lang="ja-JP" altLang="en-US" sz="1200" b="1" dirty="0">
                <a:latin typeface="Times New Roman" pitchFamily="18" charset="0"/>
                <a:cs typeface="Times New Roman" pitchFamily="18" charset="0"/>
              </a:endParaRPr>
            </a:p>
          </p:txBody>
        </p:sp>
        <p:sp>
          <p:nvSpPr>
            <p:cNvPr id="49" name="テキスト ボックス 67"/>
            <p:cNvSpPr txBox="1">
              <a:spLocks noChangeArrowheads="1"/>
            </p:cNvSpPr>
            <p:nvPr/>
          </p:nvSpPr>
          <p:spPr bwMode="auto">
            <a:xfrm>
              <a:off x="3573" y="5111"/>
              <a:ext cx="118" cy="173"/>
            </a:xfrm>
            <a:prstGeom prst="rect">
              <a:avLst/>
            </a:prstGeom>
            <a:noFill/>
            <a:ln w="9525">
              <a:noFill/>
              <a:miter lim="800000"/>
              <a:headEnd/>
              <a:tailEnd/>
            </a:ln>
          </p:spPr>
          <p:txBody>
            <a:bodyPr>
              <a:spAutoFit/>
            </a:bodyPr>
            <a:lstStyle/>
            <a:p>
              <a:r>
                <a:rPr lang="en-US" altLang="ja-JP" sz="1200" b="1">
                  <a:latin typeface="Times New Roman" pitchFamily="18" charset="0"/>
                  <a:cs typeface="Times New Roman" pitchFamily="18" charset="0"/>
                </a:rPr>
                <a:t>0</a:t>
              </a:r>
              <a:endParaRPr lang="ja-JP" altLang="en-US" sz="1200" b="1">
                <a:latin typeface="Times New Roman" pitchFamily="18" charset="0"/>
                <a:cs typeface="Times New Roman" pitchFamily="18" charset="0"/>
              </a:endParaRPr>
            </a:p>
          </p:txBody>
        </p:sp>
        <p:sp>
          <p:nvSpPr>
            <p:cNvPr id="50" name="テキスト ボックス 68"/>
            <p:cNvSpPr txBox="1">
              <a:spLocks noChangeArrowheads="1"/>
            </p:cNvSpPr>
            <p:nvPr/>
          </p:nvSpPr>
          <p:spPr bwMode="auto">
            <a:xfrm>
              <a:off x="4065" y="5103"/>
              <a:ext cx="118" cy="174"/>
            </a:xfrm>
            <a:prstGeom prst="rect">
              <a:avLst/>
            </a:prstGeom>
            <a:noFill/>
            <a:ln w="9525">
              <a:noFill/>
              <a:miter lim="800000"/>
              <a:headEnd/>
              <a:tailEnd/>
            </a:ln>
          </p:spPr>
          <p:txBody>
            <a:bodyPr>
              <a:spAutoFit/>
            </a:bodyPr>
            <a:lstStyle/>
            <a:p>
              <a:r>
                <a:rPr lang="ja-JP" altLang="en-US" sz="1200" b="1">
                  <a:latin typeface="Times New Roman" pitchFamily="18" charset="0"/>
                  <a:cs typeface="Times New Roman" pitchFamily="18" charset="0"/>
                </a:rPr>
                <a:t>１</a:t>
              </a:r>
            </a:p>
          </p:txBody>
        </p:sp>
      </p:grpSp>
      <p:grpSp>
        <p:nvGrpSpPr>
          <p:cNvPr id="54" name="グループ化 53"/>
          <p:cNvGrpSpPr/>
          <p:nvPr/>
        </p:nvGrpSpPr>
        <p:grpSpPr>
          <a:xfrm>
            <a:off x="5006046" y="35607"/>
            <a:ext cx="4822538" cy="387432"/>
            <a:chOff x="5172966" y="-339854"/>
            <a:chExt cx="4822538" cy="387432"/>
          </a:xfrm>
        </p:grpSpPr>
        <p:sp>
          <p:nvSpPr>
            <p:cNvPr id="55" name="テキスト ボックス 54"/>
            <p:cNvSpPr txBox="1"/>
            <p:nvPr/>
          </p:nvSpPr>
          <p:spPr>
            <a:xfrm>
              <a:off x="5172966" y="-321718"/>
              <a:ext cx="2581671" cy="369296"/>
            </a:xfrm>
            <a:prstGeom prst="rect">
              <a:avLst/>
            </a:prstGeom>
            <a:noFill/>
          </p:spPr>
          <p:txBody>
            <a:bodyPr wrap="square" lIns="91401" tIns="45702" rIns="91401" bIns="45702" rtlCol="0">
              <a:spAutoFit/>
            </a:bodyPr>
            <a:lstStyle/>
            <a:p>
              <a:r>
                <a:rPr lang="en-US" altLang="ja-JP" b="1" dirty="0" smtClean="0">
                  <a:latin typeface="Times New Roman" pitchFamily="18" charset="0"/>
                  <a:cs typeface="Times New Roman" pitchFamily="18" charset="0"/>
                </a:rPr>
                <a:t>Thermal output : 1MW</a:t>
              </a:r>
              <a:endParaRPr lang="ja-JP" altLang="en-US" b="1" dirty="0">
                <a:latin typeface="Times New Roman" pitchFamily="18" charset="0"/>
                <a:cs typeface="Times New Roman" pitchFamily="18" charset="0"/>
              </a:endParaRPr>
            </a:p>
          </p:txBody>
        </p:sp>
        <p:sp>
          <p:nvSpPr>
            <p:cNvPr id="56" name="テキスト ボックス 55"/>
            <p:cNvSpPr txBox="1"/>
            <p:nvPr/>
          </p:nvSpPr>
          <p:spPr>
            <a:xfrm>
              <a:off x="7633304" y="-339854"/>
              <a:ext cx="2362200" cy="369296"/>
            </a:xfrm>
            <a:prstGeom prst="rect">
              <a:avLst/>
            </a:prstGeom>
            <a:noFill/>
          </p:spPr>
          <p:txBody>
            <a:bodyPr wrap="square" lIns="91401" tIns="45702" rIns="91401" bIns="45702" rtlCol="0">
              <a:spAutoFit/>
            </a:bodyPr>
            <a:lstStyle/>
            <a:p>
              <a:r>
                <a:rPr lang="en-US" altLang="ja-JP" b="1" dirty="0" smtClean="0">
                  <a:latin typeface="Times New Roman" pitchFamily="18" charset="0"/>
                  <a:cs typeface="Times New Roman" pitchFamily="18" charset="0"/>
                </a:rPr>
                <a:t>Exposure : 30s</a:t>
              </a:r>
              <a:endParaRPr lang="ja-JP" altLang="en-US"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4213791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線コネクタ 33"/>
          <p:cNvCxnSpPr/>
          <p:nvPr/>
        </p:nvCxnSpPr>
        <p:spPr>
          <a:xfrm>
            <a:off x="0" y="476250"/>
            <a:ext cx="91440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35" name="タイトル 1"/>
          <p:cNvSpPr txBox="1">
            <a:spLocks/>
          </p:cNvSpPr>
          <p:nvPr/>
        </p:nvSpPr>
        <p:spPr>
          <a:xfrm>
            <a:off x="0" y="0"/>
            <a:ext cx="9144000" cy="539750"/>
          </a:xfrm>
          <a:prstGeom prst="rect">
            <a:avLst/>
          </a:prstGeom>
          <a:no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ormAutofit/>
          </a:bodyPr>
          <a:lstStyle/>
          <a:p>
            <a:pPr algn="ctr" fontAlgn="auto">
              <a:spcAft>
                <a:spcPts val="0"/>
              </a:spcAft>
              <a:defRPr/>
            </a:pPr>
            <a:r>
              <a:rPr lang="en-US" altLang="ja-JP" sz="2800" i="1" dirty="0" smtClean="0">
                <a:latin typeface="Times New Roman" pitchFamily="18" charset="0"/>
                <a:cs typeface="Times New Roman" pitchFamily="18" charset="0"/>
              </a:rPr>
              <a:t>Synchronous signal</a:t>
            </a:r>
            <a:endParaRPr lang="ja-JP" altLang="en-US" sz="2800" i="1" dirty="0">
              <a:latin typeface="Times New Roman" pitchFamily="18" charset="0"/>
              <a:cs typeface="Times New Roman" pitchFamily="18" charset="0"/>
            </a:endParaRPr>
          </a:p>
        </p:txBody>
      </p:sp>
      <p:sp>
        <p:nvSpPr>
          <p:cNvPr id="36"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3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40"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42"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46"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4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48"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50"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19" name="テキスト ボックス 18"/>
          <p:cNvSpPr txBox="1"/>
          <p:nvPr/>
        </p:nvSpPr>
        <p:spPr>
          <a:xfrm>
            <a:off x="125472" y="1700808"/>
            <a:ext cx="3960000" cy="369332"/>
          </a:xfrm>
          <a:prstGeom prst="rect">
            <a:avLst/>
          </a:prstGeom>
          <a:solidFill>
            <a:srgbClr val="0000FF"/>
          </a:solidFill>
          <a:ln/>
        </p:spPr>
        <p:style>
          <a:lnRef idx="0">
            <a:schemeClr val="dk1"/>
          </a:lnRef>
          <a:fillRef idx="3">
            <a:schemeClr val="dk1"/>
          </a:fillRef>
          <a:effectRef idx="3">
            <a:schemeClr val="dk1"/>
          </a:effectRef>
          <a:fontRef idx="minor">
            <a:schemeClr val="lt1"/>
          </a:fontRef>
        </p:style>
        <p:txBody>
          <a:bodyPr wrap="square" rtlCol="0" anchor="ctr">
            <a:spAutoFit/>
          </a:bodyPr>
          <a:lstStyle/>
          <a:p>
            <a:pPr algn="ctr"/>
            <a:r>
              <a:rPr lang="ja-JP" altLang="en-US" b="1" dirty="0" smtClean="0">
                <a:latin typeface="Times New Roman" pitchFamily="18" charset="0"/>
                <a:cs typeface="Times New Roman" pitchFamily="18" charset="0"/>
              </a:rPr>
              <a:t>オシレータ</a:t>
            </a:r>
            <a:r>
              <a:rPr lang="en-US" altLang="ja-JP" b="1" dirty="0" smtClean="0">
                <a:latin typeface="Times New Roman" pitchFamily="18" charset="0"/>
                <a:cs typeface="Times New Roman" pitchFamily="18" charset="0"/>
              </a:rPr>
              <a:t>-CCD</a:t>
            </a:r>
            <a:r>
              <a:rPr lang="ja-JP" altLang="en-US" b="1" dirty="0" smtClean="0">
                <a:latin typeface="Times New Roman" pitchFamily="18" charset="0"/>
                <a:cs typeface="Times New Roman" pitchFamily="18" charset="0"/>
              </a:rPr>
              <a:t>カメラ同期方法</a:t>
            </a:r>
            <a:endParaRPr kumimoji="1" lang="ja-JP" altLang="en-US" b="1" dirty="0">
              <a:latin typeface="Times New Roman" pitchFamily="18" charset="0"/>
              <a:cs typeface="Times New Roman" pitchFamily="18" charset="0"/>
            </a:endParaRPr>
          </a:p>
        </p:txBody>
      </p:sp>
      <p:grpSp>
        <p:nvGrpSpPr>
          <p:cNvPr id="4" name="グループ化 57"/>
          <p:cNvGrpSpPr>
            <a:grpSpLocks noChangeAspect="1"/>
          </p:cNvGrpSpPr>
          <p:nvPr/>
        </p:nvGrpSpPr>
        <p:grpSpPr>
          <a:xfrm>
            <a:off x="4605844" y="3068960"/>
            <a:ext cx="1568588" cy="1547530"/>
            <a:chOff x="2901336" y="1575364"/>
            <a:chExt cx="1802975" cy="1778771"/>
          </a:xfrm>
        </p:grpSpPr>
        <p:pic>
          <p:nvPicPr>
            <p:cNvPr id="3076" name="Picture 4"/>
            <p:cNvPicPr>
              <a:picLocks noChangeAspect="1" noChangeArrowheads="1"/>
            </p:cNvPicPr>
            <p:nvPr/>
          </p:nvPicPr>
          <p:blipFill>
            <a:blip r:embed="rId3" cstate="print"/>
            <a:srcRect/>
            <a:stretch>
              <a:fillRect/>
            </a:stretch>
          </p:blipFill>
          <p:spPr bwMode="auto">
            <a:xfrm>
              <a:off x="2925806" y="2011110"/>
              <a:ext cx="1319213" cy="1343025"/>
            </a:xfrm>
            <a:prstGeom prst="rect">
              <a:avLst/>
            </a:prstGeom>
            <a:noFill/>
            <a:ln w="9525">
              <a:noFill/>
              <a:miter lim="800000"/>
              <a:headEnd/>
              <a:tailEnd/>
            </a:ln>
          </p:spPr>
        </p:pic>
        <p:sp>
          <p:nvSpPr>
            <p:cNvPr id="33" name="テキスト ボックス 32"/>
            <p:cNvSpPr txBox="1"/>
            <p:nvPr/>
          </p:nvSpPr>
          <p:spPr>
            <a:xfrm>
              <a:off x="2901336" y="1575364"/>
              <a:ext cx="1802975" cy="424520"/>
            </a:xfrm>
            <a:prstGeom prst="rect">
              <a:avLst/>
            </a:prstGeom>
            <a:noFill/>
          </p:spPr>
          <p:txBody>
            <a:bodyPr wrap="square" rtlCol="0" anchor="ctr">
              <a:spAutoFit/>
            </a:bodyPr>
            <a:lstStyle/>
            <a:p>
              <a:pPr algn="ctr"/>
              <a:r>
                <a:rPr lang="en-US" altLang="ja-JP" dirty="0" smtClean="0">
                  <a:latin typeface="Times New Roman" pitchFamily="18" charset="0"/>
                  <a:cs typeface="Times New Roman" pitchFamily="18" charset="0"/>
                </a:rPr>
                <a:t>Pulse C</a:t>
              </a:r>
              <a:r>
                <a:rPr kumimoji="1" lang="en-US" altLang="ja-JP" dirty="0" smtClean="0">
                  <a:latin typeface="Times New Roman" pitchFamily="18" charset="0"/>
                  <a:cs typeface="Times New Roman" pitchFamily="18" charset="0"/>
                </a:rPr>
                <a:t>ounter</a:t>
              </a:r>
              <a:endParaRPr kumimoji="1" lang="ja-JP" altLang="en-US" dirty="0">
                <a:latin typeface="Times New Roman" pitchFamily="18" charset="0"/>
                <a:cs typeface="Times New Roman" pitchFamily="18" charset="0"/>
              </a:endParaRPr>
            </a:p>
          </p:txBody>
        </p:sp>
      </p:grpSp>
      <p:grpSp>
        <p:nvGrpSpPr>
          <p:cNvPr id="6" name="グループ化 58"/>
          <p:cNvGrpSpPr>
            <a:grpSpLocks noChangeAspect="1"/>
          </p:cNvGrpSpPr>
          <p:nvPr/>
        </p:nvGrpSpPr>
        <p:grpSpPr>
          <a:xfrm>
            <a:off x="4356064" y="4653136"/>
            <a:ext cx="1628640" cy="1544691"/>
            <a:chOff x="4996414" y="1573865"/>
            <a:chExt cx="1872000" cy="1775507"/>
          </a:xfrm>
        </p:grpSpPr>
        <p:pic>
          <p:nvPicPr>
            <p:cNvPr id="26" name="Picture 3"/>
            <p:cNvPicPr>
              <a:picLocks noChangeAspect="1" noChangeArrowheads="1"/>
            </p:cNvPicPr>
            <p:nvPr/>
          </p:nvPicPr>
          <p:blipFill>
            <a:blip r:embed="rId4" cstate="print"/>
            <a:srcRect/>
            <a:stretch>
              <a:fillRect/>
            </a:stretch>
          </p:blipFill>
          <p:spPr bwMode="auto">
            <a:xfrm>
              <a:off x="5277570" y="2015872"/>
              <a:ext cx="1309688" cy="1333500"/>
            </a:xfrm>
            <a:prstGeom prst="rect">
              <a:avLst/>
            </a:prstGeom>
            <a:noFill/>
            <a:ln w="9525">
              <a:noFill/>
              <a:miter lim="800000"/>
              <a:headEnd/>
              <a:tailEnd/>
            </a:ln>
          </p:spPr>
        </p:pic>
        <p:sp>
          <p:nvSpPr>
            <p:cNvPr id="41" name="テキスト ボックス 40"/>
            <p:cNvSpPr txBox="1"/>
            <p:nvPr/>
          </p:nvSpPr>
          <p:spPr>
            <a:xfrm>
              <a:off x="4996414" y="1573865"/>
              <a:ext cx="1872000" cy="424520"/>
            </a:xfrm>
            <a:prstGeom prst="rect">
              <a:avLst/>
            </a:prstGeom>
            <a:noFill/>
          </p:spPr>
          <p:txBody>
            <a:bodyPr wrap="square" rtlCol="0" anchor="ctr">
              <a:spAutoFit/>
            </a:bodyPr>
            <a:lstStyle/>
            <a:p>
              <a:pPr algn="ctr"/>
              <a:r>
                <a:rPr lang="en-US" altLang="ja-JP" dirty="0" smtClean="0">
                  <a:latin typeface="Times New Roman" pitchFamily="18" charset="0"/>
                  <a:cs typeface="Times New Roman" pitchFamily="18" charset="0"/>
                </a:rPr>
                <a:t>Delay T</a:t>
              </a:r>
              <a:r>
                <a:rPr kumimoji="1" lang="en-US" altLang="ja-JP" dirty="0" smtClean="0">
                  <a:latin typeface="Times New Roman" pitchFamily="18" charset="0"/>
                  <a:cs typeface="Times New Roman" pitchFamily="18" charset="0"/>
                </a:rPr>
                <a:t>imer</a:t>
              </a:r>
              <a:endParaRPr kumimoji="1" lang="ja-JP" altLang="en-US" dirty="0">
                <a:latin typeface="Times New Roman" pitchFamily="18" charset="0"/>
                <a:cs typeface="Times New Roman" pitchFamily="18" charset="0"/>
              </a:endParaRPr>
            </a:p>
          </p:txBody>
        </p:sp>
      </p:grpSp>
      <p:grpSp>
        <p:nvGrpSpPr>
          <p:cNvPr id="8" name="グループ化 60"/>
          <p:cNvGrpSpPr>
            <a:grpSpLocks noChangeAspect="1"/>
          </p:cNvGrpSpPr>
          <p:nvPr/>
        </p:nvGrpSpPr>
        <p:grpSpPr>
          <a:xfrm>
            <a:off x="6810326" y="4653136"/>
            <a:ext cx="1498245" cy="1550016"/>
            <a:chOff x="7075796" y="1575364"/>
            <a:chExt cx="1722120" cy="1781628"/>
          </a:xfrm>
        </p:grpSpPr>
        <p:pic>
          <p:nvPicPr>
            <p:cNvPr id="28" name="Picture 2"/>
            <p:cNvPicPr>
              <a:picLocks noChangeAspect="1" noChangeArrowheads="1"/>
            </p:cNvPicPr>
            <p:nvPr/>
          </p:nvPicPr>
          <p:blipFill>
            <a:blip r:embed="rId5" cstate="print"/>
            <a:srcRect/>
            <a:stretch>
              <a:fillRect/>
            </a:stretch>
          </p:blipFill>
          <p:spPr bwMode="auto">
            <a:xfrm>
              <a:off x="7075796" y="2008252"/>
              <a:ext cx="1722120" cy="1348740"/>
            </a:xfrm>
            <a:prstGeom prst="rect">
              <a:avLst/>
            </a:prstGeom>
            <a:noFill/>
            <a:ln w="9525">
              <a:noFill/>
              <a:miter lim="800000"/>
              <a:headEnd/>
              <a:tailEnd/>
            </a:ln>
          </p:spPr>
        </p:pic>
        <p:sp>
          <p:nvSpPr>
            <p:cNvPr id="43" name="テキスト ボックス 42"/>
            <p:cNvSpPr txBox="1"/>
            <p:nvPr/>
          </p:nvSpPr>
          <p:spPr>
            <a:xfrm>
              <a:off x="7144856" y="1575364"/>
              <a:ext cx="1584001" cy="424520"/>
            </a:xfrm>
            <a:prstGeom prst="rect">
              <a:avLst/>
            </a:prstGeom>
            <a:noFill/>
          </p:spPr>
          <p:txBody>
            <a:bodyPr wrap="square" rtlCol="0" anchor="ctr">
              <a:spAutoFit/>
            </a:bodyPr>
            <a:lstStyle/>
            <a:p>
              <a:pPr algn="ctr"/>
              <a:r>
                <a:rPr kumimoji="1" lang="en-US" altLang="ja-JP" dirty="0" smtClean="0">
                  <a:latin typeface="Times New Roman" pitchFamily="18" charset="0"/>
                  <a:cs typeface="Times New Roman" pitchFamily="18" charset="0"/>
                </a:rPr>
                <a:t>CCD</a:t>
              </a:r>
              <a:r>
                <a:rPr kumimoji="1" lang="ja-JP" altLang="en-US" dirty="0" smtClean="0">
                  <a:latin typeface="Times New Roman" pitchFamily="18" charset="0"/>
                  <a:cs typeface="Times New Roman" pitchFamily="18" charset="0"/>
                </a:rPr>
                <a:t>カメラ</a:t>
              </a:r>
              <a:endParaRPr kumimoji="1" lang="ja-JP" altLang="en-US" dirty="0">
                <a:latin typeface="Times New Roman" pitchFamily="18" charset="0"/>
                <a:cs typeface="Times New Roman" pitchFamily="18" charset="0"/>
              </a:endParaRPr>
            </a:p>
          </p:txBody>
        </p:sp>
      </p:grpSp>
      <p:grpSp>
        <p:nvGrpSpPr>
          <p:cNvPr id="10" name="グループ化 59"/>
          <p:cNvGrpSpPr>
            <a:grpSpLocks noChangeAspect="1"/>
          </p:cNvGrpSpPr>
          <p:nvPr/>
        </p:nvGrpSpPr>
        <p:grpSpPr>
          <a:xfrm>
            <a:off x="4151446" y="1982804"/>
            <a:ext cx="2004730" cy="1086156"/>
            <a:chOff x="35464" y="1575364"/>
            <a:chExt cx="2304288" cy="1248455"/>
          </a:xfrm>
        </p:grpSpPr>
        <p:pic>
          <p:nvPicPr>
            <p:cNvPr id="56" name="図 55" descr="Oscillator.JPG"/>
            <p:cNvPicPr>
              <a:picLocks noChangeAspect="1"/>
            </p:cNvPicPr>
            <p:nvPr/>
          </p:nvPicPr>
          <p:blipFill>
            <a:blip r:embed="rId6" cstate="print"/>
            <a:stretch>
              <a:fillRect/>
            </a:stretch>
          </p:blipFill>
          <p:spPr>
            <a:xfrm>
              <a:off x="35464" y="1945993"/>
              <a:ext cx="2304288" cy="877826"/>
            </a:xfrm>
            <a:prstGeom prst="rect">
              <a:avLst/>
            </a:prstGeom>
          </p:spPr>
        </p:pic>
        <p:sp>
          <p:nvSpPr>
            <p:cNvPr id="57" name="テキスト ボックス 56"/>
            <p:cNvSpPr txBox="1"/>
            <p:nvPr/>
          </p:nvSpPr>
          <p:spPr>
            <a:xfrm>
              <a:off x="283899" y="1575364"/>
              <a:ext cx="1659710" cy="424520"/>
            </a:xfrm>
            <a:prstGeom prst="rect">
              <a:avLst/>
            </a:prstGeom>
            <a:noFill/>
          </p:spPr>
          <p:txBody>
            <a:bodyPr wrap="square" rtlCol="0" anchor="ctr">
              <a:spAutoFit/>
            </a:bodyPr>
            <a:lstStyle/>
            <a:p>
              <a:pPr algn="ctr"/>
              <a:r>
                <a:rPr lang="en-US" altLang="ja-JP" dirty="0" smtClean="0">
                  <a:latin typeface="Times New Roman" pitchFamily="18" charset="0"/>
                  <a:cs typeface="Times New Roman" pitchFamily="18" charset="0"/>
                </a:rPr>
                <a:t>Oscillator</a:t>
              </a:r>
              <a:endParaRPr kumimoji="1" lang="ja-JP" altLang="en-US" dirty="0">
                <a:latin typeface="Times New Roman" pitchFamily="18" charset="0"/>
                <a:cs typeface="Times New Roman" pitchFamily="18" charset="0"/>
              </a:endParaRPr>
            </a:p>
          </p:txBody>
        </p:sp>
      </p:grpSp>
      <p:sp>
        <p:nvSpPr>
          <p:cNvPr id="2" name="右カーブ矢印 1"/>
          <p:cNvSpPr>
            <a:spLocks noChangeAspect="1"/>
          </p:cNvSpPr>
          <p:nvPr/>
        </p:nvSpPr>
        <p:spPr>
          <a:xfrm>
            <a:off x="3275944" y="2971740"/>
            <a:ext cx="689040" cy="1249348"/>
          </a:xfrm>
          <a:prstGeom prst="curvedRightArrow">
            <a:avLst/>
          </a:prstGeom>
          <a:solidFill>
            <a:srgbClr val="E9EF0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右カーブ矢印 43"/>
          <p:cNvSpPr>
            <a:spLocks noChangeAspect="1"/>
          </p:cNvSpPr>
          <p:nvPr/>
        </p:nvSpPr>
        <p:spPr>
          <a:xfrm>
            <a:off x="3275856" y="4509120"/>
            <a:ext cx="689040" cy="1296149"/>
          </a:xfrm>
          <a:prstGeom prst="curvedRightArrow">
            <a:avLst/>
          </a:prstGeom>
          <a:solidFill>
            <a:srgbClr val="E9EF0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右矢印 2"/>
          <p:cNvSpPr>
            <a:spLocks noChangeAspect="1"/>
          </p:cNvSpPr>
          <p:nvPr/>
        </p:nvSpPr>
        <p:spPr>
          <a:xfrm>
            <a:off x="6156179" y="5517232"/>
            <a:ext cx="375882" cy="375713"/>
          </a:xfrm>
          <a:prstGeom prst="rightArrow">
            <a:avLst/>
          </a:prstGeom>
          <a:solidFill>
            <a:srgbClr val="E9EF0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251521" y="1992967"/>
            <a:ext cx="3312367" cy="4820409"/>
            <a:chOff x="107504" y="980728"/>
            <a:chExt cx="4153538" cy="6044545"/>
          </a:xfrm>
        </p:grpSpPr>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980728"/>
              <a:ext cx="3720074" cy="604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グループ化 10"/>
            <p:cNvGrpSpPr/>
            <p:nvPr/>
          </p:nvGrpSpPr>
          <p:grpSpPr>
            <a:xfrm>
              <a:off x="1475656" y="4906472"/>
              <a:ext cx="2785386" cy="720272"/>
              <a:chOff x="1458404" y="4906472"/>
              <a:chExt cx="2785386" cy="720272"/>
            </a:xfrm>
          </p:grpSpPr>
          <p:cxnSp>
            <p:nvCxnSpPr>
              <p:cNvPr id="5" name="直線コネクタ 4"/>
              <p:cNvCxnSpPr/>
              <p:nvPr/>
            </p:nvCxnSpPr>
            <p:spPr>
              <a:xfrm>
                <a:off x="1458404" y="4906472"/>
                <a:ext cx="0" cy="72017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1780940" y="4906568"/>
                <a:ext cx="0" cy="72017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1458404" y="5194504"/>
                <a:ext cx="324000" cy="0"/>
              </a:xfrm>
              <a:prstGeom prst="straightConnector1">
                <a:avLst/>
              </a:prstGeom>
              <a:ln w="28575">
                <a:gradFill flip="none" rotWithShape="1">
                  <a:gsLst>
                    <a:gs pos="0">
                      <a:srgbClr val="0000FF"/>
                    </a:gs>
                    <a:gs pos="50000">
                      <a:srgbClr val="7030A0"/>
                    </a:gs>
                    <a:gs pos="100000">
                      <a:srgbClr val="7030A0"/>
                    </a:gs>
                  </a:gsLst>
                  <a:lin ang="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763688" y="4909793"/>
                <a:ext cx="2480102" cy="424529"/>
              </a:xfrm>
              <a:prstGeom prst="rect">
                <a:avLst/>
              </a:prstGeom>
              <a:noFill/>
            </p:spPr>
            <p:txBody>
              <a:bodyPr wrap="square" rtlCol="0" anchor="ctr">
                <a:spAutoFit/>
              </a:bodyPr>
              <a:lstStyle/>
              <a:p>
                <a:r>
                  <a:rPr kumimoji="1" lang="ja-JP" altLang="en-US" sz="1600" dirty="0" smtClean="0"/>
                  <a:t>任意時間ディレイ</a:t>
                </a:r>
                <a:endParaRPr kumimoji="1" lang="ja-JP" altLang="en-US" sz="1600" dirty="0"/>
              </a:p>
            </p:txBody>
          </p:sp>
        </p:grpSp>
      </p:grpSp>
      <p:sp>
        <p:nvSpPr>
          <p:cNvPr id="51" name="テキスト ボックス 50"/>
          <p:cNvSpPr txBox="1"/>
          <p:nvPr/>
        </p:nvSpPr>
        <p:spPr>
          <a:xfrm>
            <a:off x="3162698" y="658828"/>
            <a:ext cx="4392456" cy="923330"/>
          </a:xfrm>
          <a:prstGeom prst="rect">
            <a:avLst/>
          </a:prstGeom>
          <a:noFill/>
          <a:ln w="19050">
            <a:solidFill>
              <a:schemeClr val="tx1"/>
            </a:solidFill>
            <a:prstDash val="dash"/>
          </a:ln>
        </p:spPr>
        <p:txBody>
          <a:bodyPr wrap="square" rtlCol="0">
            <a:spAutoFit/>
          </a:bodyPr>
          <a:lstStyle/>
          <a:p>
            <a:r>
              <a:rPr lang="ja-JP" altLang="en-US" dirty="0"/>
              <a:t>テストセクション入口部</a:t>
            </a:r>
            <a:r>
              <a:rPr lang="ja-JP" altLang="en-US" dirty="0" smtClean="0"/>
              <a:t>にピストンとクランク機構からなる流動脈動発生装置を設置することで機械的に流動脈動を付加</a:t>
            </a:r>
            <a:endParaRPr kumimoji="1" lang="ja-JP" altLang="en-US" dirty="0"/>
          </a:p>
        </p:txBody>
      </p:sp>
      <p:sp>
        <p:nvSpPr>
          <p:cNvPr id="13" name="正方形/長方形 12"/>
          <p:cNvSpPr/>
          <p:nvPr/>
        </p:nvSpPr>
        <p:spPr>
          <a:xfrm>
            <a:off x="3312368" y="6237312"/>
            <a:ext cx="5724128" cy="584775"/>
          </a:xfrm>
          <a:prstGeom prst="rect">
            <a:avLst/>
          </a:prstGeom>
          <a:solidFill>
            <a:schemeClr val="bg1">
              <a:lumMod val="85000"/>
            </a:schemeClr>
          </a:solidFill>
        </p:spPr>
        <p:txBody>
          <a:bodyPr wrap="square">
            <a:spAutoFit/>
          </a:bodyPr>
          <a:lstStyle/>
          <a:p>
            <a:r>
              <a:rPr lang="ja-JP" altLang="en-US" sz="1600" dirty="0" smtClean="0"/>
              <a:t>オシレータ</a:t>
            </a:r>
            <a:r>
              <a:rPr lang="ja-JP" altLang="en-US" sz="1600" dirty="0"/>
              <a:t>とカメラを同期させる</a:t>
            </a:r>
            <a:r>
              <a:rPr lang="ja-JP" altLang="en-US" sz="1600" dirty="0" smtClean="0"/>
              <a:t>こと</a:t>
            </a:r>
            <a:r>
              <a:rPr lang="ja-JP" altLang="en-US" sz="1600" dirty="0"/>
              <a:t>で</a:t>
            </a:r>
            <a:r>
              <a:rPr lang="ja-JP" altLang="en-US" sz="1600" dirty="0" smtClean="0"/>
              <a:t>任意</a:t>
            </a:r>
            <a:r>
              <a:rPr lang="ja-JP" altLang="en-US" sz="1600" dirty="0"/>
              <a:t>の位相における画像</a:t>
            </a:r>
            <a:r>
              <a:rPr lang="ja-JP" altLang="en-US" sz="1600" dirty="0" smtClean="0"/>
              <a:t>を</a:t>
            </a:r>
            <a:endParaRPr lang="en-US" altLang="ja-JP" sz="1600" dirty="0" smtClean="0"/>
          </a:p>
          <a:p>
            <a:r>
              <a:rPr lang="ja-JP" altLang="en-US" sz="1600" dirty="0" smtClean="0"/>
              <a:t>複数</a:t>
            </a:r>
            <a:r>
              <a:rPr lang="ja-JP" altLang="en-US" sz="1600" dirty="0"/>
              <a:t>取得し，それらを積算することによって，擬似</a:t>
            </a:r>
            <a:r>
              <a:rPr lang="ja-JP" altLang="en-US" sz="1600" dirty="0" smtClean="0"/>
              <a:t>動画を取得</a:t>
            </a:r>
            <a:endParaRPr lang="en-US" altLang="ja-JP" sz="1600" dirty="0"/>
          </a:p>
        </p:txBody>
      </p:sp>
      <p:sp>
        <p:nvSpPr>
          <p:cNvPr id="54" name="テキスト ボックス 53"/>
          <p:cNvSpPr txBox="1"/>
          <p:nvPr/>
        </p:nvSpPr>
        <p:spPr>
          <a:xfrm>
            <a:off x="180000" y="654689"/>
            <a:ext cx="2520000" cy="400110"/>
          </a:xfrm>
          <a:prstGeom prst="rect">
            <a:avLst/>
          </a:prstGeom>
          <a:solidFill>
            <a:schemeClr val="tx1"/>
          </a:solidFill>
          <a:ln/>
        </p:spPr>
        <p:style>
          <a:lnRef idx="0">
            <a:schemeClr val="dk1"/>
          </a:lnRef>
          <a:fillRef idx="3">
            <a:schemeClr val="dk1"/>
          </a:fillRef>
          <a:effectRef idx="3">
            <a:schemeClr val="dk1"/>
          </a:effectRef>
          <a:fontRef idx="minor">
            <a:schemeClr val="lt1"/>
          </a:fontRef>
        </p:style>
        <p:txBody>
          <a:bodyPr wrap="square" rtlCol="0" anchor="ctr">
            <a:spAutoFit/>
          </a:bodyPr>
          <a:lstStyle/>
          <a:p>
            <a:pPr algn="ctr"/>
            <a:r>
              <a:rPr lang="en-US" altLang="ja-JP" sz="2000" b="1" dirty="0" smtClean="0">
                <a:solidFill>
                  <a:schemeClr val="bg1"/>
                </a:solidFill>
                <a:latin typeface="Times New Roman" pitchFamily="18" charset="0"/>
                <a:cs typeface="Times New Roman" pitchFamily="18" charset="0"/>
              </a:rPr>
              <a:t>Oscillatory flow</a:t>
            </a:r>
            <a:endParaRPr kumimoji="1" lang="ja-JP" altLang="en-US"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853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489248" y="3481530"/>
            <a:ext cx="5616624" cy="3248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3275856" y="699954"/>
            <a:ext cx="5616624" cy="6041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80000" y="654689"/>
            <a:ext cx="2520000" cy="400110"/>
          </a:xfrm>
          <a:prstGeom prst="rect">
            <a:avLst/>
          </a:prstGeom>
          <a:solidFill>
            <a:schemeClr val="tx1"/>
          </a:solidFill>
          <a:ln/>
        </p:spPr>
        <p:style>
          <a:lnRef idx="0">
            <a:schemeClr val="dk1"/>
          </a:lnRef>
          <a:fillRef idx="3">
            <a:schemeClr val="dk1"/>
          </a:fillRef>
          <a:effectRef idx="3">
            <a:schemeClr val="dk1"/>
          </a:effectRef>
          <a:fontRef idx="minor">
            <a:schemeClr val="lt1"/>
          </a:fontRef>
        </p:style>
        <p:txBody>
          <a:bodyPr wrap="square" rtlCol="0" anchor="ctr">
            <a:spAutoFit/>
          </a:bodyPr>
          <a:lstStyle/>
          <a:p>
            <a:pPr algn="ctr"/>
            <a:r>
              <a:rPr lang="en-US" altLang="ja-JP" sz="2000" b="1" dirty="0" smtClean="0">
                <a:solidFill>
                  <a:schemeClr val="bg1"/>
                </a:solidFill>
                <a:latin typeface="Times New Roman" pitchFamily="18" charset="0"/>
                <a:cs typeface="Times New Roman" pitchFamily="18" charset="0"/>
              </a:rPr>
              <a:t>Oscillatory flow</a:t>
            </a:r>
            <a:endParaRPr kumimoji="1" lang="ja-JP" altLang="en-US" sz="2000" b="1" dirty="0">
              <a:solidFill>
                <a:schemeClr val="bg1"/>
              </a:solidFill>
              <a:latin typeface="Times New Roman" pitchFamily="18" charset="0"/>
              <a:cs typeface="Times New Roman" pitchFamily="18" charset="0"/>
            </a:endParaRPr>
          </a:p>
        </p:txBody>
      </p:sp>
      <p:pic>
        <p:nvPicPr>
          <p:cNvPr id="5" name="2011_12_01_KUR_oscillatory_t4_d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l="41757" r="40525"/>
          <a:stretch/>
        </p:blipFill>
        <p:spPr>
          <a:xfrm>
            <a:off x="5868144" y="1340768"/>
            <a:ext cx="1188264" cy="5029902"/>
          </a:xfrm>
          <a:prstGeom prst="rect">
            <a:avLst/>
          </a:prstGeom>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6339" y="3634151"/>
            <a:ext cx="4461805" cy="325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8"/>
          <p:cNvSpPr txBox="1">
            <a:spLocks noChangeArrowheads="1"/>
          </p:cNvSpPr>
          <p:nvPr/>
        </p:nvSpPr>
        <p:spPr bwMode="auto">
          <a:xfrm>
            <a:off x="3240344" y="627946"/>
            <a:ext cx="4428000" cy="707886"/>
          </a:xfrm>
          <a:prstGeom prst="rect">
            <a:avLst/>
          </a:prstGeom>
          <a:noFill/>
          <a:ln w="9525">
            <a:noFill/>
            <a:miter lim="800000"/>
            <a:headEnd/>
            <a:tailEnd/>
          </a:ln>
        </p:spPr>
        <p:txBody>
          <a:bodyPr wrap="square">
            <a:spAutoFit/>
          </a:bodyPr>
          <a:lstStyle/>
          <a:p>
            <a:pPr algn="just">
              <a:spcBef>
                <a:spcPct val="50000"/>
              </a:spcBef>
            </a:pPr>
            <a:r>
              <a:rPr lang="en-US" altLang="ja-JP" sz="1600" u="sng" dirty="0" smtClean="0">
                <a:latin typeface="Times New Roman" pitchFamily="18" charset="0"/>
                <a:cs typeface="Times New Roman" pitchFamily="18" charset="0"/>
              </a:rPr>
              <a:t>Experimental conditions</a:t>
            </a:r>
          </a:p>
          <a:p>
            <a:pPr algn="just">
              <a:spcBef>
                <a:spcPct val="50000"/>
              </a:spcBef>
            </a:pPr>
            <a:r>
              <a:rPr lang="en-US" altLang="ja-JP" sz="1600" i="1" dirty="0" smtClean="0">
                <a:latin typeface="Symbol" pitchFamily="18" charset="2"/>
                <a:cs typeface="Times New Roman" pitchFamily="18" charset="0"/>
              </a:rPr>
              <a:t>t</a:t>
            </a:r>
            <a:r>
              <a:rPr lang="en-US" altLang="ja-JP" sz="1600" i="1" dirty="0" smtClean="0">
                <a:latin typeface="Times New Roman" pitchFamily="18" charset="0"/>
                <a:cs typeface="Times New Roman" pitchFamily="18" charset="0"/>
              </a:rPr>
              <a:t>=</a:t>
            </a:r>
            <a:r>
              <a:rPr lang="en-US" altLang="ja-JP" sz="1600" dirty="0" smtClean="0">
                <a:latin typeface="Times New Roman" pitchFamily="18" charset="0"/>
                <a:cs typeface="Times New Roman" pitchFamily="18" charset="0"/>
              </a:rPr>
              <a:t>4 s, </a:t>
            </a:r>
            <a:r>
              <a:rPr lang="en-US" altLang="ja-JP" sz="1600" i="1" dirty="0" smtClean="0">
                <a:latin typeface="Symbol" pitchFamily="18" charset="2"/>
                <a:cs typeface="Times New Roman" pitchFamily="18" charset="0"/>
              </a:rPr>
              <a:t>D</a:t>
            </a:r>
            <a:r>
              <a:rPr lang="en-US" altLang="ja-JP" sz="1600" i="1" dirty="0" smtClean="0">
                <a:latin typeface="Times New Roman" pitchFamily="18" charset="0"/>
                <a:cs typeface="Times New Roman" pitchFamily="18" charset="0"/>
              </a:rPr>
              <a:t>G/G</a:t>
            </a:r>
            <a:r>
              <a:rPr lang="en-US" altLang="ja-JP" sz="1600" i="1" baseline="-25000" dirty="0" smtClean="0">
                <a:latin typeface="Times New Roman" pitchFamily="18" charset="0"/>
                <a:cs typeface="Times New Roman" pitchFamily="18" charset="0"/>
              </a:rPr>
              <a:t>0</a:t>
            </a:r>
            <a:r>
              <a:rPr lang="en-US" altLang="ja-JP" sz="1600" dirty="0" smtClean="0">
                <a:latin typeface="Times New Roman" pitchFamily="18" charset="0"/>
                <a:cs typeface="Times New Roman" pitchFamily="18" charset="0"/>
              </a:rPr>
              <a:t>=1.0, </a:t>
            </a:r>
            <a:r>
              <a:rPr lang="en-US" altLang="ja-JP" sz="1600" i="1" dirty="0" smtClean="0">
                <a:latin typeface="Times New Roman" pitchFamily="18" charset="0"/>
                <a:cs typeface="Times New Roman" pitchFamily="18" charset="0"/>
              </a:rPr>
              <a:t>q</a:t>
            </a:r>
            <a:r>
              <a:rPr lang="en-US" altLang="ja-JP" sz="1600" dirty="0" smtClean="0">
                <a:latin typeface="Times New Roman" pitchFamily="18" charset="0"/>
                <a:cs typeface="Times New Roman" pitchFamily="18" charset="0"/>
              </a:rPr>
              <a:t>=124.8 kW/m</a:t>
            </a:r>
            <a:r>
              <a:rPr lang="en-US" altLang="ja-JP" sz="1600" baseline="30000" dirty="0" smtClean="0">
                <a:latin typeface="Times New Roman" pitchFamily="18" charset="0"/>
                <a:cs typeface="Times New Roman" pitchFamily="18" charset="0"/>
              </a:rPr>
              <a:t>2</a:t>
            </a:r>
            <a:r>
              <a:rPr lang="en-US" altLang="ja-JP" sz="1600" dirty="0" smtClean="0">
                <a:latin typeface="Times New Roman" pitchFamily="18" charset="0"/>
                <a:cs typeface="Times New Roman" pitchFamily="18" charset="0"/>
              </a:rPr>
              <a:t>,</a:t>
            </a:r>
            <a:r>
              <a:rPr lang="en-US" altLang="ja-JP" sz="1600" dirty="0">
                <a:latin typeface="Times New Roman" pitchFamily="18" charset="0"/>
                <a:cs typeface="Times New Roman" pitchFamily="18" charset="0"/>
              </a:rPr>
              <a:t> </a:t>
            </a:r>
            <a:r>
              <a:rPr lang="en-US" altLang="ja-JP" sz="1600" i="1" dirty="0" err="1" smtClean="0">
                <a:latin typeface="Times New Roman" pitchFamily="18" charset="0"/>
                <a:cs typeface="Times New Roman" pitchFamily="18" charset="0"/>
              </a:rPr>
              <a:t>x</a:t>
            </a:r>
            <a:r>
              <a:rPr lang="en-US" altLang="ja-JP" sz="1600" i="1" baseline="-25000" dirty="0" err="1" smtClean="0">
                <a:latin typeface="Times New Roman" pitchFamily="18" charset="0"/>
                <a:cs typeface="Times New Roman" pitchFamily="18" charset="0"/>
              </a:rPr>
              <a:t>eq</a:t>
            </a:r>
            <a:r>
              <a:rPr lang="en-US" altLang="ja-JP" sz="1600" dirty="0" smtClean="0">
                <a:latin typeface="Times New Roman" pitchFamily="18" charset="0"/>
                <a:cs typeface="Times New Roman" pitchFamily="18" charset="0"/>
              </a:rPr>
              <a:t>=0.009</a:t>
            </a:r>
            <a:endParaRPr lang="en-US" altLang="ja-JP" sz="1600" dirty="0">
              <a:latin typeface="Times New Roman" pitchFamily="18" charset="0"/>
              <a:cs typeface="Times New Roman" pitchFamily="18" charset="0"/>
            </a:endParaRPr>
          </a:p>
        </p:txBody>
      </p:sp>
      <p:cxnSp>
        <p:nvCxnSpPr>
          <p:cNvPr id="16" name="直線コネクタ 15"/>
          <p:cNvCxnSpPr/>
          <p:nvPr/>
        </p:nvCxnSpPr>
        <p:spPr>
          <a:xfrm>
            <a:off x="2175188" y="4083153"/>
            <a:ext cx="0" cy="217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0" y="-74610"/>
            <a:ext cx="6858000" cy="513359"/>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fontAlgn="auto">
              <a:spcBef>
                <a:spcPts val="0"/>
              </a:spcBef>
              <a:spcAft>
                <a:spcPts val="0"/>
              </a:spcAft>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a:solidFill>
                  <a:sysClr val="windowText" lastClr="000000"/>
                </a:solidFill>
                <a:latin typeface="Times New Roman" pitchFamily="18" charset="0"/>
                <a:cs typeface="Times New Roman" pitchFamily="18" charset="0"/>
              </a:rPr>
              <a:t>E</a:t>
            </a:r>
            <a:r>
              <a:rPr lang="en-US" altLang="ja-JP" sz="2800" b="1" i="1" dirty="0">
                <a:solidFill>
                  <a:srgbClr val="C00000"/>
                </a:solidFill>
                <a:latin typeface="Times New Roman" pitchFamily="18" charset="0"/>
                <a:cs typeface="Times New Roman" pitchFamily="18" charset="0"/>
              </a:rPr>
              <a:t>xperimental </a:t>
            </a:r>
            <a:r>
              <a:rPr lang="en-US" altLang="ja-JP" sz="2800" b="1" i="1" dirty="0" smtClean="0">
                <a:solidFill>
                  <a:srgbClr val="C00000"/>
                </a:solidFill>
                <a:latin typeface="Times New Roman" pitchFamily="18" charset="0"/>
                <a:cs typeface="Times New Roman" pitchFamily="18" charset="0"/>
              </a:rPr>
              <a:t>result    </a:t>
            </a:r>
            <a:endParaRPr lang="ja-JP" altLang="en-US" sz="2800" b="1" i="1" dirty="0">
              <a:solidFill>
                <a:srgbClr val="C00000"/>
              </a:solidFill>
              <a:latin typeface="Times New Roman" pitchFamily="18" charset="0"/>
              <a:cs typeface="Times New Roman" pitchFamily="18" charset="0"/>
            </a:endParaRPr>
          </a:p>
        </p:txBody>
      </p:sp>
      <p:cxnSp>
        <p:nvCxnSpPr>
          <p:cNvPr id="14" name="直線コネクタ 13"/>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直線コネクタ 14"/>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grpSp>
        <p:nvGrpSpPr>
          <p:cNvPr id="17" name="グループ化 16"/>
          <p:cNvGrpSpPr/>
          <p:nvPr/>
        </p:nvGrpSpPr>
        <p:grpSpPr>
          <a:xfrm>
            <a:off x="5006046" y="35607"/>
            <a:ext cx="4822538" cy="387432"/>
            <a:chOff x="5172966" y="-339854"/>
            <a:chExt cx="4822538" cy="387432"/>
          </a:xfrm>
        </p:grpSpPr>
        <p:sp>
          <p:nvSpPr>
            <p:cNvPr id="18" name="テキスト ボックス 17"/>
            <p:cNvSpPr txBox="1"/>
            <p:nvPr/>
          </p:nvSpPr>
          <p:spPr>
            <a:xfrm>
              <a:off x="5172966" y="-321718"/>
              <a:ext cx="2581671" cy="369296"/>
            </a:xfrm>
            <a:prstGeom prst="rect">
              <a:avLst/>
            </a:prstGeom>
            <a:noFill/>
          </p:spPr>
          <p:txBody>
            <a:bodyPr wrap="square" lIns="91401" tIns="45702" rIns="91401" bIns="45702" rtlCol="0">
              <a:spAutoFit/>
            </a:bodyPr>
            <a:lstStyle/>
            <a:p>
              <a:r>
                <a:rPr lang="en-US" altLang="ja-JP" b="1" dirty="0" smtClean="0">
                  <a:latin typeface="Times New Roman" pitchFamily="18" charset="0"/>
                  <a:cs typeface="Times New Roman" pitchFamily="18" charset="0"/>
                </a:rPr>
                <a:t>Thermal output : 5MW</a:t>
              </a:r>
              <a:endParaRPr lang="ja-JP" altLang="en-US" b="1" dirty="0">
                <a:latin typeface="Times New Roman" pitchFamily="18" charset="0"/>
                <a:cs typeface="Times New Roman" pitchFamily="18" charset="0"/>
              </a:endParaRPr>
            </a:p>
          </p:txBody>
        </p:sp>
        <p:sp>
          <p:nvSpPr>
            <p:cNvPr id="19" name="テキスト ボックス 18"/>
            <p:cNvSpPr txBox="1"/>
            <p:nvPr/>
          </p:nvSpPr>
          <p:spPr>
            <a:xfrm>
              <a:off x="7633304" y="-339854"/>
              <a:ext cx="2362200" cy="369296"/>
            </a:xfrm>
            <a:prstGeom prst="rect">
              <a:avLst/>
            </a:prstGeom>
            <a:noFill/>
          </p:spPr>
          <p:txBody>
            <a:bodyPr wrap="square" lIns="91401" tIns="45702" rIns="91401" bIns="45702" rtlCol="0">
              <a:spAutoFit/>
            </a:bodyPr>
            <a:lstStyle/>
            <a:p>
              <a:endParaRPr lang="ja-JP" altLang="en-US" b="1" dirty="0">
                <a:latin typeface="Times New Roman" pitchFamily="18" charset="0"/>
                <a:cs typeface="Times New Roman" pitchFamily="18" charset="0"/>
              </a:endParaRPr>
            </a:p>
          </p:txBody>
        </p:sp>
      </p:grpSp>
      <p:grpSp>
        <p:nvGrpSpPr>
          <p:cNvPr id="20" name="Group 69"/>
          <p:cNvGrpSpPr>
            <a:grpSpLocks/>
          </p:cNvGrpSpPr>
          <p:nvPr/>
        </p:nvGrpSpPr>
        <p:grpSpPr bwMode="auto">
          <a:xfrm>
            <a:off x="7308304" y="5589240"/>
            <a:ext cx="1285875" cy="693737"/>
            <a:chOff x="3573" y="4847"/>
            <a:chExt cx="810" cy="437"/>
          </a:xfrm>
        </p:grpSpPr>
        <p:pic>
          <p:nvPicPr>
            <p:cNvPr id="21" name="図 65"/>
            <p:cNvPicPr>
              <a:picLocks noChangeAspect="1" noChangeArrowheads="1"/>
            </p:cNvPicPr>
            <p:nvPr/>
          </p:nvPicPr>
          <p:blipFill>
            <a:blip r:embed="rId7" cstate="print"/>
            <a:srcRect l="58575" t="21666" r="34399" b="74387"/>
            <a:stretch>
              <a:fillRect/>
            </a:stretch>
          </p:blipFill>
          <p:spPr bwMode="auto">
            <a:xfrm>
              <a:off x="3632" y="4979"/>
              <a:ext cx="569" cy="145"/>
            </a:xfrm>
            <a:prstGeom prst="rect">
              <a:avLst/>
            </a:prstGeom>
            <a:noFill/>
            <a:ln w="9525">
              <a:noFill/>
              <a:miter lim="800000"/>
              <a:headEnd/>
              <a:tailEnd/>
            </a:ln>
          </p:spPr>
        </p:pic>
        <p:sp>
          <p:nvSpPr>
            <p:cNvPr id="22" name="テキスト ボックス 66"/>
            <p:cNvSpPr txBox="1">
              <a:spLocks noChangeArrowheads="1"/>
            </p:cNvSpPr>
            <p:nvPr/>
          </p:nvSpPr>
          <p:spPr bwMode="auto">
            <a:xfrm>
              <a:off x="3573" y="4847"/>
              <a:ext cx="810" cy="173"/>
            </a:xfrm>
            <a:prstGeom prst="rect">
              <a:avLst/>
            </a:prstGeom>
            <a:noFill/>
            <a:ln w="9525">
              <a:noFill/>
              <a:miter lim="800000"/>
              <a:headEnd/>
              <a:tailEnd/>
            </a:ln>
          </p:spPr>
          <p:txBody>
            <a:bodyPr>
              <a:spAutoFit/>
            </a:bodyPr>
            <a:lstStyle/>
            <a:p>
              <a:r>
                <a:rPr lang="en-US" altLang="ja-JP" sz="1200" b="1" dirty="0">
                  <a:latin typeface="Times New Roman" pitchFamily="18" charset="0"/>
                  <a:cs typeface="Times New Roman" pitchFamily="18" charset="0"/>
                </a:rPr>
                <a:t>Void fraction</a:t>
              </a:r>
              <a:endParaRPr lang="ja-JP" altLang="en-US" sz="1200" b="1" dirty="0">
                <a:latin typeface="Times New Roman" pitchFamily="18" charset="0"/>
                <a:cs typeface="Times New Roman" pitchFamily="18" charset="0"/>
              </a:endParaRPr>
            </a:p>
          </p:txBody>
        </p:sp>
        <p:sp>
          <p:nvSpPr>
            <p:cNvPr id="23" name="テキスト ボックス 67"/>
            <p:cNvSpPr txBox="1">
              <a:spLocks noChangeArrowheads="1"/>
            </p:cNvSpPr>
            <p:nvPr/>
          </p:nvSpPr>
          <p:spPr bwMode="auto">
            <a:xfrm>
              <a:off x="3573" y="5111"/>
              <a:ext cx="118" cy="173"/>
            </a:xfrm>
            <a:prstGeom prst="rect">
              <a:avLst/>
            </a:prstGeom>
            <a:noFill/>
            <a:ln w="9525">
              <a:noFill/>
              <a:miter lim="800000"/>
              <a:headEnd/>
              <a:tailEnd/>
            </a:ln>
          </p:spPr>
          <p:txBody>
            <a:bodyPr>
              <a:spAutoFit/>
            </a:bodyPr>
            <a:lstStyle/>
            <a:p>
              <a:r>
                <a:rPr lang="en-US" altLang="ja-JP" sz="1200" b="1">
                  <a:latin typeface="Times New Roman" pitchFamily="18" charset="0"/>
                  <a:cs typeface="Times New Roman" pitchFamily="18" charset="0"/>
                </a:rPr>
                <a:t>0</a:t>
              </a:r>
              <a:endParaRPr lang="ja-JP" altLang="en-US" sz="1200" b="1">
                <a:latin typeface="Times New Roman" pitchFamily="18" charset="0"/>
                <a:cs typeface="Times New Roman" pitchFamily="18" charset="0"/>
              </a:endParaRPr>
            </a:p>
          </p:txBody>
        </p:sp>
        <p:sp>
          <p:nvSpPr>
            <p:cNvPr id="24" name="テキスト ボックス 68"/>
            <p:cNvSpPr txBox="1">
              <a:spLocks noChangeArrowheads="1"/>
            </p:cNvSpPr>
            <p:nvPr/>
          </p:nvSpPr>
          <p:spPr bwMode="auto">
            <a:xfrm>
              <a:off x="4065" y="5103"/>
              <a:ext cx="118" cy="174"/>
            </a:xfrm>
            <a:prstGeom prst="rect">
              <a:avLst/>
            </a:prstGeom>
            <a:noFill/>
            <a:ln w="9525">
              <a:noFill/>
              <a:miter lim="800000"/>
              <a:headEnd/>
              <a:tailEnd/>
            </a:ln>
          </p:spPr>
          <p:txBody>
            <a:bodyPr>
              <a:spAutoFit/>
            </a:bodyPr>
            <a:lstStyle/>
            <a:p>
              <a:r>
                <a:rPr lang="ja-JP" altLang="en-US" sz="1200" b="1">
                  <a:latin typeface="Times New Roman" pitchFamily="18" charset="0"/>
                  <a:cs typeface="Times New Roman" pitchFamily="18" charset="0"/>
                </a:rPr>
                <a:t>１</a:t>
              </a:r>
            </a:p>
          </p:txBody>
        </p:sp>
      </p:grpSp>
      <p:graphicFrame>
        <p:nvGraphicFramePr>
          <p:cNvPr id="26" name="表 25"/>
          <p:cNvGraphicFramePr>
            <a:graphicFrameLocks noGrp="1"/>
          </p:cNvGraphicFramePr>
          <p:nvPr>
            <p:extLst>
              <p:ext uri="{D42A27DB-BD31-4B8C-83A1-F6EECF244321}">
                <p14:modId xmlns:p14="http://schemas.microsoft.com/office/powerpoint/2010/main" val="3910733455"/>
              </p:ext>
            </p:extLst>
          </p:nvPr>
        </p:nvGraphicFramePr>
        <p:xfrm>
          <a:off x="252008" y="1405518"/>
          <a:ext cx="2519792" cy="1560365"/>
        </p:xfrm>
        <a:graphic>
          <a:graphicData uri="http://schemas.openxmlformats.org/drawingml/2006/table">
            <a:tbl>
              <a:tblPr firstRow="1" bandRow="1">
                <a:tableStyleId>{6E25E649-3F16-4E02-A733-19D2CDBF48F0}</a:tableStyleId>
              </a:tblPr>
              <a:tblGrid>
                <a:gridCol w="1725399"/>
                <a:gridCol w="794393"/>
              </a:tblGrid>
              <a:tr h="389421">
                <a:tc>
                  <a:txBody>
                    <a:bodyPr/>
                    <a:lstStyle/>
                    <a:p>
                      <a:r>
                        <a:rPr kumimoji="1" lang="en-US" altLang="ja-JP" sz="1600" b="1" dirty="0" smtClean="0">
                          <a:solidFill>
                            <a:schemeClr val="tx1"/>
                          </a:solidFill>
                          <a:latin typeface="Times New Roman" pitchFamily="18" charset="0"/>
                          <a:cs typeface="Times New Roman" pitchFamily="18" charset="0"/>
                        </a:rPr>
                        <a:t>Exposure</a:t>
                      </a:r>
                      <a:r>
                        <a:rPr kumimoji="1" lang="en-US" altLang="ja-JP" sz="1600" b="1" baseline="0" dirty="0" smtClean="0">
                          <a:solidFill>
                            <a:schemeClr val="tx1"/>
                          </a:solidFill>
                          <a:latin typeface="Times New Roman" pitchFamily="18" charset="0"/>
                          <a:cs typeface="Times New Roman" pitchFamily="18" charset="0"/>
                        </a:rPr>
                        <a:t> time</a:t>
                      </a:r>
                      <a:endParaRPr kumimoji="1" lang="ja-JP" altLang="en-US" sz="1600" b="1" dirty="0">
                        <a:solidFill>
                          <a:schemeClr val="tx1"/>
                        </a:solidFill>
                        <a:latin typeface="Times New Roman" pitchFamily="18" charset="0"/>
                        <a:cs typeface="Times New Roman" pitchFamily="18" charset="0"/>
                      </a:endParaRPr>
                    </a:p>
                  </a:txBody>
                  <a:tcPr marL="95675" marR="95675" marT="47835" marB="478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600" b="1" baseline="0" dirty="0" smtClean="0">
                          <a:solidFill>
                            <a:schemeClr val="tx1"/>
                          </a:solidFill>
                          <a:latin typeface="Times New Roman" pitchFamily="18" charset="0"/>
                          <a:cs typeface="Times New Roman" pitchFamily="18" charset="0"/>
                        </a:rPr>
                        <a:t>0.03 s</a:t>
                      </a:r>
                      <a:endParaRPr kumimoji="1" lang="ja-JP" altLang="en-US" sz="1600" b="1" dirty="0">
                        <a:solidFill>
                          <a:schemeClr val="tx1"/>
                        </a:solidFill>
                        <a:latin typeface="Times New Roman" pitchFamily="18" charset="0"/>
                        <a:cs typeface="Times New Roman" pitchFamily="18" charset="0"/>
                      </a:endParaRPr>
                    </a:p>
                  </a:txBody>
                  <a:tcPr marL="95675" marR="95675" marT="47835" marB="478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85472">
                <a:tc>
                  <a:txBody>
                    <a:bodyPr/>
                    <a:lstStyle/>
                    <a:p>
                      <a:r>
                        <a:rPr kumimoji="1" lang="en-US" altLang="ja-JP" sz="1600" b="1" dirty="0" smtClean="0">
                          <a:latin typeface="Times New Roman" pitchFamily="18" charset="0"/>
                          <a:cs typeface="Times New Roman" pitchFamily="18" charset="0"/>
                        </a:rPr>
                        <a:t>Accumulation</a:t>
                      </a:r>
                      <a:r>
                        <a:rPr kumimoji="1" lang="en-US" altLang="ja-JP" sz="1600" b="1" baseline="0" dirty="0" smtClean="0">
                          <a:latin typeface="Times New Roman" pitchFamily="18" charset="0"/>
                          <a:cs typeface="Times New Roman" pitchFamily="18" charset="0"/>
                        </a:rPr>
                        <a:t> number</a:t>
                      </a:r>
                      <a:endParaRPr kumimoji="1" lang="ja-JP" altLang="en-US" sz="1600" b="1" dirty="0">
                        <a:latin typeface="Times New Roman" pitchFamily="18" charset="0"/>
                        <a:cs typeface="Times New Roman" pitchFamily="18" charset="0"/>
                      </a:endParaRPr>
                    </a:p>
                  </a:txBody>
                  <a:tcPr marL="95675" marR="95675" marT="47835" marB="478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600" b="1" baseline="0" dirty="0" smtClean="0">
                          <a:latin typeface="Times New Roman" pitchFamily="18" charset="0"/>
                          <a:cs typeface="Times New Roman" pitchFamily="18" charset="0"/>
                        </a:rPr>
                        <a:t>34</a:t>
                      </a:r>
                      <a:endParaRPr kumimoji="1" lang="ja-JP" altLang="en-US" sz="1600" b="1" baseline="0" dirty="0">
                        <a:latin typeface="Times New Roman" pitchFamily="18" charset="0"/>
                        <a:cs typeface="Times New Roman" pitchFamily="18" charset="0"/>
                      </a:endParaRPr>
                    </a:p>
                  </a:txBody>
                  <a:tcPr marL="95675" marR="95675" marT="47835" marB="478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85472">
                <a:tc>
                  <a:txBody>
                    <a:bodyPr/>
                    <a:lstStyle/>
                    <a:p>
                      <a:r>
                        <a:rPr kumimoji="1" lang="en-US" altLang="ja-JP" sz="1600" b="1" dirty="0" smtClean="0">
                          <a:latin typeface="Times New Roman" pitchFamily="18" charset="0"/>
                          <a:cs typeface="Times New Roman" pitchFamily="18" charset="0"/>
                        </a:rPr>
                        <a:t>Accumulated</a:t>
                      </a:r>
                      <a:r>
                        <a:rPr kumimoji="1" lang="en-US" altLang="ja-JP" sz="1600" b="1" baseline="0" dirty="0" smtClean="0">
                          <a:latin typeface="Times New Roman" pitchFamily="18" charset="0"/>
                          <a:cs typeface="Times New Roman" pitchFamily="18" charset="0"/>
                        </a:rPr>
                        <a:t> exposure time</a:t>
                      </a:r>
                      <a:endParaRPr kumimoji="1" lang="ja-JP" altLang="en-US" sz="1600" b="1" dirty="0">
                        <a:latin typeface="Times New Roman" pitchFamily="18" charset="0"/>
                        <a:cs typeface="Times New Roman" pitchFamily="18" charset="0"/>
                      </a:endParaRPr>
                    </a:p>
                  </a:txBody>
                  <a:tcPr marL="95675" marR="95675" marT="47835" marB="478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600" b="1" baseline="0" dirty="0" smtClean="0">
                          <a:latin typeface="Times New Roman" pitchFamily="18" charset="0"/>
                          <a:cs typeface="Times New Roman" pitchFamily="18" charset="0"/>
                        </a:rPr>
                        <a:t>1.0 s</a:t>
                      </a:r>
                      <a:endParaRPr kumimoji="1" lang="ja-JP" altLang="en-US" sz="1600" b="1" baseline="0" dirty="0">
                        <a:latin typeface="Times New Roman" pitchFamily="18" charset="0"/>
                        <a:cs typeface="Times New Roman" pitchFamily="18" charset="0"/>
                      </a:endParaRPr>
                    </a:p>
                  </a:txBody>
                  <a:tcPr marL="95675" marR="95675" marT="47835" marB="478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27" name="直線コネクタ 26"/>
          <p:cNvCxnSpPr/>
          <p:nvPr/>
        </p:nvCxnSpPr>
        <p:spPr>
          <a:xfrm flipH="1">
            <a:off x="252008" y="1405518"/>
            <a:ext cx="2548979"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flipV="1">
            <a:off x="252008" y="3051044"/>
            <a:ext cx="2548979"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93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5" fill="hold"/>
                                        <p:tgtEl>
                                          <p:spTgt spid="5"/>
                                        </p:tgtEl>
                                      </p:cBhvr>
                                    </p:cmd>
                                  </p:childTnLst>
                                </p:cTn>
                              </p:par>
                              <p:par>
                                <p:cTn id="7" presetID="63" presetClass="path" presetSubtype="0" repeatCount="indefinite" nodeType="withEffect">
                                  <p:stCondLst>
                                    <p:cond delay="0"/>
                                  </p:stCondLst>
                                  <p:endCondLst>
                                    <p:cond evt="onNext" delay="0">
                                      <p:tgtEl>
                                        <p:sldTgt/>
                                      </p:tgtEl>
                                    </p:cond>
                                  </p:endCondLst>
                                  <p:childTnLst>
                                    <p:animMotion origin="layout" path="M 5.55556E-7 -4.8161E-6 L 0.33073 -0.00069 " pathEditMode="relative" rAng="0" ptsTypes="AA">
                                      <p:cBhvr>
                                        <p:cTn id="8" dur="16125" fill="hold"/>
                                        <p:tgtEl>
                                          <p:spTgt spid="16"/>
                                        </p:tgtEl>
                                        <p:attrNameLst>
                                          <p:attrName>ppt_x</p:attrName>
                                          <p:attrName>ppt_y</p:attrName>
                                        </p:attrNameLst>
                                      </p:cBhvr>
                                      <p:rCtr x="16528" y="-46"/>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4925" y="116046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30000"/>
              </a:spcBef>
            </a:pPr>
            <a:r>
              <a:rPr lang="ja-JP" altLang="en-US" sz="2000" dirty="0">
                <a:solidFill>
                  <a:schemeClr val="tx1"/>
                </a:solidFill>
              </a:rPr>
              <a:t>中性子ラジオグラフィを用いて沸騰二相流のボイド率測定を行い以下の結論を得た．</a:t>
            </a:r>
          </a:p>
        </p:txBody>
      </p:sp>
      <p:sp>
        <p:nvSpPr>
          <p:cNvPr id="5" name="Rectangle 4"/>
          <p:cNvSpPr>
            <a:spLocks noChangeArrowheads="1"/>
          </p:cNvSpPr>
          <p:nvPr/>
        </p:nvSpPr>
        <p:spPr bwMode="auto">
          <a:xfrm>
            <a:off x="41275" y="1988840"/>
            <a:ext cx="877919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spcBef>
                <a:spcPct val="30000"/>
              </a:spcBef>
            </a:pPr>
            <a:r>
              <a:rPr lang="ja-JP" altLang="en-US" sz="2000" dirty="0" smtClean="0">
                <a:solidFill>
                  <a:schemeClr val="tx1"/>
                </a:solidFill>
              </a:rPr>
              <a:t>・</a:t>
            </a:r>
            <a:r>
              <a:rPr lang="ja-JP" altLang="en-US" sz="2000" dirty="0" smtClean="0"/>
              <a:t>テストセクションを垂直方向にトラバースさせることにより，</a:t>
            </a:r>
            <a:endParaRPr lang="en-US" altLang="ja-JP" sz="2000" dirty="0" smtClean="0"/>
          </a:p>
          <a:p>
            <a:pPr algn="l">
              <a:spcBef>
                <a:spcPct val="30000"/>
              </a:spcBef>
            </a:pPr>
            <a:r>
              <a:rPr lang="ja-JP" altLang="en-US" sz="2000" dirty="0"/>
              <a:t>　</a:t>
            </a:r>
            <a:r>
              <a:rPr lang="ja-JP" altLang="en-US" sz="2000" dirty="0" smtClean="0"/>
              <a:t>沸騰二相流の軸方向ボイド率分布の取得が可能であることを示した</a:t>
            </a:r>
            <a:r>
              <a:rPr lang="ja-JP" altLang="en-US" sz="2000" dirty="0" smtClean="0">
                <a:solidFill>
                  <a:schemeClr val="tx1"/>
                </a:solidFill>
              </a:rPr>
              <a:t>．</a:t>
            </a:r>
            <a:endParaRPr lang="ja-JP" altLang="en-US" sz="2000" dirty="0">
              <a:solidFill>
                <a:schemeClr val="tx1"/>
              </a:solidFill>
            </a:endParaRPr>
          </a:p>
        </p:txBody>
      </p:sp>
      <p:sp>
        <p:nvSpPr>
          <p:cNvPr id="6" name="Rectangle 4"/>
          <p:cNvSpPr>
            <a:spLocks noChangeArrowheads="1"/>
          </p:cNvSpPr>
          <p:nvPr/>
        </p:nvSpPr>
        <p:spPr bwMode="auto">
          <a:xfrm>
            <a:off x="45021" y="2861647"/>
            <a:ext cx="877919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0000"/>
              </a:spcBef>
            </a:pPr>
            <a:r>
              <a:rPr lang="ja-JP" altLang="en-US" sz="2000" dirty="0" smtClean="0">
                <a:solidFill>
                  <a:schemeClr val="tx1"/>
                </a:solidFill>
              </a:rPr>
              <a:t>・</a:t>
            </a:r>
            <a:r>
              <a:rPr lang="ja-JP" altLang="en-US" sz="2000" dirty="0" smtClean="0"/>
              <a:t>実験値と</a:t>
            </a:r>
            <a:r>
              <a:rPr lang="ja-JP" altLang="en-US" sz="2000" dirty="0" smtClean="0">
                <a:solidFill>
                  <a:schemeClr val="tx1"/>
                </a:solidFill>
              </a:rPr>
              <a:t>既存の相関式を比較した結果，</a:t>
            </a:r>
            <a:r>
              <a:rPr lang="ja-JP" altLang="en-US" sz="2000" dirty="0" smtClean="0"/>
              <a:t>低熱流束条件（</a:t>
            </a:r>
            <a:r>
              <a:rPr lang="ja-JP" altLang="en-US" sz="2000" dirty="0" smtClean="0">
                <a:solidFill>
                  <a:schemeClr val="tx1"/>
                </a:solidFill>
              </a:rPr>
              <a:t>加熱長さ</a:t>
            </a:r>
            <a:r>
              <a:rPr lang="en-US" altLang="ja-JP" sz="2000" dirty="0" smtClean="0">
                <a:solidFill>
                  <a:schemeClr val="tx1"/>
                </a:solidFill>
              </a:rPr>
              <a:t>1000mm</a:t>
            </a:r>
            <a:r>
              <a:rPr lang="ja-JP" altLang="en-US" sz="2000" dirty="0" smtClean="0">
                <a:solidFill>
                  <a:schemeClr val="tx1"/>
                </a:solidFill>
              </a:rPr>
              <a:t>）では </a:t>
            </a:r>
            <a:endParaRPr lang="en-US" altLang="ja-JP" sz="2000" dirty="0" smtClean="0">
              <a:solidFill>
                <a:schemeClr val="tx1"/>
              </a:solidFill>
            </a:endParaRPr>
          </a:p>
          <a:p>
            <a:pPr>
              <a:spcBef>
                <a:spcPct val="30000"/>
              </a:spcBef>
            </a:pPr>
            <a:r>
              <a:rPr lang="ja-JP" altLang="en-US" sz="2000" dirty="0" smtClean="0">
                <a:solidFill>
                  <a:schemeClr val="tx1"/>
                </a:solidFill>
              </a:rPr>
              <a:t>   </a:t>
            </a:r>
            <a:r>
              <a:rPr lang="ja-JP" altLang="en-US" sz="2000" dirty="0" smtClean="0"/>
              <a:t>相関式と良い一致を示すものの，</a:t>
            </a:r>
            <a:r>
              <a:rPr lang="en-US" altLang="ja-JP" sz="2000" dirty="0" smtClean="0"/>
              <a:t>  </a:t>
            </a:r>
            <a:r>
              <a:rPr lang="ja-JP" altLang="en-US" sz="2000" dirty="0" smtClean="0"/>
              <a:t>高熱流速条件（加熱長さ</a:t>
            </a:r>
            <a:r>
              <a:rPr lang="en-US" altLang="ja-JP" sz="2000" dirty="0" smtClean="0"/>
              <a:t>400mm</a:t>
            </a:r>
            <a:r>
              <a:rPr lang="ja-JP" altLang="en-US" sz="2000" dirty="0" smtClean="0"/>
              <a:t>）ではサブ</a:t>
            </a:r>
            <a:endParaRPr lang="en-US" altLang="ja-JP" sz="2000" dirty="0" smtClean="0"/>
          </a:p>
          <a:p>
            <a:pPr>
              <a:spcBef>
                <a:spcPct val="30000"/>
              </a:spcBef>
            </a:pPr>
            <a:r>
              <a:rPr lang="ja-JP" altLang="en-US" sz="2000" dirty="0" smtClean="0"/>
              <a:t>   クール沸騰領域において相関式とは異なる挙動を示しており，サブクール沸騰</a:t>
            </a:r>
            <a:endParaRPr lang="en-US" altLang="ja-JP" sz="2000" dirty="0" smtClean="0"/>
          </a:p>
          <a:p>
            <a:pPr>
              <a:spcBef>
                <a:spcPct val="30000"/>
              </a:spcBef>
            </a:pPr>
            <a:r>
              <a:rPr lang="ja-JP" altLang="en-US" sz="2000" dirty="0"/>
              <a:t>　</a:t>
            </a:r>
            <a:r>
              <a:rPr lang="ja-JP" altLang="en-US" sz="2000" dirty="0" smtClean="0"/>
              <a:t>領域に関する有用なデータが得られた．</a:t>
            </a:r>
            <a:endParaRPr lang="en-US" altLang="ja-JP" sz="2000" dirty="0" smtClean="0"/>
          </a:p>
        </p:txBody>
      </p:sp>
      <p:sp>
        <p:nvSpPr>
          <p:cNvPr id="7" name="Rectangle 4"/>
          <p:cNvSpPr>
            <a:spLocks noChangeArrowheads="1"/>
          </p:cNvSpPr>
          <p:nvPr/>
        </p:nvSpPr>
        <p:spPr bwMode="auto">
          <a:xfrm>
            <a:off x="45021" y="4541058"/>
            <a:ext cx="877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spcBef>
                <a:spcPct val="30000"/>
              </a:spcBef>
            </a:pPr>
            <a:r>
              <a:rPr lang="ja-JP" altLang="en-US" sz="2000" dirty="0" smtClean="0">
                <a:solidFill>
                  <a:schemeClr val="tx1"/>
                </a:solidFill>
              </a:rPr>
              <a:t>・中性子ラジオグラフィ</a:t>
            </a:r>
            <a:r>
              <a:rPr lang="ja-JP" altLang="en-US" sz="2000" dirty="0" smtClean="0"/>
              <a:t>技術を</a:t>
            </a:r>
            <a:r>
              <a:rPr lang="ja-JP" altLang="en-US" sz="2000" dirty="0" smtClean="0">
                <a:solidFill>
                  <a:schemeClr val="tx1"/>
                </a:solidFill>
              </a:rPr>
              <a:t>下降流や</a:t>
            </a:r>
            <a:r>
              <a:rPr lang="ja-JP" altLang="en-US" sz="2000" dirty="0" smtClean="0"/>
              <a:t>脈動流に適用したことを紹介した．</a:t>
            </a:r>
            <a:endParaRPr lang="en-US" altLang="ja-JP" sz="2000" dirty="0" smtClean="0"/>
          </a:p>
        </p:txBody>
      </p:sp>
      <p:sp>
        <p:nvSpPr>
          <p:cNvPr id="8" name="テキスト ボックス 7"/>
          <p:cNvSpPr txBox="1"/>
          <p:nvPr/>
        </p:nvSpPr>
        <p:spPr>
          <a:xfrm>
            <a:off x="0" y="-74610"/>
            <a:ext cx="6858000" cy="513359"/>
          </a:xfrm>
          <a:prstGeom prst="rect">
            <a:avLst/>
          </a:prstGeom>
          <a:noFill/>
          <a:ln/>
        </p:spPr>
        <p:style>
          <a:lnRef idx="0">
            <a:schemeClr val="dk1"/>
          </a:lnRef>
          <a:fillRef idx="3">
            <a:schemeClr val="dk1"/>
          </a:fillRef>
          <a:effectRef idx="3">
            <a:schemeClr val="dk1"/>
          </a:effectRef>
          <a:fontRef idx="minor">
            <a:schemeClr val="lt1"/>
          </a:fontRef>
        </p:style>
        <p:txBody>
          <a:bodyPr lIns="81674" tIns="40837" rIns="81674" bIns="40837">
            <a:spAutoFit/>
          </a:bodyPr>
          <a:lstStyle/>
          <a:p>
            <a:pPr fontAlgn="auto">
              <a:spcBef>
                <a:spcPts val="0"/>
              </a:spcBef>
              <a:spcAft>
                <a:spcPts val="0"/>
              </a:spcAft>
              <a:defRPr/>
            </a:pPr>
            <a:r>
              <a:rPr lang="en-US" altLang="ja-JP" sz="28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S</a:t>
            </a:r>
            <a:r>
              <a:rPr lang="en-US" altLang="ja-JP" sz="2800" b="1" i="1" dirty="0" smtClean="0">
                <a:solidFill>
                  <a:srgbClr val="C00000"/>
                </a:solidFill>
                <a:latin typeface="Times New Roman" pitchFamily="18" charset="0"/>
                <a:cs typeface="Times New Roman" pitchFamily="18" charset="0"/>
              </a:rPr>
              <a:t>ummary</a:t>
            </a:r>
            <a:endParaRPr lang="ja-JP" altLang="en-US" sz="2800" b="1" i="1" dirty="0">
              <a:solidFill>
                <a:srgbClr val="C00000"/>
              </a:solidFill>
              <a:latin typeface="Times New Roman" pitchFamily="18" charset="0"/>
              <a:cs typeface="Times New Roman" pitchFamily="18" charset="0"/>
            </a:endParaRPr>
          </a:p>
        </p:txBody>
      </p:sp>
      <p:cxnSp>
        <p:nvCxnSpPr>
          <p:cNvPr id="9" name="直線コネクタ 8"/>
          <p:cNvCxnSpPr/>
          <p:nvPr/>
        </p:nvCxnSpPr>
        <p:spPr bwMode="auto">
          <a:xfrm>
            <a:off x="-7144" y="457200"/>
            <a:ext cx="9151144"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直線コネクタ 9"/>
          <p:cNvCxnSpPr/>
          <p:nvPr/>
        </p:nvCxnSpPr>
        <p:spPr bwMode="auto">
          <a:xfrm>
            <a:off x="0" y="512763"/>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17880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正方形/長方形 113"/>
          <p:cNvSpPr/>
          <p:nvPr/>
        </p:nvSpPr>
        <p:spPr>
          <a:xfrm>
            <a:off x="4283968" y="3356992"/>
            <a:ext cx="4680520" cy="3312368"/>
          </a:xfrm>
          <a:prstGeom prst="rect">
            <a:avLst/>
          </a:prstGeom>
          <a:solidFill>
            <a:srgbClr val="0000FF">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I</a:t>
            </a:r>
            <a:r>
              <a:rPr lang="en-US" altLang="ja-JP" sz="2800" b="1" i="1" dirty="0" smtClean="0">
                <a:solidFill>
                  <a:srgbClr val="C00000"/>
                </a:solidFill>
                <a:latin typeface="Times New Roman" pitchFamily="18" charset="0"/>
                <a:cs typeface="Times New Roman" pitchFamily="18" charset="0"/>
              </a:rPr>
              <a:t>ntroduction</a:t>
            </a:r>
            <a:endParaRPr lang="ja-JP" altLang="en-US" sz="2800" b="1" i="1" dirty="0">
              <a:solidFill>
                <a:srgbClr val="C00000"/>
              </a:solidFill>
              <a:latin typeface="Times New Roman" pitchFamily="18" charset="0"/>
              <a:cs typeface="Times New Roman" pitchFamily="18" charset="0"/>
            </a:endParaRPr>
          </a:p>
        </p:txBody>
      </p:sp>
      <p:cxnSp>
        <p:nvCxnSpPr>
          <p:cNvPr id="7" name="直線コネクタ 6"/>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4" name="正方形/長方形 137"/>
          <p:cNvSpPr>
            <a:spLocks noChangeArrowheads="1"/>
          </p:cNvSpPr>
          <p:nvPr/>
        </p:nvSpPr>
        <p:spPr bwMode="auto">
          <a:xfrm>
            <a:off x="323528" y="764704"/>
            <a:ext cx="3672407" cy="400073"/>
          </a:xfrm>
          <a:prstGeom prst="rect">
            <a:avLst/>
          </a:prstGeom>
          <a:gradFill flip="none" rotWithShape="1">
            <a:gsLst>
              <a:gs pos="100000">
                <a:srgbClr val="FF0000">
                  <a:shade val="30000"/>
                  <a:satMod val="115000"/>
                </a:srgbClr>
              </a:gs>
              <a:gs pos="0">
                <a:schemeClr val="bg1"/>
              </a:gs>
              <a:gs pos="100000">
                <a:srgbClr val="FF0000">
                  <a:shade val="100000"/>
                  <a:satMod val="115000"/>
                </a:srgbClr>
              </a:gs>
            </a:gsLst>
            <a:path path="circle">
              <a:fillToRect l="50000" t="50000" r="50000" b="50000"/>
            </a:path>
            <a:tileRect/>
          </a:gra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01" tIns="45702" rIns="91401" bIns="45702">
            <a:spAutoFit/>
          </a:bodyPr>
          <a:lstStyle/>
          <a:p>
            <a:pPr algn="ctr"/>
            <a:r>
              <a:rPr lang="en-US" altLang="ja-JP" sz="2000" b="1" dirty="0" smtClean="0">
                <a:solidFill>
                  <a:schemeClr val="tx1"/>
                </a:solidFill>
                <a:latin typeface="Times New Roman" pitchFamily="18" charset="0"/>
                <a:cs typeface="Times New Roman" pitchFamily="18" charset="0"/>
              </a:rPr>
              <a:t>Boiling two-phase flow</a:t>
            </a:r>
            <a:endParaRPr lang="ja-JP" altLang="en-US" sz="2000" b="1" dirty="0">
              <a:solidFill>
                <a:schemeClr val="tx1"/>
              </a:solidFill>
              <a:latin typeface="Times New Roman" pitchFamily="18" charset="0"/>
              <a:cs typeface="Times New Roman" pitchFamily="18" charset="0"/>
            </a:endParaRPr>
          </a:p>
        </p:txBody>
      </p:sp>
      <p:cxnSp>
        <p:nvCxnSpPr>
          <p:cNvPr id="16" name="直線コネクタ 15"/>
          <p:cNvCxnSpPr/>
          <p:nvPr/>
        </p:nvCxnSpPr>
        <p:spPr bwMode="auto">
          <a:xfrm rot="16200000" flipH="1">
            <a:off x="1642556" y="5877213"/>
            <a:ext cx="1040989" cy="617534"/>
          </a:xfrm>
          <a:prstGeom prst="line">
            <a:avLst/>
          </a:prstGeom>
          <a:ln w="57150">
            <a:solidFill>
              <a:schemeClr val="bg1"/>
            </a:solidFill>
            <a:tailEnd type="none"/>
          </a:ln>
        </p:spPr>
        <p:style>
          <a:lnRef idx="1">
            <a:schemeClr val="dk1"/>
          </a:lnRef>
          <a:fillRef idx="0">
            <a:schemeClr val="dk1"/>
          </a:fillRef>
          <a:effectRef idx="0">
            <a:schemeClr val="dk1"/>
          </a:effectRef>
          <a:fontRef idx="minor">
            <a:schemeClr val="tx1"/>
          </a:fontRef>
        </p:style>
      </p:cxnSp>
      <p:sp>
        <p:nvSpPr>
          <p:cNvPr id="17" name="正方形/長方形 16"/>
          <p:cNvSpPr/>
          <p:nvPr/>
        </p:nvSpPr>
        <p:spPr bwMode="auto">
          <a:xfrm>
            <a:off x="1533035" y="1321919"/>
            <a:ext cx="547582" cy="5329143"/>
          </a:xfrm>
          <a:prstGeom prst="rect">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18" name="円/楕円 22"/>
          <p:cNvSpPr>
            <a:spLocks noChangeAspect="1" noChangeArrowheads="1"/>
          </p:cNvSpPr>
          <p:nvPr/>
        </p:nvSpPr>
        <p:spPr bwMode="auto">
          <a:xfrm flipH="1">
            <a:off x="1585346" y="5925749"/>
            <a:ext cx="35972" cy="69001"/>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19" name="円/楕円 22"/>
          <p:cNvSpPr>
            <a:spLocks noChangeAspect="1" noChangeArrowheads="1"/>
          </p:cNvSpPr>
          <p:nvPr/>
        </p:nvSpPr>
        <p:spPr bwMode="auto">
          <a:xfrm flipH="1">
            <a:off x="1625317" y="5503717"/>
            <a:ext cx="33973" cy="67395"/>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20" name="円/楕円 22"/>
          <p:cNvSpPr>
            <a:spLocks noChangeAspect="1" noChangeArrowheads="1"/>
          </p:cNvSpPr>
          <p:nvPr/>
        </p:nvSpPr>
        <p:spPr bwMode="auto">
          <a:xfrm flipH="1">
            <a:off x="1971053" y="5542227"/>
            <a:ext cx="33975" cy="69002"/>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21" name="円/楕円 22"/>
          <p:cNvSpPr>
            <a:spLocks noChangeAspect="1" noChangeArrowheads="1"/>
          </p:cNvSpPr>
          <p:nvPr/>
        </p:nvSpPr>
        <p:spPr bwMode="auto">
          <a:xfrm flipH="1">
            <a:off x="1989039" y="5909699"/>
            <a:ext cx="33973" cy="67395"/>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22" name="円/楕円 22"/>
          <p:cNvSpPr>
            <a:spLocks noChangeAspect="1" noChangeArrowheads="1"/>
          </p:cNvSpPr>
          <p:nvPr/>
        </p:nvSpPr>
        <p:spPr bwMode="auto">
          <a:xfrm flipH="1">
            <a:off x="1911098" y="5288689"/>
            <a:ext cx="35972" cy="67395"/>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23" name="円/楕円 22"/>
          <p:cNvSpPr>
            <a:spLocks noChangeAspect="1" noChangeArrowheads="1"/>
          </p:cNvSpPr>
          <p:nvPr/>
        </p:nvSpPr>
        <p:spPr bwMode="auto">
          <a:xfrm flipH="1">
            <a:off x="1703256" y="5365712"/>
            <a:ext cx="35972" cy="69002"/>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24" name="円/楕円 22"/>
          <p:cNvSpPr>
            <a:spLocks noChangeAspect="1" noChangeArrowheads="1"/>
          </p:cNvSpPr>
          <p:nvPr/>
        </p:nvSpPr>
        <p:spPr bwMode="auto">
          <a:xfrm flipH="1">
            <a:off x="1729238" y="5264618"/>
            <a:ext cx="33973" cy="67395"/>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25" name="円/楕円 22"/>
          <p:cNvSpPr>
            <a:spLocks noChangeAspect="1" noChangeArrowheads="1"/>
          </p:cNvSpPr>
          <p:nvPr/>
        </p:nvSpPr>
        <p:spPr bwMode="auto">
          <a:xfrm flipH="1">
            <a:off x="1871130" y="5386574"/>
            <a:ext cx="51961" cy="99490"/>
          </a:xfrm>
          <a:prstGeom prst="ellipse">
            <a:avLst/>
          </a:prstGeom>
          <a:solidFill>
            <a:schemeClr val="bg1"/>
          </a:solidFill>
          <a:ln w="9525" algn="ctr">
            <a:solidFill>
              <a:schemeClr val="bg1"/>
            </a:solidFill>
            <a:round/>
            <a:headEnd/>
            <a:tailEnd/>
          </a:ln>
        </p:spPr>
        <p:txBody>
          <a:bodyPr lIns="79173" tIns="39587" rIns="79173" bIns="39587"/>
          <a:lstStyle/>
          <a:p>
            <a:pPr defTabSz="1278993"/>
            <a:endParaRPr lang="ja-JP" altLang="en-US" dirty="0">
              <a:latin typeface="Calibri" pitchFamily="34" charset="0"/>
            </a:endParaRPr>
          </a:p>
        </p:txBody>
      </p:sp>
      <p:sp>
        <p:nvSpPr>
          <p:cNvPr id="26" name="フリーフォーム 25"/>
          <p:cNvSpPr/>
          <p:nvPr/>
        </p:nvSpPr>
        <p:spPr bwMode="auto">
          <a:xfrm>
            <a:off x="1525393" y="1260940"/>
            <a:ext cx="547582" cy="2525766"/>
          </a:xfrm>
          <a:custGeom>
            <a:avLst/>
            <a:gdLst>
              <a:gd name="connsiteX0" fmla="*/ 0 w 753762"/>
              <a:gd name="connsiteY0" fmla="*/ 24713 h 1917391"/>
              <a:gd name="connsiteX1" fmla="*/ 61784 w 753762"/>
              <a:gd name="connsiteY1" fmla="*/ 98854 h 1917391"/>
              <a:gd name="connsiteX2" fmla="*/ 49427 w 753762"/>
              <a:gd name="connsiteY2" fmla="*/ 160637 h 1917391"/>
              <a:gd name="connsiteX3" fmla="*/ 61784 w 753762"/>
              <a:gd name="connsiteY3" fmla="*/ 222421 h 1917391"/>
              <a:gd name="connsiteX4" fmla="*/ 74141 w 753762"/>
              <a:gd name="connsiteY4" fmla="*/ 395416 h 1917391"/>
              <a:gd name="connsiteX5" fmla="*/ 98854 w 753762"/>
              <a:gd name="connsiteY5" fmla="*/ 469556 h 1917391"/>
              <a:gd name="connsiteX6" fmla="*/ 111211 w 753762"/>
              <a:gd name="connsiteY6" fmla="*/ 506627 h 1917391"/>
              <a:gd name="connsiteX7" fmla="*/ 148281 w 753762"/>
              <a:gd name="connsiteY7" fmla="*/ 580767 h 1917391"/>
              <a:gd name="connsiteX8" fmla="*/ 123568 w 753762"/>
              <a:gd name="connsiteY8" fmla="*/ 766119 h 1917391"/>
              <a:gd name="connsiteX9" fmla="*/ 111211 w 753762"/>
              <a:gd name="connsiteY9" fmla="*/ 815546 h 1917391"/>
              <a:gd name="connsiteX10" fmla="*/ 111211 w 753762"/>
              <a:gd name="connsiteY10" fmla="*/ 1087394 h 1917391"/>
              <a:gd name="connsiteX11" fmla="*/ 123568 w 753762"/>
              <a:gd name="connsiteY11" fmla="*/ 1124465 h 1917391"/>
              <a:gd name="connsiteX12" fmla="*/ 111211 w 753762"/>
              <a:gd name="connsiteY12" fmla="*/ 1248032 h 1917391"/>
              <a:gd name="connsiteX13" fmla="*/ 123568 w 753762"/>
              <a:gd name="connsiteY13" fmla="*/ 1334529 h 1917391"/>
              <a:gd name="connsiteX14" fmla="*/ 148281 w 753762"/>
              <a:gd name="connsiteY14" fmla="*/ 1421027 h 1917391"/>
              <a:gd name="connsiteX15" fmla="*/ 160638 w 753762"/>
              <a:gd name="connsiteY15" fmla="*/ 1606378 h 1917391"/>
              <a:gd name="connsiteX16" fmla="*/ 210065 w 753762"/>
              <a:gd name="connsiteY16" fmla="*/ 1680519 h 1917391"/>
              <a:gd name="connsiteX17" fmla="*/ 247135 w 753762"/>
              <a:gd name="connsiteY17" fmla="*/ 1705232 h 1917391"/>
              <a:gd name="connsiteX18" fmla="*/ 358346 w 753762"/>
              <a:gd name="connsiteY18" fmla="*/ 1804086 h 1917391"/>
              <a:gd name="connsiteX19" fmla="*/ 420130 w 753762"/>
              <a:gd name="connsiteY19" fmla="*/ 1853513 h 1917391"/>
              <a:gd name="connsiteX20" fmla="*/ 481914 w 753762"/>
              <a:gd name="connsiteY20" fmla="*/ 1902940 h 1917391"/>
              <a:gd name="connsiteX21" fmla="*/ 481914 w 753762"/>
              <a:gd name="connsiteY21" fmla="*/ 1767016 h 1917391"/>
              <a:gd name="connsiteX22" fmla="*/ 494270 w 753762"/>
              <a:gd name="connsiteY22" fmla="*/ 1729946 h 1917391"/>
              <a:gd name="connsiteX23" fmla="*/ 531341 w 753762"/>
              <a:gd name="connsiteY23" fmla="*/ 1692875 h 1917391"/>
              <a:gd name="connsiteX24" fmla="*/ 580768 w 753762"/>
              <a:gd name="connsiteY24" fmla="*/ 1618735 h 1917391"/>
              <a:gd name="connsiteX25" fmla="*/ 605481 w 753762"/>
              <a:gd name="connsiteY25" fmla="*/ 1581665 h 1917391"/>
              <a:gd name="connsiteX26" fmla="*/ 605481 w 753762"/>
              <a:gd name="connsiteY26" fmla="*/ 1322173 h 1917391"/>
              <a:gd name="connsiteX27" fmla="*/ 630195 w 753762"/>
              <a:gd name="connsiteY27" fmla="*/ 1136821 h 1917391"/>
              <a:gd name="connsiteX28" fmla="*/ 642551 w 753762"/>
              <a:gd name="connsiteY28" fmla="*/ 1099751 h 1917391"/>
              <a:gd name="connsiteX29" fmla="*/ 679622 w 753762"/>
              <a:gd name="connsiteY29" fmla="*/ 716692 h 1917391"/>
              <a:gd name="connsiteX30" fmla="*/ 691978 w 753762"/>
              <a:gd name="connsiteY30" fmla="*/ 568410 h 1917391"/>
              <a:gd name="connsiteX31" fmla="*/ 691978 w 753762"/>
              <a:gd name="connsiteY31" fmla="*/ 259492 h 1917391"/>
              <a:gd name="connsiteX32" fmla="*/ 716692 w 753762"/>
              <a:gd name="connsiteY32" fmla="*/ 61783 h 1917391"/>
              <a:gd name="connsiteX33" fmla="*/ 741405 w 753762"/>
              <a:gd name="connsiteY33" fmla="*/ 24713 h 1917391"/>
              <a:gd name="connsiteX34" fmla="*/ 753762 w 753762"/>
              <a:gd name="connsiteY34" fmla="*/ 0 h 191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3762" h="1917391">
                <a:moveTo>
                  <a:pt x="0" y="24713"/>
                </a:moveTo>
                <a:cubicBezTo>
                  <a:pt x="9977" y="34690"/>
                  <a:pt x="59326" y="79193"/>
                  <a:pt x="61784" y="98854"/>
                </a:cubicBezTo>
                <a:cubicBezTo>
                  <a:pt x="64389" y="119694"/>
                  <a:pt x="53546" y="140043"/>
                  <a:pt x="49427" y="160637"/>
                </a:cubicBezTo>
                <a:cubicBezTo>
                  <a:pt x="53546" y="181232"/>
                  <a:pt x="59585" y="201534"/>
                  <a:pt x="61784" y="222421"/>
                </a:cubicBezTo>
                <a:cubicBezTo>
                  <a:pt x="67836" y="279915"/>
                  <a:pt x="65565" y="338244"/>
                  <a:pt x="74141" y="395416"/>
                </a:cubicBezTo>
                <a:cubicBezTo>
                  <a:pt x="78005" y="421178"/>
                  <a:pt x="90616" y="444843"/>
                  <a:pt x="98854" y="469556"/>
                </a:cubicBezTo>
                <a:cubicBezTo>
                  <a:pt x="102973" y="481913"/>
                  <a:pt x="103986" y="495789"/>
                  <a:pt x="111211" y="506627"/>
                </a:cubicBezTo>
                <a:cubicBezTo>
                  <a:pt x="143149" y="554535"/>
                  <a:pt x="131228" y="529608"/>
                  <a:pt x="148281" y="580767"/>
                </a:cubicBezTo>
                <a:cubicBezTo>
                  <a:pt x="117416" y="673360"/>
                  <a:pt x="147757" y="572604"/>
                  <a:pt x="123568" y="766119"/>
                </a:cubicBezTo>
                <a:cubicBezTo>
                  <a:pt x="121462" y="782971"/>
                  <a:pt x="115330" y="799070"/>
                  <a:pt x="111211" y="815546"/>
                </a:cubicBezTo>
                <a:cubicBezTo>
                  <a:pt x="100151" y="959325"/>
                  <a:pt x="90036" y="960344"/>
                  <a:pt x="111211" y="1087394"/>
                </a:cubicBezTo>
                <a:cubicBezTo>
                  <a:pt x="113352" y="1100242"/>
                  <a:pt x="119449" y="1112108"/>
                  <a:pt x="123568" y="1124465"/>
                </a:cubicBezTo>
                <a:cubicBezTo>
                  <a:pt x="119449" y="1165654"/>
                  <a:pt x="111211" y="1206638"/>
                  <a:pt x="111211" y="1248032"/>
                </a:cubicBezTo>
                <a:cubicBezTo>
                  <a:pt x="111211" y="1277157"/>
                  <a:pt x="118358" y="1305874"/>
                  <a:pt x="123568" y="1334529"/>
                </a:cubicBezTo>
                <a:cubicBezTo>
                  <a:pt x="129775" y="1368669"/>
                  <a:pt x="137692" y="1389261"/>
                  <a:pt x="148281" y="1421027"/>
                </a:cubicBezTo>
                <a:cubicBezTo>
                  <a:pt x="152400" y="1482811"/>
                  <a:pt x="153800" y="1544836"/>
                  <a:pt x="160638" y="1606378"/>
                </a:cubicBezTo>
                <a:cubicBezTo>
                  <a:pt x="164678" y="1642741"/>
                  <a:pt x="182357" y="1657429"/>
                  <a:pt x="210065" y="1680519"/>
                </a:cubicBezTo>
                <a:cubicBezTo>
                  <a:pt x="221474" y="1690026"/>
                  <a:pt x="236035" y="1695366"/>
                  <a:pt x="247135" y="1705232"/>
                </a:cubicBezTo>
                <a:cubicBezTo>
                  <a:pt x="374098" y="1818087"/>
                  <a:pt x="274213" y="1747998"/>
                  <a:pt x="358346" y="1804086"/>
                </a:cubicBezTo>
                <a:cubicBezTo>
                  <a:pt x="429169" y="1910322"/>
                  <a:pt x="334865" y="1785301"/>
                  <a:pt x="420130" y="1853513"/>
                </a:cubicBezTo>
                <a:cubicBezTo>
                  <a:pt x="499977" y="1917391"/>
                  <a:pt x="388734" y="1871880"/>
                  <a:pt x="481914" y="1902940"/>
                </a:cubicBezTo>
                <a:cubicBezTo>
                  <a:pt x="460667" y="1839201"/>
                  <a:pt x="463832" y="1866467"/>
                  <a:pt x="481914" y="1767016"/>
                </a:cubicBezTo>
                <a:cubicBezTo>
                  <a:pt x="484244" y="1754201"/>
                  <a:pt x="487045" y="1740783"/>
                  <a:pt x="494270" y="1729946"/>
                </a:cubicBezTo>
                <a:cubicBezTo>
                  <a:pt x="503964" y="1715406"/>
                  <a:pt x="520612" y="1706669"/>
                  <a:pt x="531341" y="1692875"/>
                </a:cubicBezTo>
                <a:cubicBezTo>
                  <a:pt x="549576" y="1669430"/>
                  <a:pt x="564292" y="1643448"/>
                  <a:pt x="580768" y="1618735"/>
                </a:cubicBezTo>
                <a:lnTo>
                  <a:pt x="605481" y="1581665"/>
                </a:lnTo>
                <a:cubicBezTo>
                  <a:pt x="589330" y="1420154"/>
                  <a:pt x="588571" y="1491270"/>
                  <a:pt x="605481" y="1322173"/>
                </a:cubicBezTo>
                <a:cubicBezTo>
                  <a:pt x="610349" y="1273495"/>
                  <a:pt x="618595" y="1189021"/>
                  <a:pt x="630195" y="1136821"/>
                </a:cubicBezTo>
                <a:cubicBezTo>
                  <a:pt x="633020" y="1124106"/>
                  <a:pt x="638432" y="1112108"/>
                  <a:pt x="642551" y="1099751"/>
                </a:cubicBezTo>
                <a:cubicBezTo>
                  <a:pt x="666264" y="910049"/>
                  <a:pt x="653288" y="1023927"/>
                  <a:pt x="679622" y="716692"/>
                </a:cubicBezTo>
                <a:cubicBezTo>
                  <a:pt x="683858" y="667275"/>
                  <a:pt x="691978" y="568410"/>
                  <a:pt x="691978" y="568410"/>
                </a:cubicBezTo>
                <a:cubicBezTo>
                  <a:pt x="664097" y="428999"/>
                  <a:pt x="676020" y="514834"/>
                  <a:pt x="691978" y="259492"/>
                </a:cubicBezTo>
                <a:cubicBezTo>
                  <a:pt x="693031" y="242651"/>
                  <a:pt x="696659" y="108527"/>
                  <a:pt x="716692" y="61783"/>
                </a:cubicBezTo>
                <a:cubicBezTo>
                  <a:pt x="722542" y="48133"/>
                  <a:pt x="733764" y="37447"/>
                  <a:pt x="741405" y="24713"/>
                </a:cubicBezTo>
                <a:cubicBezTo>
                  <a:pt x="746144" y="16815"/>
                  <a:pt x="749643" y="8238"/>
                  <a:pt x="753762" y="0"/>
                </a:cubicBezTo>
              </a:path>
            </a:pathLst>
          </a:custGeom>
          <a:solidFill>
            <a:schemeClr val="bg1"/>
          </a:solidFill>
          <a:ln w="57150">
            <a:solidFill>
              <a:schemeClr val="bg1"/>
            </a:solidFill>
            <a:tailEnd type="none"/>
          </a:ln>
        </p:spPr>
        <p:style>
          <a:lnRef idx="1">
            <a:schemeClr val="dk1"/>
          </a:lnRef>
          <a:fillRef idx="0">
            <a:schemeClr val="dk1"/>
          </a:fillRef>
          <a:effectRef idx="0">
            <a:schemeClr val="dk1"/>
          </a:effectRef>
          <a:fontRef idx="minor">
            <a:schemeClr val="tx1"/>
          </a:fontRef>
        </p:style>
        <p:txBody>
          <a:bodyPr lIns="91401" tIns="45702" rIns="91401" bIns="45702" anchor="ctr"/>
          <a:lstStyle/>
          <a:p>
            <a:pPr algn="ctr" fontAlgn="auto">
              <a:spcBef>
                <a:spcPts val="0"/>
              </a:spcBef>
              <a:spcAft>
                <a:spcPts val="0"/>
              </a:spcAft>
              <a:defRPr/>
            </a:pPr>
            <a:endParaRPr lang="ja-JP" altLang="en-US" dirty="0"/>
          </a:p>
        </p:txBody>
      </p:sp>
      <p:grpSp>
        <p:nvGrpSpPr>
          <p:cNvPr id="27" name="グループ化 196"/>
          <p:cNvGrpSpPr>
            <a:grpSpLocks/>
          </p:cNvGrpSpPr>
          <p:nvPr/>
        </p:nvGrpSpPr>
        <p:grpSpPr bwMode="auto">
          <a:xfrm>
            <a:off x="1633310" y="4168621"/>
            <a:ext cx="343738" cy="422030"/>
            <a:chOff x="602464" y="3925046"/>
            <a:chExt cx="543016" cy="492871"/>
          </a:xfrm>
        </p:grpSpPr>
        <p:sp>
          <p:nvSpPr>
            <p:cNvPr id="28" name="フリーフォーム 27"/>
            <p:cNvSpPr/>
            <p:nvPr/>
          </p:nvSpPr>
          <p:spPr>
            <a:xfrm>
              <a:off x="605620" y="3925046"/>
              <a:ext cx="530388" cy="492871"/>
            </a:xfrm>
            <a:custGeom>
              <a:avLst/>
              <a:gdLst>
                <a:gd name="connsiteX0" fmla="*/ 116570 w 592768"/>
                <a:gd name="connsiteY0" fmla="*/ 481914 h 585711"/>
                <a:gd name="connsiteX1" fmla="*/ 153640 w 592768"/>
                <a:gd name="connsiteY1" fmla="*/ 494271 h 585711"/>
                <a:gd name="connsiteX2" fmla="*/ 190710 w 592768"/>
                <a:gd name="connsiteY2" fmla="*/ 518984 h 585711"/>
                <a:gd name="connsiteX3" fmla="*/ 227780 w 592768"/>
                <a:gd name="connsiteY3" fmla="*/ 494271 h 585711"/>
                <a:gd name="connsiteX4" fmla="*/ 363705 w 592768"/>
                <a:gd name="connsiteY4" fmla="*/ 506627 h 585711"/>
                <a:gd name="connsiteX5" fmla="*/ 400775 w 592768"/>
                <a:gd name="connsiteY5" fmla="*/ 531341 h 585711"/>
                <a:gd name="connsiteX6" fmla="*/ 511986 w 592768"/>
                <a:gd name="connsiteY6" fmla="*/ 556054 h 585711"/>
                <a:gd name="connsiteX7" fmla="*/ 586126 w 592768"/>
                <a:gd name="connsiteY7" fmla="*/ 556054 h 585711"/>
                <a:gd name="connsiteX8" fmla="*/ 573770 w 592768"/>
                <a:gd name="connsiteY8" fmla="*/ 494271 h 585711"/>
                <a:gd name="connsiteX9" fmla="*/ 549056 w 592768"/>
                <a:gd name="connsiteY9" fmla="*/ 407773 h 585711"/>
                <a:gd name="connsiteX10" fmla="*/ 524343 w 592768"/>
                <a:gd name="connsiteY10" fmla="*/ 370703 h 585711"/>
                <a:gd name="connsiteX11" fmla="*/ 511986 w 592768"/>
                <a:gd name="connsiteY11" fmla="*/ 308919 h 585711"/>
                <a:gd name="connsiteX12" fmla="*/ 487272 w 592768"/>
                <a:gd name="connsiteY12" fmla="*/ 86498 h 585711"/>
                <a:gd name="connsiteX13" fmla="*/ 474916 w 592768"/>
                <a:gd name="connsiteY13" fmla="*/ 49427 h 585711"/>
                <a:gd name="connsiteX14" fmla="*/ 400775 w 592768"/>
                <a:gd name="connsiteY14" fmla="*/ 0 h 585711"/>
                <a:gd name="connsiteX15" fmla="*/ 314278 w 592768"/>
                <a:gd name="connsiteY15" fmla="*/ 12357 h 585711"/>
                <a:gd name="connsiteX16" fmla="*/ 240137 w 592768"/>
                <a:gd name="connsiteY16" fmla="*/ 37071 h 585711"/>
                <a:gd name="connsiteX17" fmla="*/ 178353 w 592768"/>
                <a:gd name="connsiteY17" fmla="*/ 111211 h 585711"/>
                <a:gd name="connsiteX18" fmla="*/ 153640 w 592768"/>
                <a:gd name="connsiteY18" fmla="*/ 148281 h 585711"/>
                <a:gd name="connsiteX19" fmla="*/ 91856 w 592768"/>
                <a:gd name="connsiteY19" fmla="*/ 222422 h 585711"/>
                <a:gd name="connsiteX20" fmla="*/ 67143 w 592768"/>
                <a:gd name="connsiteY20" fmla="*/ 296562 h 585711"/>
                <a:gd name="connsiteX21" fmla="*/ 54786 w 592768"/>
                <a:gd name="connsiteY21" fmla="*/ 333633 h 585711"/>
                <a:gd name="connsiteX22" fmla="*/ 5359 w 592768"/>
                <a:gd name="connsiteY22" fmla="*/ 407773 h 585711"/>
                <a:gd name="connsiteX23" fmla="*/ 17716 w 592768"/>
                <a:gd name="connsiteY23" fmla="*/ 481914 h 585711"/>
                <a:gd name="connsiteX24" fmla="*/ 67143 w 592768"/>
                <a:gd name="connsiteY24" fmla="*/ 469557 h 585711"/>
                <a:gd name="connsiteX25" fmla="*/ 116570 w 592768"/>
                <a:gd name="connsiteY25" fmla="*/ 481914 h 5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768" h="585711">
                  <a:moveTo>
                    <a:pt x="116570" y="481914"/>
                  </a:moveTo>
                  <a:cubicBezTo>
                    <a:pt x="130986" y="486033"/>
                    <a:pt x="141990" y="488446"/>
                    <a:pt x="153640" y="494271"/>
                  </a:cubicBezTo>
                  <a:cubicBezTo>
                    <a:pt x="166923" y="500912"/>
                    <a:pt x="175859" y="518984"/>
                    <a:pt x="190710" y="518984"/>
                  </a:cubicBezTo>
                  <a:cubicBezTo>
                    <a:pt x="205561" y="518984"/>
                    <a:pt x="215423" y="502509"/>
                    <a:pt x="227780" y="494271"/>
                  </a:cubicBezTo>
                  <a:cubicBezTo>
                    <a:pt x="273088" y="498390"/>
                    <a:pt x="319220" y="497095"/>
                    <a:pt x="363705" y="506627"/>
                  </a:cubicBezTo>
                  <a:cubicBezTo>
                    <a:pt x="378226" y="509739"/>
                    <a:pt x="387492" y="524699"/>
                    <a:pt x="400775" y="531341"/>
                  </a:cubicBezTo>
                  <a:cubicBezTo>
                    <a:pt x="431196" y="546552"/>
                    <a:pt x="483508" y="551308"/>
                    <a:pt x="511986" y="556054"/>
                  </a:cubicBezTo>
                  <a:cubicBezTo>
                    <a:pt x="521872" y="559349"/>
                    <a:pt x="576240" y="585711"/>
                    <a:pt x="586126" y="556054"/>
                  </a:cubicBezTo>
                  <a:cubicBezTo>
                    <a:pt x="592768" y="536130"/>
                    <a:pt x="578326" y="514773"/>
                    <a:pt x="573770" y="494271"/>
                  </a:cubicBezTo>
                  <a:cubicBezTo>
                    <a:pt x="570603" y="480019"/>
                    <a:pt x="557312" y="424285"/>
                    <a:pt x="549056" y="407773"/>
                  </a:cubicBezTo>
                  <a:cubicBezTo>
                    <a:pt x="542415" y="394490"/>
                    <a:pt x="532581" y="383060"/>
                    <a:pt x="524343" y="370703"/>
                  </a:cubicBezTo>
                  <a:cubicBezTo>
                    <a:pt x="520224" y="350108"/>
                    <a:pt x="514591" y="329759"/>
                    <a:pt x="511986" y="308919"/>
                  </a:cubicBezTo>
                  <a:cubicBezTo>
                    <a:pt x="501565" y="225550"/>
                    <a:pt x="503136" y="165819"/>
                    <a:pt x="487272" y="86498"/>
                  </a:cubicBezTo>
                  <a:cubicBezTo>
                    <a:pt x="484718" y="73726"/>
                    <a:pt x="484126" y="58637"/>
                    <a:pt x="474916" y="49427"/>
                  </a:cubicBezTo>
                  <a:cubicBezTo>
                    <a:pt x="453914" y="28424"/>
                    <a:pt x="400775" y="0"/>
                    <a:pt x="400775" y="0"/>
                  </a:cubicBezTo>
                  <a:cubicBezTo>
                    <a:pt x="371943" y="4119"/>
                    <a:pt x="342657" y="5808"/>
                    <a:pt x="314278" y="12357"/>
                  </a:cubicBezTo>
                  <a:cubicBezTo>
                    <a:pt x="288895" y="18215"/>
                    <a:pt x="240137" y="37071"/>
                    <a:pt x="240137" y="37071"/>
                  </a:cubicBezTo>
                  <a:cubicBezTo>
                    <a:pt x="178780" y="129108"/>
                    <a:pt x="257639" y="16069"/>
                    <a:pt x="178353" y="111211"/>
                  </a:cubicBezTo>
                  <a:cubicBezTo>
                    <a:pt x="168846" y="122620"/>
                    <a:pt x="163147" y="136872"/>
                    <a:pt x="153640" y="148281"/>
                  </a:cubicBezTo>
                  <a:cubicBezTo>
                    <a:pt x="125929" y="181534"/>
                    <a:pt x="109386" y="182981"/>
                    <a:pt x="91856" y="222422"/>
                  </a:cubicBezTo>
                  <a:cubicBezTo>
                    <a:pt x="81276" y="246227"/>
                    <a:pt x="75381" y="271849"/>
                    <a:pt x="67143" y="296562"/>
                  </a:cubicBezTo>
                  <a:cubicBezTo>
                    <a:pt x="63024" y="308919"/>
                    <a:pt x="62011" y="322795"/>
                    <a:pt x="54786" y="333633"/>
                  </a:cubicBezTo>
                  <a:lnTo>
                    <a:pt x="5359" y="407773"/>
                  </a:lnTo>
                  <a:cubicBezTo>
                    <a:pt x="9478" y="432487"/>
                    <a:pt x="0" y="464198"/>
                    <a:pt x="17716" y="481914"/>
                  </a:cubicBezTo>
                  <a:cubicBezTo>
                    <a:pt x="29725" y="493923"/>
                    <a:pt x="50160" y="469557"/>
                    <a:pt x="67143" y="469557"/>
                  </a:cubicBezTo>
                  <a:cubicBezTo>
                    <a:pt x="108121" y="469557"/>
                    <a:pt x="102154" y="477795"/>
                    <a:pt x="116570" y="48191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9" name="フリーフォーム 28"/>
            <p:cNvSpPr/>
            <p:nvPr/>
          </p:nvSpPr>
          <p:spPr>
            <a:xfrm>
              <a:off x="602464" y="4279239"/>
              <a:ext cx="543016" cy="121811"/>
            </a:xfrm>
            <a:custGeom>
              <a:avLst/>
              <a:gdLst>
                <a:gd name="connsiteX0" fmla="*/ 0 w 544010"/>
                <a:gd name="connsiteY0" fmla="*/ 0 h 127321"/>
                <a:gd name="connsiteX1" fmla="*/ 34724 w 544010"/>
                <a:gd name="connsiteY1" fmla="*/ 11574 h 127321"/>
                <a:gd name="connsiteX2" fmla="*/ 69448 w 544010"/>
                <a:gd name="connsiteY2" fmla="*/ 46298 h 127321"/>
                <a:gd name="connsiteX3" fmla="*/ 150470 w 544010"/>
                <a:gd name="connsiteY3" fmla="*/ 57873 h 127321"/>
                <a:gd name="connsiteX4" fmla="*/ 196769 w 544010"/>
                <a:gd name="connsiteY4" fmla="*/ 104172 h 127321"/>
                <a:gd name="connsiteX5" fmla="*/ 219919 w 544010"/>
                <a:gd name="connsiteY5" fmla="*/ 127321 h 127321"/>
                <a:gd name="connsiteX6" fmla="*/ 544010 w 544010"/>
                <a:gd name="connsiteY6" fmla="*/ 115746 h 1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010" h="127321">
                  <a:moveTo>
                    <a:pt x="0" y="0"/>
                  </a:moveTo>
                  <a:cubicBezTo>
                    <a:pt x="11575" y="3858"/>
                    <a:pt x="24572" y="4806"/>
                    <a:pt x="34724" y="11574"/>
                  </a:cubicBezTo>
                  <a:cubicBezTo>
                    <a:pt x="48344" y="20654"/>
                    <a:pt x="54250" y="40219"/>
                    <a:pt x="69448" y="46298"/>
                  </a:cubicBezTo>
                  <a:cubicBezTo>
                    <a:pt x="94778" y="56430"/>
                    <a:pt x="123463" y="54015"/>
                    <a:pt x="150470" y="57873"/>
                  </a:cubicBezTo>
                  <a:lnTo>
                    <a:pt x="196769" y="104172"/>
                  </a:lnTo>
                  <a:lnTo>
                    <a:pt x="219919" y="127321"/>
                  </a:lnTo>
                  <a:cubicBezTo>
                    <a:pt x="443585" y="112410"/>
                    <a:pt x="335537" y="115746"/>
                    <a:pt x="544010" y="115746"/>
                  </a:cubicBezTo>
                </a:path>
              </a:pathLst>
            </a:custGeom>
            <a:solidFill>
              <a:schemeClr val="bg1"/>
            </a:solidFill>
            <a:ln w="57150">
              <a:solidFill>
                <a:schemeClr val="bg1"/>
              </a:solidFill>
              <a:tailEnd type="none"/>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ja-JP" altLang="en-US" dirty="0"/>
            </a:p>
          </p:txBody>
        </p:sp>
      </p:grpSp>
      <p:sp>
        <p:nvSpPr>
          <p:cNvPr id="30" name="フリーフォーム 29"/>
          <p:cNvSpPr/>
          <p:nvPr/>
        </p:nvSpPr>
        <p:spPr bwMode="auto">
          <a:xfrm>
            <a:off x="1604219" y="1692599"/>
            <a:ext cx="25981" cy="754200"/>
          </a:xfrm>
          <a:custGeom>
            <a:avLst/>
            <a:gdLst>
              <a:gd name="connsiteX0" fmla="*/ 0 w 35944"/>
              <a:gd name="connsiteY0" fmla="*/ 26153 h 663684"/>
              <a:gd name="connsiteX1" fmla="*/ 0 w 35944"/>
              <a:gd name="connsiteY1" fmla="*/ 141900 h 663684"/>
              <a:gd name="connsiteX2" fmla="*/ 11574 w 35944"/>
              <a:gd name="connsiteY2" fmla="*/ 292371 h 663684"/>
              <a:gd name="connsiteX3" fmla="*/ 0 w 35944"/>
              <a:gd name="connsiteY3" fmla="*/ 419692 h 663684"/>
              <a:gd name="connsiteX4" fmla="*/ 11574 w 35944"/>
              <a:gd name="connsiteY4" fmla="*/ 500715 h 663684"/>
              <a:gd name="connsiteX5" fmla="*/ 23149 w 35944"/>
              <a:gd name="connsiteY5" fmla="*/ 593313 h 663684"/>
              <a:gd name="connsiteX6" fmla="*/ 34724 w 35944"/>
              <a:gd name="connsiteY6" fmla="*/ 639611 h 6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44" h="663684">
                <a:moveTo>
                  <a:pt x="0" y="26153"/>
                </a:moveTo>
                <a:cubicBezTo>
                  <a:pt x="26884" y="133694"/>
                  <a:pt x="0" y="0"/>
                  <a:pt x="0" y="141900"/>
                </a:cubicBezTo>
                <a:cubicBezTo>
                  <a:pt x="0" y="192205"/>
                  <a:pt x="7716" y="242214"/>
                  <a:pt x="11574" y="292371"/>
                </a:cubicBezTo>
                <a:cubicBezTo>
                  <a:pt x="7716" y="334811"/>
                  <a:pt x="0" y="377077"/>
                  <a:pt x="0" y="419692"/>
                </a:cubicBezTo>
                <a:cubicBezTo>
                  <a:pt x="0" y="446974"/>
                  <a:pt x="7968" y="473672"/>
                  <a:pt x="11574" y="500715"/>
                </a:cubicBezTo>
                <a:cubicBezTo>
                  <a:pt x="15685" y="531548"/>
                  <a:pt x="17584" y="562709"/>
                  <a:pt x="23149" y="593313"/>
                </a:cubicBezTo>
                <a:cubicBezTo>
                  <a:pt x="35944" y="663684"/>
                  <a:pt x="34724" y="605722"/>
                  <a:pt x="34724" y="639611"/>
                </a:cubicBezTo>
              </a:path>
            </a:pathLst>
          </a:custGeom>
          <a:solidFill>
            <a:srgbClr val="0000FF"/>
          </a:solidFill>
          <a:ln w="57150">
            <a:solidFill>
              <a:schemeClr val="bg1"/>
            </a:solidFill>
            <a:tailEnd type="none"/>
          </a:ln>
        </p:spPr>
        <p:style>
          <a:lnRef idx="1">
            <a:schemeClr val="dk1"/>
          </a:lnRef>
          <a:fillRef idx="0">
            <a:schemeClr val="dk1"/>
          </a:fillRef>
          <a:effectRef idx="0">
            <a:schemeClr val="dk1"/>
          </a:effectRef>
          <a:fontRef idx="minor">
            <a:schemeClr val="tx1"/>
          </a:fontRef>
        </p:style>
        <p:txBody>
          <a:bodyPr lIns="91401" tIns="45702" rIns="91401" bIns="45702" anchor="ctr"/>
          <a:lstStyle/>
          <a:p>
            <a:pPr algn="ctr" fontAlgn="auto">
              <a:spcBef>
                <a:spcPts val="0"/>
              </a:spcBef>
              <a:spcAft>
                <a:spcPts val="0"/>
              </a:spcAft>
              <a:defRPr/>
            </a:pPr>
            <a:endParaRPr lang="ja-JP" altLang="en-US" dirty="0"/>
          </a:p>
        </p:txBody>
      </p:sp>
      <p:sp>
        <p:nvSpPr>
          <p:cNvPr id="31" name="フリーフォーム 30"/>
          <p:cNvSpPr/>
          <p:nvPr/>
        </p:nvSpPr>
        <p:spPr bwMode="auto">
          <a:xfrm>
            <a:off x="1589344" y="4654840"/>
            <a:ext cx="269793" cy="296866"/>
          </a:xfrm>
          <a:custGeom>
            <a:avLst/>
            <a:gdLst>
              <a:gd name="connsiteX0" fmla="*/ 46299 w 266218"/>
              <a:gd name="connsiteY0" fmla="*/ 179572 h 202721"/>
              <a:gd name="connsiteX1" fmla="*/ 81023 w 266218"/>
              <a:gd name="connsiteY1" fmla="*/ 202721 h 202721"/>
              <a:gd name="connsiteX2" fmla="*/ 150471 w 266218"/>
              <a:gd name="connsiteY2" fmla="*/ 179572 h 202721"/>
              <a:gd name="connsiteX3" fmla="*/ 254643 w 266218"/>
              <a:gd name="connsiteY3" fmla="*/ 167997 h 202721"/>
              <a:gd name="connsiteX4" fmla="*/ 266218 w 266218"/>
              <a:gd name="connsiteY4" fmla="*/ 133273 h 202721"/>
              <a:gd name="connsiteX5" fmla="*/ 219919 w 266218"/>
              <a:gd name="connsiteY5" fmla="*/ 75399 h 202721"/>
              <a:gd name="connsiteX6" fmla="*/ 196770 w 266218"/>
              <a:gd name="connsiteY6" fmla="*/ 40675 h 202721"/>
              <a:gd name="connsiteX7" fmla="*/ 81023 w 266218"/>
              <a:gd name="connsiteY7" fmla="*/ 29101 h 202721"/>
              <a:gd name="connsiteX8" fmla="*/ 46299 w 266218"/>
              <a:gd name="connsiteY8" fmla="*/ 40675 h 202721"/>
              <a:gd name="connsiteX9" fmla="*/ 23150 w 266218"/>
              <a:gd name="connsiteY9" fmla="*/ 110123 h 202721"/>
              <a:gd name="connsiteX10" fmla="*/ 0 w 266218"/>
              <a:gd name="connsiteY10" fmla="*/ 179572 h 202721"/>
              <a:gd name="connsiteX11" fmla="*/ 46299 w 266218"/>
              <a:gd name="connsiteY11" fmla="*/ 179572 h 20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218" h="202721">
                <a:moveTo>
                  <a:pt x="46299" y="179572"/>
                </a:moveTo>
                <a:cubicBezTo>
                  <a:pt x="57874" y="187288"/>
                  <a:pt x="67112" y="202721"/>
                  <a:pt x="81023" y="202721"/>
                </a:cubicBezTo>
                <a:cubicBezTo>
                  <a:pt x="105425" y="202721"/>
                  <a:pt x="126219" y="182267"/>
                  <a:pt x="150471" y="179572"/>
                </a:cubicBezTo>
                <a:lnTo>
                  <a:pt x="254643" y="167997"/>
                </a:lnTo>
                <a:cubicBezTo>
                  <a:pt x="258501" y="156422"/>
                  <a:pt x="266218" y="145474"/>
                  <a:pt x="266218" y="133273"/>
                </a:cubicBezTo>
                <a:cubicBezTo>
                  <a:pt x="266218" y="96002"/>
                  <a:pt x="246581" y="93174"/>
                  <a:pt x="219919" y="75399"/>
                </a:cubicBezTo>
                <a:cubicBezTo>
                  <a:pt x="212203" y="63824"/>
                  <a:pt x="206607" y="50512"/>
                  <a:pt x="196770" y="40675"/>
                </a:cubicBezTo>
                <a:cubicBezTo>
                  <a:pt x="156095" y="0"/>
                  <a:pt x="142969" y="20251"/>
                  <a:pt x="81023" y="29101"/>
                </a:cubicBezTo>
                <a:cubicBezTo>
                  <a:pt x="69448" y="32959"/>
                  <a:pt x="53391" y="30747"/>
                  <a:pt x="46299" y="40675"/>
                </a:cubicBezTo>
                <a:cubicBezTo>
                  <a:pt x="32116" y="60531"/>
                  <a:pt x="30866" y="86974"/>
                  <a:pt x="23150" y="110123"/>
                </a:cubicBezTo>
                <a:cubicBezTo>
                  <a:pt x="23150" y="110124"/>
                  <a:pt x="0" y="179572"/>
                  <a:pt x="0" y="179572"/>
                </a:cubicBezTo>
                <a:lnTo>
                  <a:pt x="46299" y="17957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32" name="フリーフォーム 31"/>
          <p:cNvSpPr/>
          <p:nvPr/>
        </p:nvSpPr>
        <p:spPr bwMode="auto">
          <a:xfrm>
            <a:off x="1845149" y="5004662"/>
            <a:ext cx="107918" cy="162072"/>
          </a:xfrm>
          <a:custGeom>
            <a:avLst/>
            <a:gdLst>
              <a:gd name="connsiteX0" fmla="*/ 7716 w 146612"/>
              <a:gd name="connsiteY0" fmla="*/ 15433 h 142754"/>
              <a:gd name="connsiteX1" fmla="*/ 65589 w 146612"/>
              <a:gd name="connsiteY1" fmla="*/ 96455 h 142754"/>
              <a:gd name="connsiteX2" fmla="*/ 77164 w 146612"/>
              <a:gd name="connsiteY2" fmla="*/ 131179 h 142754"/>
              <a:gd name="connsiteX3" fmla="*/ 111888 w 146612"/>
              <a:gd name="connsiteY3" fmla="*/ 142754 h 142754"/>
              <a:gd name="connsiteX4" fmla="*/ 146612 w 146612"/>
              <a:gd name="connsiteY4" fmla="*/ 73306 h 142754"/>
              <a:gd name="connsiteX5" fmla="*/ 135037 w 146612"/>
              <a:gd name="connsiteY5" fmla="*/ 38582 h 142754"/>
              <a:gd name="connsiteX6" fmla="*/ 111888 w 146612"/>
              <a:gd name="connsiteY6" fmla="*/ 3858 h 142754"/>
              <a:gd name="connsiteX7" fmla="*/ 7716 w 146612"/>
              <a:gd name="connsiteY7" fmla="*/ 15433 h 14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612" h="142754">
                <a:moveTo>
                  <a:pt x="7716" y="15433"/>
                </a:moveTo>
                <a:cubicBezTo>
                  <a:pt x="0" y="30866"/>
                  <a:pt x="38581" y="15432"/>
                  <a:pt x="65589" y="96455"/>
                </a:cubicBezTo>
                <a:cubicBezTo>
                  <a:pt x="69447" y="108030"/>
                  <a:pt x="65589" y="127321"/>
                  <a:pt x="77164" y="131179"/>
                </a:cubicBezTo>
                <a:lnTo>
                  <a:pt x="111888" y="142754"/>
                </a:lnTo>
                <a:cubicBezTo>
                  <a:pt x="123592" y="125198"/>
                  <a:pt x="146612" y="97265"/>
                  <a:pt x="146612" y="73306"/>
                </a:cubicBezTo>
                <a:cubicBezTo>
                  <a:pt x="146612" y="61105"/>
                  <a:pt x="140493" y="49495"/>
                  <a:pt x="135037" y="38582"/>
                </a:cubicBezTo>
                <a:cubicBezTo>
                  <a:pt x="128816" y="26140"/>
                  <a:pt x="119604" y="15433"/>
                  <a:pt x="111888" y="3858"/>
                </a:cubicBezTo>
                <a:cubicBezTo>
                  <a:pt x="60296" y="16756"/>
                  <a:pt x="15432" y="0"/>
                  <a:pt x="7716" y="154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33" name="フリーフォーム 32"/>
          <p:cNvSpPr/>
          <p:nvPr/>
        </p:nvSpPr>
        <p:spPr bwMode="auto">
          <a:xfrm>
            <a:off x="1609329" y="5051195"/>
            <a:ext cx="135896" cy="136400"/>
          </a:xfrm>
          <a:custGeom>
            <a:avLst/>
            <a:gdLst>
              <a:gd name="connsiteX0" fmla="*/ 71454 w 187201"/>
              <a:gd name="connsiteY0" fmla="*/ 24938 h 119786"/>
              <a:gd name="connsiteX1" fmla="*/ 164051 w 187201"/>
              <a:gd name="connsiteY1" fmla="*/ 24938 h 119786"/>
              <a:gd name="connsiteX2" fmla="*/ 187201 w 187201"/>
              <a:gd name="connsiteY2" fmla="*/ 48088 h 119786"/>
              <a:gd name="connsiteX3" fmla="*/ 140902 w 187201"/>
              <a:gd name="connsiteY3" fmla="*/ 117536 h 119786"/>
              <a:gd name="connsiteX4" fmla="*/ 94603 w 187201"/>
              <a:gd name="connsiteY4" fmla="*/ 105961 h 119786"/>
              <a:gd name="connsiteX5" fmla="*/ 25155 w 187201"/>
              <a:gd name="connsiteY5" fmla="*/ 82812 h 119786"/>
              <a:gd name="connsiteX6" fmla="*/ 2006 w 187201"/>
              <a:gd name="connsiteY6" fmla="*/ 48088 h 119786"/>
              <a:gd name="connsiteX7" fmla="*/ 13581 w 187201"/>
              <a:gd name="connsiteY7" fmla="*/ 13364 h 119786"/>
              <a:gd name="connsiteX8" fmla="*/ 71454 w 187201"/>
              <a:gd name="connsiteY8" fmla="*/ 24938 h 1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1" h="119786">
                <a:moveTo>
                  <a:pt x="71454" y="24938"/>
                </a:moveTo>
                <a:cubicBezTo>
                  <a:pt x="96532" y="26867"/>
                  <a:pt x="115167" y="3988"/>
                  <a:pt x="164051" y="24938"/>
                </a:cubicBezTo>
                <a:cubicBezTo>
                  <a:pt x="174082" y="29237"/>
                  <a:pt x="179484" y="40371"/>
                  <a:pt x="187201" y="48088"/>
                </a:cubicBezTo>
                <a:cubicBezTo>
                  <a:pt x="179700" y="78090"/>
                  <a:pt x="182349" y="111615"/>
                  <a:pt x="140902" y="117536"/>
                </a:cubicBezTo>
                <a:cubicBezTo>
                  <a:pt x="125154" y="119786"/>
                  <a:pt x="109840" y="110532"/>
                  <a:pt x="94603" y="105961"/>
                </a:cubicBezTo>
                <a:cubicBezTo>
                  <a:pt x="71231" y="98949"/>
                  <a:pt x="25155" y="82812"/>
                  <a:pt x="25155" y="82812"/>
                </a:cubicBezTo>
                <a:cubicBezTo>
                  <a:pt x="17439" y="71237"/>
                  <a:pt x="4293" y="61810"/>
                  <a:pt x="2006" y="48088"/>
                </a:cubicBezTo>
                <a:cubicBezTo>
                  <a:pt x="0" y="36053"/>
                  <a:pt x="1455" y="14711"/>
                  <a:pt x="13581" y="13364"/>
                </a:cubicBezTo>
                <a:cubicBezTo>
                  <a:pt x="133851" y="0"/>
                  <a:pt x="46376" y="23009"/>
                  <a:pt x="71454" y="249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34" name="フリーフォーム 33"/>
          <p:cNvSpPr>
            <a:spLocks noChangeAspect="1"/>
          </p:cNvSpPr>
          <p:nvPr/>
        </p:nvSpPr>
        <p:spPr bwMode="auto">
          <a:xfrm>
            <a:off x="1591340" y="5665790"/>
            <a:ext cx="67948" cy="80233"/>
          </a:xfrm>
          <a:custGeom>
            <a:avLst/>
            <a:gdLst>
              <a:gd name="connsiteX0" fmla="*/ 23272 w 196892"/>
              <a:gd name="connsiteY0" fmla="*/ 0 h 150471"/>
              <a:gd name="connsiteX1" fmla="*/ 23272 w 196892"/>
              <a:gd name="connsiteY1" fmla="*/ 127322 h 150471"/>
              <a:gd name="connsiteX2" fmla="*/ 57996 w 196892"/>
              <a:gd name="connsiteY2" fmla="*/ 150471 h 150471"/>
              <a:gd name="connsiteX3" fmla="*/ 150593 w 196892"/>
              <a:gd name="connsiteY3" fmla="*/ 127322 h 150471"/>
              <a:gd name="connsiteX4" fmla="*/ 196892 w 196892"/>
              <a:gd name="connsiteY4" fmla="*/ 69448 h 150471"/>
              <a:gd name="connsiteX5" fmla="*/ 127444 w 196892"/>
              <a:gd name="connsiteY5" fmla="*/ 34724 h 150471"/>
              <a:gd name="connsiteX6" fmla="*/ 81145 w 196892"/>
              <a:gd name="connsiteY6" fmla="*/ 46299 h 150471"/>
              <a:gd name="connsiteX7" fmla="*/ 23272 w 196892"/>
              <a:gd name="connsiteY7" fmla="*/ 0 h 1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92" h="150471">
                <a:moveTo>
                  <a:pt x="23272" y="0"/>
                </a:moveTo>
                <a:cubicBezTo>
                  <a:pt x="14188" y="45418"/>
                  <a:pt x="0" y="80779"/>
                  <a:pt x="23272" y="127322"/>
                </a:cubicBezTo>
                <a:cubicBezTo>
                  <a:pt x="29493" y="139764"/>
                  <a:pt x="46421" y="142755"/>
                  <a:pt x="57996" y="150471"/>
                </a:cubicBezTo>
                <a:cubicBezTo>
                  <a:pt x="70438" y="147982"/>
                  <a:pt x="132800" y="137998"/>
                  <a:pt x="150593" y="127322"/>
                </a:cubicBezTo>
                <a:cubicBezTo>
                  <a:pt x="168919" y="116326"/>
                  <a:pt x="186377" y="85220"/>
                  <a:pt x="196892" y="69448"/>
                </a:cubicBezTo>
                <a:cubicBezTo>
                  <a:pt x="179336" y="57744"/>
                  <a:pt x="151403" y="34724"/>
                  <a:pt x="127444" y="34724"/>
                </a:cubicBezTo>
                <a:cubicBezTo>
                  <a:pt x="111536" y="34724"/>
                  <a:pt x="96578" y="42441"/>
                  <a:pt x="81145" y="46299"/>
                </a:cubicBezTo>
                <a:lnTo>
                  <a:pt x="2327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35" name="フリーフォーム 34"/>
          <p:cNvSpPr>
            <a:spLocks/>
          </p:cNvSpPr>
          <p:nvPr/>
        </p:nvSpPr>
        <p:spPr bwMode="auto">
          <a:xfrm>
            <a:off x="1935081" y="5665789"/>
            <a:ext cx="69946" cy="115536"/>
          </a:xfrm>
          <a:custGeom>
            <a:avLst/>
            <a:gdLst>
              <a:gd name="connsiteX0" fmla="*/ 23272 w 196892"/>
              <a:gd name="connsiteY0" fmla="*/ 0 h 150471"/>
              <a:gd name="connsiteX1" fmla="*/ 23272 w 196892"/>
              <a:gd name="connsiteY1" fmla="*/ 127322 h 150471"/>
              <a:gd name="connsiteX2" fmla="*/ 57996 w 196892"/>
              <a:gd name="connsiteY2" fmla="*/ 150471 h 150471"/>
              <a:gd name="connsiteX3" fmla="*/ 150593 w 196892"/>
              <a:gd name="connsiteY3" fmla="*/ 127322 h 150471"/>
              <a:gd name="connsiteX4" fmla="*/ 196892 w 196892"/>
              <a:gd name="connsiteY4" fmla="*/ 69448 h 150471"/>
              <a:gd name="connsiteX5" fmla="*/ 127444 w 196892"/>
              <a:gd name="connsiteY5" fmla="*/ 34724 h 150471"/>
              <a:gd name="connsiteX6" fmla="*/ 81145 w 196892"/>
              <a:gd name="connsiteY6" fmla="*/ 46299 h 150471"/>
              <a:gd name="connsiteX7" fmla="*/ 23272 w 196892"/>
              <a:gd name="connsiteY7" fmla="*/ 0 h 1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92" h="150471">
                <a:moveTo>
                  <a:pt x="23272" y="0"/>
                </a:moveTo>
                <a:cubicBezTo>
                  <a:pt x="14188" y="45418"/>
                  <a:pt x="0" y="80779"/>
                  <a:pt x="23272" y="127322"/>
                </a:cubicBezTo>
                <a:cubicBezTo>
                  <a:pt x="29493" y="139764"/>
                  <a:pt x="46421" y="142755"/>
                  <a:pt x="57996" y="150471"/>
                </a:cubicBezTo>
                <a:cubicBezTo>
                  <a:pt x="70438" y="147982"/>
                  <a:pt x="132800" y="137998"/>
                  <a:pt x="150593" y="127322"/>
                </a:cubicBezTo>
                <a:cubicBezTo>
                  <a:pt x="168919" y="116326"/>
                  <a:pt x="186377" y="85220"/>
                  <a:pt x="196892" y="69448"/>
                </a:cubicBezTo>
                <a:cubicBezTo>
                  <a:pt x="179336" y="57744"/>
                  <a:pt x="151403" y="34724"/>
                  <a:pt x="127444" y="34724"/>
                </a:cubicBezTo>
                <a:cubicBezTo>
                  <a:pt x="111536" y="34724"/>
                  <a:pt x="96578" y="42441"/>
                  <a:pt x="81145" y="46299"/>
                </a:cubicBezTo>
                <a:lnTo>
                  <a:pt x="2327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36" name="フリーフォーム 35"/>
          <p:cNvSpPr>
            <a:spLocks/>
          </p:cNvSpPr>
          <p:nvPr/>
        </p:nvSpPr>
        <p:spPr bwMode="auto">
          <a:xfrm rot="10800000">
            <a:off x="1935081" y="4788029"/>
            <a:ext cx="69946" cy="115536"/>
          </a:xfrm>
          <a:custGeom>
            <a:avLst/>
            <a:gdLst>
              <a:gd name="connsiteX0" fmla="*/ 23272 w 196892"/>
              <a:gd name="connsiteY0" fmla="*/ 0 h 150471"/>
              <a:gd name="connsiteX1" fmla="*/ 23272 w 196892"/>
              <a:gd name="connsiteY1" fmla="*/ 127322 h 150471"/>
              <a:gd name="connsiteX2" fmla="*/ 57996 w 196892"/>
              <a:gd name="connsiteY2" fmla="*/ 150471 h 150471"/>
              <a:gd name="connsiteX3" fmla="*/ 150593 w 196892"/>
              <a:gd name="connsiteY3" fmla="*/ 127322 h 150471"/>
              <a:gd name="connsiteX4" fmla="*/ 196892 w 196892"/>
              <a:gd name="connsiteY4" fmla="*/ 69448 h 150471"/>
              <a:gd name="connsiteX5" fmla="*/ 127444 w 196892"/>
              <a:gd name="connsiteY5" fmla="*/ 34724 h 150471"/>
              <a:gd name="connsiteX6" fmla="*/ 81145 w 196892"/>
              <a:gd name="connsiteY6" fmla="*/ 46299 h 150471"/>
              <a:gd name="connsiteX7" fmla="*/ 23272 w 196892"/>
              <a:gd name="connsiteY7" fmla="*/ 0 h 1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92" h="150471">
                <a:moveTo>
                  <a:pt x="23272" y="0"/>
                </a:moveTo>
                <a:cubicBezTo>
                  <a:pt x="14188" y="45418"/>
                  <a:pt x="0" y="80779"/>
                  <a:pt x="23272" y="127322"/>
                </a:cubicBezTo>
                <a:cubicBezTo>
                  <a:pt x="29493" y="139764"/>
                  <a:pt x="46421" y="142755"/>
                  <a:pt x="57996" y="150471"/>
                </a:cubicBezTo>
                <a:cubicBezTo>
                  <a:pt x="70438" y="147982"/>
                  <a:pt x="132800" y="137998"/>
                  <a:pt x="150593" y="127322"/>
                </a:cubicBezTo>
                <a:cubicBezTo>
                  <a:pt x="168919" y="116326"/>
                  <a:pt x="186377" y="85220"/>
                  <a:pt x="196892" y="69448"/>
                </a:cubicBezTo>
                <a:cubicBezTo>
                  <a:pt x="179336" y="57744"/>
                  <a:pt x="151403" y="34724"/>
                  <a:pt x="127444" y="34724"/>
                </a:cubicBezTo>
                <a:cubicBezTo>
                  <a:pt x="111536" y="34724"/>
                  <a:pt x="96578" y="42441"/>
                  <a:pt x="81145" y="46299"/>
                </a:cubicBezTo>
                <a:lnTo>
                  <a:pt x="2327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37" name="フリーフォーム 104"/>
          <p:cNvSpPr>
            <a:spLocks/>
          </p:cNvSpPr>
          <p:nvPr/>
        </p:nvSpPr>
        <p:spPr bwMode="auto">
          <a:xfrm>
            <a:off x="2011023" y="5259803"/>
            <a:ext cx="51961"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bg1"/>
          </a:solidFill>
          <a:ln w="9525" algn="ctr">
            <a:solidFill>
              <a:schemeClr val="bg1"/>
            </a:solidFill>
            <a:round/>
            <a:headEnd/>
            <a:tailEnd/>
          </a:ln>
        </p:spPr>
        <p:txBody>
          <a:bodyPr lIns="79173" tIns="39587" rIns="79173" bIns="39587" anchor="ctr"/>
          <a:lstStyle/>
          <a:p>
            <a:endParaRPr lang="ja-JP" altLang="en-US" dirty="0"/>
          </a:p>
        </p:txBody>
      </p:sp>
      <p:sp>
        <p:nvSpPr>
          <p:cNvPr id="38" name="フリーフォーム 105"/>
          <p:cNvSpPr>
            <a:spLocks/>
          </p:cNvSpPr>
          <p:nvPr/>
        </p:nvSpPr>
        <p:spPr bwMode="auto">
          <a:xfrm>
            <a:off x="1599335" y="5320781"/>
            <a:ext cx="49962"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bg1"/>
          </a:solidFill>
          <a:ln w="9525" algn="ctr">
            <a:solidFill>
              <a:schemeClr val="bg1"/>
            </a:solidFill>
            <a:round/>
            <a:headEnd/>
            <a:tailEnd/>
          </a:ln>
        </p:spPr>
        <p:txBody>
          <a:bodyPr lIns="79173" tIns="39587" rIns="79173" bIns="39587" anchor="ctr"/>
          <a:lstStyle/>
          <a:p>
            <a:endParaRPr lang="ja-JP" altLang="en-US" dirty="0"/>
          </a:p>
        </p:txBody>
      </p:sp>
      <p:cxnSp>
        <p:nvCxnSpPr>
          <p:cNvPr id="39" name="直線コネクタ 38"/>
          <p:cNvCxnSpPr/>
          <p:nvPr/>
        </p:nvCxnSpPr>
        <p:spPr bwMode="auto">
          <a:xfrm>
            <a:off x="1932546" y="1196752"/>
            <a:ext cx="623525" cy="0"/>
          </a:xfrm>
          <a:prstGeom prst="line">
            <a:avLst/>
          </a:prstGeom>
          <a:ln w="57150">
            <a:solidFill>
              <a:schemeClr val="bg1"/>
            </a:solidFill>
            <a:tailEnd type="none"/>
          </a:ln>
        </p:spPr>
        <p:style>
          <a:lnRef idx="1">
            <a:schemeClr val="dk1"/>
          </a:lnRef>
          <a:fillRef idx="0">
            <a:schemeClr val="dk1"/>
          </a:fillRef>
          <a:effectRef idx="0">
            <a:schemeClr val="dk1"/>
          </a:effectRef>
          <a:fontRef idx="minor">
            <a:schemeClr val="tx1"/>
          </a:fontRef>
        </p:style>
      </p:cxnSp>
      <p:sp>
        <p:nvSpPr>
          <p:cNvPr id="40" name="フリーフォーム 39"/>
          <p:cNvSpPr>
            <a:spLocks noChangeAspect="1"/>
          </p:cNvSpPr>
          <p:nvPr/>
        </p:nvSpPr>
        <p:spPr bwMode="auto">
          <a:xfrm>
            <a:off x="1623318" y="3884593"/>
            <a:ext cx="61954" cy="104303"/>
          </a:xfrm>
          <a:custGeom>
            <a:avLst/>
            <a:gdLst>
              <a:gd name="connsiteX0" fmla="*/ 23272 w 196892"/>
              <a:gd name="connsiteY0" fmla="*/ 0 h 150471"/>
              <a:gd name="connsiteX1" fmla="*/ 23272 w 196892"/>
              <a:gd name="connsiteY1" fmla="*/ 127322 h 150471"/>
              <a:gd name="connsiteX2" fmla="*/ 57996 w 196892"/>
              <a:gd name="connsiteY2" fmla="*/ 150471 h 150471"/>
              <a:gd name="connsiteX3" fmla="*/ 150593 w 196892"/>
              <a:gd name="connsiteY3" fmla="*/ 127322 h 150471"/>
              <a:gd name="connsiteX4" fmla="*/ 196892 w 196892"/>
              <a:gd name="connsiteY4" fmla="*/ 69448 h 150471"/>
              <a:gd name="connsiteX5" fmla="*/ 127444 w 196892"/>
              <a:gd name="connsiteY5" fmla="*/ 34724 h 150471"/>
              <a:gd name="connsiteX6" fmla="*/ 81145 w 196892"/>
              <a:gd name="connsiteY6" fmla="*/ 46299 h 150471"/>
              <a:gd name="connsiteX7" fmla="*/ 23272 w 196892"/>
              <a:gd name="connsiteY7" fmla="*/ 0 h 1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92" h="150471">
                <a:moveTo>
                  <a:pt x="23272" y="0"/>
                </a:moveTo>
                <a:cubicBezTo>
                  <a:pt x="14188" y="45418"/>
                  <a:pt x="0" y="80779"/>
                  <a:pt x="23272" y="127322"/>
                </a:cubicBezTo>
                <a:cubicBezTo>
                  <a:pt x="29493" y="139764"/>
                  <a:pt x="46421" y="142755"/>
                  <a:pt x="57996" y="150471"/>
                </a:cubicBezTo>
                <a:cubicBezTo>
                  <a:pt x="70438" y="147982"/>
                  <a:pt x="132800" y="137998"/>
                  <a:pt x="150593" y="127322"/>
                </a:cubicBezTo>
                <a:cubicBezTo>
                  <a:pt x="168919" y="116326"/>
                  <a:pt x="186377" y="85220"/>
                  <a:pt x="196892" y="69448"/>
                </a:cubicBezTo>
                <a:cubicBezTo>
                  <a:pt x="179336" y="57744"/>
                  <a:pt x="151403" y="34724"/>
                  <a:pt x="127444" y="34724"/>
                </a:cubicBezTo>
                <a:cubicBezTo>
                  <a:pt x="111536" y="34724"/>
                  <a:pt x="96578" y="42441"/>
                  <a:pt x="81145" y="46299"/>
                </a:cubicBezTo>
                <a:lnTo>
                  <a:pt x="2327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41" name="フリーフォーム 40"/>
          <p:cNvSpPr>
            <a:spLocks noChangeAspect="1"/>
          </p:cNvSpPr>
          <p:nvPr/>
        </p:nvSpPr>
        <p:spPr bwMode="auto">
          <a:xfrm rot="10800000">
            <a:off x="1623318" y="4057898"/>
            <a:ext cx="85935" cy="129979"/>
          </a:xfrm>
          <a:custGeom>
            <a:avLst/>
            <a:gdLst>
              <a:gd name="connsiteX0" fmla="*/ 7716 w 146612"/>
              <a:gd name="connsiteY0" fmla="*/ 15433 h 142754"/>
              <a:gd name="connsiteX1" fmla="*/ 65589 w 146612"/>
              <a:gd name="connsiteY1" fmla="*/ 96455 h 142754"/>
              <a:gd name="connsiteX2" fmla="*/ 77164 w 146612"/>
              <a:gd name="connsiteY2" fmla="*/ 131179 h 142754"/>
              <a:gd name="connsiteX3" fmla="*/ 111888 w 146612"/>
              <a:gd name="connsiteY3" fmla="*/ 142754 h 142754"/>
              <a:gd name="connsiteX4" fmla="*/ 146612 w 146612"/>
              <a:gd name="connsiteY4" fmla="*/ 73306 h 142754"/>
              <a:gd name="connsiteX5" fmla="*/ 135037 w 146612"/>
              <a:gd name="connsiteY5" fmla="*/ 38582 h 142754"/>
              <a:gd name="connsiteX6" fmla="*/ 111888 w 146612"/>
              <a:gd name="connsiteY6" fmla="*/ 3858 h 142754"/>
              <a:gd name="connsiteX7" fmla="*/ 7716 w 146612"/>
              <a:gd name="connsiteY7" fmla="*/ 15433 h 14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612" h="142754">
                <a:moveTo>
                  <a:pt x="7716" y="15433"/>
                </a:moveTo>
                <a:cubicBezTo>
                  <a:pt x="0" y="30866"/>
                  <a:pt x="38581" y="15432"/>
                  <a:pt x="65589" y="96455"/>
                </a:cubicBezTo>
                <a:cubicBezTo>
                  <a:pt x="69447" y="108030"/>
                  <a:pt x="65589" y="127321"/>
                  <a:pt x="77164" y="131179"/>
                </a:cubicBezTo>
                <a:lnTo>
                  <a:pt x="111888" y="142754"/>
                </a:lnTo>
                <a:cubicBezTo>
                  <a:pt x="123592" y="125198"/>
                  <a:pt x="146612" y="97265"/>
                  <a:pt x="146612" y="73306"/>
                </a:cubicBezTo>
                <a:cubicBezTo>
                  <a:pt x="146612" y="61105"/>
                  <a:pt x="140493" y="49495"/>
                  <a:pt x="135037" y="38582"/>
                </a:cubicBezTo>
                <a:cubicBezTo>
                  <a:pt x="128816" y="26140"/>
                  <a:pt x="119604" y="15433"/>
                  <a:pt x="111888" y="3858"/>
                </a:cubicBezTo>
                <a:cubicBezTo>
                  <a:pt x="60296" y="16756"/>
                  <a:pt x="15432" y="0"/>
                  <a:pt x="7716" y="154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1" tIns="45702" rIns="91401" bIns="45702" anchor="ctr"/>
          <a:lstStyle/>
          <a:p>
            <a:pPr algn="ctr" fontAlgn="auto">
              <a:spcBef>
                <a:spcPts val="0"/>
              </a:spcBef>
              <a:spcAft>
                <a:spcPts val="0"/>
              </a:spcAft>
              <a:defRPr/>
            </a:pPr>
            <a:endParaRPr lang="ja-JP" altLang="en-US" dirty="0"/>
          </a:p>
        </p:txBody>
      </p:sp>
      <p:sp>
        <p:nvSpPr>
          <p:cNvPr id="42" name="フリーフォーム 110"/>
          <p:cNvSpPr>
            <a:spLocks/>
          </p:cNvSpPr>
          <p:nvPr/>
        </p:nvSpPr>
        <p:spPr bwMode="auto">
          <a:xfrm>
            <a:off x="1937080" y="3865336"/>
            <a:ext cx="51961"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bg1"/>
          </a:solidFill>
          <a:ln w="9525" algn="ctr">
            <a:solidFill>
              <a:schemeClr val="bg1"/>
            </a:solidFill>
            <a:round/>
            <a:headEnd/>
            <a:tailEnd/>
          </a:ln>
        </p:spPr>
        <p:txBody>
          <a:bodyPr lIns="79173" tIns="39587" rIns="79173" bIns="39587" anchor="ctr"/>
          <a:lstStyle/>
          <a:p>
            <a:endParaRPr lang="ja-JP" altLang="en-US" dirty="0"/>
          </a:p>
        </p:txBody>
      </p:sp>
      <p:sp>
        <p:nvSpPr>
          <p:cNvPr id="43" name="フリーフォーム 111"/>
          <p:cNvSpPr>
            <a:spLocks/>
          </p:cNvSpPr>
          <p:nvPr/>
        </p:nvSpPr>
        <p:spPr bwMode="auto">
          <a:xfrm>
            <a:off x="1677280" y="2990784"/>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44" name="フリーフォーム 112"/>
          <p:cNvSpPr>
            <a:spLocks/>
          </p:cNvSpPr>
          <p:nvPr/>
        </p:nvSpPr>
        <p:spPr bwMode="auto">
          <a:xfrm>
            <a:off x="1837155" y="3131997"/>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45" name="フリーフォーム 113"/>
          <p:cNvSpPr>
            <a:spLocks/>
          </p:cNvSpPr>
          <p:nvPr/>
        </p:nvSpPr>
        <p:spPr bwMode="auto">
          <a:xfrm>
            <a:off x="1729240" y="2857597"/>
            <a:ext cx="49960"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46" name="フリーフォーム 114"/>
          <p:cNvSpPr>
            <a:spLocks/>
          </p:cNvSpPr>
          <p:nvPr/>
        </p:nvSpPr>
        <p:spPr bwMode="auto">
          <a:xfrm>
            <a:off x="1839154" y="2934620"/>
            <a:ext cx="51961"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47" name="フリーフォーム 115"/>
          <p:cNvSpPr>
            <a:spLocks/>
          </p:cNvSpPr>
          <p:nvPr/>
        </p:nvSpPr>
        <p:spPr bwMode="auto">
          <a:xfrm>
            <a:off x="1677280" y="2458031"/>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48" name="フリーフォーム 116"/>
          <p:cNvSpPr>
            <a:spLocks/>
          </p:cNvSpPr>
          <p:nvPr/>
        </p:nvSpPr>
        <p:spPr bwMode="auto">
          <a:xfrm>
            <a:off x="1885121" y="2668244"/>
            <a:ext cx="49960"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49" name="フリーフォーム 117"/>
          <p:cNvSpPr>
            <a:spLocks/>
          </p:cNvSpPr>
          <p:nvPr/>
        </p:nvSpPr>
        <p:spPr bwMode="auto">
          <a:xfrm>
            <a:off x="1787194" y="2599242"/>
            <a:ext cx="51961"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0" name="フリーフォーム 118"/>
          <p:cNvSpPr>
            <a:spLocks/>
          </p:cNvSpPr>
          <p:nvPr/>
        </p:nvSpPr>
        <p:spPr bwMode="auto">
          <a:xfrm>
            <a:off x="1677280" y="2724407"/>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1" name="フリーフォーム 119"/>
          <p:cNvSpPr>
            <a:spLocks/>
          </p:cNvSpPr>
          <p:nvPr/>
        </p:nvSpPr>
        <p:spPr bwMode="auto">
          <a:xfrm>
            <a:off x="1677280" y="2268679"/>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2" name="フリーフォーム 120"/>
          <p:cNvSpPr>
            <a:spLocks/>
          </p:cNvSpPr>
          <p:nvPr/>
        </p:nvSpPr>
        <p:spPr bwMode="auto">
          <a:xfrm>
            <a:off x="1841154" y="2400263"/>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3" name="フリーフォーム 121"/>
          <p:cNvSpPr>
            <a:spLocks/>
          </p:cNvSpPr>
          <p:nvPr/>
        </p:nvSpPr>
        <p:spPr bwMode="auto">
          <a:xfrm>
            <a:off x="1625317" y="1859485"/>
            <a:ext cx="51961"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4" name="フリーフォーム 122"/>
          <p:cNvSpPr>
            <a:spLocks/>
          </p:cNvSpPr>
          <p:nvPr/>
        </p:nvSpPr>
        <p:spPr bwMode="auto">
          <a:xfrm>
            <a:off x="1885118" y="2068094"/>
            <a:ext cx="51961"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5" name="フリーフォーム 123"/>
          <p:cNvSpPr>
            <a:spLocks/>
          </p:cNvSpPr>
          <p:nvPr/>
        </p:nvSpPr>
        <p:spPr bwMode="auto">
          <a:xfrm>
            <a:off x="1789194" y="2000698"/>
            <a:ext cx="49960"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6" name="フリーフォーム 124"/>
          <p:cNvSpPr>
            <a:spLocks/>
          </p:cNvSpPr>
          <p:nvPr/>
        </p:nvSpPr>
        <p:spPr bwMode="auto">
          <a:xfrm>
            <a:off x="1677278" y="2124257"/>
            <a:ext cx="51961"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7" name="フリーフォーム 125"/>
          <p:cNvSpPr>
            <a:spLocks/>
          </p:cNvSpPr>
          <p:nvPr/>
        </p:nvSpPr>
        <p:spPr bwMode="auto">
          <a:xfrm>
            <a:off x="1677280" y="3141625"/>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8" name="フリーフォーム 126"/>
          <p:cNvSpPr>
            <a:spLocks/>
          </p:cNvSpPr>
          <p:nvPr/>
        </p:nvSpPr>
        <p:spPr bwMode="auto">
          <a:xfrm>
            <a:off x="1729240" y="1792089"/>
            <a:ext cx="49960"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59" name="フリーフォーム 127"/>
          <p:cNvSpPr>
            <a:spLocks/>
          </p:cNvSpPr>
          <p:nvPr/>
        </p:nvSpPr>
        <p:spPr bwMode="auto">
          <a:xfrm>
            <a:off x="1625320" y="1392523"/>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60" name="フリーフォーム 128"/>
          <p:cNvSpPr>
            <a:spLocks/>
          </p:cNvSpPr>
          <p:nvPr/>
        </p:nvSpPr>
        <p:spPr bwMode="auto">
          <a:xfrm>
            <a:off x="1773204" y="1517689"/>
            <a:ext cx="51961"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61" name="フリーフォーム 129"/>
          <p:cNvSpPr>
            <a:spLocks/>
          </p:cNvSpPr>
          <p:nvPr/>
        </p:nvSpPr>
        <p:spPr bwMode="auto">
          <a:xfrm>
            <a:off x="1625320" y="1658899"/>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62" name="フリーフォーム 130"/>
          <p:cNvSpPr>
            <a:spLocks/>
          </p:cNvSpPr>
          <p:nvPr/>
        </p:nvSpPr>
        <p:spPr bwMode="auto">
          <a:xfrm>
            <a:off x="1937081" y="1859485"/>
            <a:ext cx="49960" cy="56164"/>
          </a:xfrm>
          <a:custGeom>
            <a:avLst/>
            <a:gdLst>
              <a:gd name="T0" fmla="*/ 1 w 69892"/>
              <a:gd name="T1" fmla="*/ 1106 h 60290"/>
              <a:gd name="T2" fmla="*/ 1 w 69892"/>
              <a:gd name="T3" fmla="*/ 4421 h 60290"/>
              <a:gd name="T4" fmla="*/ 1 w 69892"/>
              <a:gd name="T5" fmla="*/ 4051 h 60290"/>
              <a:gd name="T6" fmla="*/ 1 w 69892"/>
              <a:gd name="T7" fmla="*/ 3316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63" name="フリーフォーム 131"/>
          <p:cNvSpPr>
            <a:spLocks/>
          </p:cNvSpPr>
          <p:nvPr/>
        </p:nvSpPr>
        <p:spPr bwMode="auto">
          <a:xfrm>
            <a:off x="1885121" y="2268679"/>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64" name="フリーフォーム 132"/>
          <p:cNvSpPr>
            <a:spLocks/>
          </p:cNvSpPr>
          <p:nvPr/>
        </p:nvSpPr>
        <p:spPr bwMode="auto">
          <a:xfrm>
            <a:off x="1781200" y="2268679"/>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65" name="フリーフォーム 133"/>
          <p:cNvSpPr>
            <a:spLocks/>
          </p:cNvSpPr>
          <p:nvPr/>
        </p:nvSpPr>
        <p:spPr bwMode="auto">
          <a:xfrm>
            <a:off x="1929087" y="1389315"/>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66" name="フリーフォーム 134"/>
          <p:cNvSpPr>
            <a:spLocks/>
          </p:cNvSpPr>
          <p:nvPr/>
        </p:nvSpPr>
        <p:spPr bwMode="auto">
          <a:xfrm>
            <a:off x="1937081" y="1581877"/>
            <a:ext cx="49960" cy="56167"/>
          </a:xfrm>
          <a:custGeom>
            <a:avLst/>
            <a:gdLst>
              <a:gd name="T0" fmla="*/ 1 w 69892"/>
              <a:gd name="T1" fmla="*/ 1106 h 60290"/>
              <a:gd name="T2" fmla="*/ 1 w 69892"/>
              <a:gd name="T3" fmla="*/ 4421 h 60290"/>
              <a:gd name="T4" fmla="*/ 1 w 69892"/>
              <a:gd name="T5" fmla="*/ 4052 h 60290"/>
              <a:gd name="T6" fmla="*/ 1 w 69892"/>
              <a:gd name="T7" fmla="*/ 3317 h 60290"/>
              <a:gd name="T8" fmla="*/ 1 w 69892"/>
              <a:gd name="T9" fmla="*/ 737 h 60290"/>
              <a:gd name="T10" fmla="*/ 1 w 69892"/>
              <a:gd name="T11" fmla="*/ 369 h 60290"/>
              <a:gd name="T12" fmla="*/ 1 w 69892"/>
              <a:gd name="T13" fmla="*/ 0 h 60290"/>
              <a:gd name="T14" fmla="*/ 1 w 69892"/>
              <a:gd name="T15" fmla="*/ 1106 h 60290"/>
              <a:gd name="T16" fmla="*/ 0 60000 65536"/>
              <a:gd name="T17" fmla="*/ 0 60000 65536"/>
              <a:gd name="T18" fmla="*/ 0 60000 65536"/>
              <a:gd name="T19" fmla="*/ 0 60000 65536"/>
              <a:gd name="T20" fmla="*/ 0 60000 65536"/>
              <a:gd name="T21" fmla="*/ 0 60000 65536"/>
              <a:gd name="T22" fmla="*/ 0 60000 65536"/>
              <a:gd name="T23" fmla="*/ 0 60000 65536"/>
              <a:gd name="T24" fmla="*/ 0 w 69892"/>
              <a:gd name="T25" fmla="*/ 0 h 60290"/>
              <a:gd name="T26" fmla="*/ 69892 w 69892"/>
              <a:gd name="T27" fmla="*/ 60290 h 60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892" h="60290">
                <a:moveTo>
                  <a:pt x="6623" y="15073"/>
                </a:moveTo>
                <a:cubicBezTo>
                  <a:pt x="7460" y="25121"/>
                  <a:pt x="0" y="60290"/>
                  <a:pt x="26720" y="60290"/>
                </a:cubicBezTo>
                <a:cubicBezTo>
                  <a:pt x="33625" y="60290"/>
                  <a:pt x="40118" y="56941"/>
                  <a:pt x="46817" y="55266"/>
                </a:cubicBezTo>
                <a:cubicBezTo>
                  <a:pt x="51841" y="51917"/>
                  <a:pt x="58117" y="49933"/>
                  <a:pt x="61889" y="45218"/>
                </a:cubicBezTo>
                <a:cubicBezTo>
                  <a:pt x="67796" y="37834"/>
                  <a:pt x="69892" y="16719"/>
                  <a:pt x="61889" y="10049"/>
                </a:cubicBezTo>
                <a:cubicBezTo>
                  <a:pt x="55329" y="4582"/>
                  <a:pt x="45053" y="7095"/>
                  <a:pt x="36768" y="5024"/>
                </a:cubicBezTo>
                <a:cubicBezTo>
                  <a:pt x="31630" y="3739"/>
                  <a:pt x="26720" y="1675"/>
                  <a:pt x="21696" y="0"/>
                </a:cubicBezTo>
                <a:cubicBezTo>
                  <a:pt x="3836" y="11907"/>
                  <a:pt x="5786" y="5025"/>
                  <a:pt x="6623" y="15073"/>
                </a:cubicBezTo>
                <a:close/>
              </a:path>
            </a:pathLst>
          </a:custGeom>
          <a:solidFill>
            <a:schemeClr val="tx2">
              <a:lumMod val="40000"/>
              <a:lumOff val="60000"/>
            </a:schemeClr>
          </a:solidFill>
          <a:ln w="9525" algn="ctr">
            <a:solidFill>
              <a:schemeClr val="bg1"/>
            </a:solidFill>
            <a:round/>
            <a:headEnd/>
            <a:tailEnd/>
          </a:ln>
        </p:spPr>
        <p:txBody>
          <a:bodyPr lIns="79173" tIns="39587" rIns="79173" bIns="39587" anchor="ctr"/>
          <a:lstStyle/>
          <a:p>
            <a:endParaRPr lang="ja-JP" altLang="en-US" dirty="0"/>
          </a:p>
        </p:txBody>
      </p:sp>
      <p:sp>
        <p:nvSpPr>
          <p:cNvPr id="70" name="フリーフォーム 69"/>
          <p:cNvSpPr/>
          <p:nvPr/>
        </p:nvSpPr>
        <p:spPr>
          <a:xfrm>
            <a:off x="1623319" y="3258769"/>
            <a:ext cx="219833" cy="375495"/>
          </a:xfrm>
          <a:custGeom>
            <a:avLst/>
            <a:gdLst>
              <a:gd name="connsiteX0" fmla="*/ 10274 w 174660"/>
              <a:gd name="connsiteY0" fmla="*/ 0 h 371994"/>
              <a:gd name="connsiteX1" fmla="*/ 0 w 174660"/>
              <a:gd name="connsiteY1" fmla="*/ 102742 h 371994"/>
              <a:gd name="connsiteX2" fmla="*/ 30822 w 174660"/>
              <a:gd name="connsiteY2" fmla="*/ 215757 h 371994"/>
              <a:gd name="connsiteX3" fmla="*/ 51370 w 174660"/>
              <a:gd name="connsiteY3" fmla="*/ 246580 h 371994"/>
              <a:gd name="connsiteX4" fmla="*/ 92467 w 174660"/>
              <a:gd name="connsiteY4" fmla="*/ 339047 h 371994"/>
              <a:gd name="connsiteX5" fmla="*/ 123289 w 174660"/>
              <a:gd name="connsiteY5" fmla="*/ 349321 h 371994"/>
              <a:gd name="connsiteX6" fmla="*/ 143838 w 174660"/>
              <a:gd name="connsiteY6" fmla="*/ 369870 h 371994"/>
              <a:gd name="connsiteX7" fmla="*/ 174660 w 174660"/>
              <a:gd name="connsiteY7" fmla="*/ 359596 h 3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60" h="371994">
                <a:moveTo>
                  <a:pt x="10274" y="0"/>
                </a:moveTo>
                <a:cubicBezTo>
                  <a:pt x="6849" y="34247"/>
                  <a:pt x="0" y="68324"/>
                  <a:pt x="0" y="102742"/>
                </a:cubicBezTo>
                <a:cubicBezTo>
                  <a:pt x="0" y="122041"/>
                  <a:pt x="22764" y="203670"/>
                  <a:pt x="30822" y="215757"/>
                </a:cubicBezTo>
                <a:cubicBezTo>
                  <a:pt x="37671" y="226031"/>
                  <a:pt x="46355" y="235296"/>
                  <a:pt x="51370" y="246580"/>
                </a:cubicBezTo>
                <a:cubicBezTo>
                  <a:pt x="60896" y="268013"/>
                  <a:pt x="68414" y="319805"/>
                  <a:pt x="92467" y="339047"/>
                </a:cubicBezTo>
                <a:cubicBezTo>
                  <a:pt x="100924" y="345812"/>
                  <a:pt x="113015" y="345896"/>
                  <a:pt x="123289" y="349321"/>
                </a:cubicBezTo>
                <a:cubicBezTo>
                  <a:pt x="130139" y="356171"/>
                  <a:pt x="134339" y="367970"/>
                  <a:pt x="143838" y="369870"/>
                </a:cubicBezTo>
                <a:cubicBezTo>
                  <a:pt x="154457" y="371994"/>
                  <a:pt x="174660" y="359596"/>
                  <a:pt x="174660" y="359596"/>
                </a:cubicBezTo>
              </a:path>
            </a:pathLst>
          </a:custGeom>
          <a:solidFill>
            <a:schemeClr val="bg1"/>
          </a:solidFill>
          <a:ln w="38100">
            <a:solidFill>
              <a:schemeClr val="bg1"/>
            </a:solidFill>
            <a:tailEnd type="none"/>
          </a:ln>
        </p:spPr>
        <p:style>
          <a:lnRef idx="1">
            <a:schemeClr val="dk1"/>
          </a:lnRef>
          <a:fillRef idx="0">
            <a:schemeClr val="dk1"/>
          </a:fillRef>
          <a:effectRef idx="0">
            <a:schemeClr val="dk1"/>
          </a:effectRef>
          <a:fontRef idx="minor">
            <a:schemeClr val="tx1"/>
          </a:fontRef>
        </p:style>
        <p:txBody>
          <a:bodyPr lIns="91401" tIns="45702" rIns="91401" bIns="45702" anchor="ctr"/>
          <a:lstStyle/>
          <a:p>
            <a:pPr algn="ctr" fontAlgn="auto">
              <a:spcBef>
                <a:spcPts val="0"/>
              </a:spcBef>
              <a:spcAft>
                <a:spcPts val="0"/>
              </a:spcAft>
              <a:defRPr/>
            </a:pPr>
            <a:endParaRPr lang="ja-JP" altLang="en-US" dirty="0"/>
          </a:p>
        </p:txBody>
      </p:sp>
      <p:sp>
        <p:nvSpPr>
          <p:cNvPr id="71" name="テキスト ボックス 152"/>
          <p:cNvSpPr txBox="1">
            <a:spLocks noChangeArrowheads="1"/>
          </p:cNvSpPr>
          <p:nvPr/>
        </p:nvSpPr>
        <p:spPr bwMode="auto">
          <a:xfrm>
            <a:off x="2456802" y="5996452"/>
            <a:ext cx="1678586" cy="707850"/>
          </a:xfrm>
          <a:prstGeom prst="rect">
            <a:avLst/>
          </a:prstGeom>
          <a:noFill/>
          <a:ln w="9525">
            <a:noFill/>
            <a:miter lim="800000"/>
            <a:headEnd/>
            <a:tailEnd/>
          </a:ln>
        </p:spPr>
        <p:txBody>
          <a:bodyPr wrap="none" lIns="91401" tIns="45702" rIns="91401" bIns="45702">
            <a:spAutoFit/>
          </a:bodyPr>
          <a:lstStyle/>
          <a:p>
            <a:pPr algn="ctr"/>
            <a:r>
              <a:rPr lang="en-US" altLang="ja-JP" sz="2000" dirty="0">
                <a:latin typeface="Times New Roman" pitchFamily="18" charset="0"/>
                <a:cs typeface="Times New Roman" pitchFamily="18" charset="0"/>
              </a:rPr>
              <a:t>Single  phase  </a:t>
            </a:r>
          </a:p>
          <a:p>
            <a:pPr algn="ctr"/>
            <a:r>
              <a:rPr lang="en-US" altLang="ja-JP" sz="2000" dirty="0">
                <a:latin typeface="Times New Roman" pitchFamily="18" charset="0"/>
                <a:cs typeface="Times New Roman" pitchFamily="18" charset="0"/>
              </a:rPr>
              <a:t>liquid</a:t>
            </a:r>
            <a:endParaRPr lang="ja-JP" altLang="en-US" sz="2000" dirty="0">
              <a:latin typeface="Times New Roman" pitchFamily="18" charset="0"/>
              <a:cs typeface="Times New Roman" pitchFamily="18" charset="0"/>
            </a:endParaRPr>
          </a:p>
        </p:txBody>
      </p:sp>
      <p:sp>
        <p:nvSpPr>
          <p:cNvPr id="72" name="テキスト ボックス 154"/>
          <p:cNvSpPr txBox="1">
            <a:spLocks noChangeArrowheads="1"/>
          </p:cNvSpPr>
          <p:nvPr/>
        </p:nvSpPr>
        <p:spPr bwMode="auto">
          <a:xfrm>
            <a:off x="2560737" y="4262404"/>
            <a:ext cx="1307093" cy="400073"/>
          </a:xfrm>
          <a:prstGeom prst="rect">
            <a:avLst/>
          </a:prstGeom>
          <a:noFill/>
          <a:ln w="9525">
            <a:noFill/>
            <a:miter lim="800000"/>
            <a:headEnd/>
            <a:tailEnd/>
          </a:ln>
        </p:spPr>
        <p:txBody>
          <a:bodyPr wrap="square" lIns="91401" tIns="45702" rIns="91401" bIns="45702">
            <a:spAutoFit/>
          </a:bodyPr>
          <a:lstStyle/>
          <a:p>
            <a:r>
              <a:rPr lang="en-US" altLang="ja-JP" sz="2000" dirty="0">
                <a:latin typeface="Times New Roman" pitchFamily="18" charset="0"/>
                <a:cs typeface="Times New Roman" pitchFamily="18" charset="0"/>
              </a:rPr>
              <a:t>Slug  flow</a:t>
            </a:r>
            <a:endParaRPr lang="ja-JP" altLang="en-US" sz="2000" dirty="0">
              <a:latin typeface="Times New Roman" pitchFamily="18" charset="0"/>
              <a:cs typeface="Times New Roman" pitchFamily="18" charset="0"/>
            </a:endParaRPr>
          </a:p>
        </p:txBody>
      </p:sp>
      <p:sp>
        <p:nvSpPr>
          <p:cNvPr id="73" name="テキスト ボックス 155"/>
          <p:cNvSpPr txBox="1">
            <a:spLocks noChangeArrowheads="1"/>
          </p:cNvSpPr>
          <p:nvPr/>
        </p:nvSpPr>
        <p:spPr bwMode="auto">
          <a:xfrm>
            <a:off x="2616296" y="2339088"/>
            <a:ext cx="1024561" cy="707850"/>
          </a:xfrm>
          <a:prstGeom prst="rect">
            <a:avLst/>
          </a:prstGeom>
          <a:noFill/>
          <a:ln w="9525">
            <a:noFill/>
            <a:miter lim="800000"/>
            <a:headEnd/>
            <a:tailEnd/>
          </a:ln>
        </p:spPr>
        <p:txBody>
          <a:bodyPr wrap="none" lIns="91401" tIns="45702" rIns="91401" bIns="45702">
            <a:spAutoFit/>
          </a:bodyPr>
          <a:lstStyle/>
          <a:p>
            <a:pPr algn="ctr"/>
            <a:r>
              <a:rPr lang="en-US" altLang="ja-JP" sz="2000" dirty="0">
                <a:latin typeface="Times New Roman" pitchFamily="18" charset="0"/>
                <a:cs typeface="Times New Roman" pitchFamily="18" charset="0"/>
              </a:rPr>
              <a:t>Annular</a:t>
            </a:r>
          </a:p>
          <a:p>
            <a:pPr algn="ctr"/>
            <a:r>
              <a:rPr lang="en-US" altLang="ja-JP" sz="2000" dirty="0">
                <a:latin typeface="Times New Roman" pitchFamily="18" charset="0"/>
                <a:cs typeface="Times New Roman" pitchFamily="18" charset="0"/>
              </a:rPr>
              <a:t>flow</a:t>
            </a:r>
            <a:endParaRPr lang="ja-JP" altLang="en-US" sz="2000" dirty="0">
              <a:latin typeface="Times New Roman" pitchFamily="18" charset="0"/>
              <a:cs typeface="Times New Roman" pitchFamily="18" charset="0"/>
            </a:endParaRPr>
          </a:p>
        </p:txBody>
      </p:sp>
      <p:sp>
        <p:nvSpPr>
          <p:cNvPr id="78" name="テキスト ボックス 154"/>
          <p:cNvSpPr txBox="1">
            <a:spLocks noChangeArrowheads="1"/>
          </p:cNvSpPr>
          <p:nvPr/>
        </p:nvSpPr>
        <p:spPr bwMode="auto">
          <a:xfrm>
            <a:off x="2704753" y="5125645"/>
            <a:ext cx="972487" cy="707850"/>
          </a:xfrm>
          <a:prstGeom prst="rect">
            <a:avLst/>
          </a:prstGeom>
          <a:noFill/>
          <a:ln w="9525">
            <a:noFill/>
            <a:miter lim="800000"/>
            <a:headEnd/>
            <a:tailEnd/>
          </a:ln>
        </p:spPr>
        <p:txBody>
          <a:bodyPr wrap="square" lIns="91401" tIns="45702" rIns="91401" bIns="45702">
            <a:spAutoFit/>
          </a:bodyPr>
          <a:lstStyle/>
          <a:p>
            <a:r>
              <a:rPr lang="en-US" altLang="ja-JP" sz="2000" dirty="0" smtClean="0">
                <a:latin typeface="Times New Roman" pitchFamily="18" charset="0"/>
                <a:cs typeface="Times New Roman" pitchFamily="18" charset="0"/>
              </a:rPr>
              <a:t>Bubbly </a:t>
            </a:r>
          </a:p>
          <a:p>
            <a:r>
              <a:rPr lang="en-US" altLang="ja-JP" sz="2000" dirty="0" smtClean="0">
                <a:latin typeface="Times New Roman" pitchFamily="18" charset="0"/>
                <a:cs typeface="Times New Roman" pitchFamily="18" charset="0"/>
              </a:rPr>
              <a:t>flow</a:t>
            </a:r>
            <a:endParaRPr lang="ja-JP" altLang="en-US" sz="2000" dirty="0">
              <a:latin typeface="Times New Roman" pitchFamily="18" charset="0"/>
              <a:cs typeface="Times New Roman" pitchFamily="18" charset="0"/>
            </a:endParaRPr>
          </a:p>
        </p:txBody>
      </p:sp>
      <p:sp>
        <p:nvSpPr>
          <p:cNvPr id="15" name="正方形/長方形 138"/>
          <p:cNvSpPr>
            <a:spLocks noChangeArrowheads="1"/>
          </p:cNvSpPr>
          <p:nvPr/>
        </p:nvSpPr>
        <p:spPr bwMode="auto">
          <a:xfrm>
            <a:off x="179512" y="615355"/>
            <a:ext cx="8822598" cy="6126013"/>
          </a:xfrm>
          <a:prstGeom prst="rect">
            <a:avLst/>
          </a:prstGeom>
          <a:noFill/>
          <a:ln w="38100">
            <a:solidFill>
              <a:srgbClr val="FF0000"/>
            </a:solidFill>
            <a:prstDash val="dash"/>
            <a:miter lim="800000"/>
            <a:headEnd/>
            <a:tailEnd/>
          </a:ln>
        </p:spPr>
        <p:txBody>
          <a:bodyPr lIns="91401" tIns="45702" rIns="91401" bIns="45702" anchor="ctr"/>
          <a:lstStyle/>
          <a:p>
            <a:pPr algn="ctr"/>
            <a:endParaRPr lang="ja-JP" altLang="en-US" dirty="0"/>
          </a:p>
        </p:txBody>
      </p:sp>
      <p:grpSp>
        <p:nvGrpSpPr>
          <p:cNvPr id="179" name="グループ化 178"/>
          <p:cNvGrpSpPr/>
          <p:nvPr/>
        </p:nvGrpSpPr>
        <p:grpSpPr>
          <a:xfrm>
            <a:off x="1192585" y="1328271"/>
            <a:ext cx="327991" cy="5340821"/>
            <a:chOff x="1043608" y="774229"/>
            <a:chExt cx="327991" cy="5340821"/>
          </a:xfrm>
        </p:grpSpPr>
        <p:sp>
          <p:nvSpPr>
            <p:cNvPr id="113" name="正方形/長方形 112"/>
            <p:cNvSpPr/>
            <p:nvPr/>
          </p:nvSpPr>
          <p:spPr>
            <a:xfrm>
              <a:off x="1043608" y="774229"/>
              <a:ext cx="327991" cy="534082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8" name="グループ化 177"/>
            <p:cNvGrpSpPr/>
            <p:nvPr/>
          </p:nvGrpSpPr>
          <p:grpSpPr>
            <a:xfrm>
              <a:off x="1043608" y="980728"/>
              <a:ext cx="288032" cy="4754116"/>
              <a:chOff x="1043608" y="980728"/>
              <a:chExt cx="288032" cy="4754116"/>
            </a:xfrm>
          </p:grpSpPr>
          <p:cxnSp>
            <p:nvCxnSpPr>
              <p:cNvPr id="81" name="直線矢印コネクタ 80"/>
              <p:cNvCxnSpPr/>
              <p:nvPr/>
            </p:nvCxnSpPr>
            <p:spPr>
              <a:xfrm>
                <a:off x="1043608" y="980728"/>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1043608" y="1412776"/>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1043608" y="1844824"/>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1043608" y="2276872"/>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a:off x="1043608" y="2708920"/>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a:off x="1043608" y="3140968"/>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1043608" y="3573016"/>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1043608" y="4005064"/>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a:off x="1043608" y="4437112"/>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a:off x="1043608" y="4869160"/>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a:off x="1043608" y="5301208"/>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1043608" y="5733256"/>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81" name="正方形/長方形 180"/>
          <p:cNvSpPr/>
          <p:nvPr/>
        </p:nvSpPr>
        <p:spPr>
          <a:xfrm rot="10800000">
            <a:off x="2100114" y="1306517"/>
            <a:ext cx="327991" cy="534082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2" name="グループ化 177"/>
          <p:cNvGrpSpPr/>
          <p:nvPr/>
        </p:nvGrpSpPr>
        <p:grpSpPr>
          <a:xfrm rot="10800000">
            <a:off x="2140073" y="1543848"/>
            <a:ext cx="288032" cy="4754116"/>
            <a:chOff x="1043608" y="980728"/>
            <a:chExt cx="288032" cy="4754116"/>
          </a:xfrm>
        </p:grpSpPr>
        <p:cxnSp>
          <p:nvCxnSpPr>
            <p:cNvPr id="183" name="直線矢印コネクタ 182"/>
            <p:cNvCxnSpPr/>
            <p:nvPr/>
          </p:nvCxnSpPr>
          <p:spPr>
            <a:xfrm>
              <a:off x="1043608" y="980728"/>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4" name="直線矢印コネクタ 183"/>
            <p:cNvCxnSpPr/>
            <p:nvPr/>
          </p:nvCxnSpPr>
          <p:spPr>
            <a:xfrm>
              <a:off x="1043608" y="1412776"/>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p:nvPr/>
          </p:nvCxnSpPr>
          <p:spPr>
            <a:xfrm>
              <a:off x="1043608" y="1844824"/>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p:nvPr/>
          </p:nvCxnSpPr>
          <p:spPr>
            <a:xfrm>
              <a:off x="1043608" y="2276872"/>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7" name="直線矢印コネクタ 186"/>
            <p:cNvCxnSpPr/>
            <p:nvPr/>
          </p:nvCxnSpPr>
          <p:spPr>
            <a:xfrm>
              <a:off x="1043608" y="2708920"/>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8" name="直線矢印コネクタ 187"/>
            <p:cNvCxnSpPr/>
            <p:nvPr/>
          </p:nvCxnSpPr>
          <p:spPr>
            <a:xfrm>
              <a:off x="1043608" y="3140968"/>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9" name="直線矢印コネクタ 188"/>
            <p:cNvCxnSpPr/>
            <p:nvPr/>
          </p:nvCxnSpPr>
          <p:spPr>
            <a:xfrm>
              <a:off x="1043608" y="3573016"/>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0" name="直線矢印コネクタ 189"/>
            <p:cNvCxnSpPr/>
            <p:nvPr/>
          </p:nvCxnSpPr>
          <p:spPr>
            <a:xfrm>
              <a:off x="1043608" y="4005064"/>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a:off x="1043608" y="4437112"/>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a:off x="1043608" y="4869160"/>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3" name="直線矢印コネクタ 192"/>
            <p:cNvCxnSpPr/>
            <p:nvPr/>
          </p:nvCxnSpPr>
          <p:spPr>
            <a:xfrm>
              <a:off x="1043608" y="5301208"/>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4" name="直線矢印コネクタ 193"/>
            <p:cNvCxnSpPr/>
            <p:nvPr/>
          </p:nvCxnSpPr>
          <p:spPr>
            <a:xfrm>
              <a:off x="1043608" y="5733256"/>
              <a:ext cx="28803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7" name="直線コネクタ 66"/>
          <p:cNvCxnSpPr/>
          <p:nvPr/>
        </p:nvCxnSpPr>
        <p:spPr>
          <a:xfrm>
            <a:off x="1171575" y="6034863"/>
            <a:ext cx="2613298" cy="0"/>
          </a:xfrm>
          <a:prstGeom prst="line">
            <a:avLst/>
          </a:prstGeom>
          <a:ln w="38100">
            <a:solidFill>
              <a:schemeClr val="tx1">
                <a:lumMod val="65000"/>
                <a:lumOff val="35000"/>
              </a:schemeClr>
            </a:solidFill>
            <a:prstDash val="sysDash"/>
            <a:tailEnd type="none"/>
          </a:ln>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a:xfrm>
            <a:off x="1190625" y="5004865"/>
            <a:ext cx="2594248" cy="0"/>
          </a:xfrm>
          <a:prstGeom prst="line">
            <a:avLst/>
          </a:prstGeom>
          <a:ln w="38100">
            <a:solidFill>
              <a:schemeClr val="tx1">
                <a:lumMod val="65000"/>
                <a:lumOff val="35000"/>
              </a:schemeClr>
            </a:solidFill>
            <a:prstDash val="sysDash"/>
            <a:tailEnd type="none"/>
          </a:ln>
        </p:spPr>
        <p:style>
          <a:lnRef idx="1">
            <a:schemeClr val="dk1"/>
          </a:lnRef>
          <a:fillRef idx="0">
            <a:schemeClr val="dk1"/>
          </a:fillRef>
          <a:effectRef idx="0">
            <a:schemeClr val="dk1"/>
          </a:effectRef>
          <a:fontRef idx="minor">
            <a:schemeClr val="tx1"/>
          </a:fontRef>
        </p:style>
      </p:cxnSp>
      <p:cxnSp>
        <p:nvCxnSpPr>
          <p:cNvPr id="69" name="直線コネクタ 68"/>
          <p:cNvCxnSpPr/>
          <p:nvPr/>
        </p:nvCxnSpPr>
        <p:spPr>
          <a:xfrm>
            <a:off x="1162050" y="3974865"/>
            <a:ext cx="2622823" cy="0"/>
          </a:xfrm>
          <a:prstGeom prst="line">
            <a:avLst/>
          </a:prstGeom>
          <a:ln w="38100">
            <a:solidFill>
              <a:schemeClr val="tx1">
                <a:lumMod val="65000"/>
                <a:lumOff val="35000"/>
              </a:schemeClr>
            </a:solidFill>
            <a:prstDash val="sysDash"/>
            <a:tailEnd type="none"/>
          </a:ln>
        </p:spPr>
        <p:style>
          <a:lnRef idx="1">
            <a:schemeClr val="dk1"/>
          </a:lnRef>
          <a:fillRef idx="0">
            <a:schemeClr val="dk1"/>
          </a:fillRef>
          <a:effectRef idx="0">
            <a:schemeClr val="dk1"/>
          </a:effectRef>
          <a:fontRef idx="minor">
            <a:schemeClr val="tx1"/>
          </a:fontRef>
        </p:style>
      </p:cxnSp>
      <p:sp>
        <p:nvSpPr>
          <p:cNvPr id="197" name="右矢印 196"/>
          <p:cNvSpPr/>
          <p:nvPr/>
        </p:nvSpPr>
        <p:spPr>
          <a:xfrm rot="16200000">
            <a:off x="-1854460" y="3784766"/>
            <a:ext cx="5112570" cy="468561"/>
          </a:xfrm>
          <a:prstGeom prst="rightArrow">
            <a:avLst>
              <a:gd name="adj1" fmla="val 50000"/>
              <a:gd name="adj2" fmla="val 321754"/>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8" name="直線コネクタ 207"/>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77" name="テキスト ボックス 176"/>
          <p:cNvSpPr txBox="1"/>
          <p:nvPr/>
        </p:nvSpPr>
        <p:spPr>
          <a:xfrm>
            <a:off x="4572000" y="4350003"/>
            <a:ext cx="4392488" cy="2031325"/>
          </a:xfrm>
          <a:prstGeom prst="rect">
            <a:avLst/>
          </a:prstGeom>
          <a:noFill/>
        </p:spPr>
        <p:txBody>
          <a:bodyPr wrap="square" rtlCol="0">
            <a:spAutoFit/>
          </a:bodyPr>
          <a:lstStyle/>
          <a:p>
            <a:r>
              <a:rPr kumimoji="1" lang="ja-JP" altLang="en-US" dirty="0" smtClean="0"/>
              <a:t>・物体内部を透視することができ，</a:t>
            </a:r>
            <a:endParaRPr kumimoji="1" lang="en-US" altLang="ja-JP" dirty="0" smtClean="0"/>
          </a:p>
          <a:p>
            <a:r>
              <a:rPr lang="ja-JP" altLang="en-US" dirty="0" smtClean="0"/>
              <a:t>   </a:t>
            </a:r>
            <a:r>
              <a:rPr kumimoji="1" lang="ja-JP" altLang="en-US" dirty="0" smtClean="0"/>
              <a:t>管内の直接的な観察が可能である</a:t>
            </a:r>
            <a:endParaRPr kumimoji="1" lang="en-US" altLang="ja-JP" dirty="0" smtClean="0"/>
          </a:p>
          <a:p>
            <a:endParaRPr kumimoji="1" lang="en-US" altLang="ja-JP" dirty="0" smtClean="0"/>
          </a:p>
          <a:p>
            <a:r>
              <a:rPr lang="ja-JP" altLang="en-US" dirty="0" smtClean="0"/>
              <a:t>・可視化画像を用いることで沸騰二相流を</a:t>
            </a:r>
            <a:endParaRPr lang="en-US" altLang="ja-JP" dirty="0" smtClean="0"/>
          </a:p>
          <a:p>
            <a:r>
              <a:rPr lang="ja-JP" altLang="en-US" dirty="0" smtClean="0"/>
              <a:t>  把握する上で重要なパラメータとなる</a:t>
            </a:r>
            <a:endParaRPr lang="en-US" altLang="ja-JP" dirty="0" smtClean="0"/>
          </a:p>
          <a:p>
            <a:r>
              <a:rPr lang="ja-JP" altLang="en-US" dirty="0" smtClean="0"/>
              <a:t>   ボイド率測定へ応用</a:t>
            </a:r>
            <a:endParaRPr lang="en-US" altLang="ja-JP" dirty="0" smtClean="0"/>
          </a:p>
          <a:p>
            <a:endParaRPr kumimoji="1" lang="ja-JP" altLang="en-US" dirty="0"/>
          </a:p>
        </p:txBody>
      </p:sp>
      <p:sp>
        <p:nvSpPr>
          <p:cNvPr id="108" name="1 つの角を丸めた四角形 107"/>
          <p:cNvSpPr/>
          <p:nvPr/>
        </p:nvSpPr>
        <p:spPr bwMode="auto">
          <a:xfrm>
            <a:off x="4427984" y="3573016"/>
            <a:ext cx="4320480" cy="432047"/>
          </a:xfrm>
          <a:prstGeom prst="snipRoundRect">
            <a:avLst>
              <a:gd name="adj1" fmla="val 0"/>
              <a:gd name="adj2" fmla="val 0"/>
            </a:avLst>
          </a:prstGeom>
          <a:gradFill flip="none" rotWithShape="1">
            <a:gsLst>
              <a:gs pos="10000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01" tIns="45702" rIns="91401" bIns="45702" rtlCol="0" anchor="ctr"/>
          <a:lstStyle/>
          <a:p>
            <a:pPr algn="ctr" defTabSz="1477347"/>
            <a:r>
              <a:rPr lang="ja-JP" altLang="en-US" sz="2900" b="1" dirty="0" smtClean="0">
                <a:latin typeface="Times New Roman" pitchFamily="18" charset="0"/>
                <a:cs typeface="Times New Roman" pitchFamily="18" charset="0"/>
              </a:rPr>
              <a:t>中性子ラジオグラフィ</a:t>
            </a:r>
            <a:endParaRPr lang="ja-JP" altLang="en-US" sz="2900" b="1" dirty="0">
              <a:latin typeface="Times New Roman" pitchFamily="18" charset="0"/>
              <a:cs typeface="Times New Roman" pitchFamily="18" charset="0"/>
            </a:endParaRPr>
          </a:p>
        </p:txBody>
      </p:sp>
      <p:sp>
        <p:nvSpPr>
          <p:cNvPr id="110" name="正方形/長方形 138"/>
          <p:cNvSpPr>
            <a:spLocks noChangeArrowheads="1"/>
          </p:cNvSpPr>
          <p:nvPr/>
        </p:nvSpPr>
        <p:spPr bwMode="auto">
          <a:xfrm>
            <a:off x="4139952" y="3212976"/>
            <a:ext cx="4830627" cy="3534665"/>
          </a:xfrm>
          <a:prstGeom prst="rect">
            <a:avLst/>
          </a:prstGeom>
          <a:noFill/>
          <a:ln w="38100">
            <a:solidFill>
              <a:srgbClr val="FF0000"/>
            </a:solidFill>
            <a:prstDash val="dash"/>
            <a:miter lim="800000"/>
            <a:headEnd/>
            <a:tailEnd/>
          </a:ln>
        </p:spPr>
        <p:txBody>
          <a:bodyPr lIns="91401" tIns="45702" rIns="91401" bIns="45702" anchor="ctr"/>
          <a:lstStyle/>
          <a:p>
            <a:pPr algn="ctr"/>
            <a:endParaRPr lang="ja-JP" altLang="en-US" dirty="0"/>
          </a:p>
        </p:txBody>
      </p:sp>
      <p:sp>
        <p:nvSpPr>
          <p:cNvPr id="111" name="正方形/長方形 110"/>
          <p:cNvSpPr/>
          <p:nvPr/>
        </p:nvSpPr>
        <p:spPr>
          <a:xfrm>
            <a:off x="8892480" y="3244508"/>
            <a:ext cx="219989" cy="347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a:off x="4162097" y="6597352"/>
            <a:ext cx="4981903" cy="21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a:off x="3994626" y="1744350"/>
            <a:ext cx="2608406" cy="369332"/>
          </a:xfrm>
          <a:prstGeom prst="rect">
            <a:avLst/>
          </a:prstGeom>
        </p:spPr>
        <p:txBody>
          <a:bodyPr wrap="none">
            <a:spAutoFit/>
          </a:bodyPr>
          <a:lstStyle/>
          <a:p>
            <a:r>
              <a:rPr lang="ja-JP" altLang="en-US" dirty="0" smtClean="0"/>
              <a:t>・流量や管径状等の影響</a:t>
            </a:r>
            <a:endParaRPr lang="en-US" altLang="ja-JP" dirty="0" smtClean="0"/>
          </a:p>
        </p:txBody>
      </p:sp>
      <p:sp>
        <p:nvSpPr>
          <p:cNvPr id="105" name="正方形/長方形 104"/>
          <p:cNvSpPr/>
          <p:nvPr/>
        </p:nvSpPr>
        <p:spPr>
          <a:xfrm>
            <a:off x="3962975" y="1067250"/>
            <a:ext cx="4581703" cy="646331"/>
          </a:xfrm>
          <a:prstGeom prst="rect">
            <a:avLst/>
          </a:prstGeom>
        </p:spPr>
        <p:txBody>
          <a:bodyPr wrap="none">
            <a:spAutoFit/>
          </a:bodyPr>
          <a:lstStyle/>
          <a:p>
            <a:r>
              <a:rPr lang="ja-JP" altLang="en-US" dirty="0" smtClean="0"/>
              <a:t>・低クオリティ領域のボイド率は</a:t>
            </a:r>
            <a:endParaRPr lang="en-US" altLang="ja-JP" dirty="0" smtClean="0"/>
          </a:p>
          <a:p>
            <a:r>
              <a:rPr lang="ja-JP" altLang="en-US" dirty="0"/>
              <a:t>　</a:t>
            </a:r>
            <a:r>
              <a:rPr lang="ja-JP" altLang="en-US" dirty="0" smtClean="0"/>
              <a:t>限界熱流束・流動安定性・出力安定に</a:t>
            </a:r>
            <a:r>
              <a:rPr lang="ja-JP" altLang="en-US" dirty="0"/>
              <a:t>影響</a:t>
            </a:r>
            <a:endParaRPr lang="en-US" altLang="ja-JP" dirty="0" smtClean="0"/>
          </a:p>
        </p:txBody>
      </p:sp>
      <p:sp>
        <p:nvSpPr>
          <p:cNvPr id="106" name="正方形/長方形 105"/>
          <p:cNvSpPr/>
          <p:nvPr/>
        </p:nvSpPr>
        <p:spPr>
          <a:xfrm>
            <a:off x="4426327" y="2210648"/>
            <a:ext cx="4323620" cy="646331"/>
          </a:xfrm>
          <a:prstGeom prst="rect">
            <a:avLst/>
          </a:prstGeom>
        </p:spPr>
        <p:txBody>
          <a:bodyPr wrap="none">
            <a:spAutoFit/>
          </a:bodyPr>
          <a:lstStyle/>
          <a:p>
            <a:r>
              <a:rPr lang="ja-JP" altLang="en-US" dirty="0" smtClean="0"/>
              <a:t>→</a:t>
            </a:r>
            <a:r>
              <a:rPr lang="ja-JP" altLang="en-US" dirty="0"/>
              <a:t>従来</a:t>
            </a:r>
            <a:r>
              <a:rPr lang="ja-JP" altLang="en-US" dirty="0" smtClean="0"/>
              <a:t>の測定法のみでは</a:t>
            </a:r>
            <a:endParaRPr lang="en-US" altLang="ja-JP" dirty="0" smtClean="0"/>
          </a:p>
          <a:p>
            <a:r>
              <a:rPr lang="ja-JP" altLang="en-US" dirty="0"/>
              <a:t>　</a:t>
            </a:r>
            <a:r>
              <a:rPr lang="ja-JP" altLang="en-US" dirty="0" smtClean="0"/>
              <a:t>十分な評価が行われているとは言い難い</a:t>
            </a:r>
            <a:endParaRPr lang="en-US" altLang="ja-JP" dirty="0" smtClean="0"/>
          </a:p>
        </p:txBody>
      </p:sp>
    </p:spTree>
    <p:extLst>
      <p:ext uri="{BB962C8B-B14F-4D97-AF65-F5344CB8AC3E}">
        <p14:creationId xmlns:p14="http://schemas.microsoft.com/office/powerpoint/2010/main" val="2290592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テキスト ボックス 91"/>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R</a:t>
            </a:r>
            <a:r>
              <a:rPr lang="en-US" altLang="ja-JP" sz="2800" b="1" i="1" dirty="0" smtClean="0">
                <a:solidFill>
                  <a:srgbClr val="C00000"/>
                </a:solidFill>
                <a:latin typeface="Times New Roman" pitchFamily="18" charset="0"/>
                <a:cs typeface="Times New Roman" pitchFamily="18" charset="0"/>
              </a:rPr>
              <a:t>adiography</a:t>
            </a:r>
            <a:endParaRPr lang="ja-JP" altLang="en-US" sz="2800" b="1" i="1" dirty="0">
              <a:solidFill>
                <a:srgbClr val="C00000"/>
              </a:solidFill>
              <a:latin typeface="Times New Roman" pitchFamily="18" charset="0"/>
              <a:cs typeface="Times New Roman" pitchFamily="18" charset="0"/>
            </a:endParaRPr>
          </a:p>
        </p:txBody>
      </p:sp>
      <p:cxnSp>
        <p:nvCxnSpPr>
          <p:cNvPr id="93" name="直線コネクタ 92"/>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4" name="直線コネクタ 93"/>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5" name="円柱 24"/>
          <p:cNvSpPr/>
          <p:nvPr/>
        </p:nvSpPr>
        <p:spPr>
          <a:xfrm rot="16200000">
            <a:off x="2598068" y="879004"/>
            <a:ext cx="360040" cy="1283568"/>
          </a:xfrm>
          <a:prstGeom prst="can">
            <a:avLst/>
          </a:prstGeom>
          <a:gradFill>
            <a:gsLst>
              <a:gs pos="0">
                <a:srgbClr val="0000FF"/>
              </a:gs>
              <a:gs pos="69000">
                <a:schemeClr val="bg1"/>
              </a:gs>
              <a:gs pos="100000">
                <a:srgbClr val="0000FF">
                  <a:shade val="100000"/>
                  <a:satMod val="11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柱 25"/>
          <p:cNvSpPr/>
          <p:nvPr/>
        </p:nvSpPr>
        <p:spPr bwMode="auto">
          <a:xfrm>
            <a:off x="1776264" y="764704"/>
            <a:ext cx="432048" cy="1872208"/>
          </a:xfrm>
          <a:prstGeom prst="can">
            <a:avLst>
              <a:gd name="adj" fmla="val 49251"/>
            </a:avLst>
          </a:prstGeom>
          <a:gradFill flip="none" rotWithShape="1">
            <a:gsLst>
              <a:gs pos="58000">
                <a:schemeClr val="tx1">
                  <a:lumMod val="95000"/>
                  <a:lumOff val="5000"/>
                </a:schemeClr>
              </a:gs>
              <a:gs pos="13000">
                <a:srgbClr val="5F5F5F"/>
              </a:gs>
              <a:gs pos="21001">
                <a:srgbClr val="5F5F5F"/>
              </a:gs>
              <a:gs pos="63000">
                <a:srgbClr val="FFFFFF"/>
              </a:gs>
              <a:gs pos="67000">
                <a:srgbClr val="B2B2B2"/>
              </a:gs>
              <a:gs pos="69000">
                <a:srgbClr val="292929"/>
              </a:gs>
              <a:gs pos="82001">
                <a:srgbClr val="777777"/>
              </a:gs>
              <a:gs pos="100000">
                <a:srgbClr val="EAEAEA"/>
              </a:gs>
            </a:gsLst>
            <a:lin ang="21594000" scaled="0"/>
            <a:tileRect r="-100000" b="-100000"/>
          </a:gradFill>
          <a:ln w="38100" algn="ctr">
            <a:solidFill>
              <a:schemeClr val="tx1">
                <a:lumMod val="95000"/>
                <a:lumOff val="5000"/>
              </a:schemeClr>
            </a:solidFill>
            <a:round/>
            <a:headEnd/>
            <a:tailEnd/>
          </a:ln>
        </p:spPr>
        <p:txBody>
          <a:bodyPr lIns="79207" tIns="39603" rIns="79207" bIns="39603" anchor="ctr"/>
          <a:lstStyle/>
          <a:p>
            <a:pPr algn="ctr" defTabSz="1279525" fontAlgn="auto">
              <a:spcBef>
                <a:spcPts val="0"/>
              </a:spcBef>
              <a:spcAft>
                <a:spcPts val="0"/>
              </a:spcAft>
              <a:defRPr/>
            </a:pPr>
            <a:endParaRPr lang="ja-JP" altLang="en-US" dirty="0">
              <a:latin typeface="+mn-lt"/>
              <a:ea typeface="+mn-ea"/>
            </a:endParaRPr>
          </a:p>
        </p:txBody>
      </p:sp>
      <p:sp>
        <p:nvSpPr>
          <p:cNvPr id="28" name="テキスト ボックス 66"/>
          <p:cNvSpPr txBox="1">
            <a:spLocks noChangeArrowheads="1"/>
          </p:cNvSpPr>
          <p:nvPr/>
        </p:nvSpPr>
        <p:spPr bwMode="auto">
          <a:xfrm>
            <a:off x="683568" y="1628800"/>
            <a:ext cx="579438" cy="646112"/>
          </a:xfrm>
          <a:prstGeom prst="rect">
            <a:avLst/>
          </a:prstGeom>
          <a:noFill/>
          <a:ln w="9525">
            <a:noFill/>
            <a:miter lim="800000"/>
            <a:headEnd/>
            <a:tailEnd/>
          </a:ln>
        </p:spPr>
        <p:txBody>
          <a:bodyPr wrap="none">
            <a:spAutoFit/>
          </a:bodyPr>
          <a:lstStyle/>
          <a:p>
            <a:r>
              <a:rPr lang="en-US" altLang="ja-JP" sz="3600" b="1" i="1" dirty="0">
                <a:latin typeface="Symbol" pitchFamily="18" charset="2"/>
                <a:cs typeface="Times New Roman" pitchFamily="18" charset="0"/>
              </a:rPr>
              <a:t>f</a:t>
            </a:r>
            <a:r>
              <a:rPr lang="en-US" altLang="ja-JP" sz="3600" b="1" i="1" baseline="-25000" dirty="0">
                <a:latin typeface="Symbol" pitchFamily="18" charset="2"/>
                <a:cs typeface="Times New Roman" pitchFamily="18" charset="0"/>
              </a:rPr>
              <a:t>0</a:t>
            </a:r>
            <a:endParaRPr lang="ja-JP" altLang="en-US" sz="3600" b="1" dirty="0">
              <a:latin typeface="Symbol" pitchFamily="18" charset="2"/>
            </a:endParaRPr>
          </a:p>
        </p:txBody>
      </p:sp>
      <p:sp>
        <p:nvSpPr>
          <p:cNvPr id="29" name="正方形/長方形 28"/>
          <p:cNvSpPr/>
          <p:nvPr/>
        </p:nvSpPr>
        <p:spPr>
          <a:xfrm>
            <a:off x="634504" y="2636912"/>
            <a:ext cx="2857376" cy="504255"/>
          </a:xfrm>
          <a:prstGeom prst="rect">
            <a:avLst/>
          </a:prstGeom>
          <a:solidFill>
            <a:srgbClr val="FFFF00"/>
          </a:solidFill>
          <a:ln w="38100">
            <a:noFill/>
            <a:prstDash val="sysDash"/>
          </a:ln>
        </p:spPr>
        <p:txBody>
          <a:bodyPr anchor="ctr"/>
          <a:lstStyle/>
          <a:p>
            <a:pPr algn="ctr" fontAlgn="auto">
              <a:spcBef>
                <a:spcPts val="0"/>
              </a:spcBef>
              <a:spcAft>
                <a:spcPts val="0"/>
              </a:spcAft>
              <a:defRPr/>
            </a:pPr>
            <a:endParaRPr lang="ja-JP" altLang="en-US" dirty="0">
              <a:ln>
                <a:solidFill>
                  <a:schemeClr val="tx1"/>
                </a:solidFill>
              </a:ln>
              <a:latin typeface="+mn-lt"/>
              <a:ea typeface="+mn-ea"/>
            </a:endParaRPr>
          </a:p>
        </p:txBody>
      </p:sp>
      <p:graphicFrame>
        <p:nvGraphicFramePr>
          <p:cNvPr id="30" name="Object 1"/>
          <p:cNvGraphicFramePr>
            <a:graphicFrameLocks noChangeAspect="1"/>
          </p:cNvGraphicFramePr>
          <p:nvPr/>
        </p:nvGraphicFramePr>
        <p:xfrm>
          <a:off x="710704" y="2637598"/>
          <a:ext cx="2781176" cy="489281"/>
        </p:xfrm>
        <a:graphic>
          <a:graphicData uri="http://schemas.openxmlformats.org/presentationml/2006/ole">
            <mc:AlternateContent xmlns:mc="http://schemas.openxmlformats.org/markup-compatibility/2006">
              <mc:Choice xmlns:v="urn:schemas-microsoft-com:vml" Requires="v">
                <p:oleObj spid="_x0000_s118787" name="数式" r:id="rId4" imgW="1219200" imgH="228600" progId="Equation.3">
                  <p:embed/>
                </p:oleObj>
              </mc:Choice>
              <mc:Fallback>
                <p:oleObj name="数式" r:id="rId4" imgW="1219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704" y="2637598"/>
                        <a:ext cx="2781176" cy="4892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円柱 43"/>
          <p:cNvSpPr/>
          <p:nvPr/>
        </p:nvSpPr>
        <p:spPr>
          <a:xfrm rot="16200000">
            <a:off x="1069901" y="755179"/>
            <a:ext cx="360040" cy="1512168"/>
          </a:xfrm>
          <a:prstGeom prst="ca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45"/>
          <p:cNvGrpSpPr/>
          <p:nvPr/>
        </p:nvGrpSpPr>
        <p:grpSpPr>
          <a:xfrm>
            <a:off x="0" y="796642"/>
            <a:ext cx="1701107" cy="688142"/>
            <a:chOff x="0" y="796642"/>
            <a:chExt cx="1701107" cy="688142"/>
          </a:xfrm>
        </p:grpSpPr>
        <p:sp>
          <p:nvSpPr>
            <p:cNvPr id="47" name="テキスト ボックス 66"/>
            <p:cNvSpPr txBox="1">
              <a:spLocks noChangeArrowheads="1"/>
            </p:cNvSpPr>
            <p:nvPr/>
          </p:nvSpPr>
          <p:spPr bwMode="auto">
            <a:xfrm>
              <a:off x="0" y="796642"/>
              <a:ext cx="1701107"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Neutron beam</a:t>
              </a:r>
              <a:endParaRPr lang="ja-JP" altLang="en-US" sz="2000" b="1" dirty="0">
                <a:latin typeface="Times New Roman" pitchFamily="18" charset="0"/>
                <a:cs typeface="Times New Roman" pitchFamily="18" charset="0"/>
              </a:endParaRPr>
            </a:p>
          </p:txBody>
        </p:sp>
        <p:cxnSp>
          <p:nvCxnSpPr>
            <p:cNvPr id="48" name="直線コネクタ 47"/>
            <p:cNvCxnSpPr>
              <a:stCxn id="47" idx="2"/>
            </p:cNvCxnSpPr>
            <p:nvPr/>
          </p:nvCxnSpPr>
          <p:spPr>
            <a:xfrm rot="16200000" flipH="1">
              <a:off x="803065" y="1244241"/>
              <a:ext cx="288032" cy="1930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テキスト ボックス 71"/>
          <p:cNvSpPr txBox="1"/>
          <p:nvPr/>
        </p:nvSpPr>
        <p:spPr>
          <a:xfrm>
            <a:off x="755576" y="3088010"/>
            <a:ext cx="3528392" cy="307740"/>
          </a:xfrm>
          <a:prstGeom prst="rect">
            <a:avLst/>
          </a:prstGeom>
          <a:noFill/>
          <a:ln w="19050">
            <a:noFill/>
          </a:ln>
        </p:spPr>
        <p:txBody>
          <a:bodyPr wrap="square" lIns="91401" tIns="45702" rIns="91401" bIns="45702" rtlCol="0">
            <a:spAutoFit/>
          </a:bodyPr>
          <a:lstStyle/>
          <a:p>
            <a:r>
              <a:rPr lang="ja-JP" altLang="en-US" sz="1400" dirty="0" smtClean="0"/>
              <a:t>密度：</a:t>
            </a:r>
            <a:r>
              <a:rPr lang="en-US" altLang="ja-JP" sz="1400" i="1" dirty="0" smtClean="0">
                <a:latin typeface="Symbol" pitchFamily="18" charset="2"/>
                <a:cs typeface="Times New Roman" pitchFamily="18" charset="0"/>
              </a:rPr>
              <a:t>r</a:t>
            </a:r>
            <a:r>
              <a:rPr lang="en-US" altLang="ja-JP" sz="1400" dirty="0" smtClean="0">
                <a:latin typeface="Symbol" pitchFamily="18" charset="2"/>
                <a:cs typeface="Times New Roman" pitchFamily="18" charset="0"/>
              </a:rPr>
              <a:t>[</a:t>
            </a:r>
            <a:r>
              <a:rPr lang="en-US" altLang="ja-JP" sz="1400" dirty="0" smtClean="0">
                <a:latin typeface="Times New Roman" pitchFamily="18" charset="0"/>
                <a:cs typeface="Times New Roman" pitchFamily="18" charset="0"/>
              </a:rPr>
              <a:t>g/cm</a:t>
            </a:r>
            <a:r>
              <a:rPr lang="en-US" altLang="ja-JP" sz="1400" baseline="30000" dirty="0" smtClean="0">
                <a:latin typeface="Times New Roman" pitchFamily="18" charset="0"/>
                <a:cs typeface="Times New Roman" pitchFamily="18" charset="0"/>
              </a:rPr>
              <a:t>3</a:t>
            </a:r>
            <a:r>
              <a:rPr lang="en-US" altLang="ja-JP" sz="1400" dirty="0" smtClean="0">
                <a:latin typeface="Symbol" pitchFamily="18" charset="2"/>
                <a:cs typeface="Times New Roman" pitchFamily="18" charset="0"/>
              </a:rPr>
              <a:t>]</a:t>
            </a:r>
            <a:r>
              <a:rPr lang="ja-JP" altLang="en-US" sz="1400" dirty="0" smtClean="0">
                <a:latin typeface="Symbol" pitchFamily="18" charset="2"/>
                <a:cs typeface="Times New Roman" pitchFamily="18" charset="0"/>
              </a:rPr>
              <a:t>  </a:t>
            </a:r>
            <a:r>
              <a:rPr lang="ja-JP" altLang="en-US" sz="1400" i="1" dirty="0" smtClean="0">
                <a:latin typeface="Symbol" pitchFamily="18" charset="2"/>
                <a:cs typeface="Times New Roman" pitchFamily="18" charset="0"/>
              </a:rPr>
              <a:t> </a:t>
            </a:r>
            <a:r>
              <a:rPr lang="ja-JP" altLang="en-US" sz="1400" dirty="0" smtClean="0">
                <a:latin typeface="Times New Roman" pitchFamily="18" charset="0"/>
                <a:cs typeface="Times New Roman" pitchFamily="18" charset="0"/>
              </a:rPr>
              <a:t>質量減衰係数</a:t>
            </a:r>
            <a:r>
              <a:rPr lang="en-US" altLang="ja-JP" sz="1400" dirty="0" smtClean="0">
                <a:latin typeface="Times New Roman" pitchFamily="18" charset="0"/>
                <a:cs typeface="Times New Roman" pitchFamily="18" charset="0"/>
              </a:rPr>
              <a:t> </a:t>
            </a:r>
            <a:r>
              <a:rPr lang="en-US" altLang="ja-JP" sz="1400" dirty="0" smtClean="0"/>
              <a:t>: </a:t>
            </a:r>
            <a:r>
              <a:rPr lang="en-US" altLang="ja-JP" sz="1400" i="1" dirty="0" smtClean="0">
                <a:latin typeface="Symbol" pitchFamily="18" charset="2"/>
              </a:rPr>
              <a:t>m</a:t>
            </a:r>
            <a:r>
              <a:rPr lang="en-US" altLang="ja-JP" sz="1400" i="1" baseline="-25000" dirty="0" smtClean="0">
                <a:latin typeface="Times New Roman" pitchFamily="18" charset="0"/>
                <a:cs typeface="Times New Roman" pitchFamily="18" charset="0"/>
              </a:rPr>
              <a:t>m</a:t>
            </a:r>
            <a:r>
              <a:rPr lang="en-US" altLang="ja-JP" sz="1400" dirty="0" smtClean="0">
                <a:latin typeface="Symbol" pitchFamily="18" charset="2"/>
                <a:cs typeface="Times New Roman" pitchFamily="18" charset="0"/>
              </a:rPr>
              <a:t> [</a:t>
            </a:r>
            <a:r>
              <a:rPr lang="en-US" altLang="ja-JP" sz="1400" dirty="0" smtClean="0">
                <a:latin typeface="Times New Roman" pitchFamily="18" charset="0"/>
                <a:cs typeface="Times New Roman" pitchFamily="18" charset="0"/>
              </a:rPr>
              <a:t>cm/g</a:t>
            </a:r>
            <a:r>
              <a:rPr lang="en-US" altLang="ja-JP" sz="1400" dirty="0" smtClean="0">
                <a:latin typeface="Symbol" pitchFamily="18" charset="2"/>
                <a:cs typeface="Times New Roman" pitchFamily="18" charset="0"/>
              </a:rPr>
              <a:t>]</a:t>
            </a:r>
            <a:r>
              <a:rPr lang="ja-JP" altLang="en-US" sz="1400" dirty="0" smtClean="0">
                <a:latin typeface="Symbol" pitchFamily="18" charset="2"/>
                <a:cs typeface="Times New Roman" pitchFamily="18" charset="0"/>
              </a:rPr>
              <a:t> </a:t>
            </a:r>
            <a:endParaRPr lang="ja-JP" altLang="en-US" sz="1400" i="1" dirty="0">
              <a:latin typeface="Times New Roman" pitchFamily="18" charset="0"/>
              <a:cs typeface="Times New Roman" pitchFamily="18" charset="0"/>
            </a:endParaRPr>
          </a:p>
        </p:txBody>
      </p:sp>
      <p:sp>
        <p:nvSpPr>
          <p:cNvPr id="85" name="テキスト ボックス 66"/>
          <p:cNvSpPr txBox="1">
            <a:spLocks noChangeArrowheads="1"/>
          </p:cNvSpPr>
          <p:nvPr/>
        </p:nvSpPr>
        <p:spPr bwMode="auto">
          <a:xfrm>
            <a:off x="2483768" y="1628800"/>
            <a:ext cx="425450" cy="646113"/>
          </a:xfrm>
          <a:prstGeom prst="rect">
            <a:avLst/>
          </a:prstGeom>
          <a:noFill/>
          <a:ln w="9525">
            <a:noFill/>
            <a:miter lim="800000"/>
            <a:headEnd/>
            <a:tailEnd/>
          </a:ln>
        </p:spPr>
        <p:txBody>
          <a:bodyPr wrap="none">
            <a:spAutoFit/>
          </a:bodyPr>
          <a:lstStyle/>
          <a:p>
            <a:r>
              <a:rPr lang="en-US" altLang="ja-JP" sz="3600" b="1" i="1" dirty="0">
                <a:latin typeface="Symbol" pitchFamily="18" charset="2"/>
                <a:cs typeface="Times New Roman" pitchFamily="18" charset="0"/>
              </a:rPr>
              <a:t>f</a:t>
            </a:r>
            <a:endParaRPr lang="ja-JP" altLang="en-US" sz="3600" b="1" dirty="0">
              <a:latin typeface="Symbol" pitchFamily="18" charset="2"/>
            </a:endParaRPr>
          </a:p>
        </p:txBody>
      </p:sp>
      <p:pic>
        <p:nvPicPr>
          <p:cNvPr id="66" name="Picture 4"/>
          <p:cNvPicPr>
            <a:picLocks noChangeAspect="1" noChangeArrowheads="1"/>
          </p:cNvPicPr>
          <p:nvPr/>
        </p:nvPicPr>
        <p:blipFill>
          <a:blip r:embed="rId6" cstate="print"/>
          <a:srcRect/>
          <a:stretch>
            <a:fillRect/>
          </a:stretch>
        </p:blipFill>
        <p:spPr bwMode="auto">
          <a:xfrm>
            <a:off x="-88925" y="3182136"/>
            <a:ext cx="6144518" cy="3900222"/>
          </a:xfrm>
          <a:prstGeom prst="rect">
            <a:avLst/>
          </a:prstGeom>
          <a:noFill/>
          <a:ln w="9525">
            <a:noFill/>
            <a:miter lim="800000"/>
            <a:headEnd/>
            <a:tailEnd/>
          </a:ln>
          <a:effectLst/>
        </p:spPr>
      </p:pic>
      <p:grpSp>
        <p:nvGrpSpPr>
          <p:cNvPr id="57" name="グループ化 56"/>
          <p:cNvGrpSpPr/>
          <p:nvPr/>
        </p:nvGrpSpPr>
        <p:grpSpPr>
          <a:xfrm>
            <a:off x="2555776" y="582588"/>
            <a:ext cx="5858048" cy="2889646"/>
            <a:chOff x="2555776" y="582588"/>
            <a:chExt cx="5858048" cy="2889646"/>
          </a:xfrm>
        </p:grpSpPr>
        <p:grpSp>
          <p:nvGrpSpPr>
            <p:cNvPr id="58" name="グループ化 52"/>
            <p:cNvGrpSpPr/>
            <p:nvPr/>
          </p:nvGrpSpPr>
          <p:grpSpPr>
            <a:xfrm>
              <a:off x="6613624" y="582588"/>
              <a:ext cx="1800200" cy="1728192"/>
              <a:chOff x="6613624" y="582588"/>
              <a:chExt cx="1800200" cy="1728192"/>
            </a:xfrm>
          </p:grpSpPr>
          <p:sp>
            <p:nvSpPr>
              <p:cNvPr id="107" name="正方形/長方形 106"/>
              <p:cNvSpPr/>
              <p:nvPr/>
            </p:nvSpPr>
            <p:spPr>
              <a:xfrm>
                <a:off x="6613624" y="582588"/>
                <a:ext cx="1800200" cy="172819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6732240" y="692696"/>
                <a:ext cx="1584176" cy="15841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9" name="直線コネクタ 58"/>
            <p:cNvCxnSpPr/>
            <p:nvPr/>
          </p:nvCxnSpPr>
          <p:spPr>
            <a:xfrm rot="16200000" flipH="1">
              <a:off x="6954552" y="2702632"/>
              <a:ext cx="1008112" cy="1257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4" name="グループ化 18"/>
            <p:cNvGrpSpPr/>
            <p:nvPr/>
          </p:nvGrpSpPr>
          <p:grpSpPr>
            <a:xfrm>
              <a:off x="3360440" y="1143585"/>
              <a:ext cx="3456384" cy="2269681"/>
              <a:chOff x="3360440" y="1143585"/>
              <a:chExt cx="3456384" cy="2269681"/>
            </a:xfrm>
            <a:solidFill>
              <a:schemeClr val="tx1">
                <a:lumMod val="85000"/>
                <a:lumOff val="15000"/>
              </a:schemeClr>
            </a:solidFill>
          </p:grpSpPr>
          <p:sp>
            <p:nvSpPr>
              <p:cNvPr id="103" name="正方形/長方形 102"/>
              <p:cNvSpPr/>
              <p:nvPr/>
            </p:nvSpPr>
            <p:spPr>
              <a:xfrm>
                <a:off x="4872608" y="2636912"/>
                <a:ext cx="1944216" cy="77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4" name="グループ化 110"/>
              <p:cNvGrpSpPr/>
              <p:nvPr/>
            </p:nvGrpSpPr>
            <p:grpSpPr>
              <a:xfrm>
                <a:off x="3360440" y="1143585"/>
                <a:ext cx="1649333" cy="2269681"/>
                <a:chOff x="3360440" y="1143585"/>
                <a:chExt cx="1649333" cy="2269681"/>
              </a:xfrm>
              <a:grpFill/>
            </p:grpSpPr>
            <p:sp>
              <p:nvSpPr>
                <p:cNvPr id="105" name="正方形/長方形 104"/>
                <p:cNvSpPr/>
                <p:nvPr/>
              </p:nvSpPr>
              <p:spPr>
                <a:xfrm>
                  <a:off x="3360440" y="1143585"/>
                  <a:ext cx="908875" cy="7976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rot="5400000">
                  <a:off x="3698183" y="2101676"/>
                  <a:ext cx="1601727" cy="1021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5" name="直角三角形 64"/>
            <p:cNvSpPr/>
            <p:nvPr/>
          </p:nvSpPr>
          <p:spPr>
            <a:xfrm>
              <a:off x="4255596" y="1196752"/>
              <a:ext cx="634987" cy="634987"/>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柱 66"/>
            <p:cNvSpPr/>
            <p:nvPr/>
          </p:nvSpPr>
          <p:spPr>
            <a:xfrm rot="16200000">
              <a:off x="3828492" y="872716"/>
              <a:ext cx="360040" cy="1296144"/>
            </a:xfrm>
            <a:prstGeom prst="can">
              <a:avLst>
                <a:gd name="adj" fmla="val 6481"/>
              </a:avLst>
            </a:prstGeom>
            <a:gradFill>
              <a:gsLst>
                <a:gs pos="0">
                  <a:srgbClr val="EDFC28"/>
                </a:gs>
                <a:gs pos="69000">
                  <a:schemeClr val="bg1"/>
                </a:gs>
                <a:gs pos="100000">
                  <a:srgbClr val="EDFC2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柱 67"/>
            <p:cNvSpPr/>
            <p:nvPr/>
          </p:nvSpPr>
          <p:spPr>
            <a:xfrm rot="10800000">
              <a:off x="4296544" y="1340768"/>
              <a:ext cx="360040" cy="1944216"/>
            </a:xfrm>
            <a:prstGeom prst="can">
              <a:avLst>
                <a:gd name="adj" fmla="val 6481"/>
              </a:avLst>
            </a:prstGeom>
            <a:gradFill>
              <a:gsLst>
                <a:gs pos="0">
                  <a:srgbClr val="EDFC28"/>
                </a:gs>
                <a:gs pos="69000">
                  <a:schemeClr val="bg1"/>
                </a:gs>
                <a:gs pos="100000">
                  <a:srgbClr val="EDFC2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rot="13500000">
              <a:off x="4108301" y="1479585"/>
              <a:ext cx="8687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直角三角形 69"/>
            <p:cNvSpPr/>
            <p:nvPr/>
          </p:nvSpPr>
          <p:spPr>
            <a:xfrm rot="10800000">
              <a:off x="3903737" y="836712"/>
              <a:ext cx="1281286" cy="12812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rot="13500000" flipV="1">
              <a:off x="4108249" y="1558416"/>
              <a:ext cx="931397" cy="45719"/>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柱 72"/>
            <p:cNvSpPr/>
            <p:nvPr/>
          </p:nvSpPr>
          <p:spPr>
            <a:xfrm rot="16200000">
              <a:off x="4620580" y="2528900"/>
              <a:ext cx="360040" cy="1008112"/>
            </a:xfrm>
            <a:prstGeom prst="can">
              <a:avLst>
                <a:gd name="adj" fmla="val 6481"/>
              </a:avLst>
            </a:prstGeom>
            <a:gradFill>
              <a:gsLst>
                <a:gs pos="0">
                  <a:srgbClr val="EDFC28"/>
                </a:gs>
                <a:gs pos="69000">
                  <a:schemeClr val="bg1"/>
                </a:gs>
                <a:gs pos="100000">
                  <a:srgbClr val="EDFC2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rot="13500000">
              <a:off x="3921471" y="2967184"/>
              <a:ext cx="956394" cy="53706"/>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ローチャート: 手作業 74"/>
            <p:cNvSpPr/>
            <p:nvPr/>
          </p:nvSpPr>
          <p:spPr>
            <a:xfrm rot="16200000">
              <a:off x="5152163" y="2861413"/>
              <a:ext cx="684076" cy="360040"/>
            </a:xfrm>
            <a:prstGeom prst="flowChartManualOperation">
              <a:avLst/>
            </a:prstGeom>
            <a:gradFill flip="none" rotWithShape="1">
              <a:gsLst>
                <a:gs pos="58000">
                  <a:schemeClr val="tx1"/>
                </a:gs>
                <a:gs pos="0">
                  <a:schemeClr val="bg1"/>
                </a:gs>
              </a:gsLst>
              <a:path path="shap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678413" y="2708920"/>
              <a:ext cx="1008112" cy="648072"/>
            </a:xfrm>
            <a:prstGeom prst="rect">
              <a:avLst/>
            </a:prstGeom>
            <a:gradFill>
              <a:gsLst>
                <a:gs pos="58000">
                  <a:schemeClr val="tx1"/>
                </a:gs>
                <a:gs pos="0">
                  <a:schemeClr val="bg1"/>
                </a:gs>
              </a:gsLst>
              <a:path path="shape">
                <a:fillToRect l="50000" t="50000" r="50000" b="50000"/>
              </a:path>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rot="16200000">
              <a:off x="3068624" y="1504759"/>
              <a:ext cx="571505" cy="439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p:cNvCxnSpPr/>
            <p:nvPr/>
          </p:nvCxnSpPr>
          <p:spPr>
            <a:xfrm>
              <a:off x="6672808" y="3212976"/>
              <a:ext cx="79208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直角三角形 78"/>
            <p:cNvSpPr/>
            <p:nvPr/>
          </p:nvSpPr>
          <p:spPr>
            <a:xfrm>
              <a:off x="4276724" y="2905137"/>
              <a:ext cx="438089" cy="438138"/>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7" name="グループ化 48"/>
            <p:cNvGrpSpPr/>
            <p:nvPr/>
          </p:nvGrpSpPr>
          <p:grpSpPr>
            <a:xfrm>
              <a:off x="2555776" y="620688"/>
              <a:ext cx="1441677" cy="864096"/>
              <a:chOff x="3346347" y="620688"/>
              <a:chExt cx="1441677" cy="864096"/>
            </a:xfrm>
          </p:grpSpPr>
          <p:sp>
            <p:nvSpPr>
              <p:cNvPr id="101" name="テキスト ボックス 66"/>
              <p:cNvSpPr txBox="1">
                <a:spLocks noChangeArrowheads="1"/>
              </p:cNvSpPr>
              <p:nvPr/>
            </p:nvSpPr>
            <p:spPr bwMode="auto">
              <a:xfrm>
                <a:off x="3346347" y="620688"/>
                <a:ext cx="1441677"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Visible light</a:t>
                </a:r>
                <a:endParaRPr lang="ja-JP" altLang="en-US" sz="2000" b="1" dirty="0">
                  <a:latin typeface="Times New Roman" pitchFamily="18" charset="0"/>
                  <a:cs typeface="Times New Roman" pitchFamily="18" charset="0"/>
                </a:endParaRPr>
              </a:p>
            </p:txBody>
          </p:sp>
          <p:cxnSp>
            <p:nvCxnSpPr>
              <p:cNvPr id="102" name="直線コネクタ 101"/>
              <p:cNvCxnSpPr>
                <a:stCxn id="101" idx="2"/>
              </p:cNvCxnSpPr>
              <p:nvPr/>
            </p:nvCxnSpPr>
            <p:spPr>
              <a:xfrm rot="16200000" flipH="1">
                <a:off x="4014833" y="1073150"/>
                <a:ext cx="463986" cy="359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8" name="直線コネクタ 87"/>
            <p:cNvCxnSpPr/>
            <p:nvPr/>
          </p:nvCxnSpPr>
          <p:spPr>
            <a:xfrm rot="5400000">
              <a:off x="3059832" y="1916832"/>
              <a:ext cx="432048"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テキスト ボックス 66"/>
            <p:cNvSpPr txBox="1">
              <a:spLocks noChangeArrowheads="1"/>
            </p:cNvSpPr>
            <p:nvPr/>
          </p:nvSpPr>
          <p:spPr bwMode="auto">
            <a:xfrm>
              <a:off x="2614081" y="2145744"/>
              <a:ext cx="1237839"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Converter</a:t>
              </a:r>
              <a:endParaRPr lang="ja-JP" altLang="en-US" sz="2000" b="1" dirty="0">
                <a:latin typeface="Times New Roman" pitchFamily="18" charset="0"/>
                <a:cs typeface="Times New Roman" pitchFamily="18" charset="0"/>
              </a:endParaRPr>
            </a:p>
          </p:txBody>
        </p:sp>
        <p:cxnSp>
          <p:nvCxnSpPr>
            <p:cNvPr id="90" name="直線コネクタ 89"/>
            <p:cNvCxnSpPr/>
            <p:nvPr/>
          </p:nvCxnSpPr>
          <p:spPr>
            <a:xfrm rot="10800000" flipV="1">
              <a:off x="4572000" y="1484784"/>
              <a:ext cx="648072" cy="103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endCxn id="74" idx="2"/>
            </p:cNvCxnSpPr>
            <p:nvPr/>
          </p:nvCxnSpPr>
          <p:spPr>
            <a:xfrm rot="5400000">
              <a:off x="4074233" y="1829209"/>
              <a:ext cx="1490263" cy="8014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テキスト ボックス 66"/>
            <p:cNvSpPr txBox="1">
              <a:spLocks noChangeArrowheads="1"/>
            </p:cNvSpPr>
            <p:nvPr/>
          </p:nvSpPr>
          <p:spPr bwMode="auto">
            <a:xfrm>
              <a:off x="5004048" y="980728"/>
              <a:ext cx="909223"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Mirror</a:t>
              </a:r>
              <a:endParaRPr lang="ja-JP" altLang="en-US" sz="2000" b="1" dirty="0">
                <a:latin typeface="Times New Roman" pitchFamily="18" charset="0"/>
                <a:cs typeface="Times New Roman" pitchFamily="18" charset="0"/>
              </a:endParaRPr>
            </a:p>
          </p:txBody>
        </p:sp>
        <p:sp>
          <p:nvSpPr>
            <p:cNvPr id="96" name="テキスト ボックス 66"/>
            <p:cNvSpPr txBox="1">
              <a:spLocks noChangeArrowheads="1"/>
            </p:cNvSpPr>
            <p:nvPr/>
          </p:nvSpPr>
          <p:spPr bwMode="auto">
            <a:xfrm>
              <a:off x="4927599" y="1764744"/>
              <a:ext cx="1560042"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CCD camera</a:t>
              </a:r>
              <a:endParaRPr lang="ja-JP" altLang="en-US" sz="2000" b="1" dirty="0">
                <a:latin typeface="Times New Roman" pitchFamily="18" charset="0"/>
                <a:cs typeface="Times New Roman" pitchFamily="18" charset="0"/>
              </a:endParaRPr>
            </a:p>
          </p:txBody>
        </p:sp>
        <p:sp>
          <p:nvSpPr>
            <p:cNvPr id="97" name="テキスト ボックス 66"/>
            <p:cNvSpPr txBox="1">
              <a:spLocks noChangeArrowheads="1"/>
            </p:cNvSpPr>
            <p:nvPr/>
          </p:nvSpPr>
          <p:spPr bwMode="auto">
            <a:xfrm>
              <a:off x="5026501" y="2092786"/>
              <a:ext cx="697627"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Lens</a:t>
              </a:r>
              <a:endParaRPr lang="ja-JP" altLang="en-US" sz="2000" b="1" dirty="0">
                <a:latin typeface="Times New Roman" pitchFamily="18" charset="0"/>
                <a:cs typeface="Times New Roman" pitchFamily="18" charset="0"/>
              </a:endParaRPr>
            </a:p>
          </p:txBody>
        </p:sp>
        <p:cxnSp>
          <p:nvCxnSpPr>
            <p:cNvPr id="98" name="直線コネクタ 97"/>
            <p:cNvCxnSpPr>
              <a:stCxn id="97" idx="2"/>
            </p:cNvCxnSpPr>
            <p:nvPr/>
          </p:nvCxnSpPr>
          <p:spPr>
            <a:xfrm rot="16200000" flipH="1">
              <a:off x="5297305" y="2570906"/>
              <a:ext cx="274907" cy="118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96" idx="2"/>
            </p:cNvCxnSpPr>
            <p:nvPr/>
          </p:nvCxnSpPr>
          <p:spPr>
            <a:xfrm rot="16200000" flipH="1">
              <a:off x="5673011" y="2199462"/>
              <a:ext cx="544066" cy="474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0" name="Picture 2"/>
            <p:cNvPicPr>
              <a:picLocks noChangeAspect="1" noChangeArrowheads="1"/>
            </p:cNvPicPr>
            <p:nvPr/>
          </p:nvPicPr>
          <p:blipFill>
            <a:blip r:embed="rId7" cstate="print"/>
            <a:srcRect/>
            <a:stretch>
              <a:fillRect/>
            </a:stretch>
          </p:blipFill>
          <p:spPr bwMode="auto">
            <a:xfrm>
              <a:off x="6732239" y="692696"/>
              <a:ext cx="1582629" cy="1584176"/>
            </a:xfrm>
            <a:prstGeom prst="rect">
              <a:avLst/>
            </a:prstGeom>
            <a:noFill/>
            <a:ln w="9525">
              <a:noFill/>
              <a:miter lim="800000"/>
              <a:headEnd/>
              <a:tailEnd/>
            </a:ln>
          </p:spPr>
        </p:pic>
      </p:grpSp>
      <p:sp>
        <p:nvSpPr>
          <p:cNvPr id="109" name="テキスト ボックス 108"/>
          <p:cNvSpPr txBox="1"/>
          <p:nvPr/>
        </p:nvSpPr>
        <p:spPr>
          <a:xfrm>
            <a:off x="6372200" y="4149080"/>
            <a:ext cx="1656184" cy="400110"/>
          </a:xfrm>
          <a:prstGeom prst="rect">
            <a:avLst/>
          </a:prstGeom>
          <a:noFill/>
        </p:spPr>
        <p:txBody>
          <a:bodyPr wrap="square" rtlCol="0">
            <a:spAutoFit/>
          </a:bodyPr>
          <a:lstStyle/>
          <a:p>
            <a:r>
              <a:rPr kumimoji="1" lang="ja-JP" altLang="en-US" sz="2000" dirty="0" smtClean="0"/>
              <a:t>水：強く減衰</a:t>
            </a:r>
            <a:endParaRPr kumimoji="1" lang="ja-JP" altLang="en-US" sz="2000" dirty="0"/>
          </a:p>
        </p:txBody>
      </p:sp>
      <p:sp>
        <p:nvSpPr>
          <p:cNvPr id="110" name="テキスト ボックス 109"/>
          <p:cNvSpPr txBox="1"/>
          <p:nvPr/>
        </p:nvSpPr>
        <p:spPr>
          <a:xfrm>
            <a:off x="6372200" y="4613066"/>
            <a:ext cx="2448272" cy="400110"/>
          </a:xfrm>
          <a:prstGeom prst="rect">
            <a:avLst/>
          </a:prstGeom>
          <a:noFill/>
        </p:spPr>
        <p:txBody>
          <a:bodyPr wrap="square" rtlCol="0">
            <a:spAutoFit/>
          </a:bodyPr>
          <a:lstStyle/>
          <a:p>
            <a:r>
              <a:rPr kumimoji="1" lang="ja-JP" altLang="en-US" sz="2000" dirty="0" smtClean="0"/>
              <a:t>金属：透過しやすい</a:t>
            </a:r>
            <a:endParaRPr kumimoji="1" lang="ja-JP" altLang="en-US" sz="2000" dirty="0"/>
          </a:p>
        </p:txBody>
      </p:sp>
      <p:cxnSp>
        <p:nvCxnSpPr>
          <p:cNvPr id="111" name="直線コネクタ 110"/>
          <p:cNvCxnSpPr/>
          <p:nvPr/>
        </p:nvCxnSpPr>
        <p:spPr>
          <a:xfrm>
            <a:off x="6444208" y="4941168"/>
            <a:ext cx="216024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12" name="テキスト ボックス 111"/>
          <p:cNvSpPr txBox="1"/>
          <p:nvPr/>
        </p:nvSpPr>
        <p:spPr>
          <a:xfrm>
            <a:off x="5508104" y="5757836"/>
            <a:ext cx="3816424" cy="1003277"/>
          </a:xfrm>
          <a:prstGeom prst="rect">
            <a:avLst/>
          </a:prstGeom>
          <a:noFill/>
        </p:spPr>
        <p:txBody>
          <a:bodyPr wrap="square" lIns="79173" tIns="39587" rIns="79173" bIns="39587">
            <a:spAutoFit/>
          </a:bodyPr>
          <a:lstStyle/>
          <a:p>
            <a:pPr algn="ctr">
              <a:defRPr/>
            </a:pPr>
            <a:r>
              <a:rPr lang="ja-JP" altLang="en-US" sz="2000" dirty="0" smtClean="0">
                <a:latin typeface="Times New Roman" pitchFamily="18" charset="0"/>
                <a:ea typeface="+mn-ea"/>
                <a:cs typeface="Times New Roman" pitchFamily="18" charset="0"/>
              </a:rPr>
              <a:t>金属管内沸騰二相流の</a:t>
            </a:r>
            <a:endParaRPr lang="en-US" altLang="ja-JP" sz="2000" dirty="0" smtClean="0">
              <a:latin typeface="Times New Roman" pitchFamily="18" charset="0"/>
              <a:ea typeface="+mn-ea"/>
              <a:cs typeface="Times New Roman" pitchFamily="18" charset="0"/>
            </a:endParaRPr>
          </a:p>
          <a:p>
            <a:pPr algn="ctr">
              <a:defRPr/>
            </a:pPr>
            <a:r>
              <a:rPr lang="ja-JP" altLang="en-US" sz="2000" dirty="0" smtClean="0">
                <a:latin typeface="Times New Roman" pitchFamily="18" charset="0"/>
                <a:ea typeface="+mn-ea"/>
                <a:cs typeface="Times New Roman" pitchFamily="18" charset="0"/>
              </a:rPr>
              <a:t>可視化に</a:t>
            </a:r>
            <a:endParaRPr lang="en-US" altLang="ja-JP" sz="2000" dirty="0" smtClean="0">
              <a:latin typeface="Times New Roman" pitchFamily="18" charset="0"/>
              <a:ea typeface="+mn-ea"/>
              <a:cs typeface="Times New Roman" pitchFamily="18" charset="0"/>
            </a:endParaRPr>
          </a:p>
          <a:p>
            <a:pPr algn="ctr">
              <a:defRPr/>
            </a:pPr>
            <a:r>
              <a:rPr lang="ja-JP" altLang="en-US" sz="2000" dirty="0" smtClean="0">
                <a:latin typeface="Times New Roman" pitchFamily="18" charset="0"/>
                <a:ea typeface="+mn-ea"/>
                <a:cs typeface="Times New Roman" pitchFamily="18" charset="0"/>
              </a:rPr>
              <a:t>有用な手段</a:t>
            </a:r>
            <a:endParaRPr lang="ja-JP" altLang="en-US" sz="2000" dirty="0">
              <a:latin typeface="Times New Roman" pitchFamily="18" charset="0"/>
              <a:ea typeface="+mn-ea"/>
              <a:cs typeface="Times New Roman" pitchFamily="18" charset="0"/>
            </a:endParaRPr>
          </a:p>
        </p:txBody>
      </p:sp>
      <p:sp>
        <p:nvSpPr>
          <p:cNvPr id="113" name="下矢印 112"/>
          <p:cNvSpPr/>
          <p:nvPr/>
        </p:nvSpPr>
        <p:spPr>
          <a:xfrm>
            <a:off x="7126189" y="5195291"/>
            <a:ext cx="533399" cy="457201"/>
          </a:xfrm>
          <a:prstGeom prst="downArrow">
            <a:avLst/>
          </a:prstGeom>
          <a:gradFill flip="none" rotWithShape="1">
            <a:gsLst>
              <a:gs pos="0">
                <a:schemeClr val="tx1"/>
              </a:gs>
              <a:gs pos="39000">
                <a:schemeClr val="tx1"/>
              </a:gs>
              <a:gs pos="100000">
                <a:schemeClr val="tx1">
                  <a:tint val="23500"/>
                  <a:satMod val="160000"/>
                </a:schemeClr>
              </a:gs>
            </a:gsLst>
            <a:lin ang="5400000" scaled="1"/>
            <a:tileRect/>
          </a:gradFill>
          <a:ln w="38100">
            <a:solidFill>
              <a:schemeClr val="tx1"/>
            </a:solidFill>
          </a:ln>
        </p:spPr>
        <p:txBody>
          <a:bodyPr lIns="91401" tIns="45702" rIns="91401" bIns="45702" anchor="ctr"/>
          <a:lstStyle/>
          <a:p>
            <a:pPr algn="ctr">
              <a:defRPr/>
            </a:pPr>
            <a:endParaRPr lang="ja-JP" altLang="en-US" dirty="0"/>
          </a:p>
        </p:txBody>
      </p:sp>
      <p:sp>
        <p:nvSpPr>
          <p:cNvPr id="60" name="1 つの角を丸めた四角形 59"/>
          <p:cNvSpPr/>
          <p:nvPr/>
        </p:nvSpPr>
        <p:spPr bwMode="auto">
          <a:xfrm>
            <a:off x="6012160" y="3645025"/>
            <a:ext cx="2520280" cy="432047"/>
          </a:xfrm>
          <a:prstGeom prst="snipRoundRect">
            <a:avLst>
              <a:gd name="adj1" fmla="val 0"/>
              <a:gd name="adj2" fmla="val 0"/>
            </a:avLst>
          </a:prstGeom>
          <a:gradFill flip="none" rotWithShape="1">
            <a:gsLst>
              <a:gs pos="10000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01" tIns="45702" rIns="91401" bIns="45702" rtlCol="0" anchor="ctr"/>
          <a:lstStyle/>
          <a:p>
            <a:pPr algn="ctr" defTabSz="1477347"/>
            <a:r>
              <a:rPr lang="ja-JP" altLang="en-US" sz="2900" b="1" dirty="0" smtClean="0">
                <a:latin typeface="+mj-ea"/>
                <a:ea typeface="+mj-ea"/>
                <a:cs typeface="Times New Roman" pitchFamily="18" charset="0"/>
              </a:rPr>
              <a:t>中性子</a:t>
            </a:r>
            <a:endParaRPr lang="ja-JP" altLang="en-US" sz="2900" b="1" dirty="0">
              <a:latin typeface="+mj-ea"/>
              <a:ea typeface="+mj-ea"/>
              <a:cs typeface="Times New Roman" pitchFamily="18" charset="0"/>
            </a:endParaRPr>
          </a:p>
        </p:txBody>
      </p:sp>
      <p:cxnSp>
        <p:nvCxnSpPr>
          <p:cNvPr id="61" name="直線コネクタ 60"/>
          <p:cNvCxnSpPr/>
          <p:nvPr/>
        </p:nvCxnSpPr>
        <p:spPr>
          <a:xfrm>
            <a:off x="6444208" y="4509120"/>
            <a:ext cx="1368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632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テキスト ボックス 91"/>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R</a:t>
            </a:r>
            <a:r>
              <a:rPr lang="en-US" altLang="ja-JP" sz="2800" b="1" i="1" dirty="0" smtClean="0">
                <a:solidFill>
                  <a:srgbClr val="C00000"/>
                </a:solidFill>
                <a:latin typeface="Times New Roman" pitchFamily="18" charset="0"/>
                <a:cs typeface="Times New Roman" pitchFamily="18" charset="0"/>
              </a:rPr>
              <a:t>adiography</a:t>
            </a:r>
            <a:endParaRPr lang="ja-JP" altLang="en-US" sz="2800" b="1" i="1" dirty="0">
              <a:solidFill>
                <a:srgbClr val="C00000"/>
              </a:solidFill>
              <a:latin typeface="Times New Roman" pitchFamily="18" charset="0"/>
              <a:cs typeface="Times New Roman" pitchFamily="18" charset="0"/>
            </a:endParaRPr>
          </a:p>
        </p:txBody>
      </p:sp>
      <p:cxnSp>
        <p:nvCxnSpPr>
          <p:cNvPr id="93" name="直線コネクタ 92"/>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4" name="直線コネクタ 93"/>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5" name="円柱 24"/>
          <p:cNvSpPr/>
          <p:nvPr/>
        </p:nvSpPr>
        <p:spPr>
          <a:xfrm rot="16200000">
            <a:off x="2598068" y="879004"/>
            <a:ext cx="360040" cy="1283568"/>
          </a:xfrm>
          <a:prstGeom prst="can">
            <a:avLst/>
          </a:prstGeom>
          <a:gradFill>
            <a:gsLst>
              <a:gs pos="0">
                <a:srgbClr val="0000FF"/>
              </a:gs>
              <a:gs pos="69000">
                <a:schemeClr val="bg1"/>
              </a:gs>
              <a:gs pos="100000">
                <a:srgbClr val="0000FF">
                  <a:shade val="100000"/>
                  <a:satMod val="11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柱 25"/>
          <p:cNvSpPr/>
          <p:nvPr/>
        </p:nvSpPr>
        <p:spPr bwMode="auto">
          <a:xfrm>
            <a:off x="1776264" y="764704"/>
            <a:ext cx="432048" cy="1872208"/>
          </a:xfrm>
          <a:prstGeom prst="can">
            <a:avLst>
              <a:gd name="adj" fmla="val 49251"/>
            </a:avLst>
          </a:prstGeom>
          <a:gradFill flip="none" rotWithShape="1">
            <a:gsLst>
              <a:gs pos="58000">
                <a:schemeClr val="tx1">
                  <a:lumMod val="95000"/>
                  <a:lumOff val="5000"/>
                </a:schemeClr>
              </a:gs>
              <a:gs pos="13000">
                <a:srgbClr val="5F5F5F"/>
              </a:gs>
              <a:gs pos="21001">
                <a:srgbClr val="5F5F5F"/>
              </a:gs>
              <a:gs pos="63000">
                <a:srgbClr val="FFFFFF"/>
              </a:gs>
              <a:gs pos="67000">
                <a:srgbClr val="B2B2B2"/>
              </a:gs>
              <a:gs pos="69000">
                <a:srgbClr val="292929"/>
              </a:gs>
              <a:gs pos="82001">
                <a:srgbClr val="777777"/>
              </a:gs>
              <a:gs pos="100000">
                <a:srgbClr val="EAEAEA"/>
              </a:gs>
            </a:gsLst>
            <a:lin ang="21594000" scaled="0"/>
            <a:tileRect r="-100000" b="-100000"/>
          </a:gradFill>
          <a:ln w="38100" algn="ctr">
            <a:solidFill>
              <a:schemeClr val="tx1">
                <a:lumMod val="95000"/>
                <a:lumOff val="5000"/>
              </a:schemeClr>
            </a:solidFill>
            <a:round/>
            <a:headEnd/>
            <a:tailEnd/>
          </a:ln>
        </p:spPr>
        <p:txBody>
          <a:bodyPr lIns="79207" tIns="39603" rIns="79207" bIns="39603" anchor="ctr"/>
          <a:lstStyle/>
          <a:p>
            <a:pPr algn="ctr" defTabSz="1279525" fontAlgn="auto">
              <a:spcBef>
                <a:spcPts val="0"/>
              </a:spcBef>
              <a:spcAft>
                <a:spcPts val="0"/>
              </a:spcAft>
              <a:defRPr/>
            </a:pPr>
            <a:endParaRPr lang="ja-JP" altLang="en-US" dirty="0">
              <a:latin typeface="+mn-lt"/>
              <a:ea typeface="+mn-ea"/>
            </a:endParaRPr>
          </a:p>
        </p:txBody>
      </p:sp>
      <p:sp>
        <p:nvSpPr>
          <p:cNvPr id="28" name="テキスト ボックス 66"/>
          <p:cNvSpPr txBox="1">
            <a:spLocks noChangeArrowheads="1"/>
          </p:cNvSpPr>
          <p:nvPr/>
        </p:nvSpPr>
        <p:spPr bwMode="auto">
          <a:xfrm>
            <a:off x="683568" y="1628800"/>
            <a:ext cx="579438" cy="646112"/>
          </a:xfrm>
          <a:prstGeom prst="rect">
            <a:avLst/>
          </a:prstGeom>
          <a:noFill/>
          <a:ln w="9525">
            <a:noFill/>
            <a:miter lim="800000"/>
            <a:headEnd/>
            <a:tailEnd/>
          </a:ln>
        </p:spPr>
        <p:txBody>
          <a:bodyPr wrap="none">
            <a:spAutoFit/>
          </a:bodyPr>
          <a:lstStyle/>
          <a:p>
            <a:r>
              <a:rPr lang="en-US" altLang="ja-JP" sz="3600" b="1" i="1" dirty="0">
                <a:latin typeface="Symbol" pitchFamily="18" charset="2"/>
                <a:cs typeface="Times New Roman" pitchFamily="18" charset="0"/>
              </a:rPr>
              <a:t>f</a:t>
            </a:r>
            <a:r>
              <a:rPr lang="en-US" altLang="ja-JP" sz="3600" b="1" i="1" baseline="-25000" dirty="0">
                <a:latin typeface="Symbol" pitchFamily="18" charset="2"/>
                <a:cs typeface="Times New Roman" pitchFamily="18" charset="0"/>
              </a:rPr>
              <a:t>0</a:t>
            </a:r>
            <a:endParaRPr lang="ja-JP" altLang="en-US" sz="3600" b="1" dirty="0">
              <a:latin typeface="Symbol" pitchFamily="18" charset="2"/>
            </a:endParaRPr>
          </a:p>
        </p:txBody>
      </p:sp>
      <p:sp>
        <p:nvSpPr>
          <p:cNvPr id="29" name="正方形/長方形 28"/>
          <p:cNvSpPr/>
          <p:nvPr/>
        </p:nvSpPr>
        <p:spPr>
          <a:xfrm>
            <a:off x="634504" y="2636912"/>
            <a:ext cx="2857376" cy="504255"/>
          </a:xfrm>
          <a:prstGeom prst="rect">
            <a:avLst/>
          </a:prstGeom>
          <a:solidFill>
            <a:srgbClr val="FFFF00"/>
          </a:solidFill>
          <a:ln w="38100">
            <a:noFill/>
            <a:prstDash val="sysDash"/>
          </a:ln>
        </p:spPr>
        <p:txBody>
          <a:bodyPr anchor="ctr"/>
          <a:lstStyle/>
          <a:p>
            <a:pPr algn="ctr" fontAlgn="auto">
              <a:spcBef>
                <a:spcPts val="0"/>
              </a:spcBef>
              <a:spcAft>
                <a:spcPts val="0"/>
              </a:spcAft>
              <a:defRPr/>
            </a:pPr>
            <a:endParaRPr lang="ja-JP" altLang="en-US" dirty="0">
              <a:ln>
                <a:solidFill>
                  <a:schemeClr val="tx1"/>
                </a:solidFill>
              </a:ln>
              <a:latin typeface="+mn-lt"/>
              <a:ea typeface="+mn-ea"/>
            </a:endParaRPr>
          </a:p>
        </p:txBody>
      </p:sp>
      <p:graphicFrame>
        <p:nvGraphicFramePr>
          <p:cNvPr id="30" name="Object 1"/>
          <p:cNvGraphicFramePr>
            <a:graphicFrameLocks noChangeAspect="1"/>
          </p:cNvGraphicFramePr>
          <p:nvPr/>
        </p:nvGraphicFramePr>
        <p:xfrm>
          <a:off x="710704" y="2637598"/>
          <a:ext cx="2781176" cy="489281"/>
        </p:xfrm>
        <a:graphic>
          <a:graphicData uri="http://schemas.openxmlformats.org/presentationml/2006/ole">
            <mc:AlternateContent xmlns:mc="http://schemas.openxmlformats.org/markup-compatibility/2006">
              <mc:Choice xmlns:v="urn:schemas-microsoft-com:vml" Requires="v">
                <p:oleObj spid="_x0000_s119811" name="数式" r:id="rId4" imgW="1219200" imgH="228600" progId="Equation.3">
                  <p:embed/>
                </p:oleObj>
              </mc:Choice>
              <mc:Fallback>
                <p:oleObj name="数式" r:id="rId4" imgW="1219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704" y="2637598"/>
                        <a:ext cx="2781176" cy="4892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円柱 43"/>
          <p:cNvSpPr/>
          <p:nvPr/>
        </p:nvSpPr>
        <p:spPr>
          <a:xfrm rot="16200000">
            <a:off x="1069901" y="755179"/>
            <a:ext cx="360040" cy="1512168"/>
          </a:xfrm>
          <a:prstGeom prst="ca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45"/>
          <p:cNvGrpSpPr/>
          <p:nvPr/>
        </p:nvGrpSpPr>
        <p:grpSpPr>
          <a:xfrm>
            <a:off x="0" y="796642"/>
            <a:ext cx="1701107" cy="688142"/>
            <a:chOff x="0" y="796642"/>
            <a:chExt cx="1701107" cy="688142"/>
          </a:xfrm>
        </p:grpSpPr>
        <p:sp>
          <p:nvSpPr>
            <p:cNvPr id="47" name="テキスト ボックス 66"/>
            <p:cNvSpPr txBox="1">
              <a:spLocks noChangeArrowheads="1"/>
            </p:cNvSpPr>
            <p:nvPr/>
          </p:nvSpPr>
          <p:spPr bwMode="auto">
            <a:xfrm>
              <a:off x="0" y="796642"/>
              <a:ext cx="1701107"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Neutron beam</a:t>
              </a:r>
              <a:endParaRPr lang="ja-JP" altLang="en-US" sz="2000" b="1" dirty="0">
                <a:latin typeface="Times New Roman" pitchFamily="18" charset="0"/>
                <a:cs typeface="Times New Roman" pitchFamily="18" charset="0"/>
              </a:endParaRPr>
            </a:p>
          </p:txBody>
        </p:sp>
        <p:cxnSp>
          <p:nvCxnSpPr>
            <p:cNvPr id="48" name="直線コネクタ 47"/>
            <p:cNvCxnSpPr>
              <a:stCxn id="47" idx="2"/>
            </p:cNvCxnSpPr>
            <p:nvPr/>
          </p:nvCxnSpPr>
          <p:spPr>
            <a:xfrm rot="16200000" flipH="1">
              <a:off x="803065" y="1244241"/>
              <a:ext cx="288032" cy="1930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テキスト ボックス 71"/>
          <p:cNvSpPr txBox="1"/>
          <p:nvPr/>
        </p:nvSpPr>
        <p:spPr>
          <a:xfrm>
            <a:off x="755576" y="3088010"/>
            <a:ext cx="3528392" cy="307740"/>
          </a:xfrm>
          <a:prstGeom prst="rect">
            <a:avLst/>
          </a:prstGeom>
          <a:noFill/>
          <a:ln w="19050">
            <a:noFill/>
          </a:ln>
        </p:spPr>
        <p:txBody>
          <a:bodyPr wrap="square" lIns="91401" tIns="45702" rIns="91401" bIns="45702" rtlCol="0">
            <a:spAutoFit/>
          </a:bodyPr>
          <a:lstStyle/>
          <a:p>
            <a:r>
              <a:rPr lang="ja-JP" altLang="en-US" sz="1400" dirty="0" smtClean="0"/>
              <a:t>密度：</a:t>
            </a:r>
            <a:r>
              <a:rPr lang="en-US" altLang="ja-JP" sz="1400" i="1" dirty="0" smtClean="0">
                <a:latin typeface="Symbol" pitchFamily="18" charset="2"/>
                <a:cs typeface="Times New Roman" pitchFamily="18" charset="0"/>
              </a:rPr>
              <a:t>r</a:t>
            </a:r>
            <a:r>
              <a:rPr lang="en-US" altLang="ja-JP" sz="1400" dirty="0" smtClean="0">
                <a:latin typeface="Symbol" pitchFamily="18" charset="2"/>
                <a:cs typeface="Times New Roman" pitchFamily="18" charset="0"/>
              </a:rPr>
              <a:t>[</a:t>
            </a:r>
            <a:r>
              <a:rPr lang="en-US" altLang="ja-JP" sz="1400" dirty="0" smtClean="0">
                <a:latin typeface="Times New Roman" pitchFamily="18" charset="0"/>
                <a:cs typeface="Times New Roman" pitchFamily="18" charset="0"/>
              </a:rPr>
              <a:t>g/cm</a:t>
            </a:r>
            <a:r>
              <a:rPr lang="en-US" altLang="ja-JP" sz="1400" baseline="30000" dirty="0" smtClean="0">
                <a:latin typeface="Times New Roman" pitchFamily="18" charset="0"/>
                <a:cs typeface="Times New Roman" pitchFamily="18" charset="0"/>
              </a:rPr>
              <a:t>3</a:t>
            </a:r>
            <a:r>
              <a:rPr lang="en-US" altLang="ja-JP" sz="1400" dirty="0" smtClean="0">
                <a:latin typeface="Symbol" pitchFamily="18" charset="2"/>
                <a:cs typeface="Times New Roman" pitchFamily="18" charset="0"/>
              </a:rPr>
              <a:t>]</a:t>
            </a:r>
            <a:r>
              <a:rPr lang="ja-JP" altLang="en-US" sz="1400" dirty="0" smtClean="0">
                <a:latin typeface="Symbol" pitchFamily="18" charset="2"/>
                <a:cs typeface="Times New Roman" pitchFamily="18" charset="0"/>
              </a:rPr>
              <a:t>  </a:t>
            </a:r>
            <a:r>
              <a:rPr lang="ja-JP" altLang="en-US" sz="1400" i="1" dirty="0" smtClean="0">
                <a:latin typeface="Symbol" pitchFamily="18" charset="2"/>
                <a:cs typeface="Times New Roman" pitchFamily="18" charset="0"/>
              </a:rPr>
              <a:t> </a:t>
            </a:r>
            <a:r>
              <a:rPr lang="ja-JP" altLang="en-US" sz="1400" dirty="0" smtClean="0">
                <a:latin typeface="Times New Roman" pitchFamily="18" charset="0"/>
                <a:cs typeface="Times New Roman" pitchFamily="18" charset="0"/>
              </a:rPr>
              <a:t>質量減衰係数</a:t>
            </a:r>
            <a:r>
              <a:rPr lang="en-US" altLang="ja-JP" sz="1400" dirty="0" smtClean="0">
                <a:latin typeface="Times New Roman" pitchFamily="18" charset="0"/>
                <a:cs typeface="Times New Roman" pitchFamily="18" charset="0"/>
              </a:rPr>
              <a:t> </a:t>
            </a:r>
            <a:r>
              <a:rPr lang="en-US" altLang="ja-JP" sz="1400" dirty="0" smtClean="0"/>
              <a:t>: </a:t>
            </a:r>
            <a:r>
              <a:rPr lang="en-US" altLang="ja-JP" sz="1400" i="1" dirty="0" smtClean="0">
                <a:latin typeface="Symbol" pitchFamily="18" charset="2"/>
              </a:rPr>
              <a:t>m</a:t>
            </a:r>
            <a:r>
              <a:rPr lang="en-US" altLang="ja-JP" sz="1400" i="1" baseline="-25000" dirty="0" smtClean="0">
                <a:latin typeface="Times New Roman" pitchFamily="18" charset="0"/>
                <a:cs typeface="Times New Roman" pitchFamily="18" charset="0"/>
              </a:rPr>
              <a:t>m</a:t>
            </a:r>
            <a:r>
              <a:rPr lang="en-US" altLang="ja-JP" sz="1400" dirty="0" smtClean="0">
                <a:latin typeface="Symbol" pitchFamily="18" charset="2"/>
                <a:cs typeface="Times New Roman" pitchFamily="18" charset="0"/>
              </a:rPr>
              <a:t> [</a:t>
            </a:r>
            <a:r>
              <a:rPr lang="en-US" altLang="ja-JP" sz="1400" dirty="0" smtClean="0">
                <a:latin typeface="Times New Roman" pitchFamily="18" charset="0"/>
                <a:cs typeface="Times New Roman" pitchFamily="18" charset="0"/>
              </a:rPr>
              <a:t>cm/g</a:t>
            </a:r>
            <a:r>
              <a:rPr lang="en-US" altLang="ja-JP" sz="1400" dirty="0" smtClean="0">
                <a:latin typeface="Symbol" pitchFamily="18" charset="2"/>
                <a:cs typeface="Times New Roman" pitchFamily="18" charset="0"/>
              </a:rPr>
              <a:t>]</a:t>
            </a:r>
            <a:r>
              <a:rPr lang="ja-JP" altLang="en-US" sz="1400" dirty="0" smtClean="0">
                <a:latin typeface="Symbol" pitchFamily="18" charset="2"/>
                <a:cs typeface="Times New Roman" pitchFamily="18" charset="0"/>
              </a:rPr>
              <a:t> </a:t>
            </a:r>
            <a:endParaRPr lang="ja-JP" altLang="en-US" sz="1400" i="1" dirty="0">
              <a:latin typeface="Times New Roman" pitchFamily="18" charset="0"/>
              <a:cs typeface="Times New Roman" pitchFamily="18" charset="0"/>
            </a:endParaRPr>
          </a:p>
        </p:txBody>
      </p:sp>
      <p:sp>
        <p:nvSpPr>
          <p:cNvPr id="85" name="テキスト ボックス 66"/>
          <p:cNvSpPr txBox="1">
            <a:spLocks noChangeArrowheads="1"/>
          </p:cNvSpPr>
          <p:nvPr/>
        </p:nvSpPr>
        <p:spPr bwMode="auto">
          <a:xfrm>
            <a:off x="2483768" y="1628800"/>
            <a:ext cx="425450" cy="646113"/>
          </a:xfrm>
          <a:prstGeom prst="rect">
            <a:avLst/>
          </a:prstGeom>
          <a:noFill/>
          <a:ln w="9525">
            <a:noFill/>
            <a:miter lim="800000"/>
            <a:headEnd/>
            <a:tailEnd/>
          </a:ln>
        </p:spPr>
        <p:txBody>
          <a:bodyPr wrap="none">
            <a:spAutoFit/>
          </a:bodyPr>
          <a:lstStyle/>
          <a:p>
            <a:r>
              <a:rPr lang="en-US" altLang="ja-JP" sz="3600" b="1" i="1" dirty="0">
                <a:latin typeface="Symbol" pitchFamily="18" charset="2"/>
                <a:cs typeface="Times New Roman" pitchFamily="18" charset="0"/>
              </a:rPr>
              <a:t>f</a:t>
            </a:r>
            <a:endParaRPr lang="ja-JP" altLang="en-US" sz="3600" b="1" dirty="0">
              <a:latin typeface="Symbol" pitchFamily="18" charset="2"/>
            </a:endParaRPr>
          </a:p>
        </p:txBody>
      </p:sp>
      <p:pic>
        <p:nvPicPr>
          <p:cNvPr id="66" name="Picture 4"/>
          <p:cNvPicPr>
            <a:picLocks noChangeAspect="1" noChangeArrowheads="1"/>
          </p:cNvPicPr>
          <p:nvPr/>
        </p:nvPicPr>
        <p:blipFill>
          <a:blip r:embed="rId6" cstate="print"/>
          <a:srcRect/>
          <a:stretch>
            <a:fillRect/>
          </a:stretch>
        </p:blipFill>
        <p:spPr bwMode="auto">
          <a:xfrm>
            <a:off x="-88925" y="3182136"/>
            <a:ext cx="6144518" cy="3900222"/>
          </a:xfrm>
          <a:prstGeom prst="rect">
            <a:avLst/>
          </a:prstGeom>
          <a:noFill/>
          <a:ln w="9525">
            <a:noFill/>
            <a:miter lim="800000"/>
            <a:headEnd/>
            <a:tailEnd/>
          </a:ln>
          <a:effectLst/>
        </p:spPr>
      </p:pic>
      <p:grpSp>
        <p:nvGrpSpPr>
          <p:cNvPr id="3" name="グループ化 56"/>
          <p:cNvGrpSpPr/>
          <p:nvPr/>
        </p:nvGrpSpPr>
        <p:grpSpPr>
          <a:xfrm>
            <a:off x="2555776" y="582588"/>
            <a:ext cx="5858048" cy="2889646"/>
            <a:chOff x="2555776" y="582588"/>
            <a:chExt cx="5858048" cy="2889646"/>
          </a:xfrm>
        </p:grpSpPr>
        <p:grpSp>
          <p:nvGrpSpPr>
            <p:cNvPr id="4" name="グループ化 52"/>
            <p:cNvGrpSpPr/>
            <p:nvPr/>
          </p:nvGrpSpPr>
          <p:grpSpPr>
            <a:xfrm>
              <a:off x="6613624" y="582588"/>
              <a:ext cx="1800200" cy="1728192"/>
              <a:chOff x="6613624" y="582588"/>
              <a:chExt cx="1800200" cy="1728192"/>
            </a:xfrm>
          </p:grpSpPr>
          <p:sp>
            <p:nvSpPr>
              <p:cNvPr id="107" name="正方形/長方形 106"/>
              <p:cNvSpPr/>
              <p:nvPr/>
            </p:nvSpPr>
            <p:spPr>
              <a:xfrm>
                <a:off x="6613624" y="582588"/>
                <a:ext cx="1800200" cy="172819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6732240" y="692696"/>
                <a:ext cx="1584176" cy="15841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9" name="直線コネクタ 58"/>
            <p:cNvCxnSpPr/>
            <p:nvPr/>
          </p:nvCxnSpPr>
          <p:spPr>
            <a:xfrm rot="16200000" flipH="1">
              <a:off x="6954552" y="2702632"/>
              <a:ext cx="1008112" cy="1257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グループ化 18"/>
            <p:cNvGrpSpPr/>
            <p:nvPr/>
          </p:nvGrpSpPr>
          <p:grpSpPr>
            <a:xfrm>
              <a:off x="3360440" y="1143585"/>
              <a:ext cx="3456384" cy="2269681"/>
              <a:chOff x="3360440" y="1143585"/>
              <a:chExt cx="3456384" cy="2269681"/>
            </a:xfrm>
            <a:solidFill>
              <a:schemeClr val="tx1">
                <a:lumMod val="85000"/>
                <a:lumOff val="15000"/>
              </a:schemeClr>
            </a:solidFill>
          </p:grpSpPr>
          <p:sp>
            <p:nvSpPr>
              <p:cNvPr id="103" name="正方形/長方形 102"/>
              <p:cNvSpPr/>
              <p:nvPr/>
            </p:nvSpPr>
            <p:spPr>
              <a:xfrm>
                <a:off x="4872608" y="2636912"/>
                <a:ext cx="1944216" cy="77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110"/>
              <p:cNvGrpSpPr/>
              <p:nvPr/>
            </p:nvGrpSpPr>
            <p:grpSpPr>
              <a:xfrm>
                <a:off x="3360440" y="1143585"/>
                <a:ext cx="1649333" cy="2269681"/>
                <a:chOff x="3360440" y="1143585"/>
                <a:chExt cx="1649333" cy="2269681"/>
              </a:xfrm>
              <a:grpFill/>
            </p:grpSpPr>
            <p:sp>
              <p:nvSpPr>
                <p:cNvPr id="105" name="正方形/長方形 104"/>
                <p:cNvSpPr/>
                <p:nvPr/>
              </p:nvSpPr>
              <p:spPr>
                <a:xfrm>
                  <a:off x="3360440" y="1143585"/>
                  <a:ext cx="908875" cy="7976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rot="5400000">
                  <a:off x="3698183" y="2101676"/>
                  <a:ext cx="1601727" cy="1021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5" name="直角三角形 64"/>
            <p:cNvSpPr/>
            <p:nvPr/>
          </p:nvSpPr>
          <p:spPr>
            <a:xfrm>
              <a:off x="4255596" y="1196752"/>
              <a:ext cx="634987" cy="634987"/>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柱 66"/>
            <p:cNvSpPr/>
            <p:nvPr/>
          </p:nvSpPr>
          <p:spPr>
            <a:xfrm rot="16200000">
              <a:off x="3828492" y="872716"/>
              <a:ext cx="360040" cy="1296144"/>
            </a:xfrm>
            <a:prstGeom prst="can">
              <a:avLst>
                <a:gd name="adj" fmla="val 6481"/>
              </a:avLst>
            </a:prstGeom>
            <a:gradFill>
              <a:gsLst>
                <a:gs pos="0">
                  <a:srgbClr val="EDFC28"/>
                </a:gs>
                <a:gs pos="69000">
                  <a:schemeClr val="bg1"/>
                </a:gs>
                <a:gs pos="100000">
                  <a:srgbClr val="EDFC2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柱 67"/>
            <p:cNvSpPr/>
            <p:nvPr/>
          </p:nvSpPr>
          <p:spPr>
            <a:xfrm rot="10800000">
              <a:off x="4296544" y="1340768"/>
              <a:ext cx="360040" cy="1944216"/>
            </a:xfrm>
            <a:prstGeom prst="can">
              <a:avLst>
                <a:gd name="adj" fmla="val 6481"/>
              </a:avLst>
            </a:prstGeom>
            <a:gradFill>
              <a:gsLst>
                <a:gs pos="0">
                  <a:srgbClr val="EDFC28"/>
                </a:gs>
                <a:gs pos="69000">
                  <a:schemeClr val="bg1"/>
                </a:gs>
                <a:gs pos="100000">
                  <a:srgbClr val="EDFC2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rot="13500000">
              <a:off x="4108301" y="1479585"/>
              <a:ext cx="8687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直角三角形 69"/>
            <p:cNvSpPr/>
            <p:nvPr/>
          </p:nvSpPr>
          <p:spPr>
            <a:xfrm rot="10800000">
              <a:off x="3903737" y="836712"/>
              <a:ext cx="1281286" cy="12812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rot="13500000" flipV="1">
              <a:off x="4108249" y="1558416"/>
              <a:ext cx="931397" cy="45719"/>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柱 72"/>
            <p:cNvSpPr/>
            <p:nvPr/>
          </p:nvSpPr>
          <p:spPr>
            <a:xfrm rot="16200000">
              <a:off x="4620580" y="2528900"/>
              <a:ext cx="360040" cy="1008112"/>
            </a:xfrm>
            <a:prstGeom prst="can">
              <a:avLst>
                <a:gd name="adj" fmla="val 6481"/>
              </a:avLst>
            </a:prstGeom>
            <a:gradFill>
              <a:gsLst>
                <a:gs pos="0">
                  <a:srgbClr val="EDFC28"/>
                </a:gs>
                <a:gs pos="69000">
                  <a:schemeClr val="bg1"/>
                </a:gs>
                <a:gs pos="100000">
                  <a:srgbClr val="EDFC2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rot="13500000">
              <a:off x="3921471" y="2967184"/>
              <a:ext cx="956394" cy="53706"/>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ローチャート: 手作業 74"/>
            <p:cNvSpPr/>
            <p:nvPr/>
          </p:nvSpPr>
          <p:spPr>
            <a:xfrm rot="16200000">
              <a:off x="5152163" y="2861413"/>
              <a:ext cx="684076" cy="360040"/>
            </a:xfrm>
            <a:prstGeom prst="flowChartManualOperation">
              <a:avLst/>
            </a:prstGeom>
            <a:gradFill flip="none" rotWithShape="1">
              <a:gsLst>
                <a:gs pos="58000">
                  <a:schemeClr val="tx1"/>
                </a:gs>
                <a:gs pos="0">
                  <a:schemeClr val="bg1"/>
                </a:gs>
              </a:gsLst>
              <a:path path="shap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678413" y="2708920"/>
              <a:ext cx="1008112" cy="648072"/>
            </a:xfrm>
            <a:prstGeom prst="rect">
              <a:avLst/>
            </a:prstGeom>
            <a:gradFill>
              <a:gsLst>
                <a:gs pos="58000">
                  <a:schemeClr val="tx1"/>
                </a:gs>
                <a:gs pos="0">
                  <a:schemeClr val="bg1"/>
                </a:gs>
              </a:gsLst>
              <a:path path="shape">
                <a:fillToRect l="50000" t="50000" r="50000" b="50000"/>
              </a:path>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rot="16200000">
              <a:off x="3068624" y="1504759"/>
              <a:ext cx="571505" cy="439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p:cNvCxnSpPr/>
            <p:nvPr/>
          </p:nvCxnSpPr>
          <p:spPr>
            <a:xfrm>
              <a:off x="6672808" y="3212976"/>
              <a:ext cx="79208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直角三角形 78"/>
            <p:cNvSpPr/>
            <p:nvPr/>
          </p:nvSpPr>
          <p:spPr>
            <a:xfrm>
              <a:off x="4276724" y="2905137"/>
              <a:ext cx="438089" cy="438138"/>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48"/>
            <p:cNvGrpSpPr/>
            <p:nvPr/>
          </p:nvGrpSpPr>
          <p:grpSpPr>
            <a:xfrm>
              <a:off x="2555776" y="620688"/>
              <a:ext cx="1441677" cy="864096"/>
              <a:chOff x="3346347" y="620688"/>
              <a:chExt cx="1441677" cy="864096"/>
            </a:xfrm>
          </p:grpSpPr>
          <p:sp>
            <p:nvSpPr>
              <p:cNvPr id="101" name="テキスト ボックス 66"/>
              <p:cNvSpPr txBox="1">
                <a:spLocks noChangeArrowheads="1"/>
              </p:cNvSpPr>
              <p:nvPr/>
            </p:nvSpPr>
            <p:spPr bwMode="auto">
              <a:xfrm>
                <a:off x="3346347" y="620688"/>
                <a:ext cx="1441677"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Visible light</a:t>
                </a:r>
                <a:endParaRPr lang="ja-JP" altLang="en-US" sz="2000" b="1" dirty="0">
                  <a:latin typeface="Times New Roman" pitchFamily="18" charset="0"/>
                  <a:cs typeface="Times New Roman" pitchFamily="18" charset="0"/>
                </a:endParaRPr>
              </a:p>
            </p:txBody>
          </p:sp>
          <p:cxnSp>
            <p:nvCxnSpPr>
              <p:cNvPr id="102" name="直線コネクタ 101"/>
              <p:cNvCxnSpPr>
                <a:stCxn id="101" idx="2"/>
              </p:cNvCxnSpPr>
              <p:nvPr/>
            </p:nvCxnSpPr>
            <p:spPr>
              <a:xfrm rot="16200000" flipH="1">
                <a:off x="4014833" y="1073150"/>
                <a:ext cx="463986" cy="359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8" name="直線コネクタ 87"/>
            <p:cNvCxnSpPr/>
            <p:nvPr/>
          </p:nvCxnSpPr>
          <p:spPr>
            <a:xfrm rot="5400000">
              <a:off x="3059832" y="1916832"/>
              <a:ext cx="432048"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テキスト ボックス 66"/>
            <p:cNvSpPr txBox="1">
              <a:spLocks noChangeArrowheads="1"/>
            </p:cNvSpPr>
            <p:nvPr/>
          </p:nvSpPr>
          <p:spPr bwMode="auto">
            <a:xfrm>
              <a:off x="2614081" y="2145744"/>
              <a:ext cx="1237839"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Converter</a:t>
              </a:r>
              <a:endParaRPr lang="ja-JP" altLang="en-US" sz="2000" b="1" dirty="0">
                <a:latin typeface="Times New Roman" pitchFamily="18" charset="0"/>
                <a:cs typeface="Times New Roman" pitchFamily="18" charset="0"/>
              </a:endParaRPr>
            </a:p>
          </p:txBody>
        </p:sp>
        <p:cxnSp>
          <p:nvCxnSpPr>
            <p:cNvPr id="90" name="直線コネクタ 89"/>
            <p:cNvCxnSpPr/>
            <p:nvPr/>
          </p:nvCxnSpPr>
          <p:spPr>
            <a:xfrm rot="10800000" flipV="1">
              <a:off x="4572000" y="1484784"/>
              <a:ext cx="648072" cy="103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endCxn id="74" idx="2"/>
            </p:cNvCxnSpPr>
            <p:nvPr/>
          </p:nvCxnSpPr>
          <p:spPr>
            <a:xfrm rot="5400000">
              <a:off x="4074233" y="1829209"/>
              <a:ext cx="1490263" cy="8014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テキスト ボックス 66"/>
            <p:cNvSpPr txBox="1">
              <a:spLocks noChangeArrowheads="1"/>
            </p:cNvSpPr>
            <p:nvPr/>
          </p:nvSpPr>
          <p:spPr bwMode="auto">
            <a:xfrm>
              <a:off x="5004048" y="980728"/>
              <a:ext cx="909223"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Mirror</a:t>
              </a:r>
              <a:endParaRPr lang="ja-JP" altLang="en-US" sz="2000" b="1" dirty="0">
                <a:latin typeface="Times New Roman" pitchFamily="18" charset="0"/>
                <a:cs typeface="Times New Roman" pitchFamily="18" charset="0"/>
              </a:endParaRPr>
            </a:p>
          </p:txBody>
        </p:sp>
        <p:sp>
          <p:nvSpPr>
            <p:cNvPr id="96" name="テキスト ボックス 66"/>
            <p:cNvSpPr txBox="1">
              <a:spLocks noChangeArrowheads="1"/>
            </p:cNvSpPr>
            <p:nvPr/>
          </p:nvSpPr>
          <p:spPr bwMode="auto">
            <a:xfrm>
              <a:off x="4927599" y="1764744"/>
              <a:ext cx="1560042"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CCD camera</a:t>
              </a:r>
              <a:endParaRPr lang="ja-JP" altLang="en-US" sz="2000" b="1" dirty="0">
                <a:latin typeface="Times New Roman" pitchFamily="18" charset="0"/>
                <a:cs typeface="Times New Roman" pitchFamily="18" charset="0"/>
              </a:endParaRPr>
            </a:p>
          </p:txBody>
        </p:sp>
        <p:sp>
          <p:nvSpPr>
            <p:cNvPr id="97" name="テキスト ボックス 66"/>
            <p:cNvSpPr txBox="1">
              <a:spLocks noChangeArrowheads="1"/>
            </p:cNvSpPr>
            <p:nvPr/>
          </p:nvSpPr>
          <p:spPr bwMode="auto">
            <a:xfrm>
              <a:off x="5026501" y="2092786"/>
              <a:ext cx="697627"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Lens</a:t>
              </a:r>
              <a:endParaRPr lang="ja-JP" altLang="en-US" sz="2000" b="1" dirty="0">
                <a:latin typeface="Times New Roman" pitchFamily="18" charset="0"/>
                <a:cs typeface="Times New Roman" pitchFamily="18" charset="0"/>
              </a:endParaRPr>
            </a:p>
          </p:txBody>
        </p:sp>
        <p:cxnSp>
          <p:nvCxnSpPr>
            <p:cNvPr id="98" name="直線コネクタ 97"/>
            <p:cNvCxnSpPr>
              <a:stCxn id="97" idx="2"/>
            </p:cNvCxnSpPr>
            <p:nvPr/>
          </p:nvCxnSpPr>
          <p:spPr>
            <a:xfrm rot="16200000" flipH="1">
              <a:off x="5297305" y="2570906"/>
              <a:ext cx="274907" cy="118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96" idx="2"/>
            </p:cNvCxnSpPr>
            <p:nvPr/>
          </p:nvCxnSpPr>
          <p:spPr>
            <a:xfrm rot="16200000" flipH="1">
              <a:off x="5673011" y="2199462"/>
              <a:ext cx="544066" cy="474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0" name="Picture 2"/>
            <p:cNvPicPr>
              <a:picLocks noChangeAspect="1" noChangeArrowheads="1"/>
            </p:cNvPicPr>
            <p:nvPr/>
          </p:nvPicPr>
          <p:blipFill>
            <a:blip r:embed="rId7" cstate="print"/>
            <a:srcRect/>
            <a:stretch>
              <a:fillRect/>
            </a:stretch>
          </p:blipFill>
          <p:spPr bwMode="auto">
            <a:xfrm>
              <a:off x="6732239" y="692696"/>
              <a:ext cx="1582629" cy="1584176"/>
            </a:xfrm>
            <a:prstGeom prst="rect">
              <a:avLst/>
            </a:prstGeom>
            <a:noFill/>
            <a:ln w="9525">
              <a:noFill/>
              <a:miter lim="800000"/>
              <a:headEnd/>
              <a:tailEnd/>
            </a:ln>
          </p:spPr>
        </p:pic>
      </p:grpSp>
      <p:sp>
        <p:nvSpPr>
          <p:cNvPr id="109" name="テキスト ボックス 108"/>
          <p:cNvSpPr txBox="1"/>
          <p:nvPr/>
        </p:nvSpPr>
        <p:spPr>
          <a:xfrm>
            <a:off x="6372200" y="4149080"/>
            <a:ext cx="1656184" cy="400110"/>
          </a:xfrm>
          <a:prstGeom prst="rect">
            <a:avLst/>
          </a:prstGeom>
          <a:noFill/>
        </p:spPr>
        <p:txBody>
          <a:bodyPr wrap="square" rtlCol="0">
            <a:spAutoFit/>
          </a:bodyPr>
          <a:lstStyle/>
          <a:p>
            <a:r>
              <a:rPr kumimoji="1" lang="ja-JP" altLang="en-US" sz="2000" dirty="0" smtClean="0"/>
              <a:t>水：強く減衰</a:t>
            </a:r>
            <a:endParaRPr kumimoji="1" lang="ja-JP" altLang="en-US" sz="2000" dirty="0"/>
          </a:p>
        </p:txBody>
      </p:sp>
      <p:sp>
        <p:nvSpPr>
          <p:cNvPr id="110" name="テキスト ボックス 109"/>
          <p:cNvSpPr txBox="1"/>
          <p:nvPr/>
        </p:nvSpPr>
        <p:spPr>
          <a:xfrm>
            <a:off x="6372200" y="4613066"/>
            <a:ext cx="2448272" cy="400110"/>
          </a:xfrm>
          <a:prstGeom prst="rect">
            <a:avLst/>
          </a:prstGeom>
          <a:noFill/>
        </p:spPr>
        <p:txBody>
          <a:bodyPr wrap="square" rtlCol="0">
            <a:spAutoFit/>
          </a:bodyPr>
          <a:lstStyle/>
          <a:p>
            <a:r>
              <a:rPr kumimoji="1" lang="ja-JP" altLang="en-US" sz="2000" dirty="0" smtClean="0"/>
              <a:t>金属：透過しやすい</a:t>
            </a:r>
            <a:endParaRPr kumimoji="1" lang="ja-JP" altLang="en-US" sz="2000" dirty="0"/>
          </a:p>
        </p:txBody>
      </p:sp>
      <p:cxnSp>
        <p:nvCxnSpPr>
          <p:cNvPr id="111" name="直線コネクタ 110"/>
          <p:cNvCxnSpPr/>
          <p:nvPr/>
        </p:nvCxnSpPr>
        <p:spPr>
          <a:xfrm>
            <a:off x="6444208" y="4941168"/>
            <a:ext cx="216024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12" name="テキスト ボックス 111"/>
          <p:cNvSpPr txBox="1"/>
          <p:nvPr/>
        </p:nvSpPr>
        <p:spPr>
          <a:xfrm>
            <a:off x="5508104" y="5757836"/>
            <a:ext cx="3816424" cy="1003277"/>
          </a:xfrm>
          <a:prstGeom prst="rect">
            <a:avLst/>
          </a:prstGeom>
          <a:noFill/>
        </p:spPr>
        <p:txBody>
          <a:bodyPr wrap="square" lIns="79173" tIns="39587" rIns="79173" bIns="39587">
            <a:spAutoFit/>
          </a:bodyPr>
          <a:lstStyle/>
          <a:p>
            <a:pPr algn="ctr">
              <a:defRPr/>
            </a:pPr>
            <a:r>
              <a:rPr lang="ja-JP" altLang="en-US" sz="2000" dirty="0" smtClean="0">
                <a:latin typeface="Times New Roman" pitchFamily="18" charset="0"/>
                <a:ea typeface="+mn-ea"/>
                <a:cs typeface="Times New Roman" pitchFamily="18" charset="0"/>
              </a:rPr>
              <a:t>金属管内沸騰二相流の</a:t>
            </a:r>
            <a:endParaRPr lang="en-US" altLang="ja-JP" sz="2000" dirty="0" smtClean="0">
              <a:latin typeface="Times New Roman" pitchFamily="18" charset="0"/>
              <a:ea typeface="+mn-ea"/>
              <a:cs typeface="Times New Roman" pitchFamily="18" charset="0"/>
            </a:endParaRPr>
          </a:p>
          <a:p>
            <a:pPr algn="ctr">
              <a:defRPr/>
            </a:pPr>
            <a:r>
              <a:rPr lang="ja-JP" altLang="en-US" sz="2000" dirty="0" smtClean="0">
                <a:latin typeface="Times New Roman" pitchFamily="18" charset="0"/>
                <a:ea typeface="+mn-ea"/>
                <a:cs typeface="Times New Roman" pitchFamily="18" charset="0"/>
              </a:rPr>
              <a:t>可視化に</a:t>
            </a:r>
            <a:endParaRPr lang="en-US" altLang="ja-JP" sz="2000" dirty="0" smtClean="0">
              <a:latin typeface="Times New Roman" pitchFamily="18" charset="0"/>
              <a:ea typeface="+mn-ea"/>
              <a:cs typeface="Times New Roman" pitchFamily="18" charset="0"/>
            </a:endParaRPr>
          </a:p>
          <a:p>
            <a:pPr algn="ctr">
              <a:defRPr/>
            </a:pPr>
            <a:r>
              <a:rPr lang="ja-JP" altLang="en-US" sz="2000" dirty="0" smtClean="0">
                <a:latin typeface="Times New Roman" pitchFamily="18" charset="0"/>
                <a:ea typeface="+mn-ea"/>
                <a:cs typeface="Times New Roman" pitchFamily="18" charset="0"/>
              </a:rPr>
              <a:t>有用な手段</a:t>
            </a:r>
            <a:endParaRPr lang="ja-JP" altLang="en-US" sz="2000" dirty="0">
              <a:latin typeface="Times New Roman" pitchFamily="18" charset="0"/>
              <a:ea typeface="+mn-ea"/>
              <a:cs typeface="Times New Roman" pitchFamily="18" charset="0"/>
            </a:endParaRPr>
          </a:p>
        </p:txBody>
      </p:sp>
      <p:sp>
        <p:nvSpPr>
          <p:cNvPr id="113" name="下矢印 112"/>
          <p:cNvSpPr/>
          <p:nvPr/>
        </p:nvSpPr>
        <p:spPr>
          <a:xfrm>
            <a:off x="7126189" y="5195291"/>
            <a:ext cx="533399" cy="457201"/>
          </a:xfrm>
          <a:prstGeom prst="downArrow">
            <a:avLst/>
          </a:prstGeom>
          <a:gradFill flip="none" rotWithShape="1">
            <a:gsLst>
              <a:gs pos="0">
                <a:schemeClr val="tx1"/>
              </a:gs>
              <a:gs pos="39000">
                <a:schemeClr val="tx1"/>
              </a:gs>
              <a:gs pos="100000">
                <a:schemeClr val="tx1">
                  <a:tint val="23500"/>
                  <a:satMod val="160000"/>
                </a:schemeClr>
              </a:gs>
            </a:gsLst>
            <a:lin ang="5400000" scaled="1"/>
            <a:tileRect/>
          </a:gradFill>
          <a:ln w="38100">
            <a:solidFill>
              <a:schemeClr val="tx1"/>
            </a:solidFill>
          </a:ln>
        </p:spPr>
        <p:txBody>
          <a:bodyPr lIns="91401" tIns="45702" rIns="91401" bIns="45702" anchor="ctr"/>
          <a:lstStyle/>
          <a:p>
            <a:pPr algn="ctr">
              <a:defRPr/>
            </a:pPr>
            <a:endParaRPr lang="ja-JP" altLang="en-US" dirty="0"/>
          </a:p>
        </p:txBody>
      </p:sp>
      <p:sp>
        <p:nvSpPr>
          <p:cNvPr id="60" name="1 つの角を丸めた四角形 59"/>
          <p:cNvSpPr/>
          <p:nvPr/>
        </p:nvSpPr>
        <p:spPr bwMode="auto">
          <a:xfrm>
            <a:off x="6012160" y="3645025"/>
            <a:ext cx="2520280" cy="432047"/>
          </a:xfrm>
          <a:prstGeom prst="snipRoundRect">
            <a:avLst>
              <a:gd name="adj1" fmla="val 0"/>
              <a:gd name="adj2" fmla="val 0"/>
            </a:avLst>
          </a:prstGeom>
          <a:gradFill flip="none" rotWithShape="1">
            <a:gsLst>
              <a:gs pos="10000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01" tIns="45702" rIns="91401" bIns="45702" rtlCol="0" anchor="ctr"/>
          <a:lstStyle/>
          <a:p>
            <a:pPr algn="ctr" defTabSz="1477347"/>
            <a:r>
              <a:rPr lang="ja-JP" altLang="en-US" sz="2900" b="1" dirty="0" smtClean="0">
                <a:latin typeface="+mj-ea"/>
                <a:ea typeface="+mj-ea"/>
                <a:cs typeface="Times New Roman" pitchFamily="18" charset="0"/>
              </a:rPr>
              <a:t>中性子</a:t>
            </a:r>
            <a:endParaRPr lang="ja-JP" altLang="en-US" sz="2900" b="1" dirty="0">
              <a:latin typeface="+mj-ea"/>
              <a:ea typeface="+mj-ea"/>
              <a:cs typeface="Times New Roman" pitchFamily="18" charset="0"/>
            </a:endParaRPr>
          </a:p>
        </p:txBody>
      </p:sp>
      <p:cxnSp>
        <p:nvCxnSpPr>
          <p:cNvPr id="61" name="直線コネクタ 60"/>
          <p:cNvCxnSpPr/>
          <p:nvPr/>
        </p:nvCxnSpPr>
        <p:spPr>
          <a:xfrm>
            <a:off x="6444208" y="4509120"/>
            <a:ext cx="1368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a:off x="0" y="0"/>
            <a:ext cx="9144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bwMode="auto">
          <a:xfrm>
            <a:off x="142875" y="4005063"/>
            <a:ext cx="8915400" cy="1418827"/>
          </a:xfrm>
          <a:prstGeom prst="rect">
            <a:avLst/>
          </a:prstGeom>
          <a:solidFill>
            <a:srgbClr val="FFFF00"/>
          </a:solidFill>
          <a:ln w="38100" cap="flat" cmpd="sng" algn="ctr">
            <a:solidFill>
              <a:schemeClr val="tx1"/>
            </a:solidFill>
            <a:prstDash val="dash"/>
            <a:round/>
            <a:headEnd type="none" w="med" len="med"/>
            <a:tailEnd type="none" w="med" len="med"/>
          </a:ln>
          <a:effectLst/>
        </p:spPr>
        <p:txBody>
          <a:bodyPr lIns="91401" tIns="45702" rIns="91401" bIns="45702" rtlCol="0" anchor="ctr"/>
          <a:lstStyle/>
          <a:p>
            <a:pPr algn="ctr" defTabSz="1477347"/>
            <a:endParaRPr lang="ja-JP" altLang="en-US" sz="2900" dirty="0"/>
          </a:p>
        </p:txBody>
      </p:sp>
      <p:sp>
        <p:nvSpPr>
          <p:cNvPr id="64" name="テキスト ボックス 63"/>
          <p:cNvSpPr txBox="1"/>
          <p:nvPr/>
        </p:nvSpPr>
        <p:spPr>
          <a:xfrm>
            <a:off x="142875" y="4293096"/>
            <a:ext cx="8821613" cy="1372609"/>
          </a:xfrm>
          <a:prstGeom prst="rect">
            <a:avLst/>
          </a:prstGeom>
          <a:noFill/>
        </p:spPr>
        <p:txBody>
          <a:bodyPr wrap="square" lIns="79173" tIns="39587" rIns="79173" bIns="39587">
            <a:spAutoFit/>
          </a:bodyPr>
          <a:lstStyle/>
          <a:p>
            <a:pPr algn="ctr">
              <a:defRPr/>
            </a:pPr>
            <a:r>
              <a:rPr lang="ja-JP" altLang="en-US" sz="2800" b="1" dirty="0" smtClean="0">
                <a:latin typeface="Times New Roman" pitchFamily="18" charset="0"/>
                <a:ea typeface="+mn-ea"/>
                <a:cs typeface="Times New Roman" pitchFamily="18" charset="0"/>
              </a:rPr>
              <a:t>・</a:t>
            </a:r>
            <a:r>
              <a:rPr lang="ja-JP" altLang="en-US" sz="2800" b="1" dirty="0">
                <a:latin typeface="Times New Roman" pitchFamily="18" charset="0"/>
                <a:cs typeface="Times New Roman" pitchFamily="18" charset="0"/>
              </a:rPr>
              <a:t>中性子ラジオグラフィを</a:t>
            </a:r>
            <a:r>
              <a:rPr lang="ja-JP" altLang="en-US" sz="2800" b="1" dirty="0" smtClean="0">
                <a:latin typeface="Times New Roman" pitchFamily="18" charset="0"/>
                <a:cs typeface="Times New Roman" pitchFamily="18" charset="0"/>
              </a:rPr>
              <a:t>用いて</a:t>
            </a:r>
            <a:endParaRPr lang="en-US" altLang="ja-JP" sz="2800" b="1" dirty="0">
              <a:latin typeface="Times New Roman" pitchFamily="18" charset="0"/>
              <a:cs typeface="Times New Roman" pitchFamily="18" charset="0"/>
            </a:endParaRPr>
          </a:p>
          <a:p>
            <a:pPr algn="ctr">
              <a:defRPr/>
            </a:pPr>
            <a:r>
              <a:rPr lang="ja-JP" altLang="en-US" sz="2800" b="1" dirty="0">
                <a:latin typeface="Times New Roman" pitchFamily="18" charset="0"/>
                <a:cs typeface="Times New Roman" pitchFamily="18" charset="0"/>
              </a:rPr>
              <a:t>沸騰二相流のボイド率を定量評価</a:t>
            </a:r>
          </a:p>
          <a:p>
            <a:pPr algn="ctr">
              <a:defRPr/>
            </a:pPr>
            <a:endParaRPr lang="ja-JP" altLang="en-US" sz="2800" b="1" dirty="0">
              <a:latin typeface="Times New Roman" pitchFamily="18" charset="0"/>
              <a:ea typeface="+mn-ea"/>
              <a:cs typeface="Times New Roman" pitchFamily="18" charset="0"/>
            </a:endParaRPr>
          </a:p>
        </p:txBody>
      </p:sp>
      <p:sp>
        <p:nvSpPr>
          <p:cNvPr id="80" name="正方形/長方形 79"/>
          <p:cNvSpPr/>
          <p:nvPr/>
        </p:nvSpPr>
        <p:spPr bwMode="auto">
          <a:xfrm>
            <a:off x="3347864" y="3717032"/>
            <a:ext cx="2592288" cy="504056"/>
          </a:xfrm>
          <a:prstGeom prst="rect">
            <a:avLst/>
          </a:prstGeom>
          <a:solidFill>
            <a:srgbClr val="FFFF00"/>
          </a:solidFill>
          <a:ln w="38100" cap="flat" cmpd="sng" algn="ctr">
            <a:solidFill>
              <a:schemeClr val="tx1"/>
            </a:solidFill>
            <a:prstDash val="solid"/>
            <a:round/>
            <a:headEnd type="none" w="med" len="med"/>
            <a:tailEnd type="none" w="med" len="med"/>
          </a:ln>
          <a:effectLst/>
        </p:spPr>
        <p:txBody>
          <a:bodyPr lIns="91401" tIns="45702" rIns="91401" bIns="45702" rtlCol="0" anchor="ctr"/>
          <a:lstStyle/>
          <a:p>
            <a:pPr algn="ctr" defTabSz="1477347"/>
            <a:endParaRPr lang="ja-JP" altLang="en-US" sz="2900" dirty="0"/>
          </a:p>
        </p:txBody>
      </p:sp>
      <p:sp>
        <p:nvSpPr>
          <p:cNvPr id="81" name="テキスト ボックス 80"/>
          <p:cNvSpPr txBox="1"/>
          <p:nvPr/>
        </p:nvSpPr>
        <p:spPr>
          <a:xfrm>
            <a:off x="3354376" y="3717032"/>
            <a:ext cx="2590668" cy="510834"/>
          </a:xfrm>
          <a:prstGeom prst="rect">
            <a:avLst/>
          </a:prstGeom>
          <a:noFill/>
        </p:spPr>
        <p:txBody>
          <a:bodyPr wrap="square" lIns="79173" tIns="39587" rIns="79173" bIns="39587">
            <a:spAutoFit/>
          </a:bodyPr>
          <a:lstStyle/>
          <a:p>
            <a:pPr algn="ctr">
              <a:defRPr/>
            </a:pPr>
            <a:r>
              <a:rPr lang="en-US" altLang="ja-JP" sz="2800" b="1" i="1" dirty="0" smtClean="0">
                <a:latin typeface="Times New Roman" pitchFamily="18" charset="0"/>
                <a:ea typeface="+mn-ea"/>
                <a:cs typeface="Times New Roman" pitchFamily="18" charset="0"/>
              </a:rPr>
              <a:t>Objective</a:t>
            </a:r>
            <a:endParaRPr lang="ja-JP" altLang="en-US" sz="2800" b="1" i="1" dirty="0">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87678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テキスト ボックス 91"/>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R</a:t>
            </a:r>
            <a:r>
              <a:rPr lang="en-US" altLang="ja-JP" sz="2800" b="1" i="1" dirty="0" smtClean="0">
                <a:solidFill>
                  <a:srgbClr val="C00000"/>
                </a:solidFill>
                <a:latin typeface="Times New Roman" pitchFamily="18" charset="0"/>
                <a:cs typeface="Times New Roman" pitchFamily="18" charset="0"/>
              </a:rPr>
              <a:t>adiography</a:t>
            </a:r>
            <a:endParaRPr lang="ja-JP" altLang="en-US" sz="2800" b="1" i="1" dirty="0">
              <a:solidFill>
                <a:srgbClr val="C00000"/>
              </a:solidFill>
              <a:latin typeface="Times New Roman" pitchFamily="18" charset="0"/>
              <a:cs typeface="Times New Roman" pitchFamily="18" charset="0"/>
            </a:endParaRPr>
          </a:p>
        </p:txBody>
      </p:sp>
      <p:cxnSp>
        <p:nvCxnSpPr>
          <p:cNvPr id="93" name="直線コネクタ 92"/>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4" name="直線コネクタ 93"/>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graphicFrame>
        <p:nvGraphicFramePr>
          <p:cNvPr id="44036" name="Object 2"/>
          <p:cNvGraphicFramePr>
            <a:graphicFrameLocks noChangeAspect="1"/>
          </p:cNvGraphicFramePr>
          <p:nvPr>
            <p:extLst>
              <p:ext uri="{D42A27DB-BD31-4B8C-83A1-F6EECF244321}">
                <p14:modId xmlns:p14="http://schemas.microsoft.com/office/powerpoint/2010/main" val="1903918635"/>
              </p:ext>
            </p:extLst>
          </p:nvPr>
        </p:nvGraphicFramePr>
        <p:xfrm>
          <a:off x="5220072" y="2951946"/>
          <a:ext cx="3816424" cy="1517626"/>
        </p:xfrm>
        <a:graphic>
          <a:graphicData uri="http://schemas.openxmlformats.org/presentationml/2006/ole">
            <mc:AlternateContent xmlns:mc="http://schemas.openxmlformats.org/markup-compatibility/2006">
              <mc:Choice xmlns:v="urn:schemas-microsoft-com:vml" Requires="v">
                <p:oleObj spid="_x0000_s120835" name="数式" r:id="rId5" imgW="4673600" imgH="1841500" progId="Equation.3">
                  <p:embed/>
                </p:oleObj>
              </mc:Choice>
              <mc:Fallback>
                <p:oleObj name="数式" r:id="rId5" imgW="4673600" imgH="184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2951946"/>
                        <a:ext cx="3816424" cy="15176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8" name="Picture 9"/>
          <p:cNvPicPr>
            <a:picLocks noChangeAspect="1" noChangeArrowheads="1"/>
          </p:cNvPicPr>
          <p:nvPr/>
        </p:nvPicPr>
        <p:blipFill>
          <a:blip r:embed="rId7" cstate="print"/>
          <a:srcRect l="19581" r="55418"/>
          <a:stretch>
            <a:fillRect/>
          </a:stretch>
        </p:blipFill>
        <p:spPr bwMode="auto">
          <a:xfrm>
            <a:off x="251520" y="1817300"/>
            <a:ext cx="804965" cy="3222878"/>
          </a:xfrm>
          <a:prstGeom prst="rect">
            <a:avLst/>
          </a:prstGeom>
          <a:noFill/>
          <a:ln w="9525">
            <a:noFill/>
            <a:miter lim="800000"/>
            <a:headEnd/>
            <a:tailEnd/>
          </a:ln>
        </p:spPr>
      </p:pic>
      <p:pic>
        <p:nvPicPr>
          <p:cNvPr id="59" name="Picture 10"/>
          <p:cNvPicPr>
            <a:picLocks noChangeAspect="1" noChangeArrowheads="1"/>
          </p:cNvPicPr>
          <p:nvPr/>
        </p:nvPicPr>
        <p:blipFill>
          <a:blip r:embed="rId8" cstate="print"/>
          <a:srcRect l="19581" r="55418"/>
          <a:stretch>
            <a:fillRect/>
          </a:stretch>
        </p:blipFill>
        <p:spPr bwMode="auto">
          <a:xfrm>
            <a:off x="1534787" y="1817300"/>
            <a:ext cx="804965" cy="3222878"/>
          </a:xfrm>
          <a:prstGeom prst="rect">
            <a:avLst/>
          </a:prstGeom>
          <a:noFill/>
          <a:ln w="9525">
            <a:noFill/>
            <a:miter lim="800000"/>
            <a:headEnd/>
            <a:tailEnd/>
          </a:ln>
        </p:spPr>
      </p:pic>
      <p:pic>
        <p:nvPicPr>
          <p:cNvPr id="64" name="Picture 11"/>
          <p:cNvPicPr>
            <a:picLocks noChangeAspect="1" noChangeArrowheads="1"/>
          </p:cNvPicPr>
          <p:nvPr/>
        </p:nvPicPr>
        <p:blipFill>
          <a:blip r:embed="rId9" cstate="print"/>
          <a:srcRect l="19581" r="55418"/>
          <a:stretch>
            <a:fillRect/>
          </a:stretch>
        </p:blipFill>
        <p:spPr bwMode="auto">
          <a:xfrm>
            <a:off x="2889876" y="1817300"/>
            <a:ext cx="804965" cy="3222878"/>
          </a:xfrm>
          <a:prstGeom prst="rect">
            <a:avLst/>
          </a:prstGeom>
          <a:noFill/>
          <a:ln w="9525">
            <a:noFill/>
            <a:miter lim="800000"/>
            <a:headEnd/>
            <a:tailEnd/>
          </a:ln>
        </p:spPr>
      </p:pic>
      <p:pic>
        <p:nvPicPr>
          <p:cNvPr id="67" name="Picture 12"/>
          <p:cNvPicPr>
            <a:picLocks noChangeAspect="1" noChangeArrowheads="1"/>
          </p:cNvPicPr>
          <p:nvPr/>
        </p:nvPicPr>
        <p:blipFill>
          <a:blip r:embed="rId10" cstate="print"/>
          <a:srcRect l="19581" r="55418"/>
          <a:stretch>
            <a:fillRect/>
          </a:stretch>
        </p:blipFill>
        <p:spPr bwMode="auto">
          <a:xfrm>
            <a:off x="4199083" y="1817300"/>
            <a:ext cx="804965" cy="3222878"/>
          </a:xfrm>
          <a:prstGeom prst="rect">
            <a:avLst/>
          </a:prstGeom>
          <a:noFill/>
          <a:ln w="9525">
            <a:noFill/>
            <a:miter lim="800000"/>
            <a:headEnd/>
            <a:tailEnd/>
          </a:ln>
        </p:spPr>
      </p:pic>
      <p:sp>
        <p:nvSpPr>
          <p:cNvPr id="79" name="テキスト ボックス 78"/>
          <p:cNvSpPr txBox="1"/>
          <p:nvPr/>
        </p:nvSpPr>
        <p:spPr>
          <a:xfrm>
            <a:off x="395536" y="5040178"/>
            <a:ext cx="533400" cy="477054"/>
          </a:xfrm>
          <a:prstGeom prst="rect">
            <a:avLst/>
          </a:prstGeom>
          <a:noFill/>
        </p:spPr>
        <p:txBody>
          <a:bodyPr wrap="square" rtlCol="0">
            <a:spAutoFit/>
          </a:bodyPr>
          <a:lstStyle/>
          <a:p>
            <a:r>
              <a:rPr kumimoji="1" lang="en-US" altLang="ja-JP" b="1" i="1" dirty="0" smtClean="0">
                <a:latin typeface="Times New Roman" pitchFamily="18" charset="0"/>
                <a:cs typeface="Times New Roman" pitchFamily="18" charset="0"/>
              </a:rPr>
              <a:t>S</a:t>
            </a:r>
            <a:r>
              <a:rPr kumimoji="1" lang="en-US" altLang="ja-JP" b="1" i="1" baseline="-25000" dirty="0" smtClean="0">
                <a:latin typeface="Times New Roman" pitchFamily="18" charset="0"/>
                <a:cs typeface="Times New Roman" pitchFamily="18" charset="0"/>
              </a:rPr>
              <a:t>G</a:t>
            </a:r>
            <a:endParaRPr kumimoji="1" lang="ja-JP" altLang="en-US" b="1" i="1" dirty="0">
              <a:latin typeface="Times New Roman" pitchFamily="18" charset="0"/>
              <a:cs typeface="Times New Roman" pitchFamily="18" charset="0"/>
            </a:endParaRPr>
          </a:p>
        </p:txBody>
      </p:sp>
      <p:sp>
        <p:nvSpPr>
          <p:cNvPr id="87" name="テキスト ボックス 86"/>
          <p:cNvSpPr txBox="1"/>
          <p:nvPr/>
        </p:nvSpPr>
        <p:spPr>
          <a:xfrm>
            <a:off x="1757181" y="5040178"/>
            <a:ext cx="533400" cy="477054"/>
          </a:xfrm>
          <a:prstGeom prst="rect">
            <a:avLst/>
          </a:prstGeom>
          <a:noFill/>
        </p:spPr>
        <p:txBody>
          <a:bodyPr wrap="square" rtlCol="0">
            <a:spAutoFit/>
          </a:bodyPr>
          <a:lstStyle/>
          <a:p>
            <a:r>
              <a:rPr kumimoji="1" lang="en-US" altLang="ja-JP" b="1" i="1" dirty="0" smtClean="0">
                <a:latin typeface="Times New Roman" pitchFamily="18" charset="0"/>
                <a:cs typeface="Times New Roman" pitchFamily="18" charset="0"/>
              </a:rPr>
              <a:t>S</a:t>
            </a:r>
            <a:r>
              <a:rPr kumimoji="1" lang="en-US" altLang="ja-JP" b="1" i="1" baseline="-25000" dirty="0" smtClean="0">
                <a:latin typeface="Times New Roman" pitchFamily="18" charset="0"/>
                <a:cs typeface="Times New Roman" pitchFamily="18" charset="0"/>
              </a:rPr>
              <a:t>L</a:t>
            </a:r>
            <a:endParaRPr kumimoji="1" lang="ja-JP" altLang="en-US" b="1" i="1" dirty="0">
              <a:latin typeface="Times New Roman" pitchFamily="18" charset="0"/>
              <a:cs typeface="Times New Roman" pitchFamily="18" charset="0"/>
            </a:endParaRPr>
          </a:p>
        </p:txBody>
      </p:sp>
      <p:sp>
        <p:nvSpPr>
          <p:cNvPr id="88" name="テキスト ボックス 87"/>
          <p:cNvSpPr txBox="1"/>
          <p:nvPr/>
        </p:nvSpPr>
        <p:spPr>
          <a:xfrm>
            <a:off x="3016771" y="5040178"/>
            <a:ext cx="619125" cy="477054"/>
          </a:xfrm>
          <a:prstGeom prst="rect">
            <a:avLst/>
          </a:prstGeom>
          <a:noFill/>
        </p:spPr>
        <p:txBody>
          <a:bodyPr wrap="square" rtlCol="0">
            <a:spAutoFit/>
          </a:bodyPr>
          <a:lstStyle/>
          <a:p>
            <a:r>
              <a:rPr kumimoji="1" lang="en-US" altLang="ja-JP" b="1" i="1" dirty="0" smtClean="0">
                <a:latin typeface="Times New Roman" pitchFamily="18" charset="0"/>
                <a:cs typeface="Times New Roman" pitchFamily="18" charset="0"/>
              </a:rPr>
              <a:t>S</a:t>
            </a:r>
            <a:r>
              <a:rPr kumimoji="1" lang="en-US" altLang="ja-JP" b="1" i="1" baseline="-25000" dirty="0" smtClean="0">
                <a:latin typeface="Times New Roman" pitchFamily="18" charset="0"/>
                <a:cs typeface="Times New Roman" pitchFamily="18" charset="0"/>
              </a:rPr>
              <a:t>TP</a:t>
            </a:r>
            <a:endParaRPr kumimoji="1" lang="ja-JP" altLang="en-US" b="1" i="1" dirty="0">
              <a:latin typeface="Times New Roman" pitchFamily="18" charset="0"/>
              <a:cs typeface="Times New Roman" pitchFamily="18" charset="0"/>
            </a:endParaRPr>
          </a:p>
        </p:txBody>
      </p:sp>
      <p:sp>
        <p:nvSpPr>
          <p:cNvPr id="89" name="テキスト ボックス 88"/>
          <p:cNvSpPr txBox="1"/>
          <p:nvPr/>
        </p:nvSpPr>
        <p:spPr>
          <a:xfrm>
            <a:off x="4398640" y="5040178"/>
            <a:ext cx="533400" cy="477054"/>
          </a:xfrm>
          <a:prstGeom prst="rect">
            <a:avLst/>
          </a:prstGeom>
          <a:noFill/>
        </p:spPr>
        <p:txBody>
          <a:bodyPr wrap="square" rtlCol="0">
            <a:spAutoFit/>
          </a:bodyPr>
          <a:lstStyle/>
          <a:p>
            <a:r>
              <a:rPr kumimoji="1" lang="en-US" altLang="ja-JP" b="1" i="1" dirty="0" smtClean="0">
                <a:latin typeface="Times New Roman" pitchFamily="18" charset="0"/>
                <a:cs typeface="Times New Roman" pitchFamily="18" charset="0"/>
              </a:rPr>
              <a:t>O</a:t>
            </a:r>
            <a:endParaRPr kumimoji="1" lang="ja-JP" altLang="en-US" b="1" i="1" dirty="0">
              <a:latin typeface="Times New Roman" pitchFamily="18" charset="0"/>
              <a:cs typeface="Times New Roman" pitchFamily="18" charset="0"/>
            </a:endParaRPr>
          </a:p>
        </p:txBody>
      </p:sp>
      <p:sp>
        <p:nvSpPr>
          <p:cNvPr id="90" name="テキスト ボックス 20"/>
          <p:cNvSpPr txBox="1">
            <a:spLocks noChangeArrowheads="1"/>
          </p:cNvSpPr>
          <p:nvPr/>
        </p:nvSpPr>
        <p:spPr bwMode="auto">
          <a:xfrm>
            <a:off x="-36512" y="1295762"/>
            <a:ext cx="1368152" cy="400110"/>
          </a:xfrm>
          <a:prstGeom prst="rect">
            <a:avLst/>
          </a:prstGeom>
          <a:noFill/>
          <a:ln w="9525">
            <a:noFill/>
            <a:miter lim="800000"/>
            <a:headEnd/>
            <a:tailEnd/>
          </a:ln>
        </p:spPr>
        <p:txBody>
          <a:bodyPr wrap="square">
            <a:spAutoFit/>
          </a:bodyPr>
          <a:lstStyle/>
          <a:p>
            <a:pPr algn="ctr"/>
            <a:r>
              <a:rPr lang="en-US" altLang="ja-JP" sz="2000" b="1" dirty="0">
                <a:latin typeface="Times New Roman" pitchFamily="18" charset="0"/>
                <a:cs typeface="Times New Roman" pitchFamily="18" charset="0"/>
              </a:rPr>
              <a:t>air only</a:t>
            </a:r>
            <a:endParaRPr lang="ja-JP" altLang="en-US" sz="2000" b="1" dirty="0">
              <a:latin typeface="Times New Roman" pitchFamily="18" charset="0"/>
              <a:cs typeface="Times New Roman" pitchFamily="18" charset="0"/>
            </a:endParaRPr>
          </a:p>
        </p:txBody>
      </p:sp>
      <p:sp>
        <p:nvSpPr>
          <p:cNvPr id="91" name="テキスト ボックス 21"/>
          <p:cNvSpPr txBox="1">
            <a:spLocks noChangeArrowheads="1"/>
          </p:cNvSpPr>
          <p:nvPr/>
        </p:nvSpPr>
        <p:spPr bwMode="auto">
          <a:xfrm>
            <a:off x="1115616" y="1295762"/>
            <a:ext cx="1656184" cy="400110"/>
          </a:xfrm>
          <a:prstGeom prst="rect">
            <a:avLst/>
          </a:prstGeom>
          <a:noFill/>
          <a:ln w="9525">
            <a:noFill/>
            <a:miter lim="800000"/>
            <a:headEnd/>
            <a:tailEnd/>
          </a:ln>
        </p:spPr>
        <p:txBody>
          <a:bodyPr wrap="square">
            <a:spAutoFit/>
          </a:bodyPr>
          <a:lstStyle/>
          <a:p>
            <a:pPr algn="ctr"/>
            <a:r>
              <a:rPr lang="en-US" altLang="ja-JP" sz="2000" b="1" dirty="0">
                <a:latin typeface="Times New Roman" pitchFamily="18" charset="0"/>
                <a:cs typeface="Times New Roman" pitchFamily="18" charset="0"/>
              </a:rPr>
              <a:t>liquid only</a:t>
            </a:r>
            <a:endParaRPr lang="ja-JP" altLang="en-US" sz="2000" b="1" dirty="0">
              <a:latin typeface="Times New Roman" pitchFamily="18" charset="0"/>
              <a:cs typeface="Times New Roman" pitchFamily="18" charset="0"/>
            </a:endParaRPr>
          </a:p>
        </p:txBody>
      </p:sp>
      <p:sp>
        <p:nvSpPr>
          <p:cNvPr id="95" name="テキスト ボックス 22"/>
          <p:cNvSpPr txBox="1">
            <a:spLocks noChangeArrowheads="1"/>
          </p:cNvSpPr>
          <p:nvPr/>
        </p:nvSpPr>
        <p:spPr bwMode="auto">
          <a:xfrm>
            <a:off x="2195736" y="992922"/>
            <a:ext cx="2232248" cy="707886"/>
          </a:xfrm>
          <a:prstGeom prst="rect">
            <a:avLst/>
          </a:prstGeom>
          <a:noFill/>
          <a:ln w="9525">
            <a:noFill/>
            <a:miter lim="800000"/>
            <a:headEnd/>
            <a:tailEnd/>
          </a:ln>
        </p:spPr>
        <p:txBody>
          <a:bodyPr>
            <a:spAutoFit/>
          </a:bodyPr>
          <a:lstStyle/>
          <a:p>
            <a:pPr algn="ctr"/>
            <a:r>
              <a:rPr lang="en-US" altLang="ja-JP" sz="2000" b="1" dirty="0">
                <a:latin typeface="Times New Roman" pitchFamily="18" charset="0"/>
                <a:cs typeface="Times New Roman" pitchFamily="18" charset="0"/>
              </a:rPr>
              <a:t>two-phase </a:t>
            </a:r>
            <a:endParaRPr lang="en-US" altLang="ja-JP" sz="2000" b="1" dirty="0" smtClean="0">
              <a:latin typeface="Times New Roman" pitchFamily="18" charset="0"/>
              <a:cs typeface="Times New Roman" pitchFamily="18" charset="0"/>
            </a:endParaRPr>
          </a:p>
          <a:p>
            <a:pPr algn="ctr"/>
            <a:r>
              <a:rPr lang="en-US" altLang="ja-JP" sz="2000" b="1" dirty="0" smtClean="0">
                <a:latin typeface="Times New Roman" pitchFamily="18" charset="0"/>
                <a:cs typeface="Times New Roman" pitchFamily="18" charset="0"/>
              </a:rPr>
              <a:t>flow</a:t>
            </a:r>
            <a:endParaRPr lang="ja-JP" altLang="en-US" sz="2000" b="1" dirty="0">
              <a:latin typeface="Times New Roman" pitchFamily="18" charset="0"/>
              <a:cs typeface="Times New Roman" pitchFamily="18" charset="0"/>
            </a:endParaRPr>
          </a:p>
        </p:txBody>
      </p:sp>
      <p:sp>
        <p:nvSpPr>
          <p:cNvPr id="96" name="テキスト ボックス 23"/>
          <p:cNvSpPr txBox="1">
            <a:spLocks noChangeArrowheads="1"/>
          </p:cNvSpPr>
          <p:nvPr/>
        </p:nvSpPr>
        <p:spPr bwMode="auto">
          <a:xfrm>
            <a:off x="4211960" y="1367770"/>
            <a:ext cx="792088" cy="400110"/>
          </a:xfrm>
          <a:prstGeom prst="rect">
            <a:avLst/>
          </a:prstGeom>
          <a:noFill/>
          <a:ln w="9525">
            <a:noFill/>
            <a:miter lim="800000"/>
            <a:headEnd/>
            <a:tailEnd/>
          </a:ln>
        </p:spPr>
        <p:txBody>
          <a:bodyPr wrap="square">
            <a:spAutoFit/>
          </a:bodyPr>
          <a:lstStyle/>
          <a:p>
            <a:pPr algn="ctr"/>
            <a:r>
              <a:rPr lang="en-US" altLang="ja-JP" sz="2000" b="1" dirty="0">
                <a:latin typeface="Times New Roman" pitchFamily="18" charset="0"/>
                <a:cs typeface="Times New Roman" pitchFamily="18" charset="0"/>
              </a:rPr>
              <a:t>offset</a:t>
            </a:r>
            <a:endParaRPr lang="ja-JP" altLang="en-US" sz="2000" b="1" dirty="0">
              <a:latin typeface="Times New Roman" pitchFamily="18" charset="0"/>
              <a:cs typeface="Times New Roman" pitchFamily="18" charset="0"/>
            </a:endParaRPr>
          </a:p>
        </p:txBody>
      </p:sp>
      <p:pic>
        <p:nvPicPr>
          <p:cNvPr id="97" name="図 96"/>
          <p:cNvPicPr>
            <a:picLocks noChangeAspect="1"/>
          </p:cNvPicPr>
          <p:nvPr/>
        </p:nvPicPr>
        <p:blipFill>
          <a:blip r:embed="rId11" cstate="print"/>
          <a:srcRect l="10060" r="8622"/>
          <a:stretch>
            <a:fillRect/>
          </a:stretch>
        </p:blipFill>
        <p:spPr bwMode="auto">
          <a:xfrm>
            <a:off x="6084168" y="1871826"/>
            <a:ext cx="791114" cy="3225187"/>
          </a:xfrm>
          <a:prstGeom prst="rect">
            <a:avLst/>
          </a:prstGeom>
          <a:noFill/>
          <a:ln w="9525">
            <a:noFill/>
            <a:miter lim="800000"/>
            <a:headEnd/>
            <a:tailEnd/>
          </a:ln>
        </p:spPr>
      </p:pic>
      <p:grpSp>
        <p:nvGrpSpPr>
          <p:cNvPr id="102" name="グループ化 101"/>
          <p:cNvGrpSpPr/>
          <p:nvPr/>
        </p:nvGrpSpPr>
        <p:grpSpPr>
          <a:xfrm>
            <a:off x="6948264" y="4176082"/>
            <a:ext cx="1524000" cy="978932"/>
            <a:chOff x="7772400" y="5029200"/>
            <a:chExt cx="1524000" cy="978932"/>
          </a:xfrm>
        </p:grpSpPr>
        <p:pic>
          <p:nvPicPr>
            <p:cNvPr id="103" name="図 102"/>
            <p:cNvPicPr/>
            <p:nvPr/>
          </p:nvPicPr>
          <p:blipFill>
            <a:blip r:embed="rId12" cstate="print"/>
            <a:srcRect l="58576" t="21666" r="34399" b="74387"/>
            <a:stretch>
              <a:fillRect/>
            </a:stretch>
          </p:blipFill>
          <p:spPr bwMode="auto">
            <a:xfrm>
              <a:off x="7924800" y="5334000"/>
              <a:ext cx="1219200" cy="333375"/>
            </a:xfrm>
            <a:prstGeom prst="rect">
              <a:avLst/>
            </a:prstGeom>
            <a:noFill/>
            <a:ln w="9525">
              <a:noFill/>
              <a:miter lim="800000"/>
              <a:headEnd/>
              <a:tailEnd/>
            </a:ln>
          </p:spPr>
        </p:pic>
        <p:sp>
          <p:nvSpPr>
            <p:cNvPr id="104" name="テキスト ボックス 103"/>
            <p:cNvSpPr txBox="1"/>
            <p:nvPr/>
          </p:nvSpPr>
          <p:spPr>
            <a:xfrm>
              <a:off x="7772400" y="5029200"/>
              <a:ext cx="1524000" cy="369332"/>
            </a:xfrm>
            <a:prstGeom prst="rect">
              <a:avLst/>
            </a:prstGeom>
            <a:noFill/>
          </p:spPr>
          <p:txBody>
            <a:bodyPr wrap="square" rtlCol="0">
              <a:spAutoFit/>
            </a:bodyPr>
            <a:lstStyle/>
            <a:p>
              <a:r>
                <a:rPr kumimoji="1" lang="en-US" altLang="ja-JP" sz="1800" b="1" dirty="0" smtClean="0">
                  <a:latin typeface="Times New Roman" pitchFamily="18" charset="0"/>
                  <a:cs typeface="Times New Roman" pitchFamily="18" charset="0"/>
                </a:rPr>
                <a:t>Void fraction</a:t>
              </a:r>
              <a:endParaRPr kumimoji="1" lang="ja-JP" altLang="en-US" sz="1800" b="1" dirty="0">
                <a:latin typeface="Times New Roman" pitchFamily="18" charset="0"/>
                <a:cs typeface="Times New Roman" pitchFamily="18" charset="0"/>
              </a:endParaRPr>
            </a:p>
          </p:txBody>
        </p:sp>
        <p:sp>
          <p:nvSpPr>
            <p:cNvPr id="105" name="テキスト ボックス 104"/>
            <p:cNvSpPr txBox="1"/>
            <p:nvPr/>
          </p:nvSpPr>
          <p:spPr>
            <a:xfrm>
              <a:off x="7772400" y="5638800"/>
              <a:ext cx="304800" cy="369332"/>
            </a:xfrm>
            <a:prstGeom prst="rect">
              <a:avLst/>
            </a:prstGeom>
            <a:noFill/>
          </p:spPr>
          <p:txBody>
            <a:bodyPr wrap="square" rtlCol="0">
              <a:spAutoFit/>
            </a:bodyPr>
            <a:lstStyle/>
            <a:p>
              <a:r>
                <a:rPr kumimoji="1" lang="en-US" altLang="ja-JP" sz="1800" b="1" dirty="0" smtClean="0">
                  <a:latin typeface="Times New Roman" pitchFamily="18" charset="0"/>
                  <a:cs typeface="Times New Roman" pitchFamily="18" charset="0"/>
                </a:rPr>
                <a:t>0</a:t>
              </a:r>
              <a:endParaRPr kumimoji="1" lang="ja-JP" altLang="en-US" sz="1800" b="1" dirty="0">
                <a:latin typeface="Times New Roman" pitchFamily="18" charset="0"/>
                <a:cs typeface="Times New Roman" pitchFamily="18" charset="0"/>
              </a:endParaRPr>
            </a:p>
          </p:txBody>
        </p:sp>
        <p:sp>
          <p:nvSpPr>
            <p:cNvPr id="106" name="テキスト ボックス 105"/>
            <p:cNvSpPr txBox="1"/>
            <p:nvPr/>
          </p:nvSpPr>
          <p:spPr>
            <a:xfrm>
              <a:off x="8915400" y="5638800"/>
              <a:ext cx="304800" cy="369332"/>
            </a:xfrm>
            <a:prstGeom prst="rect">
              <a:avLst/>
            </a:prstGeom>
            <a:noFill/>
          </p:spPr>
          <p:txBody>
            <a:bodyPr wrap="square" rtlCol="0">
              <a:spAutoFit/>
            </a:bodyPr>
            <a:lstStyle/>
            <a:p>
              <a:r>
                <a:rPr kumimoji="1" lang="en-US" altLang="ja-JP" sz="1800" b="1" dirty="0" smtClean="0">
                  <a:latin typeface="Times New Roman" pitchFamily="18" charset="0"/>
                  <a:cs typeface="Times New Roman" pitchFamily="18" charset="0"/>
                </a:rPr>
                <a:t>1</a:t>
              </a:r>
              <a:endParaRPr kumimoji="1" lang="ja-JP" altLang="en-US" sz="1800" b="1" dirty="0">
                <a:latin typeface="Times New Roman" pitchFamily="18" charset="0"/>
                <a:cs typeface="Times New Roman" pitchFamily="18" charset="0"/>
              </a:endParaRPr>
            </a:p>
          </p:txBody>
        </p:sp>
      </p:grpSp>
      <p:sp>
        <p:nvSpPr>
          <p:cNvPr id="107" name="テキスト ボックス 23"/>
          <p:cNvSpPr txBox="1">
            <a:spLocks noChangeArrowheads="1"/>
          </p:cNvSpPr>
          <p:nvPr/>
        </p:nvSpPr>
        <p:spPr bwMode="auto">
          <a:xfrm>
            <a:off x="5508104" y="1471716"/>
            <a:ext cx="3240360" cy="400110"/>
          </a:xfrm>
          <a:prstGeom prst="rect">
            <a:avLst/>
          </a:prstGeom>
          <a:noFill/>
          <a:ln w="9525">
            <a:noFill/>
            <a:miter lim="800000"/>
            <a:headEnd/>
            <a:tailEnd/>
          </a:ln>
        </p:spPr>
        <p:txBody>
          <a:bodyPr wrap="square">
            <a:spAutoFit/>
          </a:bodyPr>
          <a:lstStyle/>
          <a:p>
            <a:pPr algn="ctr"/>
            <a:r>
              <a:rPr lang="en-US" altLang="ja-JP" sz="2000" b="1" dirty="0" smtClean="0">
                <a:latin typeface="Times New Roman" pitchFamily="18" charset="0"/>
                <a:cs typeface="Times New Roman" pitchFamily="18" charset="0"/>
              </a:rPr>
              <a:t>Void fraction distribution</a:t>
            </a:r>
            <a:endParaRPr lang="ja-JP" altLang="en-US" sz="2000" b="1" dirty="0">
              <a:latin typeface="Times New Roman" pitchFamily="18" charset="0"/>
              <a:cs typeface="Times New Roman" pitchFamily="18" charset="0"/>
            </a:endParaRPr>
          </a:p>
        </p:txBody>
      </p:sp>
      <p:sp>
        <p:nvSpPr>
          <p:cNvPr id="29" name="テキスト ボックス 21"/>
          <p:cNvSpPr txBox="1">
            <a:spLocks noChangeArrowheads="1"/>
          </p:cNvSpPr>
          <p:nvPr/>
        </p:nvSpPr>
        <p:spPr bwMode="auto">
          <a:xfrm>
            <a:off x="5148064" y="2335812"/>
            <a:ext cx="3923928" cy="400110"/>
          </a:xfrm>
          <a:prstGeom prst="rect">
            <a:avLst/>
          </a:prstGeom>
          <a:noFill/>
          <a:ln w="9525">
            <a:noFill/>
            <a:miter lim="800000"/>
            <a:headEnd/>
            <a:tailEnd/>
          </a:ln>
        </p:spPr>
        <p:txBody>
          <a:bodyPr wrap="square">
            <a:spAutoFit/>
          </a:bodyPr>
          <a:lstStyle/>
          <a:p>
            <a:pPr algn="ctr"/>
            <a:r>
              <a:rPr lang="ja-JP" altLang="en-US" sz="2000" b="1" dirty="0" smtClean="0">
                <a:latin typeface="Times New Roman" pitchFamily="18" charset="0"/>
                <a:cs typeface="Times New Roman" pitchFamily="18" charset="0"/>
              </a:rPr>
              <a:t>ボイド率 </a:t>
            </a:r>
            <a:r>
              <a:rPr lang="en-US" altLang="ja-JP" sz="2000" b="1" dirty="0" smtClean="0">
                <a:latin typeface="Times New Roman" pitchFamily="18" charset="0"/>
                <a:cs typeface="Times New Roman" pitchFamily="18" charset="0"/>
              </a:rPr>
              <a:t>α</a:t>
            </a:r>
            <a:r>
              <a:rPr lang="ja-JP" altLang="en-US" sz="2000" b="1" dirty="0" smtClean="0">
                <a:latin typeface="Times New Roman" pitchFamily="18" charset="0"/>
                <a:cs typeface="Times New Roman" pitchFamily="18" charset="0"/>
              </a:rPr>
              <a:t> ： 気相と液相の存在比</a:t>
            </a:r>
            <a:endParaRPr lang="ja-JP" altLang="en-US" sz="2000" b="1" dirty="0">
              <a:latin typeface="Times New Roman" pitchFamily="18" charset="0"/>
              <a:cs typeface="Times New Roman" pitchFamily="18" charset="0"/>
            </a:endParaRPr>
          </a:p>
        </p:txBody>
      </p:sp>
    </p:spTree>
    <p:custDataLst>
      <p:tags r:id="rId2"/>
    </p:custDataLst>
    <p:extLst>
      <p:ext uri="{BB962C8B-B14F-4D97-AF65-F5344CB8AC3E}">
        <p14:creationId xmlns:p14="http://schemas.microsoft.com/office/powerpoint/2010/main" val="4194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44036"/>
                                        </p:tgtEl>
                                      </p:cBhvr>
                                    </p:animEffect>
                                    <p:set>
                                      <p:cBhvr>
                                        <p:cTn id="7" dur="1" fill="hold">
                                          <p:stCondLst>
                                            <p:cond delay="499"/>
                                          </p:stCondLst>
                                        </p:cTn>
                                        <p:tgtEl>
                                          <p:spTgt spid="44036"/>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checkerboard(across)">
                                      <p:cBhvr>
                                        <p:cTn id="14" dur="500"/>
                                        <p:tgtEl>
                                          <p:spTgt spid="97"/>
                                        </p:tgtEl>
                                      </p:cBhvr>
                                    </p:animEffect>
                                  </p:childTnLst>
                                </p:cTn>
                              </p:par>
                              <p:par>
                                <p:cTn id="15" presetID="5" presetClass="entr" presetSubtype="1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checkerboard(across)">
                                      <p:cBhvr>
                                        <p:cTn id="17" dur="500"/>
                                        <p:tgtEl>
                                          <p:spTgt spid="102"/>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checkerboard(across)">
                                      <p:cBhvr>
                                        <p:cTn id="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1" descr="D:\熱研\NR\NR(写真)\京大炉\PC040633.JPG"/>
          <p:cNvPicPr>
            <a:picLocks noChangeAspect="1" noChangeArrowheads="1"/>
          </p:cNvPicPr>
          <p:nvPr/>
        </p:nvPicPr>
        <p:blipFill>
          <a:blip r:embed="rId3" cstate="print"/>
          <a:srcRect/>
          <a:stretch>
            <a:fillRect/>
          </a:stretch>
        </p:blipFill>
        <p:spPr bwMode="auto">
          <a:xfrm>
            <a:off x="144016" y="692696"/>
            <a:ext cx="4798142" cy="3600400"/>
          </a:xfrm>
          <a:prstGeom prst="rect">
            <a:avLst/>
          </a:prstGeom>
          <a:noFill/>
          <a:ln w="9525">
            <a:noFill/>
            <a:miter lim="800000"/>
            <a:headEnd/>
            <a:tailEnd/>
          </a:ln>
        </p:spPr>
      </p:pic>
      <p:graphicFrame>
        <p:nvGraphicFramePr>
          <p:cNvPr id="57" name="Group 40"/>
          <p:cNvGraphicFramePr>
            <a:graphicFrameLocks noGrp="1"/>
          </p:cNvGraphicFramePr>
          <p:nvPr/>
        </p:nvGraphicFramePr>
        <p:xfrm>
          <a:off x="4067944" y="3789040"/>
          <a:ext cx="4718620" cy="2824100"/>
        </p:xfrm>
        <a:graphic>
          <a:graphicData uri="http://schemas.openxmlformats.org/drawingml/2006/table">
            <a:tbl>
              <a:tblPr/>
              <a:tblGrid>
                <a:gridCol w="2264565"/>
                <a:gridCol w="2454055"/>
              </a:tblGrid>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Nuclear reactor</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KUR</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B4 port</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Thermal output</a:t>
                      </a:r>
                    </a:p>
                  </a:txBody>
                  <a:tcPr marL="90000" marR="90000" marT="46800" marB="4680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1 MW</a:t>
                      </a:r>
                    </a:p>
                  </a:txBody>
                  <a:tcPr marL="90000" marR="90000" marT="46800" marB="46800"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Neutron flux</a:t>
                      </a:r>
                    </a:p>
                  </a:txBody>
                  <a:tcPr marL="90000" marR="90000" marT="46800" marB="4680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1×10</a:t>
                      </a:r>
                      <a:r>
                        <a:rPr kumimoji="1" lang="en-US" altLang="ja-JP" sz="2000" b="0" i="0" u="none" strike="noStrike" cap="none" normalizeH="0" baseline="30000" dirty="0" smtClean="0">
                          <a:ln>
                            <a:noFill/>
                          </a:ln>
                          <a:solidFill>
                            <a:schemeClr val="tx1"/>
                          </a:solidFill>
                          <a:effectLst/>
                          <a:latin typeface="Times New Roman" pitchFamily="18" charset="0"/>
                          <a:ea typeface="ＭＳ Ｐゴシック" pitchFamily="50" charset="-128"/>
                        </a:rPr>
                        <a:t>7</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 n/cm</a:t>
                      </a:r>
                      <a:r>
                        <a:rPr kumimoji="1" lang="en-US" altLang="ja-JP" sz="2000" b="0" i="0" u="none" strike="noStrike" cap="none" normalizeH="0" baseline="30000" dirty="0" smtClean="0">
                          <a:ln>
                            <a:noFill/>
                          </a:ln>
                          <a:solidFill>
                            <a:schemeClr val="tx1"/>
                          </a:solidFill>
                          <a:effectLst/>
                          <a:latin typeface="Times New Roman" pitchFamily="18" charset="0"/>
                          <a:ea typeface="ＭＳ Ｐゴシック" pitchFamily="50" charset="-128"/>
                        </a:rPr>
                        <a:t>2</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s</a:t>
                      </a:r>
                    </a:p>
                  </a:txBody>
                  <a:tcPr marL="90000" marR="90000" marT="46800" marB="46800"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Typical spectrum</a:t>
                      </a:r>
                    </a:p>
                  </a:txBody>
                  <a:tcPr marL="90000" marR="90000" marT="46800" marB="4680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1.2 A</a:t>
                      </a:r>
                    </a:p>
                  </a:txBody>
                  <a:tcPr marL="90000" marR="90000" marT="46800" marB="46800"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Guide tube length</a:t>
                      </a:r>
                    </a:p>
                  </a:txBody>
                  <a:tcPr marL="90000" marR="90000" marT="46800" marB="4680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11.7 m</a:t>
                      </a:r>
                    </a:p>
                  </a:txBody>
                  <a:tcPr marL="90000" marR="90000" marT="46800" marB="46800"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Guide tube</a:t>
                      </a:r>
                    </a:p>
                    <a:p>
                      <a:pPr marL="0" marR="0" lvl="0" indent="0" algn="ctr"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 cross section</a:t>
                      </a:r>
                    </a:p>
                  </a:txBody>
                  <a:tcPr marL="90000" marR="90000" marT="46800" marB="4680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10</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D</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×75</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D’</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 </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mm</a:t>
                      </a:r>
                    </a:p>
                  </a:txBody>
                  <a:tcPr marL="90000" marR="90000" marT="46800" marB="46800"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r>
            </a:tbl>
          </a:graphicData>
        </a:graphic>
      </p:graphicFrame>
      <p:sp>
        <p:nvSpPr>
          <p:cNvPr id="92" name="テキスト ボックス 91"/>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N</a:t>
            </a:r>
            <a:r>
              <a:rPr lang="en-US" altLang="ja-JP" sz="2800" b="1" i="1" dirty="0" smtClean="0">
                <a:solidFill>
                  <a:srgbClr val="C00000"/>
                </a:solidFill>
                <a:latin typeface="Times New Roman" pitchFamily="18" charset="0"/>
                <a:cs typeface="Times New Roman" pitchFamily="18" charset="0"/>
              </a:rPr>
              <a:t>uclear Reactor</a:t>
            </a:r>
            <a:endParaRPr lang="ja-JP" altLang="en-US" sz="2800" b="1" i="1" dirty="0">
              <a:solidFill>
                <a:srgbClr val="C00000"/>
              </a:solidFill>
              <a:latin typeface="Times New Roman" pitchFamily="18" charset="0"/>
              <a:cs typeface="Times New Roman" pitchFamily="18" charset="0"/>
            </a:endParaRPr>
          </a:p>
        </p:txBody>
      </p:sp>
      <p:cxnSp>
        <p:nvCxnSpPr>
          <p:cNvPr id="93" name="直線コネクタ 92"/>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4" name="直線コネクタ 93"/>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1" name="直線コネクタ 50"/>
          <p:cNvCxnSpPr/>
          <p:nvPr/>
        </p:nvCxnSpPr>
        <p:spPr>
          <a:xfrm>
            <a:off x="4067944" y="3789040"/>
            <a:ext cx="4709914"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4067944" y="6635452"/>
            <a:ext cx="4709914"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797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テキスト ボックス 91"/>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I</a:t>
            </a:r>
            <a:r>
              <a:rPr lang="en-US" altLang="ja-JP" sz="2800" b="1" i="1" dirty="0" smtClean="0">
                <a:solidFill>
                  <a:srgbClr val="C00000"/>
                </a:solidFill>
                <a:latin typeface="Times New Roman" pitchFamily="18" charset="0"/>
                <a:cs typeface="Times New Roman" pitchFamily="18" charset="0"/>
              </a:rPr>
              <a:t>maging System</a:t>
            </a:r>
            <a:endParaRPr lang="ja-JP" altLang="en-US" sz="2800" b="1" i="1" dirty="0">
              <a:solidFill>
                <a:srgbClr val="C00000"/>
              </a:solidFill>
              <a:latin typeface="Times New Roman" pitchFamily="18" charset="0"/>
              <a:cs typeface="Times New Roman" pitchFamily="18" charset="0"/>
            </a:endParaRPr>
          </a:p>
        </p:txBody>
      </p:sp>
      <p:cxnSp>
        <p:nvCxnSpPr>
          <p:cNvPr id="93" name="直線コネクタ 92"/>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4" name="直線コネクタ 93"/>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83" name="直角三角形 82"/>
          <p:cNvSpPr/>
          <p:nvPr/>
        </p:nvSpPr>
        <p:spPr>
          <a:xfrm rot="10800000">
            <a:off x="491669" y="548680"/>
            <a:ext cx="1281286" cy="12812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8" name="Group 27"/>
          <p:cNvGraphicFramePr>
            <a:graphicFrameLocks noGrp="1"/>
          </p:cNvGraphicFramePr>
          <p:nvPr>
            <p:extLst>
              <p:ext uri="{D42A27DB-BD31-4B8C-83A1-F6EECF244321}">
                <p14:modId xmlns:p14="http://schemas.microsoft.com/office/powerpoint/2010/main" val="2932546382"/>
              </p:ext>
            </p:extLst>
          </p:nvPr>
        </p:nvGraphicFramePr>
        <p:xfrm>
          <a:off x="2879724" y="4092138"/>
          <a:ext cx="6067425" cy="2560320"/>
        </p:xfrm>
        <a:graphic>
          <a:graphicData uri="http://schemas.openxmlformats.org/drawingml/2006/table">
            <a:tbl>
              <a:tblPr/>
              <a:tblGrid>
                <a:gridCol w="1458913"/>
                <a:gridCol w="4608512"/>
              </a:tblGrid>
              <a:tr h="7154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Converter </a:t>
                      </a:r>
                      <a:endParaRPr kumimoji="1" lang="ja-JP" altLang="en-US" sz="2000" b="1" i="0" u="none" strike="noStrike" cap="none" normalizeH="0" baseline="0" dirty="0" smtClean="0">
                        <a:ln>
                          <a:noFill/>
                        </a:ln>
                        <a:solidFill>
                          <a:srgbClr val="FFFFFF"/>
                        </a:solidFill>
                        <a:effectLst/>
                        <a:latin typeface="Calibri" pitchFamily="34" charset="0"/>
                        <a:ea typeface="ＭＳ Ｐゴシック" charset="-128"/>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“ZNSL-L100-AL1016”</a:t>
                      </a:r>
                      <a:b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br>
                      <a:r>
                        <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rPr>
                        <a:t>（</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CHICHIBU FUJI co., ltd.</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rPr>
                        <a:t>）</a:t>
                      </a: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40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New Roman" pitchFamily="18" charset="0"/>
                          <a:ea typeface="ＭＳ Ｐゴシック" charset="-128"/>
                        </a:rPr>
                        <a:t>Lens</a:t>
                      </a:r>
                      <a:endParaRPr kumimoji="1" lang="ja-JP" altLang="en-US" sz="2000" b="0" i="0" u="none" strike="noStrike" cap="none" normalizeH="0" baseline="0" smtClean="0">
                        <a:ln>
                          <a:noFill/>
                        </a:ln>
                        <a:solidFill>
                          <a:srgbClr val="000000"/>
                        </a:solidFill>
                        <a:effectLst/>
                        <a:latin typeface="Calibri" pitchFamily="34" charset="0"/>
                        <a:ea typeface="ＭＳ Ｐゴシック" charset="-128"/>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“APO MACRO 180mm F3.5”</a:t>
                      </a:r>
                      <a:b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br>
                      <a:r>
                        <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rPr>
                        <a:t>（</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SIGMA corporation</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rPr>
                        <a:t>）</a:t>
                      </a: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05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New Roman" pitchFamily="18" charset="0"/>
                          <a:ea typeface="ＭＳ Ｐゴシック" charset="-128"/>
                        </a:rPr>
                        <a:t>CCD camera </a:t>
                      </a:r>
                      <a:endParaRPr kumimoji="1" lang="ja-JP" altLang="en-US" sz="2000" b="0" i="0" u="none" strike="noStrike" cap="none" normalizeH="0" baseline="0" smtClean="0">
                        <a:ln>
                          <a:noFill/>
                        </a:ln>
                        <a:solidFill>
                          <a:srgbClr val="000000"/>
                        </a:solidFill>
                        <a:effectLst/>
                        <a:latin typeface="Calibri" pitchFamily="34" charset="0"/>
                        <a:ea typeface="ＭＳ Ｐゴシック" charset="-128"/>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“PIXIS 1024B”</a:t>
                      </a:r>
                      <a:b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br>
                      <a:r>
                        <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rPr>
                        <a:t>（</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Princeton Instruments</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rPr>
                        <a:t>）</a:t>
                      </a: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Imaging array</a:t>
                      </a:r>
                      <a:r>
                        <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rPr>
                        <a:t> ： </a:t>
                      </a:r>
                      <a:r>
                        <a:rPr kumimoji="1" lang="en-US" altLang="ja-JP" sz="2000" b="0" i="0" u="none" strike="noStrike" cap="none" normalizeH="0" baseline="0" dirty="0" smtClean="0">
                          <a:ln>
                            <a:noFill/>
                          </a:ln>
                          <a:solidFill>
                            <a:schemeClr val="tx1"/>
                          </a:solidFill>
                          <a:effectLst/>
                          <a:latin typeface="Times New Roman" pitchFamily="18" charset="0"/>
                          <a:ea typeface="ＭＳ Ｐゴシック" charset="-128"/>
                        </a:rPr>
                        <a:t>1024×1024 pixels</a:t>
                      </a:r>
                      <a:endParaRPr kumimoji="1" lang="ja-JP" altLang="en-US" sz="2000" b="0" i="0" u="none" strike="noStrike" cap="none" normalizeH="0" baseline="0" dirty="0" smtClean="0">
                        <a:ln>
                          <a:noFill/>
                        </a:ln>
                        <a:solidFill>
                          <a:schemeClr val="tx1"/>
                        </a:solidFill>
                        <a:effectLst/>
                        <a:latin typeface="Times New Roman" pitchFamily="18" charset="0"/>
                        <a:ea typeface="ＭＳ Ｐゴシック" charset="-128"/>
                      </a:endParaRPr>
                    </a:p>
                  </a:txBody>
                  <a:tcPr marL="68580" marR="68580" marT="60960" marB="6096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cxnSp>
        <p:nvCxnSpPr>
          <p:cNvPr id="40" name="直線コネクタ 39"/>
          <p:cNvCxnSpPr/>
          <p:nvPr/>
        </p:nvCxnSpPr>
        <p:spPr>
          <a:xfrm>
            <a:off x="2785341" y="4073152"/>
            <a:ext cx="6215063"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2880171" y="6669360"/>
            <a:ext cx="6156325" cy="0"/>
          </a:xfrm>
          <a:prstGeom prst="line">
            <a:avLst/>
          </a:prstGeom>
          <a:ln w="889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2"/>
          <p:cNvPicPr>
            <a:picLocks noChangeAspect="1" noChangeArrowheads="1"/>
          </p:cNvPicPr>
          <p:nvPr/>
        </p:nvPicPr>
        <p:blipFill>
          <a:blip r:embed="rId3" cstate="print"/>
          <a:srcRect l="15356" t="30099" r="18221" b="16841"/>
          <a:stretch>
            <a:fillRect/>
          </a:stretch>
        </p:blipFill>
        <p:spPr bwMode="auto">
          <a:xfrm>
            <a:off x="4356075" y="1764506"/>
            <a:ext cx="2016125" cy="1225550"/>
          </a:xfrm>
          <a:prstGeom prst="rect">
            <a:avLst/>
          </a:prstGeom>
          <a:noFill/>
          <a:ln w="9525">
            <a:noFill/>
            <a:miter lim="800000"/>
            <a:headEnd/>
            <a:tailEnd/>
          </a:ln>
        </p:spPr>
      </p:pic>
      <p:pic>
        <p:nvPicPr>
          <p:cNvPr id="44" name="Picture 2" descr="C:\Users\shota\Desktop\PC070851.JPG"/>
          <p:cNvPicPr>
            <a:picLocks noChangeAspect="1" noChangeArrowheads="1"/>
          </p:cNvPicPr>
          <p:nvPr/>
        </p:nvPicPr>
        <p:blipFill>
          <a:blip r:embed="rId4" cstate="print"/>
          <a:srcRect l="57727" t="21666" r="6534" b="48712"/>
          <a:stretch>
            <a:fillRect/>
          </a:stretch>
        </p:blipFill>
        <p:spPr bwMode="auto">
          <a:xfrm>
            <a:off x="6444208" y="1577181"/>
            <a:ext cx="1885950" cy="1209675"/>
          </a:xfrm>
          <a:prstGeom prst="rect">
            <a:avLst/>
          </a:prstGeom>
          <a:noFill/>
          <a:ln w="9525">
            <a:noFill/>
            <a:miter lim="800000"/>
            <a:headEnd/>
            <a:tailEnd/>
          </a:ln>
        </p:spPr>
      </p:pic>
      <p:sp>
        <p:nvSpPr>
          <p:cNvPr id="45" name="テキスト ボックス 66"/>
          <p:cNvSpPr txBox="1">
            <a:spLocks noChangeArrowheads="1"/>
          </p:cNvSpPr>
          <p:nvPr/>
        </p:nvSpPr>
        <p:spPr bwMode="auto">
          <a:xfrm>
            <a:off x="5475262" y="2990056"/>
            <a:ext cx="677863" cy="396875"/>
          </a:xfrm>
          <a:prstGeom prst="rect">
            <a:avLst/>
          </a:prstGeom>
          <a:noFill/>
          <a:ln w="9525">
            <a:noFill/>
            <a:miter lim="800000"/>
            <a:headEnd/>
            <a:tailEnd/>
          </a:ln>
        </p:spPr>
        <p:txBody>
          <a:bodyPr wrap="none">
            <a:spAutoFit/>
          </a:bodyPr>
          <a:lstStyle/>
          <a:p>
            <a:pPr algn="ctr"/>
            <a:r>
              <a:rPr lang="en-US" altLang="ja-JP" sz="2000">
                <a:latin typeface="Times New Roman" pitchFamily="18" charset="0"/>
              </a:rPr>
              <a:t>Lens</a:t>
            </a:r>
            <a:endParaRPr lang="ja-JP" altLang="en-US" sz="2000">
              <a:latin typeface="Calibri" pitchFamily="34" charset="0"/>
            </a:endParaRPr>
          </a:p>
        </p:txBody>
      </p:sp>
      <p:sp>
        <p:nvSpPr>
          <p:cNvPr id="47" name="テキスト ボックス 66"/>
          <p:cNvSpPr txBox="1">
            <a:spLocks noChangeArrowheads="1"/>
          </p:cNvSpPr>
          <p:nvPr/>
        </p:nvSpPr>
        <p:spPr bwMode="auto">
          <a:xfrm>
            <a:off x="6737821" y="2990056"/>
            <a:ext cx="1566863" cy="396875"/>
          </a:xfrm>
          <a:prstGeom prst="rect">
            <a:avLst/>
          </a:prstGeom>
          <a:noFill/>
          <a:ln w="9525">
            <a:noFill/>
            <a:miter lim="800000"/>
            <a:headEnd/>
            <a:tailEnd/>
          </a:ln>
        </p:spPr>
        <p:txBody>
          <a:bodyPr wrap="none">
            <a:spAutoFit/>
          </a:bodyPr>
          <a:lstStyle/>
          <a:p>
            <a:pPr algn="ctr"/>
            <a:r>
              <a:rPr lang="en-US" altLang="ja-JP" sz="2000">
                <a:latin typeface="Times New Roman" pitchFamily="18" charset="0"/>
              </a:rPr>
              <a:t>CCD camera </a:t>
            </a:r>
            <a:endParaRPr lang="ja-JP" altLang="en-US" sz="2000">
              <a:latin typeface="Calibri" pitchFamily="34" charset="0"/>
            </a:endParaRPr>
          </a:p>
        </p:txBody>
      </p:sp>
      <p:cxnSp>
        <p:nvCxnSpPr>
          <p:cNvPr id="49" name="直線コネクタ 48"/>
          <p:cNvCxnSpPr/>
          <p:nvPr/>
        </p:nvCxnSpPr>
        <p:spPr>
          <a:xfrm>
            <a:off x="5724500" y="2509043"/>
            <a:ext cx="93662" cy="479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16200000" flipH="1">
            <a:off x="7064847" y="2674143"/>
            <a:ext cx="576262" cy="523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4283968" y="1412776"/>
            <a:ext cx="4320480" cy="218211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52" name="グループ化 51"/>
          <p:cNvGrpSpPr/>
          <p:nvPr/>
        </p:nvGrpSpPr>
        <p:grpSpPr>
          <a:xfrm>
            <a:off x="380068" y="836712"/>
            <a:ext cx="3484428" cy="2635522"/>
            <a:chOff x="3332396" y="836712"/>
            <a:chExt cx="3484428" cy="2635522"/>
          </a:xfrm>
        </p:grpSpPr>
        <p:grpSp>
          <p:nvGrpSpPr>
            <p:cNvPr id="55" name="グループ化 18"/>
            <p:cNvGrpSpPr/>
            <p:nvPr/>
          </p:nvGrpSpPr>
          <p:grpSpPr>
            <a:xfrm>
              <a:off x="3360440" y="1143585"/>
              <a:ext cx="3456384" cy="2269681"/>
              <a:chOff x="3360440" y="1143585"/>
              <a:chExt cx="3456384" cy="2269681"/>
            </a:xfrm>
            <a:solidFill>
              <a:schemeClr val="tx1">
                <a:lumMod val="85000"/>
                <a:lumOff val="15000"/>
              </a:schemeClr>
            </a:solidFill>
          </p:grpSpPr>
          <p:sp>
            <p:nvSpPr>
              <p:cNvPr id="103" name="正方形/長方形 102"/>
              <p:cNvSpPr/>
              <p:nvPr/>
            </p:nvSpPr>
            <p:spPr>
              <a:xfrm>
                <a:off x="4872608" y="2636912"/>
                <a:ext cx="1944216" cy="77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7" name="グループ化 110"/>
              <p:cNvGrpSpPr/>
              <p:nvPr/>
            </p:nvGrpSpPr>
            <p:grpSpPr>
              <a:xfrm>
                <a:off x="3360440" y="1143585"/>
                <a:ext cx="1649333" cy="2269681"/>
                <a:chOff x="3360440" y="1143585"/>
                <a:chExt cx="1649333" cy="2269681"/>
              </a:xfrm>
              <a:grpFill/>
            </p:grpSpPr>
            <p:sp>
              <p:nvSpPr>
                <p:cNvPr id="109" name="正方形/長方形 108"/>
                <p:cNvSpPr/>
                <p:nvPr/>
              </p:nvSpPr>
              <p:spPr>
                <a:xfrm>
                  <a:off x="3360440" y="1143585"/>
                  <a:ext cx="908875" cy="7976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rot="5400000">
                  <a:off x="3698183" y="2101676"/>
                  <a:ext cx="1601727" cy="1021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6" name="直角三角形 55"/>
            <p:cNvSpPr/>
            <p:nvPr/>
          </p:nvSpPr>
          <p:spPr>
            <a:xfrm>
              <a:off x="4255596" y="1196752"/>
              <a:ext cx="634987" cy="634987"/>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rot="13500000">
              <a:off x="4108301" y="1479585"/>
              <a:ext cx="8687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直角三角形 66"/>
            <p:cNvSpPr/>
            <p:nvPr/>
          </p:nvSpPr>
          <p:spPr>
            <a:xfrm rot="10800000">
              <a:off x="3903737" y="836712"/>
              <a:ext cx="1281286" cy="12812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rot="13500000" flipV="1">
              <a:off x="4108249" y="1558416"/>
              <a:ext cx="931397" cy="45719"/>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rot="13500000">
              <a:off x="3921471" y="2967184"/>
              <a:ext cx="956394" cy="53706"/>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ローチャート: 手作業 73"/>
            <p:cNvSpPr/>
            <p:nvPr/>
          </p:nvSpPr>
          <p:spPr>
            <a:xfrm rot="16200000">
              <a:off x="5152163" y="2861413"/>
              <a:ext cx="684076" cy="360040"/>
            </a:xfrm>
            <a:prstGeom prst="flowChartManualOperation">
              <a:avLst/>
            </a:prstGeom>
            <a:gradFill flip="none" rotWithShape="1">
              <a:gsLst>
                <a:gs pos="58000">
                  <a:schemeClr val="tx1"/>
                </a:gs>
                <a:gs pos="0">
                  <a:schemeClr val="bg1"/>
                </a:gs>
              </a:gsLst>
              <a:path path="shap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5678413" y="2708920"/>
              <a:ext cx="1008112" cy="648072"/>
            </a:xfrm>
            <a:prstGeom prst="rect">
              <a:avLst/>
            </a:prstGeom>
            <a:gradFill>
              <a:gsLst>
                <a:gs pos="58000">
                  <a:schemeClr val="tx1"/>
                </a:gs>
                <a:gs pos="0">
                  <a:schemeClr val="bg1"/>
                </a:gs>
              </a:gsLst>
              <a:path path="shape">
                <a:fillToRect l="50000" t="50000" r="50000" b="50000"/>
              </a:path>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rot="16200000">
              <a:off x="3068624" y="1504759"/>
              <a:ext cx="571505" cy="439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直角三角形 77"/>
            <p:cNvSpPr/>
            <p:nvPr/>
          </p:nvSpPr>
          <p:spPr>
            <a:xfrm>
              <a:off x="4276724" y="2905137"/>
              <a:ext cx="438089" cy="438138"/>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66"/>
            <p:cNvSpPr txBox="1">
              <a:spLocks noChangeArrowheads="1"/>
            </p:cNvSpPr>
            <p:nvPr/>
          </p:nvSpPr>
          <p:spPr bwMode="auto">
            <a:xfrm>
              <a:off x="4927599" y="1764744"/>
              <a:ext cx="1560042"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CCD camera</a:t>
              </a:r>
              <a:endParaRPr lang="ja-JP" altLang="en-US" sz="2000" b="1" dirty="0">
                <a:latin typeface="Times New Roman" pitchFamily="18" charset="0"/>
                <a:cs typeface="Times New Roman" pitchFamily="18" charset="0"/>
              </a:endParaRPr>
            </a:p>
          </p:txBody>
        </p:sp>
        <p:sp>
          <p:nvSpPr>
            <p:cNvPr id="96" name="テキスト ボックス 66"/>
            <p:cNvSpPr txBox="1">
              <a:spLocks noChangeArrowheads="1"/>
            </p:cNvSpPr>
            <p:nvPr/>
          </p:nvSpPr>
          <p:spPr bwMode="auto">
            <a:xfrm>
              <a:off x="5026501" y="2092786"/>
              <a:ext cx="697627" cy="400110"/>
            </a:xfrm>
            <a:prstGeom prst="rect">
              <a:avLst/>
            </a:prstGeom>
            <a:noFill/>
            <a:ln w="9525">
              <a:noFill/>
              <a:miter lim="800000"/>
              <a:headEnd/>
              <a:tailEnd/>
            </a:ln>
          </p:spPr>
          <p:txBody>
            <a:bodyPr wrap="none">
              <a:spAutoFit/>
            </a:bodyPr>
            <a:lstStyle/>
            <a:p>
              <a:r>
                <a:rPr lang="en-US" altLang="ja-JP" sz="2000" b="1" i="1" dirty="0" smtClean="0">
                  <a:latin typeface="Times New Roman" pitchFamily="18" charset="0"/>
                  <a:cs typeface="Times New Roman" pitchFamily="18" charset="0"/>
                </a:rPr>
                <a:t>Lens</a:t>
              </a:r>
              <a:endParaRPr lang="ja-JP" altLang="en-US" sz="2000" b="1" dirty="0">
                <a:latin typeface="Times New Roman" pitchFamily="18" charset="0"/>
                <a:cs typeface="Times New Roman" pitchFamily="18" charset="0"/>
              </a:endParaRPr>
            </a:p>
          </p:txBody>
        </p:sp>
        <p:cxnSp>
          <p:nvCxnSpPr>
            <p:cNvPr id="98" name="直線コネクタ 97"/>
            <p:cNvCxnSpPr>
              <a:stCxn id="96" idx="2"/>
            </p:cNvCxnSpPr>
            <p:nvPr/>
          </p:nvCxnSpPr>
          <p:spPr>
            <a:xfrm rot="16200000" flipH="1">
              <a:off x="5297305" y="2570906"/>
              <a:ext cx="274907" cy="118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95" idx="2"/>
            </p:cNvCxnSpPr>
            <p:nvPr/>
          </p:nvCxnSpPr>
          <p:spPr>
            <a:xfrm rot="16200000" flipH="1">
              <a:off x="5673011" y="2199462"/>
              <a:ext cx="544066" cy="474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3293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l="1845" r="9132"/>
          <a:stretch>
            <a:fillRect/>
          </a:stretch>
        </p:blipFill>
        <p:spPr bwMode="auto">
          <a:xfrm>
            <a:off x="108520" y="1052736"/>
            <a:ext cx="9144000" cy="5095652"/>
          </a:xfrm>
          <a:prstGeom prst="rect">
            <a:avLst/>
          </a:prstGeom>
          <a:noFill/>
          <a:ln w="9525">
            <a:noFill/>
            <a:miter lim="800000"/>
            <a:headEnd/>
            <a:tailEnd/>
          </a:ln>
          <a:effectLst/>
        </p:spPr>
      </p:pic>
      <p:sp>
        <p:nvSpPr>
          <p:cNvPr id="5" name="テキスト ボックス 4"/>
          <p:cNvSpPr txBox="1"/>
          <p:nvPr/>
        </p:nvSpPr>
        <p:spPr>
          <a:xfrm>
            <a:off x="0" y="-55958"/>
            <a:ext cx="9144000" cy="513359"/>
          </a:xfrm>
          <a:prstGeom prst="rect">
            <a:avLst/>
          </a:prstGeom>
          <a:noFill/>
          <a:ln/>
        </p:spPr>
        <p:style>
          <a:lnRef idx="0">
            <a:schemeClr val="dk1"/>
          </a:lnRef>
          <a:fillRef idx="3">
            <a:schemeClr val="dk1"/>
          </a:fillRef>
          <a:effectRef idx="3">
            <a:schemeClr val="dk1"/>
          </a:effectRef>
          <a:fontRef idx="minor">
            <a:schemeClr val="lt1"/>
          </a:fontRef>
        </p:style>
        <p:txBody>
          <a:bodyPr wrap="square" lIns="81674" tIns="40837" rIns="81674" bIns="40837">
            <a:spAutoFit/>
          </a:bodyPr>
          <a:lstStyle/>
          <a:p>
            <a:pPr>
              <a:defRPr/>
            </a:pPr>
            <a:r>
              <a:rPr lang="en-US" altLang="ja-JP" sz="2800" b="1"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atin typeface="Times New Roman" pitchFamily="18" charset="0"/>
                <a:cs typeface="Times New Roman" pitchFamily="18" charset="0"/>
              </a:rPr>
              <a:t>   </a:t>
            </a:r>
            <a:r>
              <a:rPr lang="en-US" altLang="ja-JP" sz="2800" b="1" i="1" dirty="0" smtClean="0">
                <a:solidFill>
                  <a:sysClr val="windowText" lastClr="000000"/>
                </a:solidFill>
                <a:latin typeface="Times New Roman" pitchFamily="18" charset="0"/>
                <a:cs typeface="Times New Roman" pitchFamily="18" charset="0"/>
              </a:rPr>
              <a:t>E</a:t>
            </a:r>
            <a:r>
              <a:rPr lang="en-US" altLang="ja-JP" sz="2800" b="1" i="1" dirty="0" smtClean="0">
                <a:solidFill>
                  <a:srgbClr val="C00000"/>
                </a:solidFill>
                <a:latin typeface="Times New Roman" pitchFamily="18" charset="0"/>
                <a:cs typeface="Times New Roman" pitchFamily="18" charset="0"/>
              </a:rPr>
              <a:t>xperimental Apparatus </a:t>
            </a:r>
            <a:endParaRPr lang="ja-JP" altLang="en-US" sz="2800" b="1" i="1" dirty="0">
              <a:solidFill>
                <a:srgbClr val="C00000"/>
              </a:solidFill>
              <a:latin typeface="Times New Roman" pitchFamily="18" charset="0"/>
              <a:cs typeface="Times New Roman" pitchFamily="18" charset="0"/>
            </a:endParaRPr>
          </a:p>
        </p:txBody>
      </p:sp>
      <p:cxnSp>
        <p:nvCxnSpPr>
          <p:cNvPr id="6" name="直線コネクタ 5"/>
          <p:cNvCxnSpPr/>
          <p:nvPr/>
        </p:nvCxnSpPr>
        <p:spPr bwMode="auto">
          <a:xfrm>
            <a:off x="-9525" y="423714"/>
            <a:ext cx="9144000" cy="0"/>
          </a:xfrm>
          <a:prstGeom prst="line">
            <a:avLst/>
          </a:prstGeom>
          <a:ln w="25400">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7" name="直線コネクタ 6"/>
          <p:cNvCxnSpPr/>
          <p:nvPr/>
        </p:nvCxnSpPr>
        <p:spPr bwMode="auto">
          <a:xfrm>
            <a:off x="0" y="480864"/>
            <a:ext cx="9144000" cy="0"/>
          </a:xfrm>
          <a:prstGeom prst="line">
            <a:avLst/>
          </a:prstGeom>
          <a:ln>
            <a:gradFill>
              <a:gsLst>
                <a:gs pos="0">
                  <a:schemeClr val="tx1"/>
                </a:gs>
                <a:gs pos="91000">
                  <a:srgbClr val="FF0000"/>
                </a:gs>
                <a:gs pos="100000">
                  <a:schemeClr val="accent1">
                    <a:tint val="23500"/>
                    <a:satMod val="160000"/>
                  </a:schemeClr>
                </a:gs>
              </a:gsLst>
              <a:lin ang="0" scaled="0"/>
            </a:gra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直線コネクタ 8"/>
          <p:cNvCxnSpPr/>
          <p:nvPr/>
        </p:nvCxnSpPr>
        <p:spPr>
          <a:xfrm>
            <a:off x="2843808" y="3501008"/>
            <a:ext cx="0" cy="50405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843808" y="3982484"/>
            <a:ext cx="2664296"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508104" y="3717032"/>
            <a:ext cx="0" cy="21602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211960" y="3717032"/>
            <a:ext cx="1296144"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211960" y="3501008"/>
            <a:ext cx="100811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211960" y="3501008"/>
            <a:ext cx="0" cy="21602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220072" y="3212976"/>
            <a:ext cx="0" cy="28803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5220072" y="3140968"/>
            <a:ext cx="576064"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796136" y="3140968"/>
            <a:ext cx="0" cy="252028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5796136" y="5661248"/>
            <a:ext cx="576064"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6300192" y="4581128"/>
            <a:ext cx="0" cy="10801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6300192" y="4581128"/>
            <a:ext cx="43204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6732240" y="4581128"/>
            <a:ext cx="0" cy="122413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6732240" y="5805264"/>
            <a:ext cx="216024"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948264" y="5589240"/>
            <a:ext cx="72008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948264" y="5589240"/>
            <a:ext cx="0" cy="21602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7668344" y="5589240"/>
            <a:ext cx="0" cy="21602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7668344" y="5805264"/>
            <a:ext cx="64807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8316416" y="3645024"/>
            <a:ext cx="0" cy="216024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7956376" y="2204864"/>
            <a:ext cx="0" cy="130452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7956376" y="3501008"/>
            <a:ext cx="7200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8172400" y="2204864"/>
            <a:ext cx="0" cy="101649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220072" y="2204864"/>
            <a:ext cx="3024336"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5220072" y="1916832"/>
            <a:ext cx="0" cy="28803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275856" y="1484784"/>
            <a:ext cx="180020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3275856" y="1484784"/>
            <a:ext cx="0" cy="36004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915816" y="1916832"/>
            <a:ext cx="36004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3419872" y="1844824"/>
            <a:ext cx="157579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491880" y="1844824"/>
            <a:ext cx="0" cy="122413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2843808" y="3068960"/>
            <a:ext cx="64807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4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down)">
                                      <p:cBhvr>
                                        <p:cTn id="63" dur="500"/>
                                        <p:tgtEl>
                                          <p:spTgt spid="37"/>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childTnLst>
                          </p:cTn>
                        </p:par>
                        <p:par>
                          <p:cTn id="68" fill="hold">
                            <p:stCondLst>
                              <p:cond delay="8000"/>
                            </p:stCondLst>
                            <p:childTnLst>
                              <p:par>
                                <p:cTn id="69" presetID="22" presetClass="entr" presetSubtype="1"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up)">
                                      <p:cBhvr>
                                        <p:cTn id="71" dur="500"/>
                                        <p:tgtEl>
                                          <p:spTgt spid="38"/>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left)">
                                      <p:cBhvr>
                                        <p:cTn id="75" dur="500"/>
                                        <p:tgtEl>
                                          <p:spTgt spid="39"/>
                                        </p:tgtEl>
                                      </p:cBhvr>
                                    </p:animEffect>
                                  </p:childTnLst>
                                </p:cTn>
                              </p:par>
                            </p:childTnLst>
                          </p:cTn>
                        </p:par>
                        <p:par>
                          <p:cTn id="76" fill="hold">
                            <p:stCondLst>
                              <p:cond delay="9000"/>
                            </p:stCondLst>
                            <p:childTnLst>
                              <p:par>
                                <p:cTn id="77" presetID="22" presetClass="entr" presetSubtype="4" fill="hold"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down)">
                                      <p:cBhvr>
                                        <p:cTn id="79" dur="500"/>
                                        <p:tgtEl>
                                          <p:spTgt spid="40"/>
                                        </p:tgtEl>
                                      </p:cBhvr>
                                    </p:animEffect>
                                  </p:childTnLst>
                                </p:cTn>
                              </p:par>
                            </p:childTnLst>
                          </p:cTn>
                        </p:par>
                        <p:par>
                          <p:cTn id="80" fill="hold">
                            <p:stCondLst>
                              <p:cond delay="9500"/>
                            </p:stCondLst>
                            <p:childTnLst>
                              <p:par>
                                <p:cTn id="81" presetID="22" presetClass="entr" presetSubtype="2" fill="hold"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right)">
                                      <p:cBhvr>
                                        <p:cTn id="83" dur="500"/>
                                        <p:tgtEl>
                                          <p:spTgt spid="45"/>
                                        </p:tgtEl>
                                      </p:cBhvr>
                                    </p:animEffect>
                                  </p:childTnLst>
                                </p:cTn>
                              </p:par>
                            </p:childTnLst>
                          </p:cTn>
                        </p:par>
                        <p:par>
                          <p:cTn id="84" fill="hold">
                            <p:stCondLst>
                              <p:cond delay="10000"/>
                            </p:stCondLst>
                            <p:childTnLst>
                              <p:par>
                                <p:cTn id="85" presetID="22" presetClass="entr" presetSubtype="4" fill="hold"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down)">
                                      <p:cBhvr>
                                        <p:cTn id="87" dur="500"/>
                                        <p:tgtEl>
                                          <p:spTgt spid="42"/>
                                        </p:tgtEl>
                                      </p:cBhvr>
                                    </p:animEffect>
                                  </p:childTnLst>
                                </p:cTn>
                              </p:par>
                              <p:par>
                                <p:cTn id="88" presetID="22" presetClass="entr" presetSubtype="4" fill="hold"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down)">
                                      <p:cBhvr>
                                        <p:cTn id="90" dur="500"/>
                                        <p:tgtEl>
                                          <p:spTgt spid="47"/>
                                        </p:tgtEl>
                                      </p:cBhvr>
                                    </p:animEffect>
                                  </p:childTnLst>
                                </p:cTn>
                              </p:par>
                            </p:childTnLst>
                          </p:cTn>
                        </p:par>
                        <p:par>
                          <p:cTn id="91" fill="hold">
                            <p:stCondLst>
                              <p:cond delay="10500"/>
                            </p:stCondLst>
                            <p:childTnLst>
                              <p:par>
                                <p:cTn id="92" presetID="22" presetClass="entr" presetSubtype="2" fill="hold" nodeType="after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ipe(right)">
                                      <p:cBhvr>
                                        <p:cTn id="94" dur="500"/>
                                        <p:tgtEl>
                                          <p:spTgt spid="49"/>
                                        </p:tgtEl>
                                      </p:cBhvr>
                                    </p:animEffect>
                                  </p:childTnLst>
                                </p:cTn>
                              </p:par>
                            </p:childTnLst>
                          </p:cTn>
                        </p:par>
                        <p:par>
                          <p:cTn id="95" fill="hold">
                            <p:stCondLst>
                              <p:cond delay="11000"/>
                            </p:stCondLst>
                            <p:childTnLst>
                              <p:par>
                                <p:cTn id="96" presetID="22" presetClass="entr" presetSubtype="4" fill="hold" nodeType="after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wipe(down)">
                                      <p:cBhvr>
                                        <p:cTn id="98" dur="500"/>
                                        <p:tgtEl>
                                          <p:spTgt spid="51"/>
                                        </p:tgtEl>
                                      </p:cBhvr>
                                    </p:animEffect>
                                  </p:childTnLst>
                                </p:cTn>
                              </p:par>
                            </p:childTnLst>
                          </p:cTn>
                        </p:par>
                        <p:par>
                          <p:cTn id="99" fill="hold">
                            <p:stCondLst>
                              <p:cond delay="11500"/>
                            </p:stCondLst>
                            <p:childTnLst>
                              <p:par>
                                <p:cTn id="100" presetID="22" presetClass="entr" presetSubtype="2" fill="hold" nodeType="after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wipe(right)">
                                      <p:cBhvr>
                                        <p:cTn id="102" dur="500"/>
                                        <p:tgtEl>
                                          <p:spTgt spid="52"/>
                                        </p:tgtEl>
                                      </p:cBhvr>
                                    </p:animEffect>
                                  </p:childTnLst>
                                </p:cTn>
                              </p:par>
                            </p:childTnLst>
                          </p:cTn>
                        </p:par>
                        <p:par>
                          <p:cTn id="103" fill="hold">
                            <p:stCondLst>
                              <p:cond delay="12000"/>
                            </p:stCondLst>
                            <p:childTnLst>
                              <p:par>
                                <p:cTn id="104" presetID="22" presetClass="entr" presetSubtype="1" fill="hold" nodeType="after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wipe(up)">
                                      <p:cBhvr>
                                        <p:cTn id="106" dur="500"/>
                                        <p:tgtEl>
                                          <p:spTgt spid="54"/>
                                        </p:tgtEl>
                                      </p:cBhvr>
                                    </p:animEffect>
                                  </p:childTnLst>
                                </p:cTn>
                              </p:par>
                            </p:childTnLst>
                          </p:cTn>
                        </p:par>
                        <p:par>
                          <p:cTn id="107" fill="hold">
                            <p:stCondLst>
                              <p:cond delay="12500"/>
                            </p:stCondLst>
                            <p:childTnLst>
                              <p:par>
                                <p:cTn id="108" presetID="22" presetClass="entr" presetSubtype="2" fill="hold" nodeType="after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wipe(right)">
                                      <p:cBhvr>
                                        <p:cTn id="110" dur="500"/>
                                        <p:tgtEl>
                                          <p:spTgt spid="56"/>
                                        </p:tgtEl>
                                      </p:cBhvr>
                                    </p:animEffect>
                                  </p:childTnLst>
                                </p:cTn>
                              </p:par>
                            </p:childTnLst>
                          </p:cTn>
                        </p:par>
                        <p:par>
                          <p:cTn id="111" fill="hold">
                            <p:stCondLst>
                              <p:cond delay="13000"/>
                            </p:stCondLst>
                            <p:childTnLst>
                              <p:par>
                                <p:cTn id="112" presetID="22" presetClass="entr" presetSubtype="2" fill="hold" nodeType="after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wipe(right)">
                                      <p:cBhvr>
                                        <p:cTn id="114" dur="500"/>
                                        <p:tgtEl>
                                          <p:spTgt spid="58"/>
                                        </p:tgtEl>
                                      </p:cBhvr>
                                    </p:animEffect>
                                  </p:childTnLst>
                                </p:cTn>
                              </p:par>
                            </p:childTnLst>
                          </p:cTn>
                        </p:par>
                        <p:par>
                          <p:cTn id="115" fill="hold">
                            <p:stCondLst>
                              <p:cond delay="13500"/>
                            </p:stCondLst>
                            <p:childTnLst>
                              <p:par>
                                <p:cTn id="116" presetID="22" presetClass="entr" presetSubtype="1" fill="hold" nodeType="after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wipe(up)">
                                      <p:cBhvr>
                                        <p:cTn id="118" dur="500"/>
                                        <p:tgtEl>
                                          <p:spTgt spid="60"/>
                                        </p:tgtEl>
                                      </p:cBhvr>
                                    </p:animEffect>
                                  </p:childTnLst>
                                </p:cTn>
                              </p:par>
                            </p:childTnLst>
                          </p:cTn>
                        </p:par>
                        <p:par>
                          <p:cTn id="119" fill="hold">
                            <p:stCondLst>
                              <p:cond delay="14000"/>
                            </p:stCondLst>
                            <p:childTnLst>
                              <p:par>
                                <p:cTn id="120" presetID="22" presetClass="entr" presetSubtype="2" fill="hold" nodeType="afterEffect">
                                  <p:stCondLst>
                                    <p:cond delay="0"/>
                                  </p:stCondLst>
                                  <p:childTnLst>
                                    <p:set>
                                      <p:cBhvr>
                                        <p:cTn id="121" dur="1" fill="hold">
                                          <p:stCondLst>
                                            <p:cond delay="0"/>
                                          </p:stCondLst>
                                        </p:cTn>
                                        <p:tgtEl>
                                          <p:spTgt spid="62"/>
                                        </p:tgtEl>
                                        <p:attrNameLst>
                                          <p:attrName>style.visibility</p:attrName>
                                        </p:attrNameLst>
                                      </p:cBhvr>
                                      <p:to>
                                        <p:strVal val="visible"/>
                                      </p:to>
                                    </p:set>
                                    <p:animEffect transition="in" filter="wipe(right)">
                                      <p:cBhvr>
                                        <p:cTn id="1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0.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1824</TotalTime>
  <Words>1659</Words>
  <Application>Microsoft Office PowerPoint</Application>
  <PresentationFormat>画面に合わせる (4:3)</PresentationFormat>
  <Paragraphs>315</Paragraphs>
  <Slides>23</Slides>
  <Notes>11</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23</vt:i4>
      </vt:variant>
    </vt:vector>
  </HeadingPairs>
  <TitlesOfParts>
    <vt:vector size="25" baseType="lpstr">
      <vt:lpstr>Office ​​テーマ</vt:lpstr>
      <vt:lpstr>数式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Shota</dc:creator>
  <cp:lastModifiedBy>netsu</cp:lastModifiedBy>
  <cp:revision>78</cp:revision>
  <cp:lastPrinted>2012-01-05T01:32:30Z</cp:lastPrinted>
  <dcterms:created xsi:type="dcterms:W3CDTF">2011-12-21T04:14:23Z</dcterms:created>
  <dcterms:modified xsi:type="dcterms:W3CDTF">2012-01-06T02:56:43Z</dcterms:modified>
</cp:coreProperties>
</file>