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322" r:id="rId3"/>
    <p:sldId id="259" r:id="rId4"/>
    <p:sldId id="324" r:id="rId5"/>
    <p:sldId id="260" r:id="rId6"/>
    <p:sldId id="325" r:id="rId7"/>
    <p:sldId id="265" r:id="rId8"/>
    <p:sldId id="266" r:id="rId9"/>
    <p:sldId id="295" r:id="rId10"/>
    <p:sldId id="267" r:id="rId11"/>
    <p:sldId id="380" r:id="rId12"/>
    <p:sldId id="297" r:id="rId13"/>
    <p:sldId id="377" r:id="rId14"/>
    <p:sldId id="378" r:id="rId15"/>
    <p:sldId id="379" r:id="rId16"/>
    <p:sldId id="381" r:id="rId17"/>
    <p:sldId id="345" r:id="rId18"/>
    <p:sldId id="348" r:id="rId19"/>
    <p:sldId id="376" r:id="rId20"/>
    <p:sldId id="362" r:id="rId21"/>
    <p:sldId id="363" r:id="rId22"/>
    <p:sldId id="365" r:id="rId23"/>
    <p:sldId id="382" r:id="rId24"/>
    <p:sldId id="383" r:id="rId25"/>
    <p:sldId id="384" r:id="rId26"/>
    <p:sldId id="373" r:id="rId27"/>
    <p:sldId id="374" r:id="rId28"/>
    <p:sldId id="375" r:id="rId29"/>
    <p:sldId id="366" r:id="rId30"/>
    <p:sldId id="369" r:id="rId31"/>
    <p:sldId id="370" r:id="rId32"/>
    <p:sldId id="364" r:id="rId33"/>
    <p:sldId id="261" r:id="rId34"/>
    <p:sldId id="327" r:id="rId35"/>
    <p:sldId id="341" r:id="rId36"/>
    <p:sldId id="342" r:id="rId37"/>
    <p:sldId id="343" r:id="rId38"/>
    <p:sldId id="344" r:id="rId39"/>
    <p:sldId id="356" r:id="rId4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0DDD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0947" autoAdjust="0"/>
  </p:normalViewPr>
  <p:slideViewPr>
    <p:cSldViewPr snapToGrid="0" snapToObjects="1">
      <p:cViewPr varScale="1">
        <p:scale>
          <a:sx n="61" d="100"/>
          <a:sy n="61" d="100"/>
        </p:scale>
        <p:origin x="-832"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3" d="100"/>
          <a:sy n="73" d="100"/>
        </p:scale>
        <p:origin x="-31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373FF2-8954-E544-A411-277A1355AAE4}" type="datetimeFigureOut">
              <a:rPr lang="ja-JP" altLang="en-US" smtClean="0"/>
              <a:pPr/>
              <a:t>12/02/27</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53342-5E87-DA49-8C2A-225C3739338E}" type="slidenum">
              <a:rPr lang="ja-JP" altLang="en-US" smtClean="0"/>
              <a:pPr/>
              <a:t>‹#›</a:t>
            </a:fld>
            <a:endParaRPr lang="ja-JP" altLang="en-US"/>
          </a:p>
        </p:txBody>
      </p:sp>
    </p:spTree>
    <p:extLst>
      <p:ext uri="{BB962C8B-B14F-4D97-AF65-F5344CB8AC3E}">
        <p14:creationId xmlns:p14="http://schemas.microsoft.com/office/powerpoint/2010/main" val="1983339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E739B-D93A-2943-8CE3-FE0B66D58E1C}" type="datetimeFigureOut">
              <a:rPr kumimoji="1" lang="ja-JP" altLang="en-US" smtClean="0"/>
              <a:pPr/>
              <a:t>12/02/27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53EF2-B9FD-174F-82E6-B94BF8D51029}" type="slidenum">
              <a:rPr kumimoji="1" lang="ja-JP" altLang="en-US" smtClean="0"/>
              <a:pPr/>
              <a:t>‹#›</a:t>
            </a:fld>
            <a:endParaRPr kumimoji="1" lang="ja-JP" altLang="en-US"/>
          </a:p>
        </p:txBody>
      </p:sp>
    </p:spTree>
    <p:extLst>
      <p:ext uri="{BB962C8B-B14F-4D97-AF65-F5344CB8AC3E}">
        <p14:creationId xmlns:p14="http://schemas.microsoft.com/office/powerpoint/2010/main" val="35958173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寿命が</a:t>
            </a:r>
            <a:r>
              <a:rPr lang="en-US" altLang="ja-JP" dirty="0" smtClean="0"/>
              <a:t>1%</a:t>
            </a:r>
            <a:r>
              <a:rPr lang="ja-JP" altLang="en-US" dirty="0" smtClean="0"/>
              <a:t>変わると</a:t>
            </a:r>
            <a:r>
              <a:rPr lang="en-US" altLang="ja-JP" dirty="0" err="1" smtClean="0"/>
              <a:t>Yp</a:t>
            </a:r>
            <a:r>
              <a:rPr lang="ja-JP" altLang="en-US" dirty="0" smtClean="0"/>
              <a:t>は</a:t>
            </a:r>
            <a:r>
              <a:rPr lang="en-US" altLang="ja-JP" dirty="0" smtClean="0"/>
              <a:t>1%</a:t>
            </a:r>
            <a:r>
              <a:rPr lang="ja-JP" altLang="en-US" dirty="0" smtClean="0"/>
              <a:t>変わる</a:t>
            </a:r>
            <a:endParaRPr lang="en-US" altLang="ja-JP" dirty="0" smtClean="0"/>
          </a:p>
          <a:p>
            <a:r>
              <a:rPr lang="ja-JP" altLang="en-US" dirty="0" smtClean="0"/>
              <a:t>中性子の寿命も精度向上が求められている</a:t>
            </a:r>
            <a:endParaRPr lang="ja-JP" altLang="en-US" dirty="0"/>
          </a:p>
        </p:txBody>
      </p:sp>
      <p:sp>
        <p:nvSpPr>
          <p:cNvPr id="4" name="スライド番号プレースホルダ 3"/>
          <p:cNvSpPr>
            <a:spLocks noGrp="1"/>
          </p:cNvSpPr>
          <p:nvPr>
            <p:ph type="sldNum" sz="quarter" idx="10"/>
          </p:nvPr>
        </p:nvSpPr>
        <p:spPr/>
        <p:txBody>
          <a:bodyPr/>
          <a:lstStyle/>
          <a:p>
            <a:fld id="{54753EF2-B9FD-174F-82E6-B94BF8D51029}"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崩壊物を見る実験と残った中性子を見る実験</a:t>
            </a:r>
            <a:endParaRPr lang="ja-JP" altLang="en-US" dirty="0"/>
          </a:p>
        </p:txBody>
      </p:sp>
      <p:sp>
        <p:nvSpPr>
          <p:cNvPr id="4" name="スライド番号プレースホルダ 3"/>
          <p:cNvSpPr>
            <a:spLocks noGrp="1"/>
          </p:cNvSpPr>
          <p:nvPr>
            <p:ph type="sldNum" sz="quarter" idx="10"/>
          </p:nvPr>
        </p:nvSpPr>
        <p:spPr/>
        <p:txBody>
          <a:bodyPr/>
          <a:lstStyle/>
          <a:p>
            <a:fld id="{54753EF2-B9FD-174F-82E6-B94BF8D51029}"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輸送効率が高い</a:t>
            </a:r>
            <a:endParaRPr lang="en-US" altLang="ja-JP" dirty="0" smtClean="0"/>
          </a:p>
          <a:p>
            <a:r>
              <a:rPr lang="en-US" altLang="ja-JP" dirty="0" smtClean="0"/>
              <a:t>UCN</a:t>
            </a:r>
            <a:r>
              <a:rPr lang="ja-JP" altLang="en-US" dirty="0" smtClean="0"/>
              <a:t>と比較して</a:t>
            </a:r>
            <a:r>
              <a:rPr lang="en-US" altLang="ja-JP" dirty="0" smtClean="0"/>
              <a:t>wall</a:t>
            </a:r>
            <a:endParaRPr lang="ja-JP" altLang="en-US" dirty="0"/>
          </a:p>
        </p:txBody>
      </p:sp>
      <p:sp>
        <p:nvSpPr>
          <p:cNvPr id="4" name="スライド番号プレースホルダ 3"/>
          <p:cNvSpPr>
            <a:spLocks noGrp="1"/>
          </p:cNvSpPr>
          <p:nvPr>
            <p:ph type="sldNum" sz="quarter" idx="10"/>
          </p:nvPr>
        </p:nvSpPr>
        <p:spPr/>
        <p:txBody>
          <a:bodyPr/>
          <a:lstStyle/>
          <a:p>
            <a:fld id="{54753EF2-B9FD-174F-82E6-B94BF8D51029}"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まず</a:t>
            </a:r>
            <a:r>
              <a:rPr lang="en-US" altLang="ja-JP" dirty="0" smtClean="0"/>
              <a:t>3He</a:t>
            </a:r>
            <a:r>
              <a:rPr lang="ja-JP" altLang="en-US" dirty="0" smtClean="0"/>
              <a:t>のメリット</a:t>
            </a:r>
            <a:endParaRPr lang="en-US" altLang="ja-JP" dirty="0" smtClean="0"/>
          </a:p>
          <a:p>
            <a:r>
              <a:rPr lang="en-US" altLang="ja-JP" dirty="0" smtClean="0"/>
              <a:t>1/v</a:t>
            </a:r>
          </a:p>
          <a:p>
            <a:endParaRPr lang="ja-JP" altLang="en-US" dirty="0"/>
          </a:p>
        </p:txBody>
      </p:sp>
      <p:sp>
        <p:nvSpPr>
          <p:cNvPr id="4" name="スライド番号プレースホルダ 3"/>
          <p:cNvSpPr>
            <a:spLocks noGrp="1"/>
          </p:cNvSpPr>
          <p:nvPr>
            <p:ph type="sldNum" sz="quarter" idx="10"/>
          </p:nvPr>
        </p:nvSpPr>
        <p:spPr/>
        <p:txBody>
          <a:bodyPr/>
          <a:lstStyle/>
          <a:p>
            <a:fld id="{54753EF2-B9FD-174F-82E6-B94BF8D51029}"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2cps</a:t>
            </a:r>
            <a:r>
              <a:rPr lang="ja-JP" altLang="en-US" dirty="0" smtClean="0"/>
              <a:t>落とすことの説明</a:t>
            </a:r>
            <a:endParaRPr lang="ja-JP" altLang="en-US" dirty="0"/>
          </a:p>
        </p:txBody>
      </p:sp>
      <p:sp>
        <p:nvSpPr>
          <p:cNvPr id="4" name="スライド番号プレースホルダ 3"/>
          <p:cNvSpPr>
            <a:spLocks noGrp="1"/>
          </p:cNvSpPr>
          <p:nvPr>
            <p:ph type="sldNum" sz="quarter" idx="10"/>
          </p:nvPr>
        </p:nvSpPr>
        <p:spPr/>
        <p:txBody>
          <a:bodyPr/>
          <a:lstStyle/>
          <a:p>
            <a:fld id="{54753EF2-B9FD-174F-82E6-B94BF8D51029}" type="slidenum">
              <a:rPr kumimoji="1" lang="ja-JP" altLang="en-US" smtClean="0"/>
              <a:pPr/>
              <a:t>12</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赤、青、緑の説明</a:t>
            </a:r>
            <a:endParaRPr kumimoji="1" lang="en-US" altLang="ja-JP" dirty="0" smtClean="0"/>
          </a:p>
          <a:p>
            <a:endParaRPr kumimoji="1" lang="en-US" altLang="ja-JP" dirty="0" smtClean="0"/>
          </a:p>
          <a:p>
            <a:r>
              <a:rPr kumimoji="1" lang="en-US" altLang="ja-JP" dirty="0" smtClean="0"/>
              <a:t>CO2</a:t>
            </a:r>
            <a:r>
              <a:rPr kumimoji="1" lang="ja-JP" altLang="en-US" dirty="0" smtClean="0"/>
              <a:t>はわかっている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54753EF2-B9FD-174F-82E6-B94BF8D51029}" type="slidenum">
              <a:rPr kumimoji="1" lang="ja-JP" altLang="en-US" smtClean="0"/>
              <a:pPr/>
              <a:t>26</a:t>
            </a:fld>
            <a:endParaRPr kumimoji="1" lang="ja-JP" altLang="en-US"/>
          </a:p>
        </p:txBody>
      </p:sp>
    </p:spTree>
    <p:extLst>
      <p:ext uri="{BB962C8B-B14F-4D97-AF65-F5344CB8AC3E}">
        <p14:creationId xmlns:p14="http://schemas.microsoft.com/office/powerpoint/2010/main" val="26943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74B631-E065-4A45-8A90-F75A30C6EBEF}" type="datetime1">
              <a:rPr kumimoji="1" lang="ja-JP" altLang="en-US" smtClean="0"/>
              <a:pPr/>
              <a:t>12/02/27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268134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35E83C-8AC4-D347-BBDB-A304BED92880}" type="datetime1">
              <a:rPr kumimoji="1" lang="ja-JP" altLang="en-US" smtClean="0"/>
              <a:pPr/>
              <a:t>12/02/27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303142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15A9A2C-A249-144D-8138-74327F932EAA}" type="datetime1">
              <a:rPr kumimoji="1" lang="ja-JP" altLang="en-US" smtClean="0"/>
              <a:pPr/>
              <a:t>12/02/27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312247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B524D9-0F0F-014F-ABE9-38AC859FA040}" type="datetime1">
              <a:rPr kumimoji="1" lang="ja-JP" altLang="en-US" smtClean="0"/>
              <a:pPr/>
              <a:t>12/02/27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162398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3DF5533-062B-5D45-A4D8-C7AF51F8512F}" type="datetime1">
              <a:rPr kumimoji="1" lang="ja-JP" altLang="en-US" smtClean="0"/>
              <a:pPr/>
              <a:t>12/02/27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41484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3983FF2-ABE9-2E49-B513-CA63E2D9DD25}" type="datetime1">
              <a:rPr kumimoji="1" lang="ja-JP" altLang="en-US" smtClean="0"/>
              <a:pPr/>
              <a:t>12/02/27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231285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B5F76F6-E09C-234A-A35B-6D5514D3A4AA}" type="datetime1">
              <a:rPr kumimoji="1" lang="ja-JP" altLang="en-US" smtClean="0"/>
              <a:pPr/>
              <a:t>12/02/27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177987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158830-E5F3-1040-A090-6A2C0CC41D2D}" type="datetime1">
              <a:rPr kumimoji="1" lang="ja-JP" altLang="en-US" smtClean="0"/>
              <a:pPr/>
              <a:t>12/02/27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225969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525DCCB-5C46-4148-B9D0-1B6C1688EA3C}" type="datetime1">
              <a:rPr kumimoji="1" lang="ja-JP" altLang="en-US" smtClean="0"/>
              <a:pPr/>
              <a:t>12/02/27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82016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041CBF-3652-194D-8ECC-4AA9EB4A08C3}" type="datetime1">
              <a:rPr kumimoji="1" lang="ja-JP" altLang="en-US" smtClean="0"/>
              <a:pPr/>
              <a:t>12/02/27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66242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8751E8C-8D1F-2F4B-8849-348266F6ECB2}" type="datetime1">
              <a:rPr kumimoji="1" lang="ja-JP" altLang="en-US" smtClean="0"/>
              <a:pPr/>
              <a:t>12/02/27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32742341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998B0-3F25-E44C-98B1-5F606D5E531F}" type="datetime1">
              <a:rPr kumimoji="1" lang="ja-JP" altLang="en-US" smtClean="0"/>
              <a:pPr/>
              <a:t>12/02/27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CFA48-2645-BA46-ACA1-D8C7F53859BA}" type="slidenum">
              <a:rPr kumimoji="1" lang="ja-JP" altLang="en-US" smtClean="0"/>
              <a:pPr/>
              <a:t>‹#›</a:t>
            </a:fld>
            <a:endParaRPr kumimoji="1" lang="ja-JP" altLang="en-US"/>
          </a:p>
        </p:txBody>
      </p:sp>
    </p:spTree>
    <p:extLst>
      <p:ext uri="{BB962C8B-B14F-4D97-AF65-F5344CB8AC3E}">
        <p14:creationId xmlns:p14="http://schemas.microsoft.com/office/powerpoint/2010/main" val="208960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4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emf"/></Relationships>
</file>

<file path=ppt/slides/_rels/slide37.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 Id="rId3" Type="http://schemas.openxmlformats.org/officeDocument/2006/relationships/image" Target="../media/image5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emf"/><Relationship Id="rId9" Type="http://schemas.openxmlformats.org/officeDocument/2006/relationships/oleObject" Target="../embeddings/oleObject1.bin"/><Relationship Id="rId10"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54954" y="-134310"/>
            <a:ext cx="9013741" cy="5166049"/>
          </a:xfrm>
        </p:spPr>
        <p:txBody>
          <a:bodyPr>
            <a:normAutofit/>
          </a:bodyPr>
          <a:lstStyle/>
          <a:p>
            <a:pPr>
              <a:defRPr/>
            </a:pPr>
            <a:r>
              <a:rPr lang="ja-JP" altLang="en-US" sz="4800" i="1" dirty="0" smtClean="0"/>
              <a:t>中性子</a:t>
            </a:r>
            <a:r>
              <a:rPr lang="ja-JP" altLang="en-US" sz="4800" i="1" dirty="0"/>
              <a:t>寿命</a:t>
            </a:r>
            <a:r>
              <a:rPr lang="ja-JP" altLang="en-US" sz="4800" i="1" dirty="0" smtClean="0"/>
              <a:t>測定</a:t>
            </a:r>
            <a:r>
              <a:rPr lang="en-US" altLang="ja-JP" sz="3600" i="1" dirty="0" smtClean="0"/>
              <a:t/>
            </a:r>
            <a:br>
              <a:rPr lang="en-US" altLang="ja-JP" sz="3600" i="1" dirty="0" smtClean="0"/>
            </a:br>
            <a:r>
              <a:rPr lang="en-US" altLang="ja-JP" sz="1600" i="1" dirty="0" smtClean="0"/>
              <a:t/>
            </a:r>
            <a:br>
              <a:rPr lang="en-US" altLang="ja-JP" sz="1600" i="1" dirty="0" smtClean="0"/>
            </a:br>
            <a:r>
              <a:rPr lang="ja-JP" altLang="en-US" sz="4000" i="1" dirty="0" smtClean="0"/>
              <a:t>実験</a:t>
            </a:r>
            <a:r>
              <a:rPr lang="ja-JP" altLang="en-US" sz="4000" i="1" dirty="0"/>
              <a:t>の概要と現状について</a:t>
            </a:r>
            <a:r>
              <a:rPr lang="en-US" altLang="ja-JP" sz="4000" i="1" dirty="0"/>
              <a:t/>
            </a:r>
            <a:br>
              <a:rPr lang="en-US" altLang="ja-JP" sz="4000" i="1" dirty="0"/>
            </a:br>
            <a:endParaRPr lang="ja-JP" altLang="en-US" sz="4000" i="1" dirty="0"/>
          </a:p>
        </p:txBody>
      </p:sp>
      <p:sp>
        <p:nvSpPr>
          <p:cNvPr id="6" name="サブタイトル 2"/>
          <p:cNvSpPr>
            <a:spLocks noGrp="1"/>
          </p:cNvSpPr>
          <p:nvPr>
            <p:ph type="subTitle" idx="1"/>
          </p:nvPr>
        </p:nvSpPr>
        <p:spPr>
          <a:xfrm>
            <a:off x="-108569" y="4465991"/>
            <a:ext cx="9556751" cy="1906009"/>
          </a:xfrm>
        </p:spPr>
        <p:txBody>
          <a:bodyPr>
            <a:normAutofit/>
          </a:bodyPr>
          <a:lstStyle/>
          <a:p>
            <a:pPr marR="0">
              <a:defRPr/>
            </a:pPr>
            <a:r>
              <a:rPr lang="ja-JP" altLang="en-US" sz="1800" dirty="0" smtClean="0">
                <a:solidFill>
                  <a:schemeClr val="tx1"/>
                </a:solidFill>
                <a:latin typeface="Lucida Sans Unicode" charset="0"/>
                <a:ea typeface="ＭＳ Ｐゴシック" charset="0"/>
                <a:cs typeface="ＭＳ Ｐゴシック" charset="0"/>
              </a:rPr>
              <a:t>東京大学大学院</a:t>
            </a:r>
            <a:r>
              <a:rPr lang="en-US" altLang="ja-JP" sz="1800" dirty="0">
                <a:solidFill>
                  <a:schemeClr val="tx1"/>
                </a:solidFill>
                <a:latin typeface="Lucida Sans Unicode" charset="0"/>
                <a:ea typeface="ＭＳ Ｐゴシック" charset="0"/>
                <a:cs typeface="ＭＳ Ｐゴシック" charset="0"/>
              </a:rPr>
              <a:t> </a:t>
            </a:r>
            <a:r>
              <a:rPr lang="ja-JP" altLang="en-US" sz="1800" dirty="0" smtClean="0">
                <a:solidFill>
                  <a:schemeClr val="tx1"/>
                </a:solidFill>
                <a:latin typeface="Lucida Sans Unicode" charset="0"/>
                <a:ea typeface="ＭＳ Ｐゴシック" charset="0"/>
                <a:cs typeface="ＭＳ Ｐゴシック" charset="0"/>
              </a:rPr>
              <a:t>理学系研究科物理学専攻</a:t>
            </a:r>
            <a:r>
              <a:rPr lang="en-US" altLang="ja-JP" sz="1800" dirty="0" smtClean="0">
                <a:solidFill>
                  <a:schemeClr val="tx1"/>
                </a:solidFill>
                <a:latin typeface="Lucida Sans Unicode" charset="0"/>
                <a:ea typeface="ＭＳ Ｐゴシック" charset="0"/>
                <a:cs typeface="ＭＳ Ｐゴシック" charset="0"/>
              </a:rPr>
              <a:t> </a:t>
            </a:r>
            <a:r>
              <a:rPr lang="ja-JP" altLang="en-US" sz="1800" dirty="0" smtClean="0">
                <a:solidFill>
                  <a:schemeClr val="tx1"/>
                </a:solidFill>
                <a:latin typeface="Lucida Sans Unicode" charset="0"/>
                <a:ea typeface="ＭＳ Ｐゴシック" charset="0"/>
                <a:cs typeface="ＭＳ Ｐゴシック" charset="0"/>
              </a:rPr>
              <a:t>山下研究室</a:t>
            </a:r>
            <a:r>
              <a:rPr lang="en-US" altLang="en-US" sz="1800" dirty="0" smtClean="0">
                <a:solidFill>
                  <a:schemeClr val="tx1"/>
                </a:solidFill>
                <a:latin typeface="Lucida Sans Unicode" charset="0"/>
                <a:ea typeface="ＭＳ Ｐゴシック" charset="0"/>
                <a:cs typeface="ＭＳ Ｐゴシック" charset="0"/>
              </a:rPr>
              <a:t>　　</a:t>
            </a:r>
          </a:p>
          <a:p>
            <a:pPr marR="0">
              <a:defRPr/>
            </a:pPr>
            <a:endParaRPr lang="en-US" altLang="ja-JP" sz="1400" dirty="0">
              <a:solidFill>
                <a:schemeClr val="tx1"/>
              </a:solidFill>
              <a:latin typeface="Lucida Sans Unicode" charset="0"/>
              <a:ea typeface="ＭＳ Ｐゴシック" charset="0"/>
              <a:cs typeface="ＭＳ Ｐゴシック" charset="0"/>
            </a:endParaRPr>
          </a:p>
          <a:p>
            <a:pPr marR="0">
              <a:defRPr/>
            </a:pPr>
            <a:r>
              <a:rPr lang="ja-JP" altLang="en-US" sz="2000" dirty="0" smtClean="0">
                <a:solidFill>
                  <a:schemeClr val="tx1"/>
                </a:solidFill>
                <a:latin typeface="Lucida Sans Unicode" charset="0"/>
                <a:ea typeface="ＭＳ Ｐゴシック" charset="0"/>
                <a:cs typeface="ＭＳ Ｐゴシック" charset="0"/>
              </a:rPr>
              <a:t>音野</a:t>
            </a:r>
            <a:r>
              <a:rPr lang="en-US" altLang="ja-JP" sz="2000" dirty="0" smtClean="0">
                <a:solidFill>
                  <a:schemeClr val="tx1"/>
                </a:solidFill>
                <a:latin typeface="Lucida Sans Unicode" charset="0"/>
                <a:ea typeface="ＭＳ Ｐゴシック" charset="0"/>
                <a:cs typeface="ＭＳ Ｐゴシック" charset="0"/>
              </a:rPr>
              <a:t> </a:t>
            </a:r>
            <a:r>
              <a:rPr lang="ja-JP" altLang="en-US" sz="2000" dirty="0" smtClean="0">
                <a:solidFill>
                  <a:schemeClr val="tx1"/>
                </a:solidFill>
                <a:latin typeface="Lucida Sans Unicode" charset="0"/>
                <a:ea typeface="ＭＳ Ｐゴシック" charset="0"/>
                <a:cs typeface="ＭＳ Ｐゴシック" charset="0"/>
              </a:rPr>
              <a:t>瑛俊</a:t>
            </a:r>
            <a:endParaRPr lang="en-US" altLang="ja-JP" sz="2000" dirty="0" smtClean="0">
              <a:solidFill>
                <a:schemeClr val="tx1"/>
              </a:solidFill>
              <a:latin typeface="Lucida Sans Unicode" charset="0"/>
              <a:ea typeface="ＭＳ Ｐゴシック" charset="0"/>
              <a:cs typeface="ＭＳ Ｐゴシック" charset="0"/>
            </a:endParaRPr>
          </a:p>
        </p:txBody>
      </p:sp>
      <p:sp>
        <p:nvSpPr>
          <p:cNvPr id="5" name="角丸四角形 4"/>
          <p:cNvSpPr/>
          <p:nvPr/>
        </p:nvSpPr>
        <p:spPr>
          <a:xfrm>
            <a:off x="258691" y="1105244"/>
            <a:ext cx="8613381" cy="2110832"/>
          </a:xfrm>
          <a:prstGeom prst="round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581570" y="4329983"/>
            <a:ext cx="6079341" cy="1222990"/>
          </a:xfrm>
          <a:prstGeom prst="round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207863" y="6611779"/>
            <a:ext cx="2937260" cy="246221"/>
          </a:xfrm>
          <a:prstGeom prst="rect">
            <a:avLst/>
          </a:prstGeom>
        </p:spPr>
        <p:txBody>
          <a:bodyPr wrap="none">
            <a:spAutoFit/>
          </a:bodyPr>
          <a:lstStyle/>
          <a:p>
            <a:r>
              <a:rPr lang="en-US" altLang="ja-JP" sz="1000" i="1" dirty="0" smtClean="0"/>
              <a:t>2012</a:t>
            </a:r>
            <a:r>
              <a:rPr lang="ja-JP" altLang="en-US" sz="1000" i="1" dirty="0" smtClean="0"/>
              <a:t>年</a:t>
            </a:r>
            <a:r>
              <a:rPr lang="en-US" altLang="ja-JP" sz="1000" i="1" dirty="0" smtClean="0"/>
              <a:t>2</a:t>
            </a:r>
            <a:r>
              <a:rPr lang="ja-JP" altLang="en-US" sz="1000" i="1" dirty="0" smtClean="0"/>
              <a:t>月</a:t>
            </a:r>
            <a:r>
              <a:rPr lang="en-US" altLang="ja-JP" sz="1000" i="1" dirty="0" smtClean="0"/>
              <a:t>27</a:t>
            </a:r>
            <a:r>
              <a:rPr lang="ja-JP" altLang="en-US" sz="1000" i="1" dirty="0" smtClean="0"/>
              <a:t>日　</a:t>
            </a:r>
            <a:r>
              <a:rPr lang="ja-JP" altLang="en-US" sz="1000" dirty="0" smtClean="0"/>
              <a:t>中性子制</a:t>
            </a:r>
            <a:r>
              <a:rPr lang="ja-JP" altLang="en-US" sz="1000" dirty="0"/>
              <a:t>御デバイスとその応用</a:t>
            </a:r>
            <a:r>
              <a:rPr lang="en-US" altLang="ja-JP" sz="1000" dirty="0"/>
              <a:t>V</a:t>
            </a:r>
            <a:endParaRPr lang="ja-JP" altLang="en-US" sz="1000" i="1" dirty="0"/>
          </a:p>
        </p:txBody>
      </p:sp>
    </p:spTree>
    <p:extLst>
      <p:ext uri="{BB962C8B-B14F-4D97-AF65-F5344CB8AC3E}">
        <p14:creationId xmlns:p14="http://schemas.microsoft.com/office/powerpoint/2010/main" val="872997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232229" y="916146"/>
            <a:ext cx="8229600" cy="5864225"/>
          </a:xfrm>
        </p:spPr>
        <p:txBody>
          <a:bodyPr/>
          <a:lstStyle/>
          <a:p>
            <a:pPr marL="0" indent="0">
              <a:buNone/>
            </a:pPr>
            <a:r>
              <a:rPr lang="ja-JP" altLang="en-US" sz="2400" dirty="0" smtClean="0">
                <a:latin typeface="Lucida Sans Unicode" charset="0"/>
                <a:ea typeface="ＭＳ Ｐゴシック" charset="0"/>
                <a:cs typeface="ＭＳ Ｐゴシック" charset="0"/>
              </a:rPr>
              <a:t>現在</a:t>
            </a:r>
            <a:r>
              <a:rPr lang="en-US" altLang="ja-JP" sz="2400" dirty="0" smtClean="0">
                <a:latin typeface="Lucida Sans Unicode" charset="0"/>
                <a:ea typeface="ＭＳ Ｐゴシック" charset="0"/>
                <a:cs typeface="ＭＳ Ｐゴシック" charset="0"/>
              </a:rPr>
              <a:t>220kW</a:t>
            </a:r>
            <a:r>
              <a:rPr lang="ja-JP" altLang="en-US" sz="2400" dirty="0" smtClean="0">
                <a:latin typeface="Lucida Sans Unicode" charset="0"/>
                <a:ea typeface="ＭＳ Ｐゴシック" charset="0"/>
                <a:cs typeface="ＭＳ Ｐゴシック" charset="0"/>
              </a:rPr>
              <a:t>で</a:t>
            </a:r>
            <a:r>
              <a:rPr lang="en-US" altLang="ja-JP" sz="2400" dirty="0" smtClean="0">
                <a:solidFill>
                  <a:srgbClr val="FF0000"/>
                </a:solidFill>
                <a:latin typeface="Lucida Sans Unicode" charset="0"/>
                <a:ea typeface="ＭＳ Ｐゴシック" charset="0"/>
                <a:cs typeface="ＭＳ Ｐゴシック" charset="0"/>
              </a:rPr>
              <a:t>0.1cps</a:t>
            </a:r>
            <a:r>
              <a:rPr lang="ja-JP" altLang="en-US" sz="2400" dirty="0" smtClean="0">
                <a:latin typeface="Lucida Sans Unicode" charset="0"/>
                <a:ea typeface="ＭＳ Ｐゴシック" charset="0"/>
                <a:cs typeface="ＭＳ Ｐゴシック" charset="0"/>
              </a:rPr>
              <a:t>の中性子崩壊レート</a:t>
            </a:r>
            <a:endParaRPr lang="en-US" altLang="ja-JP" sz="2400" dirty="0" smtClean="0">
              <a:latin typeface="Lucida Sans Unicode" charset="0"/>
              <a:ea typeface="ＭＳ Ｐゴシック" charset="0"/>
              <a:cs typeface="ＭＳ Ｐゴシック" charset="0"/>
            </a:endParaRPr>
          </a:p>
          <a:p>
            <a:pPr marL="0" indent="0">
              <a:buNone/>
            </a:pPr>
            <a:r>
              <a:rPr lang="ja-JP" altLang="en-US" sz="2400" dirty="0" smtClean="0">
                <a:latin typeface="Lucida Sans Unicode" charset="0"/>
                <a:ea typeface="ＭＳ Ｐゴシック" charset="0"/>
                <a:cs typeface="ＭＳ Ｐゴシック" charset="0"/>
              </a:rPr>
              <a:t>低バックグラウンド環境下で</a:t>
            </a:r>
            <a:r>
              <a:rPr lang="en-US" altLang="ja-JP" sz="2400" dirty="0" smtClean="0">
                <a:solidFill>
                  <a:srgbClr val="FF0000"/>
                </a:solidFill>
                <a:latin typeface="Lucida Sans Unicode" charset="0"/>
                <a:ea typeface="ＭＳ Ｐゴシック" charset="0"/>
                <a:cs typeface="ＭＳ Ｐゴシック" charset="0"/>
              </a:rPr>
              <a:t>150</a:t>
            </a:r>
            <a:r>
              <a:rPr lang="ja-JP" altLang="en-US" sz="2400" dirty="0" smtClean="0">
                <a:solidFill>
                  <a:srgbClr val="FF0000"/>
                </a:solidFill>
                <a:latin typeface="Lucida Sans Unicode" charset="0"/>
                <a:ea typeface="ＭＳ Ｐゴシック" charset="0"/>
                <a:cs typeface="ＭＳ Ｐゴシック" charset="0"/>
              </a:rPr>
              <a:t>日の測定で</a:t>
            </a:r>
            <a:r>
              <a:rPr lang="en-US" altLang="ja-JP" sz="2400" dirty="0" smtClean="0">
                <a:solidFill>
                  <a:srgbClr val="FF0000"/>
                </a:solidFill>
                <a:latin typeface="Lucida Sans Unicode" charset="0"/>
                <a:ea typeface="ＭＳ Ｐゴシック" charset="0"/>
                <a:cs typeface="ＭＳ Ｐゴシック" charset="0"/>
              </a:rPr>
              <a:t>0.8%</a:t>
            </a:r>
            <a:r>
              <a:rPr lang="ja-JP" altLang="en-US" sz="2400" dirty="0" smtClean="0">
                <a:latin typeface="Lucida Sans Unicode" charset="0"/>
                <a:ea typeface="ＭＳ Ｐゴシック" charset="0"/>
                <a:cs typeface="ＭＳ Ｐゴシック" charset="0"/>
              </a:rPr>
              <a:t>の統計精度</a:t>
            </a:r>
            <a:endParaRPr lang="en-US" altLang="ja-JP" sz="2400" dirty="0">
              <a:latin typeface="Lucida Sans Unicode" charset="0"/>
              <a:ea typeface="ＭＳ Ｐゴシック" charset="0"/>
              <a:cs typeface="ＭＳ Ｐゴシック" charset="0"/>
            </a:endParaRPr>
          </a:p>
          <a:p>
            <a:endParaRPr lang="en-US" altLang="ja-JP" sz="2400" dirty="0">
              <a:latin typeface="Lucida Sans Unicode" charset="0"/>
              <a:ea typeface="ＭＳ Ｐゴシック" charset="0"/>
              <a:cs typeface="ＭＳ Ｐゴシック" charset="0"/>
            </a:endParaRPr>
          </a:p>
          <a:p>
            <a:r>
              <a:rPr lang="en-US" altLang="ja-JP" sz="2400" dirty="0" smtClean="0">
                <a:latin typeface="Lucida Sans Unicode" charset="0"/>
                <a:ea typeface="ＭＳ Ｐゴシック" charset="0"/>
                <a:cs typeface="ＭＳ Ｐゴシック" charset="0"/>
              </a:rPr>
              <a:t>J-PARC</a:t>
            </a:r>
            <a:r>
              <a:rPr lang="ja-JP" altLang="en-US" sz="2400" dirty="0" smtClean="0">
                <a:latin typeface="Lucida Sans Unicode" charset="0"/>
                <a:ea typeface="ＭＳ Ｐゴシック" charset="0"/>
                <a:cs typeface="ＭＳ Ｐゴシック" charset="0"/>
              </a:rPr>
              <a:t>のビームパワー</a:t>
            </a:r>
            <a:endParaRPr lang="en-US" altLang="ja-JP" sz="2000" dirty="0" smtClean="0">
              <a:latin typeface="Lucida Sans Unicode" charset="0"/>
              <a:ea typeface="ＭＳ Ｐゴシック" charset="0"/>
            </a:endParaRPr>
          </a:p>
          <a:p>
            <a:pPr lvl="1"/>
            <a:r>
              <a:rPr lang="ja-JP" altLang="en-US" sz="1800" dirty="0" smtClean="0">
                <a:latin typeface="Lucida Sans Unicode" charset="0"/>
                <a:ea typeface="ＭＳ Ｐゴシック" charset="0"/>
                <a:cs typeface="ＭＳ Ｐゴシック" charset="0"/>
              </a:rPr>
              <a:t>デザインは</a:t>
            </a:r>
            <a:r>
              <a:rPr lang="en-US" altLang="ja-JP" sz="1800" dirty="0" smtClean="0">
                <a:latin typeface="Lucida Sans Unicode" charset="0"/>
                <a:ea typeface="ＭＳ Ｐゴシック" charset="0"/>
                <a:cs typeface="ＭＳ Ｐゴシック" charset="0"/>
              </a:rPr>
              <a:t>1MW</a:t>
            </a:r>
            <a:r>
              <a:rPr lang="ja-JP" altLang="en-US" sz="1800" dirty="0" smtClean="0">
                <a:latin typeface="Lucida Sans Unicode" charset="0"/>
                <a:ea typeface="ＭＳ Ｐゴシック" charset="0"/>
                <a:cs typeface="ＭＳ Ｐゴシック" charset="0"/>
              </a:rPr>
              <a:t>に対して</a:t>
            </a:r>
            <a:r>
              <a:rPr lang="en-US" altLang="ja-JP" sz="1800" dirty="0" smtClean="0">
                <a:solidFill>
                  <a:srgbClr val="FF0000"/>
                </a:solidFill>
                <a:latin typeface="Lucida Sans Unicode" charset="0"/>
                <a:ea typeface="ＭＳ Ｐゴシック" charset="0"/>
                <a:cs typeface="ＭＳ Ｐゴシック" charset="0"/>
              </a:rPr>
              <a:t>1/5</a:t>
            </a:r>
            <a:r>
              <a:rPr lang="ja-JP" altLang="en-US" sz="1800" dirty="0" smtClean="0">
                <a:latin typeface="Lucida Sans Unicode" charset="0"/>
                <a:ea typeface="ＭＳ Ｐゴシック" charset="0"/>
                <a:cs typeface="ＭＳ Ｐゴシック" charset="0"/>
              </a:rPr>
              <a:t>の強度</a:t>
            </a:r>
            <a:endParaRPr lang="en-US" altLang="ja-JP" sz="1800" dirty="0">
              <a:latin typeface="Lucida Sans Unicode" charset="0"/>
              <a:ea typeface="ＭＳ Ｐゴシック" charset="0"/>
              <a:cs typeface="ＭＳ Ｐゴシック" charset="0"/>
            </a:endParaRPr>
          </a:p>
          <a:p>
            <a:pPr lvl="1"/>
            <a:endParaRPr lang="en-US" altLang="ja-JP" sz="800" dirty="0" smtClean="0">
              <a:latin typeface="Lucida Sans Unicode" charset="0"/>
              <a:ea typeface="ＭＳ Ｐゴシック" charset="0"/>
              <a:cs typeface="ＭＳ Ｐゴシック" charset="0"/>
            </a:endParaRPr>
          </a:p>
          <a:p>
            <a:r>
              <a:rPr lang="ja-JP" altLang="en-US" sz="2400" dirty="0" smtClean="0">
                <a:latin typeface="Lucida Sans Unicode" charset="0"/>
                <a:ea typeface="ＭＳ Ｐゴシック" charset="0"/>
                <a:cs typeface="ＭＳ Ｐゴシック" charset="0"/>
              </a:rPr>
              <a:t>偏極ビームブランチ</a:t>
            </a:r>
            <a:r>
              <a:rPr lang="en-US" altLang="ja-JP" sz="2400" dirty="0" smtClean="0">
                <a:latin typeface="Lucida Sans Unicode" charset="0"/>
                <a:ea typeface="ＭＳ Ｐゴシック" charset="0"/>
                <a:cs typeface="ＭＳ Ｐゴシック" charset="0"/>
              </a:rPr>
              <a:t> </a:t>
            </a:r>
          </a:p>
          <a:p>
            <a:pPr lvl="1"/>
            <a:r>
              <a:rPr lang="ja-JP" altLang="en-US" sz="1800" dirty="0" smtClean="0">
                <a:latin typeface="Lucida Sans Unicode" charset="0"/>
                <a:ea typeface="ＭＳ Ｐゴシック" charset="0"/>
                <a:cs typeface="ＭＳ Ｐゴシック" charset="0"/>
              </a:rPr>
              <a:t>シミュレーションの</a:t>
            </a:r>
            <a:r>
              <a:rPr lang="en-US" altLang="ja-JP" sz="1800" dirty="0" smtClean="0">
                <a:solidFill>
                  <a:srgbClr val="FF0000"/>
                </a:solidFill>
                <a:latin typeface="Lucida Sans Unicode" charset="0"/>
                <a:ea typeface="ＭＳ Ｐゴシック" charset="0"/>
                <a:cs typeface="ＭＳ Ｐゴシック" charset="0"/>
              </a:rPr>
              <a:t>1/3</a:t>
            </a:r>
            <a:r>
              <a:rPr lang="ja-JP" altLang="en-US" sz="1800" dirty="0" smtClean="0">
                <a:latin typeface="Lucida Sans Unicode" charset="0"/>
                <a:ea typeface="ＭＳ Ｐゴシック" charset="0"/>
                <a:cs typeface="ＭＳ Ｐゴシック" charset="0"/>
              </a:rPr>
              <a:t>程度の輸送効率</a:t>
            </a:r>
            <a:endParaRPr lang="en-US" altLang="ja-JP" sz="1800" dirty="0" smtClean="0">
              <a:latin typeface="Lucida Sans Unicode" charset="0"/>
              <a:ea typeface="ＭＳ Ｐゴシック" charset="0"/>
              <a:cs typeface="ＭＳ Ｐゴシック" charset="0"/>
            </a:endParaRPr>
          </a:p>
          <a:p>
            <a:pPr marL="914400" lvl="2" indent="0">
              <a:buNone/>
            </a:pPr>
            <a:endParaRPr lang="en-US" altLang="ja-JP" sz="800" dirty="0">
              <a:latin typeface="Lucida Sans Unicode" charset="0"/>
              <a:ea typeface="ＭＳ Ｐゴシック" charset="0"/>
              <a:cs typeface="ＭＳ Ｐゴシック" charset="0"/>
            </a:endParaRPr>
          </a:p>
          <a:p>
            <a:r>
              <a:rPr lang="en-US" altLang="ja-JP" sz="2400" dirty="0">
                <a:latin typeface="Lucida Sans Unicode" charset="0"/>
                <a:ea typeface="ＭＳ Ｐゴシック" charset="0"/>
                <a:cs typeface="ＭＳ Ｐゴシック" charset="0"/>
              </a:rPr>
              <a:t>S</a:t>
            </a:r>
            <a:r>
              <a:rPr lang="en-US" altLang="ja-JP" sz="2400" dirty="0" smtClean="0">
                <a:latin typeface="Lucida Sans Unicode" charset="0"/>
                <a:ea typeface="ＭＳ Ｐゴシック" charset="0"/>
                <a:cs typeface="ＭＳ Ｐゴシック" charset="0"/>
              </a:rPr>
              <a:t>pin flip chopper</a:t>
            </a:r>
          </a:p>
          <a:p>
            <a:pPr lvl="1"/>
            <a:r>
              <a:rPr lang="ja-JP" altLang="en-US" sz="1800" dirty="0" smtClean="0">
                <a:latin typeface="Lucida Sans Unicode" charset="0"/>
                <a:ea typeface="ＭＳ Ｐゴシック" charset="0"/>
                <a:cs typeface="ＭＳ Ｐゴシック" charset="0"/>
              </a:rPr>
              <a:t>ミラーサイズのために</a:t>
            </a:r>
            <a:r>
              <a:rPr lang="en-US" altLang="ja-JP" sz="1800" dirty="0" smtClean="0">
                <a:solidFill>
                  <a:srgbClr val="FF0000"/>
                </a:solidFill>
                <a:latin typeface="Lucida Sans Unicode" charset="0"/>
                <a:ea typeface="ＭＳ Ｐゴシック" charset="0"/>
                <a:cs typeface="ＭＳ Ｐゴシック" charset="0"/>
              </a:rPr>
              <a:t>1/10</a:t>
            </a:r>
            <a:r>
              <a:rPr lang="ja-JP" altLang="en-US" sz="1800" dirty="0" smtClean="0">
                <a:latin typeface="Lucida Sans Unicode" charset="0"/>
                <a:ea typeface="ＭＳ Ｐゴシック" charset="0"/>
                <a:cs typeface="ＭＳ Ｐゴシック" charset="0"/>
              </a:rPr>
              <a:t>のみを反射</a:t>
            </a:r>
            <a:endParaRPr lang="en-US" altLang="ja-JP" sz="1800" dirty="0" smtClean="0">
              <a:latin typeface="Lucida Sans Unicode" charset="0"/>
              <a:ea typeface="ＭＳ Ｐゴシック" charset="0"/>
              <a:cs typeface="ＭＳ Ｐゴシック" charset="0"/>
            </a:endParaRPr>
          </a:p>
          <a:p>
            <a:pPr lvl="2"/>
            <a:r>
              <a:rPr lang="en-US" altLang="ja-JP" sz="1400" dirty="0" smtClean="0">
                <a:latin typeface="Lucida Sans Unicode" charset="0"/>
                <a:ea typeface="ＭＳ Ｐゴシック" charset="0"/>
                <a:cs typeface="ＭＳ Ｐゴシック" charset="0"/>
              </a:rPr>
              <a:t>SFC</a:t>
            </a:r>
            <a:r>
              <a:rPr lang="ja-JP" altLang="en-US" sz="1400" dirty="0" smtClean="0">
                <a:latin typeface="Lucida Sans Unicode" charset="0"/>
                <a:ea typeface="ＭＳ Ｐゴシック" charset="0"/>
                <a:cs typeface="ＭＳ Ｐゴシック" charset="0"/>
              </a:rPr>
              <a:t>上流で</a:t>
            </a:r>
            <a:r>
              <a:rPr lang="en-US" altLang="ja-JP" sz="1400" dirty="0" smtClean="0">
                <a:latin typeface="Lucida Sans Unicode" charset="0"/>
                <a:ea typeface="ＭＳ Ｐゴシック" charset="0"/>
                <a:cs typeface="ＭＳ Ｐゴシック" charset="0"/>
              </a:rPr>
              <a:t>10 </a:t>
            </a:r>
            <a:r>
              <a:rPr lang="en-US" altLang="ja-JP" sz="1400" dirty="0">
                <a:latin typeface="Lucida Sans Unicode" charset="0"/>
                <a:ea typeface="ＭＳ Ｐゴシック" charset="0"/>
                <a:cs typeface="ＭＳ Ｐゴシック" charset="0"/>
              </a:rPr>
              <a:t>cm x 4 </a:t>
            </a:r>
            <a:r>
              <a:rPr lang="en-US" altLang="ja-JP" sz="1400" dirty="0" smtClean="0">
                <a:latin typeface="Lucida Sans Unicode" charset="0"/>
                <a:ea typeface="ＭＳ Ｐゴシック" charset="0"/>
                <a:cs typeface="ＭＳ Ｐゴシック" charset="0"/>
              </a:rPr>
              <a:t>cm</a:t>
            </a:r>
          </a:p>
          <a:p>
            <a:pPr lvl="2"/>
            <a:r>
              <a:rPr lang="en-US" altLang="ja-JP" sz="1400" dirty="0" smtClean="0">
                <a:latin typeface="Lucida Sans Unicode" charset="0"/>
                <a:ea typeface="ＭＳ Ｐゴシック" charset="0"/>
                <a:cs typeface="ＭＳ Ｐゴシック" charset="0"/>
              </a:rPr>
              <a:t>SFC</a:t>
            </a:r>
            <a:r>
              <a:rPr lang="ja-JP" altLang="en-US" sz="1400" dirty="0" smtClean="0">
                <a:latin typeface="Lucida Sans Unicode" charset="0"/>
                <a:ea typeface="ＭＳ Ｐゴシック" charset="0"/>
                <a:cs typeface="ＭＳ Ｐゴシック" charset="0"/>
              </a:rPr>
              <a:t>下流で</a:t>
            </a:r>
            <a:r>
              <a:rPr lang="en-US" altLang="ja-JP" sz="1400" dirty="0" smtClean="0">
                <a:latin typeface="Lucida Sans Unicode" charset="0"/>
                <a:ea typeface="ＭＳ Ｐゴシック" charset="0"/>
                <a:cs typeface="ＭＳ Ｐゴシック" charset="0"/>
              </a:rPr>
              <a:t> 2 cm x 2 cm</a:t>
            </a:r>
          </a:p>
          <a:p>
            <a:pPr marL="0" indent="0">
              <a:buNone/>
            </a:pPr>
            <a:endParaRPr lang="en-US" altLang="ja-JP" sz="2400" dirty="0">
              <a:latin typeface="Lucida Sans Unicode" charset="0"/>
              <a:ea typeface="ＭＳ Ｐゴシック" charset="0"/>
              <a:cs typeface="ＭＳ Ｐゴシック" charset="0"/>
            </a:endParaRPr>
          </a:p>
          <a:p>
            <a:pPr lvl="1"/>
            <a:endParaRPr lang="en-US" altLang="ja-JP" sz="2000" dirty="0">
              <a:latin typeface="Lucida Sans Unicode" charset="0"/>
              <a:ea typeface="ＭＳ Ｐゴシック" charset="0"/>
              <a:cs typeface="ＭＳ Ｐゴシック" charset="0"/>
            </a:endParaRPr>
          </a:p>
          <a:p>
            <a:endParaRPr lang="en-US" altLang="ja-JP" sz="2000" dirty="0">
              <a:latin typeface="Lucida Sans Unicode" charset="0"/>
              <a:ea typeface="ＭＳ Ｐゴシック" charset="0"/>
              <a:cs typeface="ＭＳ Ｐゴシック" charset="0"/>
            </a:endParaRPr>
          </a:p>
          <a:p>
            <a:endParaRPr lang="en-US" altLang="ja-JP" sz="2000" dirty="0">
              <a:latin typeface="Lucida Sans Unicode" charset="0"/>
              <a:ea typeface="ＭＳ Ｐゴシック" charset="0"/>
              <a:cs typeface="ＭＳ Ｐゴシック" charset="0"/>
            </a:endParaRPr>
          </a:p>
          <a:p>
            <a:pPr lvl="1">
              <a:buFont typeface="Verdana" charset="0"/>
              <a:buNone/>
            </a:pPr>
            <a:endParaRPr lang="en-US" altLang="ja-JP" sz="2000" dirty="0">
              <a:latin typeface="Lucida Sans Unicode" charset="0"/>
              <a:ea typeface="ＭＳ Ｐゴシック" charset="0"/>
            </a:endParaRPr>
          </a:p>
        </p:txBody>
      </p:sp>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a:spLocks noGrp="1" noChangeArrowheads="1"/>
          </p:cNvSpPr>
          <p:nvPr>
            <p:ph type="title"/>
          </p:nvPr>
        </p:nvSpPr>
        <p:spPr>
          <a:xfrm>
            <a:off x="0" y="-234950"/>
            <a:ext cx="8229600" cy="1143000"/>
          </a:xfrm>
        </p:spPr>
        <p:txBody>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中性子ビームのまとめと展望</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9" name="スライド番号プレースホルダ 8"/>
          <p:cNvSpPr>
            <a:spLocks noGrp="1"/>
          </p:cNvSpPr>
          <p:nvPr>
            <p:ph type="sldNum" sz="quarter" idx="12"/>
          </p:nvPr>
        </p:nvSpPr>
        <p:spPr/>
        <p:txBody>
          <a:bodyPr/>
          <a:lstStyle/>
          <a:p>
            <a:fld id="{9B0CFA48-2645-BA46-ACA1-D8C7F53859BA}" type="slidenum">
              <a:rPr kumimoji="1" lang="ja-JP" altLang="en-US" smtClean="0"/>
              <a:pPr/>
              <a:t>10</a:t>
            </a:fld>
            <a:endParaRPr kumimoji="1" lang="ja-JP" altLang="en-US"/>
          </a:p>
        </p:txBody>
      </p:sp>
      <p:pic>
        <p:nvPicPr>
          <p:cNvPr id="3" name="図 2" descr="Uncertainty_stat2.eps"/>
          <p:cNvPicPr>
            <a:picLocks noChangeAspect="1"/>
          </p:cNvPicPr>
          <p:nvPr/>
        </p:nvPicPr>
        <p:blipFill rotWithShape="1">
          <a:blip r:embed="rId2">
            <a:extLst>
              <a:ext uri="{28A0092B-C50C-407E-A947-70E740481C1C}">
                <a14:useLocalDpi xmlns:a14="http://schemas.microsoft.com/office/drawing/2010/main" val="0"/>
              </a:ext>
            </a:extLst>
          </a:blip>
          <a:srcRect l="4108" t="8039" r="2773"/>
          <a:stretch/>
        </p:blipFill>
        <p:spPr>
          <a:xfrm>
            <a:off x="4950488" y="2004997"/>
            <a:ext cx="3998019" cy="3829924"/>
          </a:xfrm>
          <a:prstGeom prst="rect">
            <a:avLst/>
          </a:prstGeom>
        </p:spPr>
      </p:pic>
      <p:sp>
        <p:nvSpPr>
          <p:cNvPr id="10" name="右矢印 9"/>
          <p:cNvSpPr/>
          <p:nvPr/>
        </p:nvSpPr>
        <p:spPr>
          <a:xfrm>
            <a:off x="540907" y="6103188"/>
            <a:ext cx="729051" cy="484632"/>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95886" y="5972540"/>
            <a:ext cx="6132095" cy="769441"/>
          </a:xfrm>
          <a:prstGeom prst="rect">
            <a:avLst/>
          </a:prstGeom>
          <a:ln>
            <a:solidFill>
              <a:srgbClr val="000000"/>
            </a:solidFill>
          </a:ln>
        </p:spPr>
        <p:txBody>
          <a:bodyPr wrap="none">
            <a:spAutoFit/>
          </a:bodyPr>
          <a:lstStyle/>
          <a:p>
            <a:r>
              <a:rPr lang="en-US" altLang="en-US" dirty="0" smtClean="0">
                <a:latin typeface="Lucida Sans Unicode" charset="0"/>
                <a:ea typeface="ＭＳ Ｐゴシック" charset="0"/>
                <a:cs typeface="ＭＳ Ｐゴシック" charset="0"/>
              </a:rPr>
              <a:t>約150</a:t>
            </a:r>
            <a:r>
              <a:rPr lang="ja-JP" altLang="en-US" dirty="0" smtClean="0">
                <a:latin typeface="Lucida Sans Unicode" charset="0"/>
                <a:ea typeface="ＭＳ Ｐゴシック" charset="0"/>
                <a:cs typeface="ＭＳ Ｐゴシック" charset="0"/>
              </a:rPr>
              <a:t>倍まで中性子フラックスが増える可能性がある</a:t>
            </a:r>
            <a:endParaRPr lang="en-US" altLang="ja-JP" dirty="0" smtClean="0">
              <a:latin typeface="Lucida Sans Unicode" charset="0"/>
              <a:ea typeface="ＭＳ Ｐゴシック" charset="0"/>
              <a:cs typeface="ＭＳ Ｐゴシック" charset="0"/>
            </a:endParaRPr>
          </a:p>
          <a:p>
            <a:endParaRPr lang="en-US" altLang="ja-JP" sz="800" dirty="0" smtClean="0">
              <a:latin typeface="Lucida Sans Unicode" charset="0"/>
              <a:ea typeface="ＭＳ Ｐゴシック" charset="0"/>
              <a:cs typeface="ＭＳ Ｐゴシック" charset="0"/>
            </a:endParaRPr>
          </a:p>
          <a:p>
            <a:r>
              <a:rPr lang="en-US" altLang="ja-JP" dirty="0" smtClean="0">
                <a:solidFill>
                  <a:srgbClr val="FF0000"/>
                </a:solidFill>
              </a:rPr>
              <a:t>4.5</a:t>
            </a:r>
            <a:r>
              <a:rPr lang="ja-JP" altLang="en-US" dirty="0" smtClean="0">
                <a:solidFill>
                  <a:srgbClr val="FF0000"/>
                </a:solidFill>
              </a:rPr>
              <a:t>倍（</a:t>
            </a:r>
            <a:r>
              <a:rPr lang="en-US" altLang="ja-JP" dirty="0" smtClean="0">
                <a:solidFill>
                  <a:srgbClr val="FF0000"/>
                </a:solidFill>
              </a:rPr>
              <a:t>1MW</a:t>
            </a:r>
            <a:r>
              <a:rPr lang="ja-JP" altLang="en-US" dirty="0" smtClean="0">
                <a:solidFill>
                  <a:srgbClr val="FF0000"/>
                </a:solidFill>
              </a:rPr>
              <a:t>相当）では</a:t>
            </a:r>
            <a:r>
              <a:rPr lang="en-US" altLang="ja-JP" dirty="0" smtClean="0">
                <a:solidFill>
                  <a:srgbClr val="FF0000"/>
                </a:solidFill>
              </a:rPr>
              <a:t>150</a:t>
            </a:r>
            <a:r>
              <a:rPr lang="ja-JP" altLang="en-US" dirty="0" smtClean="0">
                <a:solidFill>
                  <a:srgbClr val="FF0000"/>
                </a:solidFill>
              </a:rPr>
              <a:t>日の測定で</a:t>
            </a:r>
            <a:r>
              <a:rPr lang="en-US" altLang="ja-JP" dirty="0" smtClean="0">
                <a:solidFill>
                  <a:srgbClr val="FF0000"/>
                </a:solidFill>
              </a:rPr>
              <a:t>0.2%</a:t>
            </a:r>
            <a:r>
              <a:rPr lang="ja-JP" altLang="en-US" dirty="0" smtClean="0"/>
              <a:t>の統計精度に到達</a:t>
            </a:r>
            <a:endParaRPr lang="ja-JP" altLang="en-US" dirty="0"/>
          </a:p>
        </p:txBody>
      </p:sp>
      <p:sp>
        <p:nvSpPr>
          <p:cNvPr id="12" name="角丸四角形 11"/>
          <p:cNvSpPr/>
          <p:nvPr/>
        </p:nvSpPr>
        <p:spPr>
          <a:xfrm>
            <a:off x="271006" y="853375"/>
            <a:ext cx="8229600" cy="101829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22938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389"/>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8" name="Rectangle 2"/>
          <p:cNvSpPr>
            <a:spLocks noGrp="1" noChangeArrowheads="1"/>
          </p:cNvSpPr>
          <p:nvPr>
            <p:ph type="title"/>
          </p:nvPr>
        </p:nvSpPr>
        <p:spPr>
          <a:xfrm>
            <a:off x="0" y="-234149"/>
            <a:ext cx="8229600" cy="1143000"/>
          </a:xfrm>
        </p:spPr>
        <p:txBody>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本研究のための新しいアプローチ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角丸四角形 6"/>
          <p:cNvSpPr/>
          <p:nvPr/>
        </p:nvSpPr>
        <p:spPr>
          <a:xfrm>
            <a:off x="265893" y="947729"/>
            <a:ext cx="4571138" cy="122725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7641" y="2416105"/>
            <a:ext cx="4571139" cy="149414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9435" y="2508878"/>
            <a:ext cx="3508893" cy="1292662"/>
          </a:xfrm>
          <a:prstGeom prst="rect">
            <a:avLst/>
          </a:prstGeom>
          <a:noFill/>
        </p:spPr>
        <p:txBody>
          <a:bodyPr wrap="none" rtlCol="0">
            <a:spAutoFit/>
          </a:bodyPr>
          <a:lstStyle/>
          <a:p>
            <a:r>
              <a:rPr kumimoji="1" lang="ja-JP" altLang="en-US" sz="2400" dirty="0" smtClean="0">
                <a:solidFill>
                  <a:srgbClr val="FF0000"/>
                </a:solidFill>
              </a:rPr>
              <a:t>低バックグラウンド環境化</a:t>
            </a:r>
            <a:endParaRPr kumimoji="1"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a:t>
            </a:r>
            <a:r>
              <a:rPr lang="en-US" altLang="ja-JP" sz="1400" dirty="0" smtClean="0"/>
              <a:t>TPC</a:t>
            </a:r>
            <a:r>
              <a:rPr lang="ja-JP" altLang="en-US" sz="1400" dirty="0" smtClean="0"/>
              <a:t>素材を吟味し、</a:t>
            </a:r>
            <a:r>
              <a:rPr lang="en-US" altLang="ja-JP" sz="1400" dirty="0" smtClean="0">
                <a:solidFill>
                  <a:srgbClr val="FF0000"/>
                </a:solidFill>
              </a:rPr>
              <a:t>PEEK</a:t>
            </a:r>
            <a:r>
              <a:rPr lang="ja-JP" altLang="en-US" sz="1400" dirty="0" smtClean="0">
                <a:solidFill>
                  <a:srgbClr val="FF0000"/>
                </a:solidFill>
              </a:rPr>
              <a:t>材</a:t>
            </a:r>
            <a:r>
              <a:rPr lang="ja-JP" altLang="en-US" sz="1400" dirty="0" smtClean="0"/>
              <a:t>の選定</a:t>
            </a:r>
            <a:endParaRPr lang="en-US" altLang="ja-JP" sz="1400" dirty="0" smtClean="0"/>
          </a:p>
          <a:p>
            <a:endParaRPr lang="en-US" altLang="ja-JP" sz="400" dirty="0" smtClean="0"/>
          </a:p>
          <a:p>
            <a:r>
              <a:rPr lang="en-US" altLang="ja-JP" sz="1400" dirty="0" smtClean="0"/>
              <a:t>→</a:t>
            </a:r>
            <a:r>
              <a:rPr lang="ja-JP" altLang="en-US" sz="1400" dirty="0" smtClean="0"/>
              <a:t>　</a:t>
            </a:r>
            <a:r>
              <a:rPr kumimoji="1" lang="en-US" altLang="ja-JP" sz="1400" baseline="30000" dirty="0" smtClean="0">
                <a:solidFill>
                  <a:srgbClr val="FF0000"/>
                </a:solidFill>
              </a:rPr>
              <a:t>6</a:t>
            </a:r>
            <a:r>
              <a:rPr kumimoji="1" lang="en-US" altLang="ja-JP" sz="1400" dirty="0" smtClean="0">
                <a:solidFill>
                  <a:srgbClr val="FF0000"/>
                </a:solidFill>
              </a:rPr>
              <a:t>Li</a:t>
            </a:r>
            <a:r>
              <a:rPr kumimoji="1" lang="ja-JP" altLang="en-US" sz="1400" dirty="0" smtClean="0">
                <a:solidFill>
                  <a:srgbClr val="FF0000"/>
                </a:solidFill>
              </a:rPr>
              <a:t>板（誘電体）</a:t>
            </a:r>
            <a:r>
              <a:rPr lang="ja-JP" altLang="en-US" sz="1400" dirty="0" smtClean="0"/>
              <a:t>を</a:t>
            </a:r>
            <a:r>
              <a:rPr lang="en-US" altLang="ja-JP" sz="1400" dirty="0" smtClean="0"/>
              <a:t>TPC</a:t>
            </a:r>
            <a:r>
              <a:rPr lang="ja-JP" altLang="en-US" sz="1400" dirty="0" smtClean="0"/>
              <a:t>内部に設置</a:t>
            </a:r>
            <a:endParaRPr lang="en-US" altLang="ja-JP" sz="1400" dirty="0" smtClean="0"/>
          </a:p>
          <a:p>
            <a:endParaRPr lang="en-US" altLang="ja-JP" sz="400" dirty="0" smtClean="0"/>
          </a:p>
          <a:p>
            <a:r>
              <a:rPr lang="en-US" altLang="ja-JP" sz="1400" dirty="0" smtClean="0"/>
              <a:t>→</a:t>
            </a:r>
            <a:r>
              <a:rPr lang="ja-JP" altLang="en-US" sz="1400" dirty="0" smtClean="0"/>
              <a:t>　自然放射線、中性子起因放射線の遮蔽</a:t>
            </a:r>
            <a:endParaRPr lang="en-US" altLang="ja-JP" sz="1400" dirty="0" smtClean="0"/>
          </a:p>
        </p:txBody>
      </p:sp>
      <p:sp>
        <p:nvSpPr>
          <p:cNvPr id="10" name="テキスト ボックス 9"/>
          <p:cNvSpPr txBox="1"/>
          <p:nvPr/>
        </p:nvSpPr>
        <p:spPr>
          <a:xfrm>
            <a:off x="349435" y="1058921"/>
            <a:ext cx="4106913" cy="984885"/>
          </a:xfrm>
          <a:prstGeom prst="rect">
            <a:avLst/>
          </a:prstGeom>
          <a:noFill/>
        </p:spPr>
        <p:txBody>
          <a:bodyPr wrap="none" rtlCol="0">
            <a:spAutoFit/>
          </a:bodyPr>
          <a:lstStyle/>
          <a:p>
            <a:r>
              <a:rPr lang="ja-JP" altLang="en-US" sz="2200" dirty="0">
                <a:solidFill>
                  <a:srgbClr val="FF0000"/>
                </a:solidFill>
              </a:rPr>
              <a:t>加速器（パルス中性子源）の</a:t>
            </a:r>
            <a:r>
              <a:rPr lang="ja-JP" altLang="en-US" sz="2200" dirty="0" smtClean="0">
                <a:solidFill>
                  <a:srgbClr val="FF0000"/>
                </a:solidFill>
              </a:rPr>
              <a:t>使用</a:t>
            </a:r>
            <a:endParaRPr lang="en-US" altLang="ja-JP" sz="2200" dirty="0">
              <a:solidFill>
                <a:srgbClr val="FF0000"/>
              </a:solidFill>
            </a:endParaRPr>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Spin Flip Chopper</a:t>
            </a:r>
            <a:r>
              <a:rPr lang="ja-JP" altLang="en-US" sz="1400" dirty="0" smtClean="0"/>
              <a:t>を開発</a:t>
            </a:r>
            <a:endParaRPr lang="en-US" altLang="ja-JP" sz="1400" dirty="0" smtClean="0"/>
          </a:p>
          <a:p>
            <a:endParaRPr lang="en-US" altLang="ja-JP" sz="400" dirty="0" smtClean="0"/>
          </a:p>
          <a:p>
            <a:r>
              <a:rPr lang="en-US" altLang="ja-JP" sz="1400" dirty="0" smtClean="0"/>
              <a:t>→</a:t>
            </a:r>
            <a:r>
              <a:rPr lang="ja-JP" altLang="en-US" sz="1400" dirty="0" smtClean="0"/>
              <a:t>　等速の中性子バンチに整形</a:t>
            </a:r>
            <a:endParaRPr lang="en-US" altLang="ja-JP" sz="1400" dirty="0" smtClean="0"/>
          </a:p>
        </p:txBody>
      </p:sp>
      <p:sp>
        <p:nvSpPr>
          <p:cNvPr id="11" name="角丸四角形 10"/>
          <p:cNvSpPr/>
          <p:nvPr/>
        </p:nvSpPr>
        <p:spPr>
          <a:xfrm>
            <a:off x="267643" y="5449093"/>
            <a:ext cx="4571138" cy="133072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51184" y="5449093"/>
            <a:ext cx="2812188" cy="1292662"/>
          </a:xfrm>
          <a:prstGeom prst="rect">
            <a:avLst/>
          </a:prstGeom>
          <a:noFill/>
        </p:spPr>
        <p:txBody>
          <a:bodyPr wrap="none" rtlCol="0">
            <a:spAutoFit/>
          </a:bodyPr>
          <a:lstStyle/>
          <a:p>
            <a:r>
              <a:rPr lang="en-US" altLang="ja-JP" sz="2400" dirty="0" smtClean="0">
                <a:solidFill>
                  <a:srgbClr val="FF0000"/>
                </a:solidFill>
              </a:rPr>
              <a:t>TPC</a:t>
            </a:r>
            <a:r>
              <a:rPr lang="ja-JP" altLang="en-US" sz="2400" dirty="0" smtClean="0">
                <a:solidFill>
                  <a:srgbClr val="FF0000"/>
                </a:solidFill>
              </a:rPr>
              <a:t>の高検出効率化</a:t>
            </a:r>
            <a:endParaRPr lang="en-US" altLang="ja-JP" sz="2400" dirty="0" smtClean="0">
              <a:solidFill>
                <a:srgbClr val="FF0000"/>
              </a:solidFill>
            </a:endParaRPr>
          </a:p>
          <a:p>
            <a:endParaRPr lang="en-US" altLang="ja-JP" sz="400" dirty="0" smtClean="0">
              <a:solidFill>
                <a:srgbClr val="FF0000"/>
              </a:solidFill>
            </a:endParaRPr>
          </a:p>
          <a:p>
            <a:r>
              <a:rPr lang="en-US" altLang="ja-JP" sz="1400" dirty="0" smtClean="0"/>
              <a:t>→</a:t>
            </a:r>
            <a:r>
              <a:rPr lang="ja-JP" altLang="en-US" sz="1400" dirty="0" smtClean="0"/>
              <a:t>　低ノイズアンプ</a:t>
            </a:r>
            <a:endParaRPr lang="en-US" altLang="ja-JP" sz="1400" dirty="0" smtClean="0"/>
          </a:p>
          <a:p>
            <a:endParaRPr lang="en-US" altLang="ja-JP" sz="400" dirty="0" smtClean="0"/>
          </a:p>
          <a:p>
            <a:r>
              <a:rPr lang="en-US" altLang="ja-JP" sz="1400" dirty="0" smtClean="0"/>
              <a:t>→</a:t>
            </a:r>
            <a:r>
              <a:rPr lang="ja-JP" altLang="en-US" sz="1400" dirty="0" smtClean="0"/>
              <a:t>　高いエネルギー分解能</a:t>
            </a:r>
            <a:endParaRPr lang="en-US" altLang="ja-JP" sz="1400" dirty="0" smtClean="0"/>
          </a:p>
          <a:p>
            <a:endParaRPr lang="en-US" altLang="ja-JP" sz="400" dirty="0" smtClean="0"/>
          </a:p>
          <a:p>
            <a:r>
              <a:rPr lang="en-US" altLang="ja-JP" sz="1400" dirty="0" smtClean="0"/>
              <a:t>→</a:t>
            </a:r>
            <a:r>
              <a:rPr lang="ja-JP" altLang="en-US" sz="1400" dirty="0" smtClean="0"/>
              <a:t>　</a:t>
            </a:r>
            <a:r>
              <a:rPr lang="ja-JP" altLang="en-US" sz="1400" dirty="0" smtClean="0">
                <a:solidFill>
                  <a:srgbClr val="FF0000"/>
                </a:solidFill>
              </a:rPr>
              <a:t>ガス圧の変更</a:t>
            </a:r>
            <a:r>
              <a:rPr lang="ja-JP" altLang="en-US" sz="1400" dirty="0" smtClean="0"/>
              <a:t>にも対応</a:t>
            </a:r>
            <a:endParaRPr lang="en-US" altLang="ja-JP" sz="1400" dirty="0" smtClean="0"/>
          </a:p>
        </p:txBody>
      </p:sp>
      <p:sp>
        <p:nvSpPr>
          <p:cNvPr id="15" name="角丸四角形 14"/>
          <p:cNvSpPr/>
          <p:nvPr/>
        </p:nvSpPr>
        <p:spPr>
          <a:xfrm>
            <a:off x="265893" y="4076901"/>
            <a:ext cx="4571139" cy="123251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ｓ</a:t>
            </a:r>
            <a:endParaRPr kumimoji="1" lang="ja-JP" altLang="en-US" dirty="0"/>
          </a:p>
        </p:txBody>
      </p:sp>
      <p:sp>
        <p:nvSpPr>
          <p:cNvPr id="16" name="テキスト ボックス 15"/>
          <p:cNvSpPr txBox="1"/>
          <p:nvPr/>
        </p:nvSpPr>
        <p:spPr>
          <a:xfrm>
            <a:off x="349435" y="4160126"/>
            <a:ext cx="4572886" cy="1015663"/>
          </a:xfrm>
          <a:prstGeom prst="rect">
            <a:avLst/>
          </a:prstGeom>
          <a:noFill/>
        </p:spPr>
        <p:txBody>
          <a:bodyPr wrap="none" rtlCol="0">
            <a:spAutoFit/>
          </a:bodyPr>
          <a:lstStyle/>
          <a:p>
            <a:r>
              <a:rPr lang="ja-JP" altLang="en-US" sz="2400" dirty="0" smtClean="0">
                <a:solidFill>
                  <a:srgbClr val="FF0000"/>
                </a:solidFill>
              </a:rPr>
              <a:t>シグナル抽出アルゴリズムの開発</a:t>
            </a:r>
            <a:endParaRPr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ガス圧の変更やビームの</a:t>
            </a:r>
            <a:r>
              <a:rPr lang="en-US" altLang="ja-JP" sz="1400" dirty="0" smtClean="0"/>
              <a:t>ON/OFF</a:t>
            </a:r>
            <a:r>
              <a:rPr lang="ja-JP" altLang="en-US" sz="1400" dirty="0" smtClean="0"/>
              <a:t>を駆使</a:t>
            </a:r>
            <a:endParaRPr lang="en-US" altLang="ja-JP" sz="1400" dirty="0" smtClean="0"/>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data driven</a:t>
            </a:r>
            <a:r>
              <a:rPr lang="ja-JP" altLang="en-US" sz="1400" dirty="0" smtClean="0"/>
              <a:t>でバックグラウンドを引き算</a:t>
            </a:r>
            <a:endParaRPr lang="en-US" altLang="ja-JP" sz="1400" dirty="0" smtClean="0"/>
          </a:p>
        </p:txBody>
      </p:sp>
      <p:graphicFrame>
        <p:nvGraphicFramePr>
          <p:cNvPr id="17" name="表 16"/>
          <p:cNvGraphicFramePr>
            <a:graphicFrameLocks noGrp="1"/>
          </p:cNvGraphicFramePr>
          <p:nvPr>
            <p:extLst>
              <p:ext uri="{D42A27DB-BD31-4B8C-83A1-F6EECF244321}">
                <p14:modId xmlns:p14="http://schemas.microsoft.com/office/powerpoint/2010/main" val="288628147"/>
              </p:ext>
            </p:extLst>
          </p:nvPr>
        </p:nvGraphicFramePr>
        <p:xfrm>
          <a:off x="5663126" y="2298461"/>
          <a:ext cx="3365758" cy="2687320"/>
        </p:xfrm>
        <a:graphic>
          <a:graphicData uri="http://schemas.openxmlformats.org/drawingml/2006/table">
            <a:tbl>
              <a:tblPr firstRow="1" bandRow="1">
                <a:tableStyleId>{2D5ABB26-0587-4C30-8999-92F81FD0307C}</a:tableStyleId>
              </a:tblPr>
              <a:tblGrid>
                <a:gridCol w="1796574"/>
                <a:gridCol w="810934"/>
                <a:gridCol w="758250"/>
              </a:tblGrid>
              <a:tr h="370840">
                <a:tc>
                  <a:txBody>
                    <a:bodyPr/>
                    <a:lstStyle/>
                    <a:p>
                      <a:pPr algn="ctr"/>
                      <a:r>
                        <a:rPr kumimoji="1" lang="ja-JP" altLang="en-US" sz="1600" dirty="0" smtClean="0"/>
                        <a:t>ビームパワー</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220 kW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1MW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中性子</a:t>
                      </a:r>
                      <a:endParaRPr kumimoji="1" lang="en-US" altLang="ja-JP" sz="1600" dirty="0" smtClean="0"/>
                    </a:p>
                    <a:p>
                      <a:pPr algn="ctr"/>
                      <a:r>
                        <a:rPr kumimoji="1" lang="ja-JP" altLang="en-US" sz="1600" dirty="0" smtClean="0"/>
                        <a:t>崩壊レート</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0.4</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統計誤差</a:t>
                      </a:r>
                      <a:endParaRPr kumimoji="1" lang="en-US" altLang="ja-JP" sz="1600" dirty="0" smtClean="0"/>
                    </a:p>
                    <a:p>
                      <a:pPr algn="ctr"/>
                      <a:r>
                        <a:rPr kumimoji="1" lang="ja-JP" altLang="en-US" sz="1600" dirty="0" smtClean="0"/>
                        <a:t>（</a:t>
                      </a:r>
                      <a:r>
                        <a:rPr kumimoji="1" lang="en-US" altLang="ja-JP" sz="1600" dirty="0" smtClean="0"/>
                        <a:t>150</a:t>
                      </a:r>
                      <a:r>
                        <a:rPr kumimoji="1" lang="ja-JP" altLang="en-US" sz="1600" dirty="0" smtClean="0"/>
                        <a:t>日）</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0.8%</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0.2</a:t>
                      </a:r>
                      <a:r>
                        <a:rPr kumimoji="1" lang="en-US" altLang="ja-JP" sz="1600" baseline="0" dirty="0" smtClean="0">
                          <a:solidFill>
                            <a:srgbClr val="FF0000"/>
                          </a:solidFill>
                        </a:rPr>
                        <a:t>%</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シグナル抽出に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検出効率の補正に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図 21" descr="スクリーンショット（2012-01-16 17.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232" y="1143400"/>
            <a:ext cx="2163570" cy="591858"/>
          </a:xfrm>
          <a:prstGeom prst="rect">
            <a:avLst/>
          </a:prstGeom>
        </p:spPr>
      </p:pic>
      <p:cxnSp>
        <p:nvCxnSpPr>
          <p:cNvPr id="25" name="直線矢印コネクタ 24"/>
          <p:cNvCxnSpPr>
            <a:stCxn id="7" idx="3"/>
          </p:cNvCxnSpPr>
          <p:nvPr/>
        </p:nvCxnSpPr>
        <p:spPr>
          <a:xfrm>
            <a:off x="4837031" y="1561358"/>
            <a:ext cx="748438" cy="1390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9" idx="3"/>
          </p:cNvCxnSpPr>
          <p:nvPr/>
        </p:nvCxnSpPr>
        <p:spPr>
          <a:xfrm>
            <a:off x="4838780" y="3163178"/>
            <a:ext cx="746689" cy="376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4838781" y="4160126"/>
            <a:ext cx="746688" cy="62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838781" y="4780242"/>
            <a:ext cx="746688" cy="1398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8256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bl05schematic.eps"/>
          <p:cNvPicPr>
            <a:picLocks noChangeAspect="1"/>
          </p:cNvPicPr>
          <p:nvPr/>
        </p:nvPicPr>
        <p:blipFill rotWithShape="1">
          <a:blip r:embed="rId3">
            <a:extLst>
              <a:ext uri="{28A0092B-C50C-407E-A947-70E740481C1C}">
                <a14:useLocalDpi xmlns:a14="http://schemas.microsoft.com/office/drawing/2010/main" val="0"/>
              </a:ext>
            </a:extLst>
          </a:blip>
          <a:srcRect l="74002" b="24801"/>
          <a:stretch/>
        </p:blipFill>
        <p:spPr>
          <a:xfrm>
            <a:off x="-1" y="3520708"/>
            <a:ext cx="9050612" cy="3629609"/>
          </a:xfrm>
          <a:prstGeom prst="rect">
            <a:avLst/>
          </a:prstGeom>
        </p:spPr>
      </p:pic>
      <p:sp>
        <p:nvSpPr>
          <p:cNvPr id="19" name="角丸四角形吹き出し 18"/>
          <p:cNvSpPr/>
          <p:nvPr/>
        </p:nvSpPr>
        <p:spPr>
          <a:xfrm>
            <a:off x="7266946" y="5593543"/>
            <a:ext cx="1925308" cy="520829"/>
          </a:xfrm>
          <a:prstGeom prst="wedgeRoundRectCallout">
            <a:avLst>
              <a:gd name="adj1" fmla="val -24295"/>
              <a:gd name="adj2" fmla="val -101458"/>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環境</a:t>
            </a:r>
            <a:r>
              <a:rPr lang="en-US" altLang="ja-JP" dirty="0" err="1" smtClean="0">
                <a:solidFill>
                  <a:srgbClr val="000000"/>
                </a:solidFill>
              </a:rPr>
              <a:t>γ</a:t>
            </a:r>
            <a:r>
              <a:rPr lang="ja-JP" altLang="en-US" dirty="0" smtClean="0">
                <a:solidFill>
                  <a:srgbClr val="000000"/>
                </a:solidFill>
              </a:rPr>
              <a:t>線遮蔽：鉛</a:t>
            </a:r>
            <a:endParaRPr lang="en-US" altLang="ja-JP" dirty="0" smtClean="0">
              <a:solidFill>
                <a:srgbClr val="000000"/>
              </a:solidFill>
            </a:endParaRPr>
          </a:p>
        </p:txBody>
      </p:sp>
      <p:sp>
        <p:nvSpPr>
          <p:cNvPr id="21"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22" name="Rectangle 2"/>
          <p:cNvSpPr>
            <a:spLocks noGrp="1" noChangeArrowheads="1"/>
          </p:cNvSpPr>
          <p:nvPr>
            <p:ph type="title"/>
          </p:nvPr>
        </p:nvSpPr>
        <p:spPr>
          <a:xfrm>
            <a:off x="0" y="-222498"/>
            <a:ext cx="8229600" cy="1143000"/>
          </a:xfrm>
        </p:spPr>
        <p:txBody>
          <a:bodyPr>
            <a:normAutofit fontScale="90000"/>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中性子崩壊のバックグラウンドの抑制</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13" name="正方形/長方形 12"/>
          <p:cNvSpPr/>
          <p:nvPr/>
        </p:nvSpPr>
        <p:spPr>
          <a:xfrm>
            <a:off x="403835" y="5101347"/>
            <a:ext cx="3417060" cy="1308637"/>
          </a:xfrm>
          <a:prstGeom prst="rect">
            <a:avLst/>
          </a:prstGeom>
          <a:solidFill>
            <a:srgbClr val="FFFFFF"/>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noFill/>
            </a:endParaRPr>
          </a:p>
        </p:txBody>
      </p:sp>
      <p:sp>
        <p:nvSpPr>
          <p:cNvPr id="20" name="角丸四角形吹き出し 19"/>
          <p:cNvSpPr/>
          <p:nvPr/>
        </p:nvSpPr>
        <p:spPr>
          <a:xfrm>
            <a:off x="5976548" y="6224916"/>
            <a:ext cx="3074063" cy="520829"/>
          </a:xfrm>
          <a:prstGeom prst="wedgeRoundRectCallout">
            <a:avLst>
              <a:gd name="adj1" fmla="val -42697"/>
              <a:gd name="adj2" fmla="val -147321"/>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宇宙線</a:t>
            </a:r>
            <a:r>
              <a:rPr lang="en-US" altLang="ja-JP" dirty="0" smtClean="0">
                <a:solidFill>
                  <a:srgbClr val="000000"/>
                </a:solidFill>
              </a:rPr>
              <a:t> veto </a:t>
            </a:r>
            <a:r>
              <a:rPr lang="ja-JP" altLang="en-US" dirty="0" smtClean="0">
                <a:solidFill>
                  <a:srgbClr val="000000"/>
                </a:solidFill>
              </a:rPr>
              <a:t>：</a:t>
            </a:r>
            <a:r>
              <a:rPr lang="en-US" altLang="ja-JP" dirty="0" smtClean="0">
                <a:solidFill>
                  <a:srgbClr val="000000"/>
                </a:solidFill>
              </a:rPr>
              <a:t> </a:t>
            </a:r>
            <a:r>
              <a:rPr lang="ja-JP" altLang="en-US" dirty="0" smtClean="0">
                <a:solidFill>
                  <a:srgbClr val="000000"/>
                </a:solidFill>
              </a:rPr>
              <a:t>シンチレーター</a:t>
            </a:r>
            <a:endParaRPr lang="en-US" altLang="ja-JP" dirty="0" smtClean="0">
              <a:solidFill>
                <a:srgbClr val="000000"/>
              </a:solidFill>
            </a:endParaRPr>
          </a:p>
        </p:txBody>
      </p:sp>
      <p:sp>
        <p:nvSpPr>
          <p:cNvPr id="23" name="角丸四角形吹き出し 22"/>
          <p:cNvSpPr/>
          <p:nvPr/>
        </p:nvSpPr>
        <p:spPr>
          <a:xfrm>
            <a:off x="2936376" y="6232202"/>
            <a:ext cx="2884457" cy="520829"/>
          </a:xfrm>
          <a:prstGeom prst="wedgeRoundRectCallout">
            <a:avLst>
              <a:gd name="adj1" fmla="val -2869"/>
              <a:gd name="adj2" fmla="val -106626"/>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solidFill>
                  <a:srgbClr val="000000"/>
                </a:solidFill>
              </a:rPr>
              <a:t>BL05</a:t>
            </a:r>
            <a:r>
              <a:rPr lang="ja-JP" altLang="en-US" dirty="0" smtClean="0">
                <a:solidFill>
                  <a:srgbClr val="000000"/>
                </a:solidFill>
              </a:rPr>
              <a:t>上流、</a:t>
            </a:r>
            <a:r>
              <a:rPr lang="en-US" altLang="ja-JP" dirty="0" smtClean="0">
                <a:solidFill>
                  <a:srgbClr val="000000"/>
                </a:solidFill>
              </a:rPr>
              <a:t>BL04</a:t>
            </a:r>
            <a:r>
              <a:rPr lang="ja-JP" altLang="en-US" dirty="0" smtClean="0">
                <a:solidFill>
                  <a:srgbClr val="000000"/>
                </a:solidFill>
              </a:rPr>
              <a:t>遮蔽</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 </a:t>
            </a:r>
            <a:r>
              <a:rPr lang="ja-JP" altLang="en-US" dirty="0" smtClean="0">
                <a:solidFill>
                  <a:srgbClr val="000000"/>
                </a:solidFill>
              </a:rPr>
              <a:t>鉄</a:t>
            </a:r>
            <a:endParaRPr lang="en-US" altLang="ja-JP" dirty="0" smtClean="0">
              <a:solidFill>
                <a:srgbClr val="000000"/>
              </a:solidFill>
            </a:endParaRPr>
          </a:p>
        </p:txBody>
      </p:sp>
      <p:sp>
        <p:nvSpPr>
          <p:cNvPr id="24" name="角丸四角形吹き出し 23"/>
          <p:cNvSpPr/>
          <p:nvPr/>
        </p:nvSpPr>
        <p:spPr>
          <a:xfrm>
            <a:off x="1454386" y="5072714"/>
            <a:ext cx="1887267" cy="520829"/>
          </a:xfrm>
          <a:prstGeom prst="wedgeRoundRectCallout">
            <a:avLst>
              <a:gd name="adj1" fmla="val -14243"/>
              <a:gd name="adj2" fmla="val -106626"/>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solidFill>
                  <a:srgbClr val="000000"/>
                </a:solidFill>
              </a:rPr>
              <a:t>SFC</a:t>
            </a:r>
            <a:r>
              <a:rPr lang="ja-JP" altLang="en-US" dirty="0" smtClean="0">
                <a:solidFill>
                  <a:srgbClr val="000000"/>
                </a:solidFill>
              </a:rPr>
              <a:t>遮蔽　：　鉛</a:t>
            </a:r>
            <a:endParaRPr lang="en-US" altLang="ja-JP" dirty="0" smtClean="0">
              <a:solidFill>
                <a:srgbClr val="000000"/>
              </a:solidFill>
            </a:endParaRPr>
          </a:p>
        </p:txBody>
      </p:sp>
      <p:sp>
        <p:nvSpPr>
          <p:cNvPr id="27" name="角丸四角形吹き出し 26"/>
          <p:cNvSpPr/>
          <p:nvPr/>
        </p:nvSpPr>
        <p:spPr>
          <a:xfrm>
            <a:off x="7018611" y="3342728"/>
            <a:ext cx="2032000" cy="520829"/>
          </a:xfrm>
          <a:prstGeom prst="wedgeRoundRectCallout">
            <a:avLst>
              <a:gd name="adj1" fmla="val -54268"/>
              <a:gd name="adj2" fmla="val 171977"/>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FF0000"/>
                </a:solidFill>
              </a:rPr>
              <a:t>散乱中性子：</a:t>
            </a:r>
            <a:r>
              <a:rPr lang="en-US" altLang="ja-JP" baseline="30000" dirty="0" smtClean="0">
                <a:solidFill>
                  <a:srgbClr val="FF0000"/>
                </a:solidFill>
              </a:rPr>
              <a:t>6</a:t>
            </a:r>
            <a:r>
              <a:rPr lang="en-US" altLang="ja-JP" dirty="0" smtClean="0">
                <a:solidFill>
                  <a:srgbClr val="FF0000"/>
                </a:solidFill>
              </a:rPr>
              <a:t>Li</a:t>
            </a:r>
            <a:r>
              <a:rPr lang="ja-JP" altLang="en-US" dirty="0" smtClean="0">
                <a:solidFill>
                  <a:srgbClr val="FF0000"/>
                </a:solidFill>
              </a:rPr>
              <a:t>板</a:t>
            </a:r>
            <a:endParaRPr lang="en-US" altLang="ja-JP" dirty="0" smtClean="0">
              <a:solidFill>
                <a:srgbClr val="FF0000"/>
              </a:solidFill>
            </a:endParaRPr>
          </a:p>
        </p:txBody>
      </p:sp>
      <p:sp>
        <p:nvSpPr>
          <p:cNvPr id="28" name="角丸四角形吹き出し 27"/>
          <p:cNvSpPr/>
          <p:nvPr/>
        </p:nvSpPr>
        <p:spPr>
          <a:xfrm>
            <a:off x="5223907" y="2779927"/>
            <a:ext cx="3005693" cy="465698"/>
          </a:xfrm>
          <a:prstGeom prst="wedgeRoundRectCallout">
            <a:avLst>
              <a:gd name="adj1" fmla="val -9205"/>
              <a:gd name="adj2" fmla="val 308598"/>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dirty="0" smtClean="0">
                <a:solidFill>
                  <a:srgbClr val="FF0000"/>
                </a:solidFill>
              </a:rPr>
              <a:t>TPC</a:t>
            </a:r>
            <a:r>
              <a:rPr lang="ja-JP" altLang="en-US" dirty="0" smtClean="0">
                <a:solidFill>
                  <a:srgbClr val="FF0000"/>
                </a:solidFill>
              </a:rPr>
              <a:t>の含む放射性物質：</a:t>
            </a:r>
            <a:r>
              <a:rPr lang="en-US" altLang="ja-JP" dirty="0" smtClean="0">
                <a:solidFill>
                  <a:srgbClr val="FF0000"/>
                </a:solidFill>
              </a:rPr>
              <a:t>PEEK</a:t>
            </a:r>
          </a:p>
        </p:txBody>
      </p:sp>
      <p:sp>
        <p:nvSpPr>
          <p:cNvPr id="15" name="スライド番号プレースホルダ 14"/>
          <p:cNvSpPr>
            <a:spLocks noGrp="1"/>
          </p:cNvSpPr>
          <p:nvPr>
            <p:ph type="sldNum" sz="quarter" idx="12"/>
          </p:nvPr>
        </p:nvSpPr>
        <p:spPr/>
        <p:txBody>
          <a:bodyPr/>
          <a:lstStyle/>
          <a:p>
            <a:fld id="{9B0CFA48-2645-BA46-ACA1-D8C7F53859BA}" type="slidenum">
              <a:rPr kumimoji="1" lang="ja-JP" altLang="en-US" smtClean="0"/>
              <a:pPr/>
              <a:t>12</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345972236"/>
              </p:ext>
            </p:extLst>
          </p:nvPr>
        </p:nvGraphicFramePr>
        <p:xfrm>
          <a:off x="306560" y="1303237"/>
          <a:ext cx="4497454" cy="2560320"/>
        </p:xfrm>
        <a:graphic>
          <a:graphicData uri="http://schemas.openxmlformats.org/drawingml/2006/table">
            <a:tbl>
              <a:tblPr firstRow="1" bandRow="1">
                <a:tableStyleId>{5940675A-B579-460E-94D1-54222C63F5DA}</a:tableStyleId>
              </a:tblPr>
              <a:tblGrid>
                <a:gridCol w="2358598"/>
                <a:gridCol w="868680"/>
                <a:gridCol w="208280"/>
                <a:gridCol w="1061896"/>
              </a:tblGrid>
              <a:tr h="324471">
                <a:tc>
                  <a:txBody>
                    <a:bodyPr/>
                    <a:lstStyle/>
                    <a:p>
                      <a:r>
                        <a:rPr kumimoji="1" lang="ja-JP" altLang="en-US" sz="1800" b="1" dirty="0" smtClean="0"/>
                        <a:t>バックグラウンド源</a:t>
                      </a:r>
                      <a:endParaRPr kumimoji="1" lang="ja-JP" altLang="en-US" sz="18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ja-JP" altLang="en-US" sz="1800" b="1" dirty="0" smtClean="0"/>
                        <a:t>対策前</a:t>
                      </a:r>
                      <a:endParaRPr kumimoji="1" lang="ja-JP" altLang="en-US" sz="1800" b="1" dirty="0"/>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sz="1800" b="1" dirty="0"/>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l"/>
                      <a:r>
                        <a:rPr kumimoji="1" lang="ja-JP" altLang="en-US" sz="1800" b="1" dirty="0" smtClean="0"/>
                        <a:t>対策後</a:t>
                      </a:r>
                      <a:endParaRPr kumimoji="1" lang="ja-JP" altLang="en-US" sz="18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r>
              <a:tr h="324471">
                <a:tc>
                  <a:txBody>
                    <a:bodyPr/>
                    <a:lstStyle/>
                    <a:p>
                      <a:r>
                        <a:rPr kumimoji="1" lang="en-US" altLang="ja-JP" sz="1800" dirty="0" smtClean="0">
                          <a:solidFill>
                            <a:srgbClr val="FF0000"/>
                          </a:solidFill>
                        </a:rPr>
                        <a:t>TPC</a:t>
                      </a:r>
                      <a:r>
                        <a:rPr kumimoji="1" lang="ja-JP" altLang="en-US" sz="1800" dirty="0" smtClean="0">
                          <a:solidFill>
                            <a:srgbClr val="FF0000"/>
                          </a:solidFill>
                        </a:rPr>
                        <a:t>の含む放射性物質</a:t>
                      </a:r>
                      <a:endParaRPr kumimoji="1" lang="ja-JP" altLang="en-US" sz="18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800" dirty="0" smtClean="0">
                          <a:solidFill>
                            <a:srgbClr val="FF0000"/>
                          </a:solidFill>
                        </a:rPr>
                        <a:t>30</a:t>
                      </a:r>
                      <a:r>
                        <a:rPr kumimoji="1" lang="en-US" altLang="ja-JP" sz="1800" baseline="0" dirty="0" smtClean="0">
                          <a:solidFill>
                            <a:srgbClr val="FF0000"/>
                          </a:solidFill>
                        </a:rPr>
                        <a:t> cps</a:t>
                      </a:r>
                      <a:endParaRPr kumimoji="1" lang="ja-JP" altLang="en-US" sz="18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sz="1800" dirty="0">
                        <a:solidFill>
                          <a:srgbClr val="FF0000"/>
                        </a:solidFill>
                      </a:endParaRPr>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l"/>
                      <a:r>
                        <a:rPr kumimoji="1" lang="en-US" altLang="ja-JP" sz="1800" dirty="0" smtClean="0">
                          <a:solidFill>
                            <a:srgbClr val="FF0000"/>
                          </a:solidFill>
                        </a:rPr>
                        <a:t>0.1</a:t>
                      </a:r>
                      <a:r>
                        <a:rPr kumimoji="1" lang="en-US" altLang="ja-JP" sz="1800" baseline="0" dirty="0" smtClean="0">
                          <a:solidFill>
                            <a:srgbClr val="FF0000"/>
                          </a:solidFill>
                        </a:rPr>
                        <a:t> cps</a:t>
                      </a:r>
                      <a:endParaRPr kumimoji="1" lang="ja-JP" altLang="en-US" sz="18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r>
              <a:tr h="272066">
                <a:tc>
                  <a:txBody>
                    <a:bodyPr/>
                    <a:lstStyle/>
                    <a:p>
                      <a:r>
                        <a:rPr kumimoji="1" lang="ja-JP" altLang="en-US" sz="1800" dirty="0" smtClean="0"/>
                        <a:t>環境</a:t>
                      </a:r>
                      <a:r>
                        <a:rPr kumimoji="1" lang="en-US" altLang="ja-JP" sz="1800" dirty="0" err="1" smtClean="0"/>
                        <a:t>γ</a:t>
                      </a:r>
                      <a:r>
                        <a:rPr kumimoji="1" lang="ja-JP" altLang="en-US" sz="1800" dirty="0" smtClean="0"/>
                        <a:t>線</a:t>
                      </a:r>
                      <a:endParaRPr kumimoji="1" lang="ja-JP" altLang="en-US" sz="18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800" dirty="0" smtClean="0"/>
                        <a:t>70</a:t>
                      </a:r>
                      <a:r>
                        <a:rPr kumimoji="1" lang="en-US" altLang="ja-JP" sz="1800" baseline="0" dirty="0" smtClean="0"/>
                        <a:t> cps</a:t>
                      </a:r>
                      <a:endParaRPr kumimoji="1" lang="ja-JP" altLang="en-US" sz="1800" dirty="0"/>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kumimoji="1" lang="ja-JP" altLang="en-US" sz="1800" dirty="0"/>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l"/>
                      <a:r>
                        <a:rPr kumimoji="1" lang="en-US" altLang="ja-JP" sz="1800" dirty="0" smtClean="0"/>
                        <a:t>0.8 cps</a:t>
                      </a:r>
                      <a:endParaRPr kumimoji="1" lang="ja-JP" altLang="en-US" sz="18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r>
              <a:tr h="272066">
                <a:tc>
                  <a:txBody>
                    <a:bodyPr/>
                    <a:lstStyle/>
                    <a:p>
                      <a:r>
                        <a:rPr kumimoji="1" lang="ja-JP" altLang="en-US" sz="1800" baseline="0" dirty="0" smtClean="0"/>
                        <a:t>宇宙線</a:t>
                      </a:r>
                      <a:endParaRPr kumimoji="1" lang="ja-JP" altLang="en-US" sz="18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aseline="0" dirty="0" smtClean="0"/>
                        <a:t>55 cps</a:t>
                      </a:r>
                      <a:endParaRPr kumimoji="1" lang="ja-JP" altLang="en-US" sz="1800" baseline="30000" dirty="0" smtClean="0"/>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aseline="30000" dirty="0" smtClean="0"/>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0.5 cps</a:t>
                      </a:r>
                      <a:endParaRPr kumimoji="1" lang="ja-JP" alt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r>
              <a:tr h="272066">
                <a:tc>
                  <a:txBody>
                    <a:bodyPr/>
                    <a:lstStyle/>
                    <a:p>
                      <a:r>
                        <a:rPr kumimoji="1" lang="en-US" altLang="ja-JP" sz="1800" baseline="0" dirty="0" smtClean="0"/>
                        <a:t>SFC</a:t>
                      </a:r>
                      <a:endParaRPr kumimoji="1" lang="ja-JP" altLang="en-US" sz="18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aseline="0" dirty="0" smtClean="0"/>
                        <a:t>13 cps</a:t>
                      </a:r>
                      <a:endParaRPr kumimoji="1" lang="ja-JP" altLang="en-US" sz="1800" baseline="30000" dirty="0" smtClean="0"/>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aseline="30000" dirty="0" smtClean="0"/>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baseline="0" dirty="0" smtClean="0"/>
                        <a:t>0.5 cps</a:t>
                      </a:r>
                      <a:endParaRPr kumimoji="1" lang="ja-JP" altLang="en-US" sz="1800" baseline="300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r>
              <a:tr h="272066">
                <a:tc>
                  <a:txBody>
                    <a:bodyPr/>
                    <a:lstStyle/>
                    <a:p>
                      <a:r>
                        <a:rPr kumimoji="1" lang="en-US" altLang="ja-JP" sz="1800" baseline="0" dirty="0" smtClean="0"/>
                        <a:t>BL05</a:t>
                      </a:r>
                      <a:r>
                        <a:rPr kumimoji="1" lang="ja-JP" altLang="en-US" sz="1800" baseline="0" dirty="0" smtClean="0"/>
                        <a:t>上流、</a:t>
                      </a:r>
                      <a:r>
                        <a:rPr kumimoji="1" lang="en-US" altLang="ja-JP" sz="1800" baseline="0" dirty="0" smtClean="0"/>
                        <a:t>BL04</a:t>
                      </a:r>
                      <a:endParaRPr kumimoji="1" lang="ja-JP" altLang="en-US" sz="18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8 cps</a:t>
                      </a:r>
                      <a:endParaRPr kumimoji="1" lang="ja-JP" altLang="en-US" sz="1800" baseline="30000" dirty="0" smtClean="0"/>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aseline="30000" dirty="0" smtClean="0"/>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aseline="30000" dirty="0" smtClean="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272066">
                <a:tc>
                  <a:txBody>
                    <a:bodyPr/>
                    <a:lstStyle/>
                    <a:p>
                      <a:r>
                        <a:rPr kumimoji="1" lang="en-US" altLang="ja-JP" sz="1800" baseline="0" dirty="0" smtClean="0">
                          <a:solidFill>
                            <a:srgbClr val="FF0000"/>
                          </a:solidFill>
                        </a:rPr>
                        <a:t>TPC</a:t>
                      </a:r>
                      <a:r>
                        <a:rPr kumimoji="1" lang="ja-JP" altLang="en-US" sz="1800" baseline="0" dirty="0" smtClean="0">
                          <a:solidFill>
                            <a:srgbClr val="FF0000"/>
                          </a:solidFill>
                        </a:rPr>
                        <a:t>内での散乱中性子</a:t>
                      </a:r>
                      <a:r>
                        <a:rPr kumimoji="1" lang="en-US" altLang="ja-JP" sz="1800" baseline="0" dirty="0" smtClean="0">
                          <a:solidFill>
                            <a:srgbClr val="FF0000"/>
                          </a:solidFill>
                        </a:rPr>
                        <a:t> </a:t>
                      </a:r>
                      <a:endParaRPr kumimoji="1" lang="ja-JP" altLang="en-US" sz="1800" baseline="-250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rPr>
                        <a:t>2 cps</a:t>
                      </a:r>
                      <a:endParaRPr kumimoji="1" lang="ja-JP" altLang="en-US" sz="1800" baseline="30000" dirty="0" smtClean="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aseline="30000" dirty="0" smtClean="0">
                        <a:solidFill>
                          <a:srgbClr val="FF0000"/>
                        </a:solidFill>
                      </a:endParaRPr>
                    </a:p>
                  </a:txBody>
                  <a:tcPr>
                    <a:lnL w="12700" cap="flat" cmpd="sng" algn="ctr">
                      <a:solidFill>
                        <a:prstClr val="white"/>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smtClean="0">
                          <a:solidFill>
                            <a:srgbClr val="FF0000"/>
                          </a:solidFill>
                        </a:rPr>
                        <a:t>0.003 cps</a:t>
                      </a:r>
                      <a:endParaRPr kumimoji="1" lang="ja-JP" altLang="en-US" sz="1800" baseline="30000" dirty="0" smtClean="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r>
            </a:tbl>
          </a:graphicData>
        </a:graphic>
      </p:graphicFrame>
      <p:sp>
        <p:nvSpPr>
          <p:cNvPr id="5" name="正方形/長方形 4"/>
          <p:cNvSpPr/>
          <p:nvPr/>
        </p:nvSpPr>
        <p:spPr>
          <a:xfrm>
            <a:off x="36094" y="868913"/>
            <a:ext cx="3507390" cy="369332"/>
          </a:xfrm>
          <a:prstGeom prst="rect">
            <a:avLst/>
          </a:prstGeom>
        </p:spPr>
        <p:txBody>
          <a:bodyPr wrap="none">
            <a:spAutoFit/>
          </a:bodyPr>
          <a:lstStyle/>
          <a:p>
            <a:r>
              <a:rPr lang="ja-JP" altLang="en-US" dirty="0">
                <a:solidFill>
                  <a:srgbClr val="FF0000"/>
                </a:solidFill>
              </a:rPr>
              <a:t>低バックグラウンド</a:t>
            </a:r>
            <a:r>
              <a:rPr lang="ja-JP" altLang="en-US" dirty="0" smtClean="0">
                <a:solidFill>
                  <a:srgbClr val="FF0000"/>
                </a:solidFill>
              </a:rPr>
              <a:t>環境化のまとめ</a:t>
            </a:r>
            <a:endParaRPr lang="en-US" altLang="ja-JP" dirty="0">
              <a:solidFill>
                <a:srgbClr val="FF0000"/>
              </a:solidFill>
            </a:endParaRPr>
          </a:p>
        </p:txBody>
      </p:sp>
      <p:cxnSp>
        <p:nvCxnSpPr>
          <p:cNvPr id="7" name="直線コネクタ 6"/>
          <p:cNvCxnSpPr/>
          <p:nvPr/>
        </p:nvCxnSpPr>
        <p:spPr>
          <a:xfrm flipV="1">
            <a:off x="-11758" y="4692045"/>
            <a:ext cx="1217044" cy="5879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205286" y="4692045"/>
            <a:ext cx="1731090" cy="9360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V="1">
            <a:off x="2936376" y="4750843"/>
            <a:ext cx="5241926" cy="3480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endCxn id="27" idx="4"/>
          </p:cNvCxnSpPr>
          <p:nvPr/>
        </p:nvCxnSpPr>
        <p:spPr>
          <a:xfrm flipV="1">
            <a:off x="6196930" y="4498849"/>
            <a:ext cx="734955" cy="251994"/>
          </a:xfrm>
          <a:prstGeom prst="line">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6283404" y="1149910"/>
            <a:ext cx="2719615" cy="1015663"/>
          </a:xfrm>
          <a:prstGeom prst="rect">
            <a:avLst/>
          </a:prstGeom>
          <a:noFill/>
        </p:spPr>
        <p:txBody>
          <a:bodyPr wrap="none" rtlCol="0">
            <a:spAutoFit/>
          </a:bodyPr>
          <a:lstStyle/>
          <a:p>
            <a:pPr algn="ctr"/>
            <a:r>
              <a:rPr kumimoji="1" lang="ja-JP" altLang="en-US" sz="1200" dirty="0" smtClean="0">
                <a:solidFill>
                  <a:srgbClr val="FF0000"/>
                </a:solidFill>
              </a:rPr>
              <a:t>中性子崩壊レート</a:t>
            </a:r>
            <a:r>
              <a:rPr lang="ja-JP" altLang="en-US" sz="1200" dirty="0" smtClean="0"/>
              <a:t>（</a:t>
            </a:r>
            <a:r>
              <a:rPr kumimoji="1" lang="en-US" altLang="ja-JP" sz="1200" dirty="0" smtClean="0"/>
              <a:t>0.1cps</a:t>
            </a:r>
            <a:r>
              <a:rPr kumimoji="1" lang="ja-JP" altLang="en-US" sz="1200" dirty="0" smtClean="0"/>
              <a:t>）</a:t>
            </a:r>
            <a:r>
              <a:rPr lang="ja-JP" altLang="en-US" sz="1200" dirty="0" smtClean="0"/>
              <a:t>を</a:t>
            </a:r>
            <a:r>
              <a:rPr kumimoji="1" lang="ja-JP" altLang="en-US" sz="1200" dirty="0" smtClean="0"/>
              <a:t>時間的に</a:t>
            </a:r>
            <a:endParaRPr kumimoji="1" lang="en-US" altLang="ja-JP" sz="1200" dirty="0" smtClean="0"/>
          </a:p>
          <a:p>
            <a:pPr algn="ctr"/>
            <a:r>
              <a:rPr kumimoji="1" lang="ja-JP" altLang="en-US" sz="1200" dirty="0" smtClean="0"/>
              <a:t>一様な環境バックグラウンドと比較する</a:t>
            </a:r>
            <a:endParaRPr kumimoji="1" lang="en-US" altLang="ja-JP" sz="1200" dirty="0" smtClean="0"/>
          </a:p>
          <a:p>
            <a:pPr algn="ctr"/>
            <a:r>
              <a:rPr lang="ja-JP" altLang="en-US" sz="1200" dirty="0" smtClean="0"/>
              <a:t>ためには</a:t>
            </a:r>
            <a:r>
              <a:rPr lang="en-US" altLang="ja-JP" sz="1200" dirty="0" smtClean="0"/>
              <a:t>duty factor</a:t>
            </a:r>
            <a:r>
              <a:rPr lang="ja-JP" altLang="en-US" sz="1200" dirty="0" smtClean="0"/>
              <a:t>を考慮して</a:t>
            </a:r>
            <a:endParaRPr lang="en-US" altLang="ja-JP" sz="1200" dirty="0" smtClean="0"/>
          </a:p>
          <a:p>
            <a:pPr algn="ctr"/>
            <a:endParaRPr kumimoji="1" lang="en-US" altLang="ja-JP" sz="1200" dirty="0" smtClean="0"/>
          </a:p>
          <a:p>
            <a:pPr algn="ctr"/>
            <a:r>
              <a:rPr kumimoji="1" lang="en-US" altLang="ja-JP" sz="1200" dirty="0" smtClean="0"/>
              <a:t>0.1cps x 40ms / 2.8ms = </a:t>
            </a:r>
            <a:r>
              <a:rPr kumimoji="1" lang="en-US" altLang="ja-JP" sz="1200" dirty="0" smtClean="0">
                <a:solidFill>
                  <a:srgbClr val="FF0000"/>
                </a:solidFill>
              </a:rPr>
              <a:t>1.4 cps</a:t>
            </a:r>
            <a:endParaRPr kumimoji="1" lang="ja-JP" altLang="en-US" sz="1200" dirty="0">
              <a:solidFill>
                <a:srgbClr val="FF0000"/>
              </a:solidFill>
            </a:endParaRPr>
          </a:p>
        </p:txBody>
      </p:sp>
      <p:sp>
        <p:nvSpPr>
          <p:cNvPr id="32" name="角丸四角形 31"/>
          <p:cNvSpPr/>
          <p:nvPr/>
        </p:nvSpPr>
        <p:spPr>
          <a:xfrm>
            <a:off x="6183104" y="1047787"/>
            <a:ext cx="2855189" cy="1207841"/>
          </a:xfrm>
          <a:prstGeom prst="round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41723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2" name="正方形/長方形 11"/>
          <p:cNvSpPr/>
          <p:nvPr/>
        </p:nvSpPr>
        <p:spPr>
          <a:xfrm>
            <a:off x="1" y="763716"/>
            <a:ext cx="9093140" cy="2148281"/>
          </a:xfrm>
          <a:prstGeom prst="rect">
            <a:avLst/>
          </a:prstGeom>
          <a:solidFill>
            <a:srgbClr val="FFFFFF"/>
          </a:solidFill>
        </p:spPr>
        <p:txBody>
          <a:bodyPr wrap="square">
            <a:spAutoFit/>
          </a:bodyPr>
          <a:lstStyle/>
          <a:p>
            <a:pPr marL="342900" indent="-342900">
              <a:spcBef>
                <a:spcPct val="20000"/>
              </a:spcBef>
              <a:buFont typeface="Arial"/>
              <a:buChar char="•"/>
              <a:defRPr/>
            </a:pPr>
            <a:r>
              <a:rPr lang="en-US" altLang="ja-JP" sz="2800" i="1" dirty="0" smtClean="0">
                <a:solidFill>
                  <a:srgbClr val="FF0000"/>
                </a:solidFill>
              </a:rPr>
              <a:t>PEEK</a:t>
            </a:r>
            <a:r>
              <a:rPr lang="ja-JP" altLang="en-US" sz="1200" i="1" dirty="0" smtClean="0"/>
              <a:t>（ポリ</a:t>
            </a:r>
            <a:r>
              <a:rPr lang="en-US" altLang="ja-JP" sz="1200" i="1" dirty="0" smtClean="0"/>
              <a:t> </a:t>
            </a:r>
            <a:r>
              <a:rPr lang="ja-JP" altLang="en-US" sz="1200" i="1" dirty="0" smtClean="0"/>
              <a:t>エーテル</a:t>
            </a:r>
            <a:r>
              <a:rPr lang="en-US" altLang="ja-JP" sz="1200" i="1" dirty="0" smtClean="0"/>
              <a:t> </a:t>
            </a:r>
            <a:r>
              <a:rPr lang="ja-JP" altLang="en-US" sz="1200" i="1" dirty="0" smtClean="0"/>
              <a:t>エーテル</a:t>
            </a:r>
            <a:r>
              <a:rPr lang="en-US" altLang="ja-JP" sz="1200" i="1" dirty="0" smtClean="0"/>
              <a:t> </a:t>
            </a:r>
            <a:r>
              <a:rPr lang="ja-JP" altLang="en-US" sz="1200" i="1" dirty="0" smtClean="0"/>
              <a:t>ケトン）</a:t>
            </a:r>
            <a:r>
              <a:rPr lang="en-US" altLang="ja-JP" sz="1200" i="1" dirty="0" smtClean="0">
                <a:solidFill>
                  <a:srgbClr val="C0504D"/>
                </a:solidFill>
              </a:rPr>
              <a:t> </a:t>
            </a:r>
            <a:r>
              <a:rPr lang="en-US" altLang="ja-JP" sz="2400" i="1" dirty="0" smtClean="0">
                <a:solidFill>
                  <a:srgbClr val="C0504D"/>
                </a:solidFill>
              </a:rPr>
              <a:t>: </a:t>
            </a:r>
            <a:r>
              <a:rPr lang="ja-JP" altLang="en-US" sz="2400" i="1" dirty="0" smtClean="0">
                <a:solidFill>
                  <a:srgbClr val="FF0000"/>
                </a:solidFill>
              </a:rPr>
              <a:t>ガスチェンバーでは初めて</a:t>
            </a:r>
            <a:r>
              <a:rPr lang="en-US" altLang="en-US" sz="2400" i="1" dirty="0" smtClean="0">
                <a:solidFill>
                  <a:srgbClr val="FF0000"/>
                </a:solidFill>
              </a:rPr>
              <a:t>導入</a:t>
            </a:r>
            <a:endParaRPr lang="en-US" altLang="ja-JP" sz="2400" i="1" dirty="0" smtClean="0">
              <a:solidFill>
                <a:srgbClr val="FF0000"/>
              </a:solidFill>
            </a:endParaRPr>
          </a:p>
          <a:p>
            <a:pPr marL="342900" indent="-342900">
              <a:spcBef>
                <a:spcPct val="20000"/>
              </a:spcBef>
              <a:buFont typeface="Arial"/>
              <a:buChar char="•"/>
              <a:defRPr/>
            </a:pPr>
            <a:endParaRPr lang="ja-JP" altLang="en-US" sz="800" i="1" dirty="0" smtClean="0">
              <a:solidFill>
                <a:srgbClr val="FF0000"/>
              </a:solidFill>
            </a:endParaRPr>
          </a:p>
          <a:p>
            <a:pPr marL="457200" lvl="2">
              <a:spcBef>
                <a:spcPct val="20000"/>
              </a:spcBef>
              <a:defRPr/>
            </a:pPr>
            <a:r>
              <a:rPr lang="ja-JP" altLang="en-US" sz="2000" b="1" i="1" dirty="0" smtClean="0">
                <a:solidFill>
                  <a:prstClr val="black"/>
                </a:solidFill>
                <a:latin typeface="Lucida Sans Unicode" charset="0"/>
                <a:ea typeface="ＭＳ Ｐゴシック" charset="0"/>
              </a:rPr>
              <a:t>最大の特徴</a:t>
            </a:r>
            <a:r>
              <a:rPr lang="ja-JP" altLang="en-US" sz="2000" dirty="0" smtClean="0">
                <a:solidFill>
                  <a:prstClr val="black"/>
                </a:solidFill>
                <a:latin typeface="Lucida Sans Unicode" charset="0"/>
                <a:ea typeface="ＭＳ Ｐゴシック" charset="0"/>
              </a:rPr>
              <a:t>　：　</a:t>
            </a:r>
            <a:r>
              <a:rPr lang="en-US" altLang="ja-JP" sz="2000" dirty="0" smtClean="0">
                <a:solidFill>
                  <a:prstClr val="black"/>
                </a:solidFill>
                <a:latin typeface="Lucida Sans Unicode" charset="0"/>
                <a:ea typeface="ＭＳ Ｐゴシック" charset="0"/>
              </a:rPr>
              <a:t>C</a:t>
            </a:r>
            <a:r>
              <a:rPr lang="ja-JP" altLang="en-US" sz="2000" dirty="0" smtClean="0">
                <a:solidFill>
                  <a:prstClr val="black"/>
                </a:solidFill>
                <a:latin typeface="Lucida Sans Unicode" charset="0"/>
                <a:ea typeface="ＭＳ Ｐゴシック" charset="0"/>
              </a:rPr>
              <a:t>、</a:t>
            </a:r>
            <a:r>
              <a:rPr lang="en-US" altLang="ja-JP" sz="2000" dirty="0" smtClean="0">
                <a:solidFill>
                  <a:prstClr val="black"/>
                </a:solidFill>
                <a:latin typeface="Lucida Sans Unicode" charset="0"/>
                <a:ea typeface="ＭＳ Ｐゴシック" charset="0"/>
              </a:rPr>
              <a:t>H</a:t>
            </a:r>
            <a:r>
              <a:rPr lang="ja-JP" altLang="en-US" sz="2000" dirty="0" smtClean="0">
                <a:solidFill>
                  <a:prstClr val="black"/>
                </a:solidFill>
                <a:latin typeface="Lucida Sans Unicode" charset="0"/>
                <a:ea typeface="ＭＳ Ｐゴシック" charset="0"/>
              </a:rPr>
              <a:t>、</a:t>
            </a:r>
            <a:r>
              <a:rPr lang="en-US" altLang="ja-JP" sz="2000" dirty="0" smtClean="0">
                <a:solidFill>
                  <a:prstClr val="black"/>
                </a:solidFill>
                <a:latin typeface="Lucida Sans Unicode" charset="0"/>
                <a:ea typeface="ＭＳ Ｐゴシック" charset="0"/>
              </a:rPr>
              <a:t>O</a:t>
            </a:r>
            <a:r>
              <a:rPr lang="ja-JP" altLang="en-US" sz="2000" dirty="0" smtClean="0">
                <a:solidFill>
                  <a:prstClr val="black"/>
                </a:solidFill>
                <a:latin typeface="Lucida Sans Unicode" charset="0"/>
                <a:ea typeface="ＭＳ Ｐゴシック" charset="0"/>
              </a:rPr>
              <a:t>から化学的に合成　</a:t>
            </a:r>
            <a:r>
              <a:rPr lang="en-US" altLang="ja-JP" sz="2000" dirty="0" smtClean="0">
                <a:solidFill>
                  <a:prstClr val="black"/>
                </a:solidFill>
                <a:latin typeface="Lucida Sans Unicode" charset="0"/>
                <a:ea typeface="ＭＳ Ｐゴシック" charset="0"/>
              </a:rPr>
              <a:t>→</a:t>
            </a:r>
            <a:r>
              <a:rPr lang="ja-JP" altLang="en-US" sz="2000" dirty="0" smtClean="0">
                <a:solidFill>
                  <a:prstClr val="black"/>
                </a:solidFill>
                <a:latin typeface="Lucida Sans Unicode" charset="0"/>
                <a:ea typeface="ＭＳ Ｐゴシック" charset="0"/>
              </a:rPr>
              <a:t>　</a:t>
            </a:r>
            <a:r>
              <a:rPr lang="en-US" altLang="ja-JP" sz="2000" dirty="0" err="1" smtClean="0">
                <a:latin typeface="Lucida Sans Unicode" charset="0"/>
                <a:ea typeface="ＭＳ Ｐゴシック" charset="0"/>
              </a:rPr>
              <a:t>Ge</a:t>
            </a:r>
            <a:r>
              <a:rPr lang="ja-JP" altLang="en-US" sz="2000" dirty="0" smtClean="0">
                <a:latin typeface="Lucida Sans Unicode" charset="0"/>
                <a:ea typeface="ＭＳ Ｐゴシック" charset="0"/>
              </a:rPr>
              <a:t>検出器の感度以下</a:t>
            </a:r>
            <a:endParaRPr lang="en-US" altLang="ja-JP" sz="2000" dirty="0" smtClean="0">
              <a:solidFill>
                <a:prstClr val="black"/>
              </a:solidFill>
              <a:latin typeface="Lucida Sans Unicode" charset="0"/>
              <a:ea typeface="ＭＳ Ｐゴシック" charset="0"/>
            </a:endParaRPr>
          </a:p>
          <a:p>
            <a:pPr marL="457200" lvl="2">
              <a:spcBef>
                <a:spcPct val="20000"/>
              </a:spcBef>
              <a:defRPr/>
            </a:pPr>
            <a:r>
              <a:rPr lang="ja-JP" altLang="en-US" sz="2000" b="1" i="1" dirty="0" smtClean="0">
                <a:solidFill>
                  <a:prstClr val="black"/>
                </a:solidFill>
              </a:rPr>
              <a:t>長所</a:t>
            </a:r>
            <a:r>
              <a:rPr lang="ja-JP" altLang="en-US" sz="2000" dirty="0" smtClean="0">
                <a:solidFill>
                  <a:prstClr val="black"/>
                </a:solidFill>
              </a:rPr>
              <a:t>　：　溶接が可能のため</a:t>
            </a:r>
            <a:r>
              <a:rPr lang="en-US" altLang="ja-JP" sz="2000" dirty="0" smtClean="0">
                <a:solidFill>
                  <a:prstClr val="black"/>
                </a:solidFill>
              </a:rPr>
              <a:t>1m</a:t>
            </a:r>
            <a:r>
              <a:rPr lang="ja-JP" altLang="en-US" sz="2000" dirty="0" smtClean="0">
                <a:solidFill>
                  <a:prstClr val="black"/>
                </a:solidFill>
              </a:rPr>
              <a:t>級の構造物を</a:t>
            </a:r>
            <a:r>
              <a:rPr lang="en-US" altLang="ja-JP" sz="2000" dirty="0" smtClean="0">
                <a:solidFill>
                  <a:prstClr val="black"/>
                </a:solidFill>
              </a:rPr>
              <a:t>100μm</a:t>
            </a:r>
            <a:r>
              <a:rPr lang="ja-JP" altLang="en-US" sz="2000" dirty="0" smtClean="0">
                <a:solidFill>
                  <a:prstClr val="black"/>
                </a:solidFill>
              </a:rPr>
              <a:t>以下の精度で作成可能</a:t>
            </a:r>
            <a:endParaRPr lang="en-US" altLang="ja-JP" sz="2000" dirty="0" smtClean="0">
              <a:solidFill>
                <a:prstClr val="black"/>
              </a:solidFill>
            </a:endParaRPr>
          </a:p>
          <a:p>
            <a:pPr marL="457200" lvl="2">
              <a:spcBef>
                <a:spcPct val="20000"/>
              </a:spcBef>
              <a:defRPr/>
            </a:pPr>
            <a:r>
              <a:rPr lang="ja-JP" altLang="en-US" sz="2000" b="1" i="1" dirty="0" smtClean="0">
                <a:solidFill>
                  <a:prstClr val="black"/>
                </a:solidFill>
              </a:rPr>
              <a:t>短所　</a:t>
            </a:r>
            <a:r>
              <a:rPr lang="ja-JP" altLang="en-US" sz="2000" dirty="0" smtClean="0">
                <a:solidFill>
                  <a:prstClr val="black"/>
                </a:solidFill>
              </a:rPr>
              <a:t>：　弾性が強くないためワイヤーを張る際にプリテンションが必要</a:t>
            </a:r>
            <a:endParaRPr lang="en-US" altLang="ja-JP" sz="2000" dirty="0" smtClean="0">
              <a:solidFill>
                <a:prstClr val="black"/>
              </a:solidFill>
            </a:endParaRPr>
          </a:p>
          <a:p>
            <a:pPr marL="800100" lvl="2" indent="-342900">
              <a:spcBef>
                <a:spcPct val="20000"/>
              </a:spcBef>
              <a:buFont typeface="Arial"/>
              <a:buChar char="•"/>
              <a:defRPr/>
            </a:pPr>
            <a:endParaRPr lang="en-US" altLang="ja-JP" sz="2000" dirty="0" smtClean="0">
              <a:latin typeface="Lucida Sans Unicode" charset="0"/>
              <a:ea typeface="ＭＳ Ｐゴシック" charset="0"/>
            </a:endParaRPr>
          </a:p>
        </p:txBody>
      </p:sp>
      <p:pic>
        <p:nvPicPr>
          <p:cNvPr id="14" name="図 13" descr="TPC_NoLi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164" y="4126890"/>
            <a:ext cx="3937934" cy="2664983"/>
          </a:xfrm>
          <a:prstGeom prst="rect">
            <a:avLst/>
          </a:prstGeom>
        </p:spPr>
      </p:pic>
      <p:pic>
        <p:nvPicPr>
          <p:cNvPr id="3" name="図 2" descr="peek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080" y="4491485"/>
            <a:ext cx="2041822" cy="543237"/>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624329020"/>
              </p:ext>
            </p:extLst>
          </p:nvPr>
        </p:nvGraphicFramePr>
        <p:xfrm>
          <a:off x="1053470" y="2613820"/>
          <a:ext cx="6529478" cy="1381760"/>
        </p:xfrm>
        <a:graphic>
          <a:graphicData uri="http://schemas.openxmlformats.org/drawingml/2006/table">
            <a:tbl>
              <a:tblPr firstRow="1" bandRow="1">
                <a:tableStyleId>{2D5ABB26-0587-4C30-8999-92F81FD0307C}</a:tableStyleId>
              </a:tblPr>
              <a:tblGrid>
                <a:gridCol w="870857"/>
                <a:gridCol w="870857"/>
                <a:gridCol w="870857"/>
                <a:gridCol w="870857"/>
                <a:gridCol w="868680"/>
                <a:gridCol w="1097280"/>
                <a:gridCol w="1080090"/>
              </a:tblGrid>
              <a:tr h="370840">
                <a:tc>
                  <a:txBody>
                    <a:bodyPr/>
                    <a:lstStyle/>
                    <a:p>
                      <a:pPr algn="ctr"/>
                      <a:endParaRPr kumimoji="1" lang="ja-JP" altLang="en-US"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密度</a:t>
                      </a:r>
                      <a:r>
                        <a:rPr kumimoji="1" lang="en-US" altLang="ja-JP" dirty="0" smtClean="0"/>
                        <a:t>[g/cc]</a:t>
                      </a:r>
                      <a:endParaRPr kumimoji="1" lang="ja-JP" altLang="en-US" dirty="0"/>
                    </a:p>
                  </a:txBody>
                  <a:tcPr>
                    <a:lnL w="12700" cap="flat" cmpd="sng" algn="ctr">
                      <a:solidFill>
                        <a:scrgbClr r="0" g="0" b="0"/>
                      </a:solidFill>
                      <a:prstDash val="solid"/>
                      <a:round/>
                      <a:headEnd type="none" w="med" len="med"/>
                      <a:tailEnd type="none" w="med" len="med"/>
                    </a:lnL>
                    <a:lnR>
                      <a:noFill/>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弾性率</a:t>
                      </a:r>
                      <a:r>
                        <a:rPr kumimoji="1" lang="en-US" altLang="ja-JP" dirty="0" smtClean="0"/>
                        <a:t>[</a:t>
                      </a:r>
                      <a:r>
                        <a:rPr kumimoji="1" lang="en-US" altLang="ja-JP" dirty="0" err="1" smtClean="0"/>
                        <a:t>GPa</a:t>
                      </a:r>
                      <a:r>
                        <a:rPr kumimoji="1" lang="en-US" altLang="ja-JP" dirty="0" smtClean="0"/>
                        <a:t>]</a:t>
                      </a:r>
                      <a:endParaRPr kumimoji="1" lang="ja-JP" altLang="en-US" dirty="0"/>
                    </a:p>
                  </a:txBody>
                  <a:tcPr>
                    <a:lnL>
                      <a:noFill/>
                    </a:lnL>
                    <a:lnR>
                      <a:noFill/>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融点</a:t>
                      </a:r>
                      <a:endParaRPr kumimoji="1" lang="en-US" altLang="ja-JP" dirty="0" smtClean="0"/>
                    </a:p>
                    <a:p>
                      <a:pPr algn="ctr"/>
                      <a:r>
                        <a:rPr kumimoji="1" lang="en-US" altLang="ja-JP" dirty="0" smtClean="0"/>
                        <a:t>[℃]</a:t>
                      </a:r>
                      <a:endParaRPr kumimoji="1" lang="ja-JP" altLang="en-US" dirty="0"/>
                    </a:p>
                  </a:txBody>
                  <a:tcPr>
                    <a:lnL>
                      <a:noFill/>
                    </a:lnL>
                    <a:lnR>
                      <a:noFill/>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吸水率</a:t>
                      </a:r>
                      <a:endParaRPr kumimoji="1" lang="en-US" altLang="ja-JP" dirty="0" smtClean="0"/>
                    </a:p>
                    <a:p>
                      <a:pPr algn="ctr"/>
                      <a:r>
                        <a:rPr kumimoji="1" lang="en-US" altLang="ja-JP" dirty="0" smtClean="0"/>
                        <a:t>[%]</a:t>
                      </a:r>
                      <a:endParaRPr kumimoji="1" lang="ja-JP" altLang="en-US" dirty="0"/>
                    </a:p>
                  </a:txBody>
                  <a:tcPr>
                    <a:lnL>
                      <a:noFill/>
                    </a:lnL>
                    <a:lnR>
                      <a:noFill/>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体積抵抗</a:t>
                      </a:r>
                      <a:endParaRPr kumimoji="1" lang="en-US" altLang="ja-JP" dirty="0" smtClean="0"/>
                    </a:p>
                    <a:p>
                      <a:pPr algn="ctr"/>
                      <a:r>
                        <a:rPr kumimoji="1" lang="en-US" altLang="ja-JP" dirty="0" smtClean="0"/>
                        <a:t>[</a:t>
                      </a:r>
                      <a:r>
                        <a:rPr kumimoji="1" lang="en-US" altLang="ja-JP" dirty="0" err="1" smtClean="0"/>
                        <a:t>Ω</a:t>
                      </a:r>
                      <a:r>
                        <a:rPr kumimoji="1" lang="ja-JP" altLang="en-US" dirty="0" smtClean="0"/>
                        <a:t>・</a:t>
                      </a:r>
                      <a:r>
                        <a:rPr kumimoji="1" lang="en-US" altLang="ja-JP" dirty="0" smtClean="0"/>
                        <a:t>m]</a:t>
                      </a:r>
                      <a:endParaRPr kumimoji="1" lang="ja-JP" altLang="en-US" dirty="0"/>
                    </a:p>
                  </a:txBody>
                  <a:tcPr>
                    <a:lnL>
                      <a:noFill/>
                    </a:lnL>
                    <a:lnR>
                      <a:noFill/>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cost</a:t>
                      </a:r>
                    </a:p>
                    <a:p>
                      <a:pPr algn="ctr"/>
                      <a:r>
                        <a:rPr kumimoji="1" lang="en-US" altLang="ja-JP" dirty="0" smtClean="0"/>
                        <a:t>[</a:t>
                      </a:r>
                      <a:r>
                        <a:rPr kumimoji="1" lang="ja-JP" altLang="en-US" dirty="0" smtClean="0"/>
                        <a:t>千円</a:t>
                      </a:r>
                      <a:r>
                        <a:rPr kumimoji="1" lang="en-US" altLang="ja-JP" dirty="0" smtClean="0"/>
                        <a:t>/kg]</a:t>
                      </a:r>
                      <a:endParaRPr kumimoji="1" lang="ja-JP" altLang="en-US" dirty="0"/>
                    </a:p>
                  </a:txBody>
                  <a:tcPr>
                    <a:lnL>
                      <a:noFill/>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en-US" altLang="ja-JP" dirty="0" smtClean="0"/>
                        <a:t>PEEK</a:t>
                      </a:r>
                      <a:endParaRPr kumimoji="1" lang="ja-JP" altLang="en-US"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t>1.3</a:t>
                      </a:r>
                      <a:endParaRPr kumimoji="1" lang="ja-JP" altLang="en-US" dirty="0"/>
                    </a:p>
                  </a:txBody>
                  <a:tcP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solidFill>
                            <a:srgbClr val="FF0000"/>
                          </a:solidFill>
                        </a:rPr>
                        <a:t>3.6</a:t>
                      </a:r>
                      <a:endParaRPr kumimoji="1" lang="ja-JP" altLang="en-US" dirty="0">
                        <a:solidFill>
                          <a:srgbClr val="FF0000"/>
                        </a:solidFill>
                      </a:endParaRPr>
                    </a:p>
                  </a:txBody>
                  <a:tcPr>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t>334</a:t>
                      </a:r>
                      <a:endParaRPr kumimoji="1" lang="ja-JP" altLang="en-US" dirty="0"/>
                    </a:p>
                  </a:txBody>
                  <a:tcPr>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t>0.14</a:t>
                      </a:r>
                      <a:endParaRPr kumimoji="1" lang="ja-JP" altLang="en-US" dirty="0"/>
                    </a:p>
                  </a:txBody>
                  <a:tcPr>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t>10</a:t>
                      </a:r>
                      <a:r>
                        <a:rPr kumimoji="1" lang="en-US" altLang="ja-JP" baseline="30000" dirty="0" smtClean="0"/>
                        <a:t>14</a:t>
                      </a:r>
                      <a:endParaRPr kumimoji="1" lang="ja-JP" altLang="en-US" baseline="30000" dirty="0"/>
                    </a:p>
                  </a:txBody>
                  <a:tcPr>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t>45</a:t>
                      </a:r>
                      <a:endParaRPr kumimoji="1" lang="ja-JP" altLang="en-US" dirty="0"/>
                    </a:p>
                  </a:txBody>
                  <a:tcPr>
                    <a:lnL>
                      <a:noFill/>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kumimoji="1" lang="en-US" altLang="ja-JP" dirty="0" smtClean="0"/>
                        <a:t>G10</a:t>
                      </a:r>
                      <a:endParaRPr kumimoji="1" lang="ja-JP" altLang="en-US"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1.8</a:t>
                      </a:r>
                      <a:endParaRPr kumimoji="1" lang="ja-JP" altLang="en-US" dirty="0"/>
                    </a:p>
                  </a:txBody>
                  <a:tcPr>
                    <a:lnL w="12700" cap="flat" cmpd="sng" algn="ctr">
                      <a:solidFill>
                        <a:scrgbClr r="0" g="0" b="0"/>
                      </a:solidFill>
                      <a:prstDash val="solid"/>
                      <a:round/>
                      <a:headEnd type="none" w="med" len="med"/>
                      <a:tailEnd type="none" w="med" len="med"/>
                    </a:lnL>
                    <a:lnR>
                      <a:noFill/>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solidFill>
                            <a:srgbClr val="FF0000"/>
                          </a:solidFill>
                        </a:rPr>
                        <a:t>20</a:t>
                      </a:r>
                      <a:endParaRPr kumimoji="1" lang="ja-JP" altLang="en-US" dirty="0">
                        <a:solidFill>
                          <a:srgbClr val="FF0000"/>
                        </a:solidFill>
                      </a:endParaRPr>
                    </a:p>
                  </a:txBody>
                  <a:tcPr>
                    <a:lnL>
                      <a:noFill/>
                    </a:lnL>
                    <a:lnR>
                      <a:noFill/>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250</a:t>
                      </a:r>
                      <a:endParaRPr kumimoji="1" lang="ja-JP" altLang="en-US" dirty="0"/>
                    </a:p>
                  </a:txBody>
                  <a:tcPr>
                    <a:lnL>
                      <a:noFill/>
                    </a:lnL>
                    <a:lnR>
                      <a:noFill/>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0.10</a:t>
                      </a:r>
                      <a:endParaRPr kumimoji="1" lang="ja-JP" altLang="en-US" dirty="0"/>
                    </a:p>
                  </a:txBody>
                  <a:tcPr>
                    <a:lnL>
                      <a:noFill/>
                    </a:lnL>
                    <a:lnR>
                      <a:noFill/>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10</a:t>
                      </a:r>
                      <a:r>
                        <a:rPr kumimoji="1" lang="en-US" altLang="ja-JP" baseline="30000" dirty="0" smtClean="0"/>
                        <a:t>11</a:t>
                      </a:r>
                      <a:endParaRPr kumimoji="1" lang="ja-JP" altLang="en-US" baseline="30000" dirty="0" smtClean="0"/>
                    </a:p>
                  </a:txBody>
                  <a:tcPr>
                    <a:lnL>
                      <a:noFill/>
                    </a:lnL>
                    <a:lnR>
                      <a:noFill/>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3.3</a:t>
                      </a:r>
                      <a:endParaRPr kumimoji="1" lang="ja-JP" altLang="en-US" dirty="0"/>
                    </a:p>
                  </a:txBody>
                  <a:tcPr>
                    <a:lnL>
                      <a:noFill/>
                    </a:lnL>
                    <a:lnR w="12700" cap="flat" cmpd="sng" algn="ctr">
                      <a:solidFill>
                        <a:prstClr val="black"/>
                      </a:solidFill>
                      <a:prstDash val="solid"/>
                      <a:round/>
                      <a:headEnd type="none" w="med" len="med"/>
                      <a:tailEnd type="none" w="med" len="med"/>
                    </a:lnR>
                    <a:lnT>
                      <a:noFill/>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Rectangle 2"/>
          <p:cNvSpPr txBox="1">
            <a:spLocks noChangeArrowheads="1"/>
          </p:cNvSpPr>
          <p:nvPr/>
        </p:nvSpPr>
        <p:spPr>
          <a:xfrm>
            <a:off x="0" y="-234950"/>
            <a:ext cx="9640888" cy="1143000"/>
          </a:xfrm>
          <a:prstGeom prst="rect">
            <a:avLst/>
          </a:prstGeom>
        </p:spPr>
        <p:txBody>
          <a:bodyPr anchor="ctr">
            <a:norm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914400">
              <a:defRPr/>
            </a:pPr>
            <a:r>
              <a:rPr lang="en-US" altLang="ja-JP" sz="4100" i="1" dirty="0" smtClean="0">
                <a:solidFill>
                  <a:srgbClr val="0000FF"/>
                </a:solidFill>
                <a:effectLst>
                  <a:outerShdw blurRad="38100" dist="38100" dir="2700000" algn="tl">
                    <a:srgbClr val="DDDDDD"/>
                  </a:outerShdw>
                </a:effectLst>
                <a:latin typeface="Lucida Sans Unicode" charset="0"/>
              </a:rPr>
              <a:t>TPC</a:t>
            </a:r>
            <a:r>
              <a:rPr lang="ja-JP" altLang="en-US" sz="4100" i="1" dirty="0" smtClean="0">
                <a:solidFill>
                  <a:srgbClr val="0000FF"/>
                </a:solidFill>
                <a:effectLst>
                  <a:outerShdw blurRad="38100" dist="38100" dir="2700000" algn="tl">
                    <a:srgbClr val="DDDDDD"/>
                  </a:outerShdw>
                </a:effectLst>
                <a:latin typeface="Lucida Sans Unicode" charset="0"/>
              </a:rPr>
              <a:t>が含む放射性物質起因の</a:t>
            </a:r>
            <a:r>
              <a:rPr lang="en-US" altLang="ja-JP" sz="4100" i="1" dirty="0" smtClean="0">
                <a:solidFill>
                  <a:srgbClr val="0000FF"/>
                </a:solidFill>
                <a:effectLst>
                  <a:outerShdw blurRad="38100" dist="38100" dir="2700000" algn="tl">
                    <a:srgbClr val="DDDDDD"/>
                  </a:outerShdw>
                </a:effectLst>
                <a:latin typeface="Lucida Sans Unicode" charset="0"/>
              </a:rPr>
              <a:t>BG</a:t>
            </a:r>
            <a:r>
              <a:rPr lang="ja-JP" altLang="en-US" sz="4100" i="1" dirty="0" smtClean="0">
                <a:solidFill>
                  <a:srgbClr val="0000FF"/>
                </a:solidFill>
                <a:effectLst>
                  <a:outerShdw blurRad="38100" dist="38100" dir="2700000" algn="tl">
                    <a:srgbClr val="DDDDDD"/>
                  </a:outerShdw>
                </a:effectLst>
                <a:latin typeface="Lucida Sans Unicode" charset="0"/>
              </a:rPr>
              <a:t>抑制</a:t>
            </a:r>
            <a:endParaRPr lang="en-US" altLang="ja-JP" sz="4100" i="1" dirty="0" smtClean="0">
              <a:solidFill>
                <a:srgbClr val="0000FF"/>
              </a:solidFill>
              <a:effectLst>
                <a:outerShdw blurRad="38100" dist="38100" dir="2700000" algn="tl">
                  <a:srgbClr val="DDDDDD"/>
                </a:outerShdw>
              </a:effectLst>
              <a:latin typeface="Lucida Sans Unicode" charset="0"/>
            </a:endParaRPr>
          </a:p>
        </p:txBody>
      </p:sp>
    </p:spTree>
    <p:extLst>
      <p:ext uri="{BB962C8B-B14F-4D97-AF65-F5344CB8AC3E}">
        <p14:creationId xmlns:p14="http://schemas.microsoft.com/office/powerpoint/2010/main" val="26552643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コンテンツ プレースホルダー 1"/>
          <p:cNvSpPr>
            <a:spLocks noGrp="1"/>
          </p:cNvSpPr>
          <p:nvPr>
            <p:ph idx="1"/>
          </p:nvPr>
        </p:nvSpPr>
        <p:spPr>
          <a:xfrm>
            <a:off x="23813" y="796925"/>
            <a:ext cx="9448800" cy="5986463"/>
          </a:xfrm>
        </p:spPr>
        <p:txBody>
          <a:bodyPr>
            <a:normAutofit/>
          </a:bodyPr>
          <a:lstStyle/>
          <a:p>
            <a:pPr marL="0" indent="0">
              <a:buNone/>
            </a:pPr>
            <a:r>
              <a:rPr lang="ja-JP" altLang="en-US" sz="1800" i="1" dirty="0" smtClean="0">
                <a:solidFill>
                  <a:srgbClr val="000000"/>
                </a:solidFill>
                <a:latin typeface="Lucida Sans Unicode" charset="0"/>
                <a:ea typeface="ＭＳ Ｐゴシック" charset="0"/>
                <a:cs typeface="ＭＳ Ｐゴシック" charset="0"/>
              </a:rPr>
              <a:t>散乱</a:t>
            </a:r>
            <a:r>
              <a:rPr lang="ja-JP" altLang="en-US" sz="1800" i="1" dirty="0">
                <a:solidFill>
                  <a:srgbClr val="000000"/>
                </a:solidFill>
                <a:latin typeface="Lucida Sans Unicode" charset="0"/>
                <a:ea typeface="ＭＳ Ｐゴシック" charset="0"/>
                <a:cs typeface="ＭＳ Ｐゴシック" charset="0"/>
              </a:rPr>
              <a:t>中性子の吸収と</a:t>
            </a:r>
            <a:r>
              <a:rPr lang="ja-JP" altLang="en-US" sz="1800" i="1" dirty="0">
                <a:solidFill>
                  <a:srgbClr val="FF0000"/>
                </a:solidFill>
                <a:latin typeface="Lucida Sans Unicode" charset="0"/>
                <a:ea typeface="ＭＳ Ｐゴシック" charset="0"/>
                <a:cs typeface="ＭＳ Ｐゴシック" charset="0"/>
              </a:rPr>
              <a:t>即発</a:t>
            </a:r>
            <a:r>
              <a:rPr lang="en-US" altLang="ja-JP" sz="1800" i="1" dirty="0" err="1">
                <a:solidFill>
                  <a:srgbClr val="FF0000"/>
                </a:solidFill>
                <a:latin typeface="Lucida Sans Unicode" charset="0"/>
                <a:ea typeface="ＭＳ Ｐゴシック" charset="0"/>
                <a:cs typeface="ＭＳ Ｐゴシック" charset="0"/>
              </a:rPr>
              <a:t>γ</a:t>
            </a:r>
            <a:r>
              <a:rPr lang="ja-JP" altLang="en-US" sz="1800" i="1" dirty="0" smtClean="0">
                <a:solidFill>
                  <a:srgbClr val="FF0000"/>
                </a:solidFill>
                <a:latin typeface="Lucida Sans Unicode" charset="0"/>
                <a:ea typeface="ＭＳ Ｐゴシック" charset="0"/>
                <a:cs typeface="ＭＳ Ｐゴシック" charset="0"/>
              </a:rPr>
              <a:t>線</a:t>
            </a:r>
            <a:r>
              <a:rPr lang="ja-JP" altLang="en-US" sz="1800" i="1" dirty="0" smtClean="0">
                <a:latin typeface="Lucida Sans Unicode" charset="0"/>
                <a:ea typeface="ＭＳ Ｐゴシック" charset="0"/>
                <a:cs typeface="ＭＳ Ｐゴシック" charset="0"/>
              </a:rPr>
              <a:t>が主なガス起因バックグラウンド</a:t>
            </a:r>
            <a:endParaRPr lang="en-US" altLang="ja-JP" sz="1800" i="1" dirty="0">
              <a:latin typeface="Lucida Sans Unicode" charset="0"/>
              <a:ea typeface="ＭＳ Ｐゴシック" charset="0"/>
              <a:cs typeface="ＭＳ Ｐゴシック" charset="0"/>
            </a:endParaRPr>
          </a:p>
          <a:p>
            <a:pPr lvl="1"/>
            <a:r>
              <a:rPr lang="ja-JP" altLang="en-US" sz="1600" dirty="0">
                <a:solidFill>
                  <a:srgbClr val="000000"/>
                </a:solidFill>
                <a:latin typeface="Lucida Sans Unicode" charset="0"/>
                <a:ea typeface="ＭＳ Ｐゴシック" charset="0"/>
                <a:cs typeface="ＭＳ Ｐゴシック" charset="0"/>
                <a:sym typeface="Wingdings" charset="0"/>
              </a:rPr>
              <a:t>ほとんどの核子は即発</a:t>
            </a:r>
            <a:r>
              <a:rPr lang="en-US" altLang="ja-JP" sz="1600" dirty="0" err="1">
                <a:solidFill>
                  <a:srgbClr val="000000"/>
                </a:solidFill>
                <a:latin typeface="Lucida Sans Unicode" charset="0"/>
                <a:ea typeface="ＭＳ Ｐゴシック" charset="0"/>
                <a:cs typeface="ＭＳ Ｐゴシック" charset="0"/>
                <a:sym typeface="Wingdings" charset="0"/>
              </a:rPr>
              <a:t>γ</a:t>
            </a:r>
            <a:r>
              <a:rPr lang="ja-JP" altLang="en-US" sz="1600" dirty="0">
                <a:solidFill>
                  <a:srgbClr val="000000"/>
                </a:solidFill>
                <a:latin typeface="Lucida Sans Unicode" charset="0"/>
                <a:ea typeface="ＭＳ Ｐゴシック" charset="0"/>
                <a:cs typeface="ＭＳ Ｐゴシック" charset="0"/>
                <a:sym typeface="Wingdings" charset="0"/>
              </a:rPr>
              <a:t>線を伴う吸収</a:t>
            </a:r>
            <a:endParaRPr lang="en-US" altLang="ja-JP" sz="1600" dirty="0">
              <a:solidFill>
                <a:srgbClr val="000000"/>
              </a:solidFill>
              <a:latin typeface="Lucida Sans Unicode" charset="0"/>
              <a:ea typeface="ＭＳ Ｐゴシック" charset="0"/>
              <a:cs typeface="ＭＳ Ｐゴシック" charset="0"/>
              <a:sym typeface="Wingdings" charset="0"/>
            </a:endParaRPr>
          </a:p>
          <a:p>
            <a:pPr lvl="3"/>
            <a:r>
              <a:rPr lang="en-US" altLang="ja-JP" sz="1200" dirty="0" err="1" smtClean="0">
                <a:solidFill>
                  <a:srgbClr val="000000"/>
                </a:solidFill>
                <a:latin typeface="Lucida Sans Unicode" charset="0"/>
                <a:ea typeface="ＭＳ Ｐゴシック" charset="0"/>
                <a:cs typeface="ＭＳ Ｐゴシック" charset="0"/>
              </a:rPr>
              <a:t>n</a:t>
            </a:r>
            <a:r>
              <a:rPr lang="en-US" altLang="ja-JP" sz="1200" dirty="0" err="1">
                <a:solidFill>
                  <a:srgbClr val="000000"/>
                </a:solidFill>
                <a:latin typeface="Lucida Sans Unicode" charset="0"/>
                <a:ea typeface="ＭＳ Ｐゴシック" charset="0"/>
                <a:cs typeface="ＭＳ Ｐゴシック" charset="0"/>
              </a:rPr>
              <a:t>+Z</a:t>
            </a:r>
            <a:r>
              <a:rPr lang="en-US" altLang="ja-JP" sz="1200" dirty="0">
                <a:solidFill>
                  <a:srgbClr val="000000"/>
                </a:solidFill>
                <a:latin typeface="Lucida Sans Unicode" charset="0"/>
                <a:ea typeface="ＭＳ Ｐゴシック" charset="0"/>
                <a:cs typeface="ＭＳ Ｐゴシック" charset="0"/>
              </a:rPr>
              <a:t> </a:t>
            </a:r>
            <a:r>
              <a:rPr lang="en-US" altLang="ja-JP" sz="1200" dirty="0">
                <a:solidFill>
                  <a:srgbClr val="000000"/>
                </a:solidFill>
                <a:latin typeface="Lucida Sans Unicode" charset="0"/>
                <a:ea typeface="ＭＳ Ｐゴシック" charset="0"/>
                <a:cs typeface="ＭＳ Ｐゴシック" charset="0"/>
                <a:sym typeface="Wingdings" charset="0"/>
              </a:rPr>
              <a:t> Z’+</a:t>
            </a:r>
            <a:r>
              <a:rPr lang="en-US" altLang="ja-JP" sz="1200" dirty="0" err="1">
                <a:solidFill>
                  <a:srgbClr val="000000"/>
                </a:solidFill>
                <a:latin typeface="Lucida Sans Unicode" charset="0"/>
                <a:ea typeface="ＭＳ Ｐゴシック" charset="0"/>
                <a:cs typeface="ＭＳ Ｐゴシック" charset="0"/>
                <a:sym typeface="Wingdings" charset="0"/>
              </a:rPr>
              <a:t>γ+γ</a:t>
            </a:r>
            <a:r>
              <a:rPr lang="en-US" altLang="ja-JP" sz="1200" dirty="0">
                <a:solidFill>
                  <a:srgbClr val="000000"/>
                </a:solidFill>
                <a:latin typeface="Lucida Sans Unicode" charset="0"/>
                <a:ea typeface="ＭＳ Ｐゴシック" charset="0"/>
                <a:cs typeface="ＭＳ Ｐゴシック" charset="0"/>
                <a:sym typeface="Wingdings" charset="0"/>
              </a:rPr>
              <a:t>+…</a:t>
            </a:r>
          </a:p>
          <a:p>
            <a:pPr marL="1828800" lvl="4" indent="0">
              <a:buNone/>
            </a:pPr>
            <a:endParaRPr lang="en-US" altLang="ja-JP" sz="400" dirty="0">
              <a:solidFill>
                <a:srgbClr val="000000"/>
              </a:solidFill>
              <a:latin typeface="Lucida Sans Unicode" charset="0"/>
              <a:ea typeface="ＭＳ Ｐゴシック" charset="0"/>
              <a:cs typeface="ＭＳ Ｐゴシック" charset="0"/>
              <a:sym typeface="Wingdings" charset="0"/>
            </a:endParaRPr>
          </a:p>
          <a:p>
            <a:pPr lvl="1"/>
            <a:r>
              <a:rPr lang="en-US" altLang="ja-JP" sz="1600" baseline="30000" dirty="0">
                <a:solidFill>
                  <a:srgbClr val="000000"/>
                </a:solidFill>
                <a:latin typeface="Lucida Sans Unicode" charset="0"/>
                <a:ea typeface="ＭＳ Ｐゴシック" charset="0"/>
                <a:cs typeface="ＭＳ Ｐゴシック" charset="0"/>
                <a:sym typeface="Wingdings" charset="0"/>
              </a:rPr>
              <a:t>3</a:t>
            </a:r>
            <a:r>
              <a:rPr lang="en-US" altLang="ja-JP" sz="1600" dirty="0">
                <a:solidFill>
                  <a:srgbClr val="000000"/>
                </a:solidFill>
                <a:latin typeface="Lucida Sans Unicode" charset="0"/>
                <a:ea typeface="ＭＳ Ｐゴシック" charset="0"/>
                <a:cs typeface="ＭＳ Ｐゴシック" charset="0"/>
                <a:sym typeface="Wingdings" charset="0"/>
              </a:rPr>
              <a:t>He</a:t>
            </a:r>
            <a:r>
              <a:rPr lang="ja-JP" altLang="en-US" sz="1600" dirty="0">
                <a:solidFill>
                  <a:srgbClr val="000000"/>
                </a:solidFill>
                <a:latin typeface="Lucida Sans Unicode" charset="0"/>
                <a:ea typeface="ＭＳ Ｐゴシック" charset="0"/>
                <a:cs typeface="ＭＳ Ｐゴシック" charset="0"/>
                <a:sym typeface="Wingdings" charset="0"/>
              </a:rPr>
              <a:t>、</a:t>
            </a:r>
            <a:r>
              <a:rPr lang="en-US" altLang="ja-JP" sz="1600" baseline="30000" dirty="0">
                <a:solidFill>
                  <a:srgbClr val="FF0000"/>
                </a:solidFill>
                <a:latin typeface="Lucida Sans Unicode" charset="0"/>
                <a:ea typeface="ＭＳ Ｐゴシック" charset="0"/>
                <a:cs typeface="ＭＳ Ｐゴシック" charset="0"/>
                <a:sym typeface="Wingdings" charset="0"/>
              </a:rPr>
              <a:t>6</a:t>
            </a:r>
            <a:r>
              <a:rPr lang="en-US" altLang="ja-JP" sz="1600" dirty="0">
                <a:solidFill>
                  <a:srgbClr val="FF0000"/>
                </a:solidFill>
                <a:latin typeface="Lucida Sans Unicode" charset="0"/>
                <a:ea typeface="ＭＳ Ｐゴシック" charset="0"/>
                <a:cs typeface="ＭＳ Ｐゴシック" charset="0"/>
                <a:sym typeface="Wingdings" charset="0"/>
              </a:rPr>
              <a:t>Li</a:t>
            </a:r>
            <a:r>
              <a:rPr lang="ja-JP" altLang="en-US" sz="1600" dirty="0">
                <a:solidFill>
                  <a:srgbClr val="000000"/>
                </a:solidFill>
                <a:latin typeface="Lucida Sans Unicode" charset="0"/>
                <a:ea typeface="ＭＳ Ｐゴシック" charset="0"/>
                <a:cs typeface="ＭＳ Ｐゴシック" charset="0"/>
                <a:sym typeface="Wingdings" charset="0"/>
              </a:rPr>
              <a:t>は即発</a:t>
            </a:r>
            <a:r>
              <a:rPr lang="en-US" altLang="ja-JP" sz="1600" dirty="0" err="1">
                <a:solidFill>
                  <a:srgbClr val="000000"/>
                </a:solidFill>
                <a:latin typeface="Lucida Sans Unicode" charset="0"/>
                <a:ea typeface="ＭＳ Ｐゴシック" charset="0"/>
                <a:cs typeface="ＭＳ Ｐゴシック" charset="0"/>
                <a:sym typeface="Wingdings" charset="0"/>
              </a:rPr>
              <a:t>γ</a:t>
            </a:r>
            <a:r>
              <a:rPr lang="ja-JP" altLang="en-US" sz="1600" dirty="0">
                <a:solidFill>
                  <a:srgbClr val="000000"/>
                </a:solidFill>
                <a:latin typeface="Lucida Sans Unicode" charset="0"/>
                <a:ea typeface="ＭＳ Ｐゴシック" charset="0"/>
                <a:cs typeface="ＭＳ Ｐゴシック" charset="0"/>
                <a:sym typeface="Wingdings" charset="0"/>
              </a:rPr>
              <a:t>線を伴わない</a:t>
            </a:r>
            <a:r>
              <a:rPr lang="ja-JP" altLang="en-US" sz="1600" dirty="0" smtClean="0">
                <a:solidFill>
                  <a:srgbClr val="000000"/>
                </a:solidFill>
                <a:latin typeface="Lucida Sans Unicode" charset="0"/>
                <a:ea typeface="ＭＳ Ｐゴシック" charset="0"/>
                <a:cs typeface="ＭＳ Ｐゴシック" charset="0"/>
                <a:sym typeface="Wingdings" charset="0"/>
              </a:rPr>
              <a:t>吸収</a:t>
            </a:r>
            <a:endParaRPr lang="en-US" altLang="ja-JP" sz="1600" dirty="0">
              <a:solidFill>
                <a:srgbClr val="000000"/>
              </a:solidFill>
              <a:latin typeface="Lucida Sans Unicode" charset="0"/>
              <a:ea typeface="ＭＳ Ｐゴシック" charset="0"/>
              <a:cs typeface="ＭＳ Ｐゴシック" charset="0"/>
              <a:sym typeface="Wingdings" charset="0"/>
            </a:endParaRPr>
          </a:p>
          <a:p>
            <a:pPr lvl="3"/>
            <a:r>
              <a:rPr lang="en-US" altLang="ja-JP" sz="1200" dirty="0" err="1" smtClean="0">
                <a:solidFill>
                  <a:srgbClr val="000000"/>
                </a:solidFill>
                <a:latin typeface="Lucida Sans Unicode" charset="0"/>
                <a:ea typeface="ＭＳ Ｐゴシック" charset="0"/>
                <a:cs typeface="ＭＳ Ｐゴシック" charset="0"/>
                <a:sym typeface="Wingdings" charset="0"/>
              </a:rPr>
              <a:t>n</a:t>
            </a:r>
            <a:r>
              <a:rPr lang="en-US" altLang="ja-JP" sz="1200" dirty="0" err="1">
                <a:solidFill>
                  <a:srgbClr val="000000"/>
                </a:solidFill>
                <a:latin typeface="Lucida Sans Unicode" charset="0"/>
                <a:ea typeface="ＭＳ Ｐゴシック" charset="0"/>
                <a:cs typeface="ＭＳ Ｐゴシック" charset="0"/>
                <a:sym typeface="Wingdings" charset="0"/>
              </a:rPr>
              <a:t>+</a:t>
            </a:r>
            <a:r>
              <a:rPr lang="en-US" altLang="ja-JP" sz="1200" dirty="0" err="1" smtClean="0">
                <a:solidFill>
                  <a:srgbClr val="000000"/>
                </a:solidFill>
                <a:latin typeface="Lucida Sans Unicode" charset="0"/>
                <a:ea typeface="ＭＳ Ｐゴシック" charset="0"/>
                <a:cs typeface="ＭＳ Ｐゴシック" charset="0"/>
                <a:sym typeface="Wingdings" charset="0"/>
              </a:rPr>
              <a:t>Z</a:t>
            </a:r>
            <a:r>
              <a:rPr lang="en-US" altLang="ja-JP" sz="1200" dirty="0" smtClean="0">
                <a:solidFill>
                  <a:srgbClr val="000000"/>
                </a:solidFill>
                <a:latin typeface="Lucida Sans Unicode" charset="0"/>
                <a:ea typeface="ＭＳ Ｐゴシック" charset="0"/>
                <a:cs typeface="ＭＳ Ｐゴシック" charset="0"/>
                <a:sym typeface="Wingdings" charset="0"/>
              </a:rPr>
              <a:t>  </a:t>
            </a:r>
            <a:r>
              <a:rPr lang="en-US" altLang="ja-JP" sz="1200" dirty="0">
                <a:solidFill>
                  <a:srgbClr val="000000"/>
                </a:solidFill>
                <a:latin typeface="Lucida Sans Unicode" charset="0"/>
                <a:ea typeface="ＭＳ Ｐゴシック" charset="0"/>
                <a:cs typeface="ＭＳ Ｐゴシック" charset="0"/>
                <a:sym typeface="Wingdings" charset="0"/>
              </a:rPr>
              <a:t>Z’+Z</a:t>
            </a:r>
            <a:r>
              <a:rPr lang="en-US" altLang="ja-JP" sz="1200" dirty="0" smtClean="0">
                <a:solidFill>
                  <a:srgbClr val="000000"/>
                </a:solidFill>
                <a:latin typeface="Lucida Sans Unicode" charset="0"/>
                <a:ea typeface="ＭＳ Ｐゴシック" charset="0"/>
                <a:cs typeface="ＭＳ Ｐゴシック" charset="0"/>
                <a:sym typeface="Wingdings" charset="0"/>
              </a:rPr>
              <a:t>’’</a:t>
            </a:r>
          </a:p>
          <a:p>
            <a:pPr marL="914400" lvl="2" indent="0">
              <a:buNone/>
            </a:pPr>
            <a:endParaRPr lang="en-US" altLang="ja-JP" sz="800" dirty="0" smtClean="0">
              <a:solidFill>
                <a:srgbClr val="000000"/>
              </a:solidFill>
              <a:latin typeface="Lucida Sans Unicode" charset="0"/>
              <a:ea typeface="ＭＳ Ｐゴシック" charset="0"/>
              <a:cs typeface="ＭＳ Ｐゴシック" charset="0"/>
              <a:sym typeface="Wingdings" charset="0"/>
            </a:endParaRPr>
          </a:p>
          <a:p>
            <a:pPr marL="0" indent="0">
              <a:buNone/>
            </a:pPr>
            <a:r>
              <a:rPr lang="en-US" altLang="ja-JP" sz="1800" baseline="30000" dirty="0" smtClean="0">
                <a:solidFill>
                  <a:srgbClr val="000000"/>
                </a:solidFill>
                <a:latin typeface="Lucida Sans Unicode" charset="0"/>
                <a:ea typeface="ＭＳ Ｐゴシック" charset="0"/>
                <a:cs typeface="ＭＳ Ｐゴシック" charset="0"/>
                <a:sym typeface="Wingdings" charset="0"/>
              </a:rPr>
              <a:t>           </a:t>
            </a:r>
            <a:r>
              <a:rPr lang="en-US" altLang="ja-JP" sz="1800" baseline="30000" dirty="0" smtClean="0">
                <a:solidFill>
                  <a:srgbClr val="FF0000"/>
                </a:solidFill>
                <a:latin typeface="Lucida Sans Unicode" charset="0"/>
                <a:ea typeface="ＭＳ Ｐゴシック" charset="0"/>
                <a:cs typeface="ＭＳ Ｐゴシック" charset="0"/>
                <a:sym typeface="Wingdings" charset="0"/>
              </a:rPr>
              <a:t>6</a:t>
            </a:r>
            <a:r>
              <a:rPr lang="en-US" altLang="ja-JP" sz="1800" dirty="0" smtClean="0">
                <a:solidFill>
                  <a:srgbClr val="FF0000"/>
                </a:solidFill>
                <a:latin typeface="Lucida Sans Unicode" charset="0"/>
                <a:ea typeface="ＭＳ Ｐゴシック" charset="0"/>
                <a:cs typeface="ＭＳ Ｐゴシック" charset="0"/>
                <a:sym typeface="Wingdings" charset="0"/>
              </a:rPr>
              <a:t>Li</a:t>
            </a:r>
            <a:r>
              <a:rPr lang="ja-JP" altLang="en-US" sz="1800" dirty="0">
                <a:solidFill>
                  <a:srgbClr val="FF0000"/>
                </a:solidFill>
                <a:latin typeface="Lucida Sans Unicode" charset="0"/>
                <a:ea typeface="ＭＳ Ｐゴシック" charset="0"/>
                <a:cs typeface="ＭＳ Ｐゴシック" charset="0"/>
                <a:sym typeface="Wingdings" charset="0"/>
              </a:rPr>
              <a:t>を</a:t>
            </a:r>
            <a:r>
              <a:rPr lang="en-US" altLang="ja-JP" sz="1800" dirty="0">
                <a:solidFill>
                  <a:srgbClr val="FF0000"/>
                </a:solidFill>
                <a:latin typeface="Lucida Sans Unicode" charset="0"/>
                <a:ea typeface="ＭＳ Ｐゴシック" charset="0"/>
                <a:cs typeface="ＭＳ Ｐゴシック" charset="0"/>
                <a:sym typeface="Wingdings" charset="0"/>
              </a:rPr>
              <a:t>95%</a:t>
            </a:r>
            <a:r>
              <a:rPr lang="ja-JP" altLang="en-US" sz="1800" dirty="0">
                <a:solidFill>
                  <a:srgbClr val="FF0000"/>
                </a:solidFill>
                <a:latin typeface="Lucida Sans Unicode" charset="0"/>
                <a:ea typeface="ＭＳ Ｐゴシック" charset="0"/>
                <a:cs typeface="ＭＳ Ｐゴシック" charset="0"/>
                <a:sym typeface="Wingdings" charset="0"/>
              </a:rPr>
              <a:t>まで濃縮した粉末</a:t>
            </a:r>
            <a:r>
              <a:rPr lang="en-US" altLang="ja-JP" sz="1800" dirty="0" err="1">
                <a:solidFill>
                  <a:srgbClr val="FF0000"/>
                </a:solidFill>
                <a:latin typeface="Lucida Sans Unicode" charset="0"/>
                <a:ea typeface="ＭＳ Ｐゴシック" charset="0"/>
                <a:cs typeface="ＭＳ Ｐゴシック" charset="0"/>
                <a:sym typeface="Wingdings" charset="0"/>
              </a:rPr>
              <a:t>LiF</a:t>
            </a:r>
            <a:r>
              <a:rPr lang="ja-JP" altLang="en-US" sz="1800" dirty="0">
                <a:solidFill>
                  <a:srgbClr val="000000"/>
                </a:solidFill>
                <a:latin typeface="Lucida Sans Unicode" charset="0"/>
                <a:ea typeface="ＭＳ Ｐゴシック" charset="0"/>
                <a:cs typeface="ＭＳ Ｐゴシック" charset="0"/>
                <a:sym typeface="Wingdings" charset="0"/>
              </a:rPr>
              <a:t>をテフロンと混ぜて焼結</a:t>
            </a:r>
            <a:endParaRPr lang="en-US" altLang="ja-JP" sz="1800" dirty="0">
              <a:solidFill>
                <a:srgbClr val="000000"/>
              </a:solidFill>
              <a:latin typeface="Lucida Sans Unicode" charset="0"/>
              <a:ea typeface="ＭＳ Ｐゴシック" charset="0"/>
              <a:cs typeface="ＭＳ Ｐゴシック" charset="0"/>
              <a:sym typeface="Wingdings" charset="0"/>
            </a:endParaRPr>
          </a:p>
          <a:p>
            <a:pPr marL="914400" lvl="2" indent="0">
              <a:buNone/>
            </a:pPr>
            <a:r>
              <a:rPr lang="en-US" altLang="ja-JP" sz="1200" dirty="0">
                <a:solidFill>
                  <a:srgbClr val="000000"/>
                </a:solidFill>
                <a:latin typeface="Lucida Sans Unicode" charset="0"/>
                <a:ea typeface="ＭＳ Ｐゴシック" charset="0"/>
                <a:cs typeface="ＭＳ Ｐゴシック" charset="0"/>
                <a:sym typeface="Wingdings" charset="0"/>
              </a:rPr>
              <a:t>                        </a:t>
            </a:r>
            <a:r>
              <a:rPr lang="ja-JP" altLang="en-US" sz="1200" dirty="0">
                <a:solidFill>
                  <a:srgbClr val="000000"/>
                </a:solidFill>
                <a:latin typeface="Lucida Sans Unicode" charset="0"/>
                <a:ea typeface="ＭＳ Ｐゴシック" charset="0"/>
                <a:cs typeface="ＭＳ Ｐゴシック" charset="0"/>
                <a:sym typeface="Wingdings" charset="0"/>
              </a:rPr>
              <a:t>（</a:t>
            </a:r>
            <a:r>
              <a:rPr lang="en-US" altLang="ja-JP" sz="1200" dirty="0" err="1">
                <a:solidFill>
                  <a:srgbClr val="000000"/>
                </a:solidFill>
                <a:latin typeface="Lucida Sans Unicode" charset="0"/>
                <a:ea typeface="ＭＳ Ｐゴシック" charset="0"/>
                <a:cs typeface="ＭＳ Ｐゴシック" charset="0"/>
                <a:sym typeface="Wingdings" charset="0"/>
              </a:rPr>
              <a:t>LiF</a:t>
            </a:r>
            <a:r>
              <a:rPr lang="en-US" altLang="ja-JP" sz="1200" dirty="0">
                <a:solidFill>
                  <a:srgbClr val="000000"/>
                </a:solidFill>
                <a:latin typeface="Lucida Sans Unicode" charset="0"/>
                <a:ea typeface="ＭＳ Ｐゴシック" charset="0"/>
                <a:cs typeface="ＭＳ Ｐゴシック" charset="0"/>
                <a:sym typeface="Wingdings" charset="0"/>
              </a:rPr>
              <a:t> : </a:t>
            </a:r>
            <a:r>
              <a:rPr lang="ja-JP" altLang="en-US" sz="1200" dirty="0">
                <a:solidFill>
                  <a:srgbClr val="000000"/>
                </a:solidFill>
                <a:latin typeface="Lucida Sans Unicode" charset="0"/>
                <a:ea typeface="ＭＳ Ｐゴシック" charset="0"/>
                <a:cs typeface="ＭＳ Ｐゴシック" charset="0"/>
                <a:sym typeface="Wingdings" charset="0"/>
              </a:rPr>
              <a:t>テフロン</a:t>
            </a:r>
            <a:r>
              <a:rPr lang="en-US" altLang="ja-JP" sz="1200" dirty="0">
                <a:solidFill>
                  <a:srgbClr val="000000"/>
                </a:solidFill>
                <a:latin typeface="Lucida Sans Unicode" charset="0"/>
                <a:ea typeface="ＭＳ Ｐゴシック" charset="0"/>
                <a:cs typeface="ＭＳ Ｐゴシック" charset="0"/>
                <a:sym typeface="Wingdings" charset="0"/>
              </a:rPr>
              <a:t>=</a:t>
            </a:r>
            <a:r>
              <a:rPr lang="en-US" altLang="ja-JP" sz="1200" dirty="0" smtClean="0">
                <a:solidFill>
                  <a:srgbClr val="000000"/>
                </a:solidFill>
                <a:latin typeface="Lucida Sans Unicode" charset="0"/>
                <a:ea typeface="ＭＳ Ｐゴシック" charset="0"/>
                <a:cs typeface="ＭＳ Ｐゴシック" charset="0"/>
                <a:sym typeface="Wingdings" charset="0"/>
              </a:rPr>
              <a:t>30wt% </a:t>
            </a:r>
            <a:r>
              <a:rPr lang="en-US" altLang="ja-JP" sz="1200" dirty="0">
                <a:solidFill>
                  <a:srgbClr val="000000"/>
                </a:solidFill>
                <a:latin typeface="Lucida Sans Unicode" charset="0"/>
                <a:ea typeface="ＭＳ Ｐゴシック" charset="0"/>
                <a:cs typeface="ＭＳ Ｐゴシック" charset="0"/>
                <a:sym typeface="Wingdings" charset="0"/>
              </a:rPr>
              <a:t>: </a:t>
            </a:r>
            <a:r>
              <a:rPr lang="en-US" altLang="ja-JP" sz="1200" dirty="0" smtClean="0">
                <a:solidFill>
                  <a:srgbClr val="000000"/>
                </a:solidFill>
                <a:latin typeface="Lucida Sans Unicode" charset="0"/>
                <a:ea typeface="ＭＳ Ｐゴシック" charset="0"/>
                <a:cs typeface="ＭＳ Ｐゴシック" charset="0"/>
                <a:sym typeface="Wingdings" charset="0"/>
              </a:rPr>
              <a:t>70wt%</a:t>
            </a:r>
            <a:r>
              <a:rPr lang="ja-JP" altLang="en-US" sz="1200" dirty="0">
                <a:solidFill>
                  <a:srgbClr val="000000"/>
                </a:solidFill>
                <a:latin typeface="Lucida Sans Unicode" charset="0"/>
                <a:ea typeface="ＭＳ Ｐゴシック" charset="0"/>
                <a:cs typeface="ＭＳ Ｐゴシック" charset="0"/>
                <a:sym typeface="Wingdings" charset="0"/>
              </a:rPr>
              <a:t>）</a:t>
            </a:r>
            <a:endParaRPr lang="en-US" altLang="ja-JP" sz="1200" dirty="0">
              <a:solidFill>
                <a:srgbClr val="000000"/>
              </a:solidFill>
              <a:latin typeface="Lucida Sans Unicode" charset="0"/>
              <a:ea typeface="ＭＳ Ｐゴシック" charset="0"/>
              <a:cs typeface="ＭＳ Ｐゴシック" charset="0"/>
              <a:sym typeface="Wingdings" charset="0"/>
            </a:endParaRPr>
          </a:p>
          <a:p>
            <a:pPr lvl="1"/>
            <a:endParaRPr lang="en-US" altLang="ja-JP" dirty="0">
              <a:solidFill>
                <a:srgbClr val="000000"/>
              </a:solidFill>
              <a:latin typeface="Lucida Sans Unicode" charset="0"/>
              <a:ea typeface="ＭＳ Ｐゴシック" charset="0"/>
              <a:cs typeface="ＭＳ Ｐゴシック" charset="0"/>
              <a:sym typeface="Wingdings" charset="0"/>
            </a:endParaRPr>
          </a:p>
          <a:p>
            <a:pPr marL="914400" lvl="2" indent="0">
              <a:buNone/>
            </a:pPr>
            <a:endParaRPr lang="en-US" altLang="ja-JP" sz="1800" baseline="30000" dirty="0">
              <a:solidFill>
                <a:srgbClr val="000000"/>
              </a:solidFill>
              <a:latin typeface="Lucida Sans Unicode" charset="0"/>
              <a:ea typeface="ＭＳ Ｐゴシック" charset="0"/>
              <a:cs typeface="ＭＳ Ｐゴシック" charset="0"/>
              <a:sym typeface="Wingdings" charset="0"/>
            </a:endParaRPr>
          </a:p>
          <a:p>
            <a:pPr marL="914400" lvl="2" indent="0">
              <a:buNone/>
            </a:pPr>
            <a:r>
              <a:rPr lang="en-US" altLang="ja-JP" sz="1800" baseline="30000" dirty="0" smtClean="0">
                <a:solidFill>
                  <a:srgbClr val="000000"/>
                </a:solidFill>
                <a:latin typeface="Lucida Sans Unicode" charset="0"/>
                <a:ea typeface="ＭＳ Ｐゴシック" charset="0"/>
                <a:cs typeface="ＭＳ Ｐゴシック" charset="0"/>
                <a:sym typeface="Wingdings" charset="0"/>
              </a:rPr>
              <a:t> </a:t>
            </a:r>
            <a:endParaRPr lang="en-US" altLang="ja-JP" sz="1200" dirty="0">
              <a:solidFill>
                <a:srgbClr val="000000"/>
              </a:solidFill>
              <a:latin typeface="Lucida Sans Unicode" charset="0"/>
              <a:ea typeface="ＭＳ Ｐゴシック" charset="0"/>
              <a:cs typeface="ＭＳ Ｐゴシック" charset="0"/>
              <a:sym typeface="Wingdings" charset="0"/>
            </a:endParaRPr>
          </a:p>
        </p:txBody>
      </p:sp>
      <p:sp>
        <p:nvSpPr>
          <p:cNvPr id="3174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6" name="Rectangle 2"/>
          <p:cNvSpPr>
            <a:spLocks noGrp="1" noChangeArrowheads="1"/>
          </p:cNvSpPr>
          <p:nvPr>
            <p:ph type="title"/>
          </p:nvPr>
        </p:nvSpPr>
        <p:spPr>
          <a:xfrm>
            <a:off x="0" y="-234950"/>
            <a:ext cx="8788400" cy="1143000"/>
          </a:xfrm>
        </p:spPr>
        <p:txBody>
          <a:bodyPr>
            <a:normAutofit fontScale="90000"/>
          </a:bodyPr>
          <a:lstStyle/>
          <a:p>
            <a:pPr>
              <a:defRPr/>
            </a:pP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TPC</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ガスでの散乱中性子起因の</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BG</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抑制</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pic>
        <p:nvPicPr>
          <p:cNvPr id="31748" name="図 57" descr="IMG_44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640" y="852772"/>
            <a:ext cx="2874709" cy="177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正方形/長方形 60"/>
          <p:cNvSpPr>
            <a:spLocks noChangeArrowheads="1"/>
          </p:cNvSpPr>
          <p:nvPr/>
        </p:nvSpPr>
        <p:spPr bwMode="auto">
          <a:xfrm>
            <a:off x="7096701" y="2789232"/>
            <a:ext cx="1590099"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ltLang="ja-JP" sz="1200" baseline="30000" dirty="0"/>
              <a:t>6</a:t>
            </a:r>
            <a:r>
              <a:rPr lang="en-US" altLang="ja-JP" sz="1200" dirty="0"/>
              <a:t>Li + neutron </a:t>
            </a:r>
            <a:r>
              <a:rPr lang="ja-JP" altLang="en-US" sz="1200" dirty="0">
                <a:sym typeface="Wingdings" charset="0"/>
              </a:rPr>
              <a:t></a:t>
            </a:r>
            <a:r>
              <a:rPr lang="en-US" altLang="ja-JP" sz="1200" dirty="0">
                <a:sym typeface="Wingdings" charset="0"/>
              </a:rPr>
              <a:t> α + </a:t>
            </a:r>
            <a:r>
              <a:rPr lang="en-US" altLang="ja-JP" sz="1200" baseline="30000" dirty="0">
                <a:sym typeface="Wingdings" charset="0"/>
              </a:rPr>
              <a:t>3</a:t>
            </a:r>
            <a:r>
              <a:rPr lang="en-US" altLang="ja-JP" sz="1200" dirty="0">
                <a:sym typeface="Wingdings" charset="0"/>
              </a:rPr>
              <a:t>H</a:t>
            </a:r>
          </a:p>
          <a:p>
            <a:pPr algn="ctr"/>
            <a:r>
              <a:rPr lang="ja-JP" altLang="en-US" sz="1200" dirty="0">
                <a:sym typeface="Wingdings" charset="0"/>
              </a:rPr>
              <a:t>吸収長は</a:t>
            </a:r>
            <a:r>
              <a:rPr lang="en-US" altLang="ja-JP" sz="1200" dirty="0">
                <a:sym typeface="Wingdings" charset="0"/>
              </a:rPr>
              <a:t>500μm</a:t>
            </a:r>
          </a:p>
        </p:txBody>
      </p:sp>
      <p:sp>
        <p:nvSpPr>
          <p:cNvPr id="7" name="スライド番号プレースホルダ 6"/>
          <p:cNvSpPr>
            <a:spLocks noGrp="1"/>
          </p:cNvSpPr>
          <p:nvPr>
            <p:ph type="sldNum" sz="quarter" idx="12"/>
          </p:nvPr>
        </p:nvSpPr>
        <p:spPr/>
        <p:txBody>
          <a:bodyPr/>
          <a:lstStyle/>
          <a:p>
            <a:fld id="{9B0CFA48-2645-BA46-ACA1-D8C7F53859BA}" type="slidenum">
              <a:rPr kumimoji="1" lang="ja-JP" altLang="en-US" smtClean="0"/>
              <a:pPr/>
              <a:t>14</a:t>
            </a:fld>
            <a:endParaRPr kumimoji="1" lang="ja-JP" altLang="en-US"/>
          </a:p>
        </p:txBody>
      </p:sp>
      <p:sp>
        <p:nvSpPr>
          <p:cNvPr id="8" name="コンテンツ プレースホルダー 1"/>
          <p:cNvSpPr txBox="1">
            <a:spLocks/>
          </p:cNvSpPr>
          <p:nvPr/>
        </p:nvSpPr>
        <p:spPr>
          <a:xfrm>
            <a:off x="123764" y="3055068"/>
            <a:ext cx="5702762" cy="23657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400" i="1" baseline="30000" dirty="0" smtClean="0">
                <a:solidFill>
                  <a:srgbClr val="FF0000"/>
                </a:solidFill>
                <a:latin typeface="Lucida Sans Unicode" charset="0"/>
                <a:ea typeface="ＭＳ Ｐゴシック" charset="0"/>
                <a:cs typeface="ＭＳ Ｐゴシック" charset="0"/>
              </a:rPr>
              <a:t>       6</a:t>
            </a:r>
            <a:r>
              <a:rPr lang="en-US" altLang="ja-JP" sz="2400" i="1" dirty="0" smtClean="0">
                <a:solidFill>
                  <a:srgbClr val="FF0000"/>
                </a:solidFill>
                <a:latin typeface="Lucida Sans Unicode" charset="0"/>
                <a:ea typeface="ＭＳ Ｐゴシック" charset="0"/>
                <a:cs typeface="ＭＳ Ｐゴシック" charset="0"/>
              </a:rPr>
              <a:t>Li</a:t>
            </a:r>
            <a:r>
              <a:rPr lang="ja-JP" altLang="en-US" sz="2400" i="1" dirty="0" smtClean="0">
                <a:solidFill>
                  <a:srgbClr val="FF0000"/>
                </a:solidFill>
                <a:latin typeface="Lucida Sans Unicode" charset="0"/>
                <a:ea typeface="ＭＳ Ｐゴシック" charset="0"/>
                <a:cs typeface="ＭＳ Ｐゴシック" charset="0"/>
              </a:rPr>
              <a:t>板を</a:t>
            </a:r>
            <a:r>
              <a:rPr lang="en-US" altLang="ja-JP" sz="2400" i="1" dirty="0" smtClean="0">
                <a:solidFill>
                  <a:srgbClr val="FF0000"/>
                </a:solidFill>
                <a:latin typeface="Lucida Sans Unicode" charset="0"/>
                <a:ea typeface="ＭＳ Ｐゴシック" charset="0"/>
                <a:cs typeface="ＭＳ Ｐゴシック" charset="0"/>
              </a:rPr>
              <a:t>TPC</a:t>
            </a:r>
            <a:r>
              <a:rPr lang="ja-JP" altLang="en-US" sz="2400" i="1" dirty="0" smtClean="0">
                <a:solidFill>
                  <a:srgbClr val="FF0000"/>
                </a:solidFill>
                <a:latin typeface="Lucida Sans Unicode" charset="0"/>
                <a:ea typeface="ＭＳ Ｐゴシック" charset="0"/>
                <a:cs typeface="ＭＳ Ｐゴシック" charset="0"/>
              </a:rPr>
              <a:t>内壁を</a:t>
            </a:r>
            <a:r>
              <a:rPr lang="en-US" altLang="ja-JP" sz="2400" i="1" dirty="0" smtClean="0">
                <a:solidFill>
                  <a:srgbClr val="FF0000"/>
                </a:solidFill>
                <a:latin typeface="Lucida Sans Unicode" charset="0"/>
                <a:ea typeface="ＭＳ Ｐゴシック" charset="0"/>
                <a:cs typeface="ＭＳ Ｐゴシック" charset="0"/>
              </a:rPr>
              <a:t>100%</a:t>
            </a:r>
            <a:r>
              <a:rPr lang="ja-JP" altLang="en-US" sz="2400" i="1" dirty="0" smtClean="0">
                <a:solidFill>
                  <a:srgbClr val="FF0000"/>
                </a:solidFill>
                <a:latin typeface="Lucida Sans Unicode" charset="0"/>
                <a:ea typeface="ＭＳ Ｐゴシック" charset="0"/>
                <a:cs typeface="ＭＳ Ｐゴシック" charset="0"/>
              </a:rPr>
              <a:t>覆うように設置</a:t>
            </a:r>
            <a:endParaRPr lang="en-US" altLang="ja-JP" sz="2400" i="1" dirty="0" smtClean="0">
              <a:solidFill>
                <a:srgbClr val="FF0000"/>
              </a:solidFill>
              <a:latin typeface="Lucida Sans Unicode" charset="0"/>
              <a:ea typeface="ＭＳ Ｐゴシック" charset="0"/>
              <a:cs typeface="ＭＳ Ｐゴシック" charset="0"/>
            </a:endParaRPr>
          </a:p>
          <a:p>
            <a:endParaRPr lang="en-US" altLang="ja-JP" sz="400" i="1" dirty="0" smtClean="0">
              <a:solidFill>
                <a:srgbClr val="C0504D"/>
              </a:solidFill>
              <a:latin typeface="Lucida Sans Unicode" charset="0"/>
              <a:ea typeface="ＭＳ Ｐゴシック" charset="0"/>
              <a:cs typeface="ＭＳ Ｐゴシック" charset="0"/>
            </a:endParaRPr>
          </a:p>
          <a:p>
            <a:pPr lvl="1">
              <a:buClr>
                <a:schemeClr val="tx1"/>
              </a:buClr>
            </a:pPr>
            <a:r>
              <a:rPr lang="ja-JP" altLang="en-US" sz="1600" dirty="0" smtClean="0">
                <a:solidFill>
                  <a:srgbClr val="FF0000"/>
                </a:solidFill>
                <a:latin typeface="Lucida Sans Unicode" charset="0"/>
                <a:ea typeface="ＭＳ Ｐゴシック" charset="0"/>
              </a:rPr>
              <a:t>誘電体（</a:t>
            </a:r>
            <a:r>
              <a:rPr lang="en-US" altLang="ja-JP" sz="1600" dirty="0" err="1" smtClean="0">
                <a:solidFill>
                  <a:srgbClr val="FF0000"/>
                </a:solidFill>
                <a:latin typeface="Lucida Sans Unicode" charset="0"/>
                <a:ea typeface="ＭＳ Ｐゴシック" charset="0"/>
              </a:rPr>
              <a:t>ε</a:t>
            </a:r>
            <a:r>
              <a:rPr lang="en-US" altLang="ja-JP" sz="1600" dirty="0" smtClean="0">
                <a:solidFill>
                  <a:srgbClr val="FF0000"/>
                </a:solidFill>
                <a:latin typeface="Lucida Sans Unicode" charset="0"/>
                <a:ea typeface="ＭＳ Ｐゴシック" charset="0"/>
              </a:rPr>
              <a:t>=3.0</a:t>
            </a:r>
            <a:r>
              <a:rPr lang="ja-JP" altLang="en-US" sz="1600" dirty="0" smtClean="0">
                <a:solidFill>
                  <a:srgbClr val="FF0000"/>
                </a:solidFill>
                <a:latin typeface="Lucida Sans Unicode" charset="0"/>
                <a:ea typeface="ＭＳ Ｐゴシック" charset="0"/>
              </a:rPr>
              <a:t>）</a:t>
            </a:r>
            <a:r>
              <a:rPr lang="ja-JP" altLang="en-US" sz="1600" dirty="0" smtClean="0">
                <a:solidFill>
                  <a:srgbClr val="000000"/>
                </a:solidFill>
                <a:latin typeface="Lucida Sans Unicode" charset="0"/>
                <a:ea typeface="ＭＳ Ｐゴシック" charset="0"/>
              </a:rPr>
              <a:t>が電極の内側にある設計</a:t>
            </a:r>
            <a:endParaRPr lang="en-US" altLang="ja-JP" sz="1600" dirty="0" smtClean="0">
              <a:solidFill>
                <a:srgbClr val="000000"/>
              </a:solidFill>
              <a:latin typeface="Lucida Sans Unicode" charset="0"/>
              <a:ea typeface="ＭＳ Ｐゴシック" charset="0"/>
            </a:endParaRPr>
          </a:p>
          <a:p>
            <a:pPr lvl="1">
              <a:buClr>
                <a:schemeClr val="tx1"/>
              </a:buClr>
            </a:pPr>
            <a:r>
              <a:rPr lang="ja-JP" altLang="en-US" sz="1600" dirty="0" smtClean="0">
                <a:solidFill>
                  <a:srgbClr val="FF0000"/>
                </a:solidFill>
                <a:latin typeface="Lucida Sans Unicode" charset="0"/>
                <a:ea typeface="ＭＳ Ｐゴシック" charset="0"/>
              </a:rPr>
              <a:t>電場計算</a:t>
            </a:r>
            <a:r>
              <a:rPr lang="ja-JP" altLang="en-US" sz="1600" dirty="0" smtClean="0">
                <a:solidFill>
                  <a:srgbClr val="000000"/>
                </a:solidFill>
                <a:latin typeface="Lucida Sans Unicode" charset="0"/>
                <a:ea typeface="ＭＳ Ｐゴシック" charset="0"/>
              </a:rPr>
              <a:t>に基づいて電極を配置</a:t>
            </a:r>
            <a:endParaRPr lang="en-US" altLang="ja-JP" sz="1600" dirty="0" smtClean="0">
              <a:solidFill>
                <a:srgbClr val="000000"/>
              </a:solidFill>
              <a:latin typeface="Lucida Sans Unicode" charset="0"/>
              <a:ea typeface="ＭＳ Ｐゴシック" charset="0"/>
            </a:endParaRPr>
          </a:p>
          <a:p>
            <a:pPr lvl="1"/>
            <a:r>
              <a:rPr lang="ja-JP" altLang="en-US" sz="1600" dirty="0" smtClean="0">
                <a:latin typeface="Lucida Sans Unicode" charset="0"/>
                <a:ea typeface="ＭＳ Ｐゴシック" charset="0"/>
              </a:rPr>
              <a:t>ドリフト速度のばらつきは</a:t>
            </a:r>
            <a:r>
              <a:rPr lang="en-US" altLang="ja-JP" sz="1600" dirty="0" smtClean="0">
                <a:solidFill>
                  <a:srgbClr val="FF0000"/>
                </a:solidFill>
                <a:latin typeface="Lucida Sans Unicode" charset="0"/>
                <a:ea typeface="ＭＳ Ｐゴシック" charset="0"/>
              </a:rPr>
              <a:t>1%</a:t>
            </a:r>
            <a:r>
              <a:rPr lang="ja-JP" altLang="en-US" sz="1600" dirty="0" smtClean="0">
                <a:solidFill>
                  <a:srgbClr val="FF0000"/>
                </a:solidFill>
                <a:latin typeface="Lucida Sans Unicode" charset="0"/>
                <a:ea typeface="ＭＳ Ｐゴシック" charset="0"/>
              </a:rPr>
              <a:t>以下</a:t>
            </a:r>
            <a:r>
              <a:rPr lang="ja-JP" altLang="en-US" sz="1600" dirty="0" smtClean="0">
                <a:latin typeface="Lucida Sans Unicode" charset="0"/>
                <a:ea typeface="ＭＳ Ｐゴシック" charset="0"/>
              </a:rPr>
              <a:t>に抑えた</a:t>
            </a:r>
            <a:endParaRPr lang="en-US" altLang="ja-JP" sz="1600" dirty="0" smtClean="0">
              <a:latin typeface="Lucida Sans Unicode" charset="0"/>
              <a:ea typeface="ＭＳ Ｐゴシック" charset="0"/>
            </a:endParaRPr>
          </a:p>
        </p:txBody>
      </p:sp>
      <p:pic>
        <p:nvPicPr>
          <p:cNvPr id="9" name="図 8" descr="potential_contour_0.5pt.eps"/>
          <p:cNvPicPr>
            <a:picLocks noChangeAspect="1"/>
          </p:cNvPicPr>
          <p:nvPr/>
        </p:nvPicPr>
        <p:blipFill rotWithShape="1">
          <a:blip r:embed="rId3">
            <a:extLst>
              <a:ext uri="{28A0092B-C50C-407E-A947-70E740481C1C}">
                <a14:useLocalDpi xmlns:a14="http://schemas.microsoft.com/office/drawing/2010/main" val="0"/>
              </a:ext>
            </a:extLst>
          </a:blip>
          <a:srcRect t="8605" r="8314" b="2648"/>
          <a:stretch/>
        </p:blipFill>
        <p:spPr>
          <a:xfrm>
            <a:off x="12056" y="4515568"/>
            <a:ext cx="2439672" cy="2348199"/>
          </a:xfrm>
          <a:prstGeom prst="rect">
            <a:avLst/>
          </a:prstGeom>
        </p:spPr>
      </p:pic>
      <p:sp>
        <p:nvSpPr>
          <p:cNvPr id="10" name="テキスト ボックス 9"/>
          <p:cNvSpPr txBox="1"/>
          <p:nvPr/>
        </p:nvSpPr>
        <p:spPr>
          <a:xfrm>
            <a:off x="1252551" y="4603286"/>
            <a:ext cx="1108075" cy="369888"/>
          </a:xfrm>
          <a:prstGeom prst="rect">
            <a:avLst/>
          </a:prstGeom>
          <a:solidFill>
            <a:schemeClr val="accent5">
              <a:lumMod val="20000"/>
              <a:lumOff val="80000"/>
            </a:schemeClr>
          </a:solidFill>
        </p:spPr>
        <p:txBody>
          <a:bodyPr wrap="none">
            <a:spAutoFit/>
          </a:bodyPr>
          <a:lstStyle/>
          <a:p>
            <a:pPr algn="ctr">
              <a:defRPr/>
            </a:pPr>
            <a:r>
              <a:rPr lang="ja-JP" altLang="en-US" dirty="0"/>
              <a:t>電場分布</a:t>
            </a:r>
          </a:p>
        </p:txBody>
      </p:sp>
      <p:sp>
        <p:nvSpPr>
          <p:cNvPr id="11" name="右矢印 10"/>
          <p:cNvSpPr/>
          <p:nvPr/>
        </p:nvSpPr>
        <p:spPr>
          <a:xfrm rot="10800000" flipH="1">
            <a:off x="223417" y="2305045"/>
            <a:ext cx="332255" cy="484187"/>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4" name="テキスト ボックス 3"/>
          <p:cNvSpPr txBox="1"/>
          <p:nvPr/>
        </p:nvSpPr>
        <p:spPr>
          <a:xfrm>
            <a:off x="1569811" y="2692225"/>
            <a:ext cx="184666" cy="369332"/>
          </a:xfrm>
          <a:prstGeom prst="rect">
            <a:avLst/>
          </a:prstGeom>
          <a:noFill/>
        </p:spPr>
        <p:txBody>
          <a:bodyPr wrap="none" rtlCol="0">
            <a:spAutoFit/>
          </a:bodyPr>
          <a:lstStyle/>
          <a:p>
            <a:endParaRPr kumimoji="1" lang="ja-JP" altLang="en-US" dirty="0"/>
          </a:p>
        </p:txBody>
      </p:sp>
      <p:sp>
        <p:nvSpPr>
          <p:cNvPr id="15" name="右矢印 14"/>
          <p:cNvSpPr/>
          <p:nvPr/>
        </p:nvSpPr>
        <p:spPr>
          <a:xfrm rot="10800000" flipH="1">
            <a:off x="223417" y="3029347"/>
            <a:ext cx="332255" cy="484187"/>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16" name="図 15" descr="DriftVelocity_Uniformity.eps"/>
          <p:cNvPicPr>
            <a:picLocks noChangeAspect="1"/>
          </p:cNvPicPr>
          <p:nvPr/>
        </p:nvPicPr>
        <p:blipFill rotWithShape="1">
          <a:blip r:embed="rId4">
            <a:extLst>
              <a:ext uri="{28A0092B-C50C-407E-A947-70E740481C1C}">
                <a14:useLocalDpi xmlns:a14="http://schemas.microsoft.com/office/drawing/2010/main" val="0"/>
              </a:ext>
            </a:extLst>
          </a:blip>
          <a:srcRect t="7301" r="7807"/>
          <a:stretch/>
        </p:blipFill>
        <p:spPr>
          <a:xfrm>
            <a:off x="5919110" y="3721885"/>
            <a:ext cx="3214517" cy="3140947"/>
          </a:xfrm>
          <a:prstGeom prst="rect">
            <a:avLst/>
          </a:prstGeom>
        </p:spPr>
      </p:pic>
      <p:pic>
        <p:nvPicPr>
          <p:cNvPr id="17" name="図 16" descr="TPC_Li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663" y="4617534"/>
            <a:ext cx="2808902" cy="2103941"/>
          </a:xfrm>
          <a:prstGeom prst="rect">
            <a:avLst/>
          </a:prstGeom>
        </p:spPr>
      </p:pic>
      <p:sp>
        <p:nvSpPr>
          <p:cNvPr id="18" name="テキスト ボックス 17"/>
          <p:cNvSpPr txBox="1"/>
          <p:nvPr/>
        </p:nvSpPr>
        <p:spPr>
          <a:xfrm>
            <a:off x="6897922" y="6073120"/>
            <a:ext cx="2240517" cy="369332"/>
          </a:xfrm>
          <a:prstGeom prst="rect">
            <a:avLst/>
          </a:prstGeom>
          <a:solidFill>
            <a:schemeClr val="accent5">
              <a:lumMod val="20000"/>
              <a:lumOff val="80000"/>
            </a:schemeClr>
          </a:solidFill>
        </p:spPr>
        <p:txBody>
          <a:bodyPr wrap="none">
            <a:spAutoFit/>
          </a:bodyPr>
          <a:lstStyle/>
          <a:p>
            <a:pPr algn="ctr">
              <a:defRPr/>
            </a:pPr>
            <a:r>
              <a:rPr lang="en-US" altLang="en-US" dirty="0" smtClean="0"/>
              <a:t>ドリフト</a:t>
            </a:r>
            <a:r>
              <a:rPr lang="en-US" altLang="en-US" dirty="0"/>
              <a:t>速</a:t>
            </a:r>
            <a:r>
              <a:rPr lang="en-US" altLang="en-US" dirty="0" smtClean="0"/>
              <a:t>度の一様性</a:t>
            </a:r>
          </a:p>
        </p:txBody>
      </p:sp>
    </p:spTree>
    <p:extLst>
      <p:ext uri="{BB962C8B-B14F-4D97-AF65-F5344CB8AC3E}">
        <p14:creationId xmlns:p14="http://schemas.microsoft.com/office/powerpoint/2010/main" val="8409482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3" name="Rectangle 2"/>
          <p:cNvSpPr txBox="1">
            <a:spLocks noChangeArrowheads="1"/>
          </p:cNvSpPr>
          <p:nvPr/>
        </p:nvSpPr>
        <p:spPr>
          <a:xfrm>
            <a:off x="0" y="-234950"/>
            <a:ext cx="9640888" cy="1143000"/>
          </a:xfrm>
          <a:prstGeom prst="rect">
            <a:avLst/>
          </a:prstGeom>
        </p:spPr>
        <p:txBody>
          <a:bodyPr anchor="ctr">
            <a:norm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914400">
              <a:defRPr/>
            </a:pPr>
            <a:r>
              <a:rPr lang="ja-JP" altLang="en-US" sz="4100" i="1" dirty="0" smtClean="0">
                <a:solidFill>
                  <a:srgbClr val="0000FF"/>
                </a:solidFill>
                <a:effectLst>
                  <a:outerShdw blurRad="38100" dist="38100" dir="2700000" algn="tl">
                    <a:srgbClr val="DDDDDD"/>
                  </a:outerShdw>
                </a:effectLst>
                <a:latin typeface="Lucida Sans Unicode" charset="0"/>
              </a:rPr>
              <a:t>低バックグラウンド環境の実現</a:t>
            </a:r>
            <a:endParaRPr lang="en-US" altLang="ja-JP" sz="4100" i="1" dirty="0" smtClean="0">
              <a:solidFill>
                <a:srgbClr val="0000FF"/>
              </a:solidFill>
              <a:effectLst>
                <a:outerShdw blurRad="38100" dist="38100" dir="2700000" algn="tl">
                  <a:srgbClr val="DDDDDD"/>
                </a:outerShdw>
              </a:effectLst>
              <a:latin typeface="Lucida Sans Unicode" charset="0"/>
            </a:endParaRPr>
          </a:p>
        </p:txBody>
      </p:sp>
      <p:sp>
        <p:nvSpPr>
          <p:cNvPr id="11" name="スライド番号プレースホルダ 10"/>
          <p:cNvSpPr>
            <a:spLocks noGrp="1"/>
          </p:cNvSpPr>
          <p:nvPr>
            <p:ph type="sldNum" sz="quarter" idx="12"/>
          </p:nvPr>
        </p:nvSpPr>
        <p:spPr/>
        <p:txBody>
          <a:bodyPr/>
          <a:lstStyle/>
          <a:p>
            <a:fld id="{9B0CFA48-2645-BA46-ACA1-D8C7F53859BA}" type="slidenum">
              <a:rPr kumimoji="1" lang="ja-JP" altLang="en-US" smtClean="0"/>
              <a:pPr/>
              <a:t>15</a:t>
            </a:fld>
            <a:endParaRPr kumimoji="1" lang="ja-JP" altLang="en-US"/>
          </a:p>
        </p:txBody>
      </p:sp>
      <p:graphicFrame>
        <p:nvGraphicFramePr>
          <p:cNvPr id="22" name="表 21"/>
          <p:cNvGraphicFramePr>
            <a:graphicFrameLocks noGrp="1"/>
          </p:cNvGraphicFramePr>
          <p:nvPr>
            <p:extLst>
              <p:ext uri="{D42A27DB-BD31-4B8C-83A1-F6EECF244321}">
                <p14:modId xmlns:p14="http://schemas.microsoft.com/office/powerpoint/2010/main" val="1428330273"/>
              </p:ext>
            </p:extLst>
          </p:nvPr>
        </p:nvGraphicFramePr>
        <p:xfrm>
          <a:off x="997156" y="4136082"/>
          <a:ext cx="4809335" cy="1569063"/>
        </p:xfrm>
        <a:graphic>
          <a:graphicData uri="http://schemas.openxmlformats.org/drawingml/2006/table">
            <a:tbl>
              <a:tblPr/>
              <a:tblGrid>
                <a:gridCol w="1248638"/>
                <a:gridCol w="1125495"/>
                <a:gridCol w="1267130"/>
                <a:gridCol w="1168072"/>
              </a:tblGrid>
              <a:tr h="304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T="45690" marB="4569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全計数</a:t>
                      </a:r>
                      <a:endPar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a:t>
                      </a: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cps]</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Energy </a:t>
                      </a: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cut</a:t>
                      </a:r>
                      <a:r>
                        <a:rPr kumimoji="1" lang="ja-JP" altLang="en-US"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後</a:t>
                      </a:r>
                      <a:endPar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a:t>
                      </a: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cps]</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Fiducial </a:t>
                      </a: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cut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a:t>
                      </a: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cps]</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04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en-US"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遮蔽なし</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123.7</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100.1</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30.7</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a:t>
                      </a:r>
                      <a:r>
                        <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rPr>
                        <a:t>鉛遮蔽</a:t>
                      </a:r>
                    </a:p>
                  </a:txBody>
                  <a:tcPr marT="45690" marB="4569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58.4</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44.2</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13.9</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a:t>
                      </a:r>
                      <a:r>
                        <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rPr>
                        <a:t>宇宙線</a:t>
                      </a: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Veto</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7.7</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4.3</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1.4</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T="45690" marB="4569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4" name="テキスト ボックス 3"/>
          <p:cNvSpPr txBox="1"/>
          <p:nvPr/>
        </p:nvSpPr>
        <p:spPr>
          <a:xfrm>
            <a:off x="1516505" y="5908441"/>
            <a:ext cx="2818162" cy="923330"/>
          </a:xfrm>
          <a:prstGeom prst="rect">
            <a:avLst/>
          </a:prstGeom>
          <a:noFill/>
          <a:ln>
            <a:solidFill>
              <a:srgbClr val="000000"/>
            </a:solidFill>
          </a:ln>
        </p:spPr>
        <p:txBody>
          <a:bodyPr wrap="none" rtlCol="0">
            <a:spAutoFit/>
          </a:bodyPr>
          <a:lstStyle/>
          <a:p>
            <a:r>
              <a:rPr kumimoji="1" lang="ja-JP" altLang="en-US" dirty="0" smtClean="0"/>
              <a:t>環境</a:t>
            </a:r>
            <a:r>
              <a:rPr kumimoji="1" lang="en-US" altLang="ja-JP" dirty="0" err="1" smtClean="0"/>
              <a:t>γ</a:t>
            </a:r>
            <a:r>
              <a:rPr kumimoji="1" lang="ja-JP" altLang="en-US" dirty="0" smtClean="0"/>
              <a:t>線</a:t>
            </a:r>
            <a:r>
              <a:rPr kumimoji="1" lang="en-US" altLang="ja-JP" dirty="0" smtClean="0"/>
              <a:t>                   : 0.8 cps</a:t>
            </a:r>
          </a:p>
          <a:p>
            <a:r>
              <a:rPr lang="ja-JP" altLang="en-US" dirty="0" smtClean="0"/>
              <a:t>宇宙線　</a:t>
            </a:r>
            <a:r>
              <a:rPr lang="en-US" altLang="ja-JP" dirty="0" smtClean="0"/>
              <a:t>           </a:t>
            </a:r>
            <a:r>
              <a:rPr lang="en-US" altLang="ja-JP" dirty="0"/>
              <a:t> </a:t>
            </a:r>
            <a:r>
              <a:rPr lang="en-US" altLang="ja-JP" dirty="0" smtClean="0"/>
              <a:t>  </a:t>
            </a:r>
            <a:r>
              <a:rPr lang="ja-JP" altLang="en-US" dirty="0" smtClean="0"/>
              <a:t>：</a:t>
            </a:r>
            <a:r>
              <a:rPr lang="en-US" altLang="ja-JP" dirty="0" smtClean="0"/>
              <a:t>0.5 cps</a:t>
            </a:r>
          </a:p>
          <a:p>
            <a:r>
              <a:rPr kumimoji="1" lang="en-US" altLang="ja-JP" dirty="0" smtClean="0"/>
              <a:t>TPC</a:t>
            </a:r>
            <a:r>
              <a:rPr kumimoji="1" lang="ja-JP" altLang="en-US" dirty="0" smtClean="0"/>
              <a:t>の放射性物質</a:t>
            </a:r>
            <a:r>
              <a:rPr kumimoji="1" lang="en-US" altLang="ja-JP" dirty="0" smtClean="0"/>
              <a:t> : 0.1 cps</a:t>
            </a:r>
            <a:endParaRPr kumimoji="1" lang="ja-JP" altLang="en-US" dirty="0"/>
          </a:p>
        </p:txBody>
      </p:sp>
      <p:sp>
        <p:nvSpPr>
          <p:cNvPr id="6" name="曲折矢印 5"/>
          <p:cNvSpPr/>
          <p:nvPr/>
        </p:nvSpPr>
        <p:spPr>
          <a:xfrm rot="10800000">
            <a:off x="4533048" y="5894684"/>
            <a:ext cx="864451" cy="602561"/>
          </a:xfrm>
          <a:prstGeom prst="ben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コンテンツ プレースホルダー 1"/>
          <p:cNvSpPr>
            <a:spLocks noGrp="1"/>
          </p:cNvSpPr>
          <p:nvPr>
            <p:ph idx="1"/>
          </p:nvPr>
        </p:nvSpPr>
        <p:spPr>
          <a:xfrm>
            <a:off x="14288" y="744538"/>
            <a:ext cx="9070975" cy="3519487"/>
          </a:xfrm>
        </p:spPr>
        <p:txBody>
          <a:bodyPr>
            <a:normAutofit lnSpcReduction="10000"/>
          </a:bodyPr>
          <a:lstStyle/>
          <a:p>
            <a:pPr>
              <a:defRPr/>
            </a:pPr>
            <a:r>
              <a:rPr lang="ja-JP" altLang="en-US" sz="2400" i="1" dirty="0">
                <a:solidFill>
                  <a:srgbClr val="C0504D"/>
                </a:solidFill>
                <a:latin typeface="Lucida Sans Unicode" charset="0"/>
                <a:ea typeface="ＭＳ Ｐゴシック" charset="0"/>
                <a:cs typeface="ＭＳ Ｐゴシック" charset="0"/>
              </a:rPr>
              <a:t>鉛遮蔽及び宇宙線</a:t>
            </a:r>
            <a:r>
              <a:rPr lang="en-US" altLang="ja-JP" sz="2400" i="1" dirty="0" smtClean="0">
                <a:solidFill>
                  <a:srgbClr val="C0504D"/>
                </a:solidFill>
                <a:latin typeface="Lucida Sans Unicode" charset="0"/>
                <a:ea typeface="ＭＳ Ｐゴシック" charset="0"/>
                <a:cs typeface="ＭＳ Ｐゴシック" charset="0"/>
              </a:rPr>
              <a:t>Veto</a:t>
            </a:r>
          </a:p>
          <a:p>
            <a:pPr>
              <a:defRPr/>
            </a:pPr>
            <a:endParaRPr lang="en-US" altLang="ja-JP" dirty="0">
              <a:latin typeface="Lucida Sans Unicode" charset="0"/>
              <a:ea typeface="ＭＳ Ｐゴシック" charset="0"/>
              <a:cs typeface="ＭＳ Ｐゴシック" charset="0"/>
            </a:endParaRPr>
          </a:p>
          <a:p>
            <a:pPr>
              <a:defRPr/>
            </a:pPr>
            <a:endParaRPr lang="en-US" altLang="ja-JP" dirty="0" smtClean="0">
              <a:latin typeface="Lucida Sans Unicode" charset="0"/>
              <a:ea typeface="ＭＳ Ｐゴシック" charset="0"/>
              <a:cs typeface="ＭＳ Ｐゴシック" charset="0"/>
            </a:endParaRPr>
          </a:p>
          <a:p>
            <a:pPr marL="109537" indent="0">
              <a:buFont typeface="Wingdings 3" charset="0"/>
              <a:buNone/>
              <a:defRPr/>
            </a:pPr>
            <a:endParaRPr lang="en-US" altLang="ja-JP" dirty="0">
              <a:latin typeface="Lucida Sans Unicode" charset="0"/>
              <a:ea typeface="ＭＳ Ｐゴシック" charset="0"/>
              <a:cs typeface="ＭＳ Ｐゴシック" charset="0"/>
            </a:endParaRPr>
          </a:p>
          <a:p>
            <a:pPr marL="109537" indent="0">
              <a:buFont typeface="Wingdings 3" charset="0"/>
              <a:buNone/>
              <a:defRPr/>
            </a:pPr>
            <a:endParaRPr lang="en-US" altLang="ja-JP" sz="1400" dirty="0">
              <a:latin typeface="Lucida Sans Unicode" charset="0"/>
              <a:ea typeface="ＭＳ Ｐゴシック" charset="0"/>
              <a:cs typeface="ＭＳ Ｐゴシック" charset="0"/>
            </a:endParaRPr>
          </a:p>
          <a:p>
            <a:pPr>
              <a:defRPr/>
            </a:pPr>
            <a:r>
              <a:rPr lang="en-US" altLang="ja-JP" sz="2400" i="1" dirty="0" smtClean="0">
                <a:solidFill>
                  <a:srgbClr val="C0504D"/>
                </a:solidFill>
                <a:latin typeface="Lucida Sans Unicode" charset="0"/>
                <a:ea typeface="ＭＳ Ｐゴシック" charset="0"/>
                <a:cs typeface="ＭＳ Ｐゴシック" charset="0"/>
              </a:rPr>
              <a:t>Cut</a:t>
            </a:r>
            <a:endParaRPr lang="en-US" altLang="ja-JP" sz="2400" i="1" dirty="0">
              <a:solidFill>
                <a:srgbClr val="C0504D"/>
              </a:solidFill>
              <a:latin typeface="Lucida Sans Unicode" charset="0"/>
              <a:ea typeface="ＭＳ Ｐゴシック" charset="0"/>
              <a:cs typeface="ＭＳ Ｐゴシック" charset="0"/>
            </a:endParaRPr>
          </a:p>
          <a:p>
            <a:pPr lvl="2">
              <a:defRPr/>
            </a:pPr>
            <a:r>
              <a:rPr lang="en-US" altLang="ja-JP" sz="1800" dirty="0">
                <a:latin typeface="Lucida Sans Unicode" charset="0"/>
                <a:ea typeface="ＭＳ Ｐゴシック" charset="0"/>
              </a:rPr>
              <a:t>Energy cut  : </a:t>
            </a:r>
            <a:r>
              <a:rPr lang="en-US" altLang="ja-JP" sz="1800" dirty="0" smtClean="0">
                <a:latin typeface="Lucida Sans Unicode" charset="0"/>
                <a:ea typeface="ＭＳ Ｐゴシック" charset="0"/>
              </a:rPr>
              <a:t>1.4keV</a:t>
            </a:r>
            <a:r>
              <a:rPr lang="ja-JP" altLang="en-US" sz="1800" dirty="0">
                <a:latin typeface="Lucida Sans Unicode" charset="0"/>
                <a:ea typeface="ＭＳ Ｐゴシック" charset="0"/>
              </a:rPr>
              <a:t>以上の</a:t>
            </a:r>
            <a:r>
              <a:rPr lang="en-US" altLang="ja-JP" sz="1800" dirty="0">
                <a:latin typeface="Lucida Sans Unicode" charset="0"/>
                <a:ea typeface="ＭＳ Ｐゴシック" charset="0"/>
              </a:rPr>
              <a:t>energy deposit</a:t>
            </a:r>
          </a:p>
          <a:p>
            <a:pPr lvl="2">
              <a:defRPr/>
            </a:pPr>
            <a:r>
              <a:rPr lang="en-US" altLang="ja-JP" sz="1800" dirty="0" err="1">
                <a:latin typeface="Lucida Sans Unicode" charset="0"/>
                <a:ea typeface="ＭＳ Ｐゴシック" charset="0"/>
              </a:rPr>
              <a:t>Fiducial</a:t>
            </a:r>
            <a:r>
              <a:rPr lang="en-US" altLang="ja-JP" sz="1800" dirty="0">
                <a:latin typeface="Lucida Sans Unicode" charset="0"/>
                <a:ea typeface="ＭＳ Ｐゴシック" charset="0"/>
              </a:rPr>
              <a:t> cut : Beam region</a:t>
            </a:r>
            <a:r>
              <a:rPr lang="ja-JP" altLang="en-US" sz="1800" dirty="0">
                <a:latin typeface="Lucida Sans Unicode" charset="0"/>
                <a:ea typeface="ＭＳ Ｐゴシック" charset="0"/>
              </a:rPr>
              <a:t>に</a:t>
            </a:r>
            <a:r>
              <a:rPr lang="en-US" altLang="ja-JP" sz="1800" dirty="0">
                <a:latin typeface="Lucida Sans Unicode" charset="0"/>
                <a:ea typeface="ＭＳ Ｐゴシック" charset="0"/>
              </a:rPr>
              <a:t>hit</a:t>
            </a:r>
            <a:r>
              <a:rPr lang="ja-JP" altLang="en-US" sz="1800" dirty="0">
                <a:latin typeface="Lucida Sans Unicode" charset="0"/>
                <a:ea typeface="ＭＳ Ｐゴシック" charset="0"/>
              </a:rPr>
              <a:t>がある</a:t>
            </a:r>
            <a:endParaRPr lang="en-US" altLang="ja-JP" dirty="0">
              <a:latin typeface="Lucida Sans Unicode" charset="0"/>
              <a:ea typeface="ＭＳ Ｐゴシック" charset="0"/>
              <a:cs typeface="ＭＳ Ｐゴシック" charset="0"/>
            </a:endParaRPr>
          </a:p>
          <a:p>
            <a:pPr lvl="2">
              <a:defRPr/>
            </a:pPr>
            <a:endParaRPr lang="en-US" altLang="ja-JP" dirty="0">
              <a:latin typeface="Lucida Sans Unicode" charset="0"/>
              <a:ea typeface="ＭＳ Ｐゴシック" charset="0"/>
            </a:endParaRPr>
          </a:p>
        </p:txBody>
      </p:sp>
      <p:pic>
        <p:nvPicPr>
          <p:cNvPr id="16" name="図 7" descr="P100023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328738"/>
            <a:ext cx="15081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8" descr="P10002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1330325"/>
            <a:ext cx="14922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descr="Env_1.eps"/>
          <p:cNvPicPr>
            <a:picLocks noChangeAspect="1"/>
          </p:cNvPicPr>
          <p:nvPr/>
        </p:nvPicPr>
        <p:blipFill rotWithShape="1">
          <a:blip r:embed="rId4">
            <a:extLst>
              <a:ext uri="{28A0092B-C50C-407E-A947-70E740481C1C}">
                <a14:useLocalDpi xmlns:a14="http://schemas.microsoft.com/office/drawing/2010/main" val="0"/>
              </a:ext>
            </a:extLst>
          </a:blip>
          <a:srcRect t="8105" r="5735"/>
          <a:stretch/>
        </p:blipFill>
        <p:spPr>
          <a:xfrm>
            <a:off x="6075025" y="800933"/>
            <a:ext cx="3077119" cy="2909810"/>
          </a:xfrm>
          <a:prstGeom prst="rect">
            <a:avLst/>
          </a:prstGeom>
        </p:spPr>
      </p:pic>
      <p:pic>
        <p:nvPicPr>
          <p:cNvPr id="23" name="図 22" descr="Uncertainty_stat1.eps"/>
          <p:cNvPicPr>
            <a:picLocks noChangeAspect="1"/>
          </p:cNvPicPr>
          <p:nvPr/>
        </p:nvPicPr>
        <p:blipFill rotWithShape="1">
          <a:blip r:embed="rId5">
            <a:extLst>
              <a:ext uri="{28A0092B-C50C-407E-A947-70E740481C1C}">
                <a14:useLocalDpi xmlns:a14="http://schemas.microsoft.com/office/drawing/2010/main" val="0"/>
              </a:ext>
            </a:extLst>
          </a:blip>
          <a:srcRect t="7761" r="634"/>
          <a:stretch/>
        </p:blipFill>
        <p:spPr>
          <a:xfrm>
            <a:off x="5935495" y="3802279"/>
            <a:ext cx="3206973" cy="2887691"/>
          </a:xfrm>
          <a:prstGeom prst="rect">
            <a:avLst/>
          </a:prstGeom>
        </p:spPr>
      </p:pic>
      <p:sp>
        <p:nvSpPr>
          <p:cNvPr id="2" name="テキスト ボックス 1"/>
          <p:cNvSpPr txBox="1"/>
          <p:nvPr/>
        </p:nvSpPr>
        <p:spPr>
          <a:xfrm>
            <a:off x="5295779" y="6496129"/>
            <a:ext cx="1620957" cy="369332"/>
          </a:xfrm>
          <a:prstGeom prst="rect">
            <a:avLst/>
          </a:prstGeom>
          <a:noFill/>
        </p:spPr>
        <p:txBody>
          <a:bodyPr wrap="none" rtlCol="0">
            <a:spAutoFit/>
          </a:bodyPr>
          <a:lstStyle/>
          <a:p>
            <a:r>
              <a:rPr lang="en-US" altLang="ja-JP" dirty="0" smtClean="0">
                <a:solidFill>
                  <a:srgbClr val="FF0000"/>
                </a:solidFill>
              </a:rPr>
              <a:t>B/S 〜 1</a:t>
            </a:r>
            <a:r>
              <a:rPr lang="ja-JP" altLang="en-US" dirty="0" smtClean="0">
                <a:solidFill>
                  <a:srgbClr val="FF0000"/>
                </a:solidFill>
              </a:rPr>
              <a:t>を達成</a:t>
            </a:r>
            <a:endParaRPr kumimoji="1" lang="ja-JP" altLang="en-US" dirty="0">
              <a:solidFill>
                <a:srgbClr val="FF0000"/>
              </a:solidFill>
            </a:endParaRPr>
          </a:p>
        </p:txBody>
      </p:sp>
    </p:spTree>
    <p:extLst>
      <p:ext uri="{BB962C8B-B14F-4D97-AF65-F5344CB8AC3E}">
        <p14:creationId xmlns:p14="http://schemas.microsoft.com/office/powerpoint/2010/main" val="33912373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389"/>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8" name="Rectangle 2"/>
          <p:cNvSpPr>
            <a:spLocks noGrp="1" noChangeArrowheads="1"/>
          </p:cNvSpPr>
          <p:nvPr>
            <p:ph type="title"/>
          </p:nvPr>
        </p:nvSpPr>
        <p:spPr>
          <a:xfrm>
            <a:off x="0" y="-234149"/>
            <a:ext cx="8229600" cy="1143000"/>
          </a:xfrm>
        </p:spPr>
        <p:txBody>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本研究のための新しいアプローチ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角丸四角形 6"/>
          <p:cNvSpPr/>
          <p:nvPr/>
        </p:nvSpPr>
        <p:spPr>
          <a:xfrm>
            <a:off x="265893" y="947729"/>
            <a:ext cx="4571138" cy="122725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7641" y="2416105"/>
            <a:ext cx="4571139" cy="149414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9435" y="2508878"/>
            <a:ext cx="3508893" cy="1292662"/>
          </a:xfrm>
          <a:prstGeom prst="rect">
            <a:avLst/>
          </a:prstGeom>
          <a:noFill/>
        </p:spPr>
        <p:txBody>
          <a:bodyPr wrap="none" rtlCol="0">
            <a:spAutoFit/>
          </a:bodyPr>
          <a:lstStyle/>
          <a:p>
            <a:r>
              <a:rPr kumimoji="1" lang="ja-JP" altLang="en-US" sz="2400" dirty="0" smtClean="0">
                <a:solidFill>
                  <a:srgbClr val="FF0000"/>
                </a:solidFill>
              </a:rPr>
              <a:t>低バックグラウンド環境化</a:t>
            </a:r>
            <a:endParaRPr kumimoji="1"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a:t>
            </a:r>
            <a:r>
              <a:rPr lang="en-US" altLang="ja-JP" sz="1400" dirty="0" smtClean="0"/>
              <a:t>TPC</a:t>
            </a:r>
            <a:r>
              <a:rPr lang="ja-JP" altLang="en-US" sz="1400" dirty="0" smtClean="0"/>
              <a:t>素材を吟味し、</a:t>
            </a:r>
            <a:r>
              <a:rPr lang="en-US" altLang="ja-JP" sz="1400" dirty="0" smtClean="0">
                <a:solidFill>
                  <a:srgbClr val="FF0000"/>
                </a:solidFill>
              </a:rPr>
              <a:t>PEEK</a:t>
            </a:r>
            <a:r>
              <a:rPr lang="ja-JP" altLang="en-US" sz="1400" dirty="0" smtClean="0">
                <a:solidFill>
                  <a:srgbClr val="FF0000"/>
                </a:solidFill>
              </a:rPr>
              <a:t>材</a:t>
            </a:r>
            <a:r>
              <a:rPr lang="ja-JP" altLang="en-US" sz="1400" dirty="0" smtClean="0"/>
              <a:t>の選定</a:t>
            </a:r>
            <a:endParaRPr lang="en-US" altLang="ja-JP" sz="1400" dirty="0" smtClean="0"/>
          </a:p>
          <a:p>
            <a:endParaRPr lang="en-US" altLang="ja-JP" sz="400" dirty="0" smtClean="0"/>
          </a:p>
          <a:p>
            <a:r>
              <a:rPr lang="en-US" altLang="ja-JP" sz="1400" dirty="0" smtClean="0"/>
              <a:t>→</a:t>
            </a:r>
            <a:r>
              <a:rPr lang="ja-JP" altLang="en-US" sz="1400" dirty="0" smtClean="0"/>
              <a:t>　</a:t>
            </a:r>
            <a:r>
              <a:rPr kumimoji="1" lang="en-US" altLang="ja-JP" sz="1400" baseline="30000" dirty="0" smtClean="0">
                <a:solidFill>
                  <a:srgbClr val="FF0000"/>
                </a:solidFill>
              </a:rPr>
              <a:t>6</a:t>
            </a:r>
            <a:r>
              <a:rPr kumimoji="1" lang="en-US" altLang="ja-JP" sz="1400" dirty="0" smtClean="0">
                <a:solidFill>
                  <a:srgbClr val="FF0000"/>
                </a:solidFill>
              </a:rPr>
              <a:t>Li</a:t>
            </a:r>
            <a:r>
              <a:rPr kumimoji="1" lang="ja-JP" altLang="en-US" sz="1400" dirty="0" smtClean="0">
                <a:solidFill>
                  <a:srgbClr val="FF0000"/>
                </a:solidFill>
              </a:rPr>
              <a:t>板（誘電体）</a:t>
            </a:r>
            <a:r>
              <a:rPr lang="ja-JP" altLang="en-US" sz="1400" dirty="0" smtClean="0"/>
              <a:t>を</a:t>
            </a:r>
            <a:r>
              <a:rPr lang="en-US" altLang="ja-JP" sz="1400" dirty="0" smtClean="0"/>
              <a:t>TPC</a:t>
            </a:r>
            <a:r>
              <a:rPr lang="ja-JP" altLang="en-US" sz="1400" dirty="0" smtClean="0"/>
              <a:t>内部に設置</a:t>
            </a:r>
            <a:endParaRPr lang="en-US" altLang="ja-JP" sz="1400" dirty="0" smtClean="0"/>
          </a:p>
          <a:p>
            <a:endParaRPr lang="en-US" altLang="ja-JP" sz="400" dirty="0" smtClean="0"/>
          </a:p>
          <a:p>
            <a:r>
              <a:rPr lang="en-US" altLang="ja-JP" sz="1400" dirty="0" smtClean="0"/>
              <a:t>→</a:t>
            </a:r>
            <a:r>
              <a:rPr lang="ja-JP" altLang="en-US" sz="1400" dirty="0" smtClean="0"/>
              <a:t>　自然放射線、中性子起因放射線の遮蔽</a:t>
            </a:r>
            <a:endParaRPr lang="en-US" altLang="ja-JP" sz="1400" dirty="0" smtClean="0"/>
          </a:p>
        </p:txBody>
      </p:sp>
      <p:sp>
        <p:nvSpPr>
          <p:cNvPr id="10" name="テキスト ボックス 9"/>
          <p:cNvSpPr txBox="1"/>
          <p:nvPr/>
        </p:nvSpPr>
        <p:spPr>
          <a:xfrm>
            <a:off x="349435" y="1058921"/>
            <a:ext cx="4106913" cy="984885"/>
          </a:xfrm>
          <a:prstGeom prst="rect">
            <a:avLst/>
          </a:prstGeom>
          <a:noFill/>
        </p:spPr>
        <p:txBody>
          <a:bodyPr wrap="none" rtlCol="0">
            <a:spAutoFit/>
          </a:bodyPr>
          <a:lstStyle/>
          <a:p>
            <a:r>
              <a:rPr lang="ja-JP" altLang="en-US" sz="2200" dirty="0">
                <a:solidFill>
                  <a:srgbClr val="FF0000"/>
                </a:solidFill>
              </a:rPr>
              <a:t>加速器（パルス中性子源）の</a:t>
            </a:r>
            <a:r>
              <a:rPr lang="ja-JP" altLang="en-US" sz="2200" dirty="0" smtClean="0">
                <a:solidFill>
                  <a:srgbClr val="FF0000"/>
                </a:solidFill>
              </a:rPr>
              <a:t>使用</a:t>
            </a:r>
            <a:endParaRPr lang="en-US" altLang="ja-JP" sz="2200" dirty="0">
              <a:solidFill>
                <a:srgbClr val="FF0000"/>
              </a:solidFill>
            </a:endParaRPr>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Spin Flip Chopper</a:t>
            </a:r>
            <a:r>
              <a:rPr lang="ja-JP" altLang="en-US" sz="1400" dirty="0" smtClean="0"/>
              <a:t>を開発</a:t>
            </a:r>
            <a:endParaRPr lang="en-US" altLang="ja-JP" sz="1400" dirty="0" smtClean="0"/>
          </a:p>
          <a:p>
            <a:endParaRPr lang="en-US" altLang="ja-JP" sz="400" dirty="0" smtClean="0"/>
          </a:p>
          <a:p>
            <a:r>
              <a:rPr lang="en-US" altLang="ja-JP" sz="1400" dirty="0" smtClean="0"/>
              <a:t>→</a:t>
            </a:r>
            <a:r>
              <a:rPr lang="ja-JP" altLang="en-US" sz="1400" dirty="0" smtClean="0"/>
              <a:t>　等速の中性子バンチに整形</a:t>
            </a:r>
            <a:endParaRPr lang="en-US" altLang="ja-JP" sz="1400" dirty="0" smtClean="0"/>
          </a:p>
        </p:txBody>
      </p:sp>
      <p:sp>
        <p:nvSpPr>
          <p:cNvPr id="11" name="角丸四角形 10"/>
          <p:cNvSpPr/>
          <p:nvPr/>
        </p:nvSpPr>
        <p:spPr>
          <a:xfrm>
            <a:off x="267643" y="5449093"/>
            <a:ext cx="4571138" cy="133072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51184" y="5449093"/>
            <a:ext cx="2812188" cy="1292662"/>
          </a:xfrm>
          <a:prstGeom prst="rect">
            <a:avLst/>
          </a:prstGeom>
          <a:noFill/>
        </p:spPr>
        <p:txBody>
          <a:bodyPr wrap="none" rtlCol="0">
            <a:spAutoFit/>
          </a:bodyPr>
          <a:lstStyle/>
          <a:p>
            <a:r>
              <a:rPr lang="en-US" altLang="ja-JP" sz="2400" dirty="0" smtClean="0">
                <a:solidFill>
                  <a:srgbClr val="FF0000"/>
                </a:solidFill>
              </a:rPr>
              <a:t>TPC</a:t>
            </a:r>
            <a:r>
              <a:rPr lang="ja-JP" altLang="en-US" sz="2400" dirty="0" smtClean="0">
                <a:solidFill>
                  <a:srgbClr val="FF0000"/>
                </a:solidFill>
              </a:rPr>
              <a:t>の高検出効率化</a:t>
            </a:r>
            <a:endParaRPr lang="en-US" altLang="ja-JP" sz="2400" dirty="0" smtClean="0">
              <a:solidFill>
                <a:srgbClr val="FF0000"/>
              </a:solidFill>
            </a:endParaRPr>
          </a:p>
          <a:p>
            <a:endParaRPr lang="en-US" altLang="ja-JP" sz="400" dirty="0" smtClean="0">
              <a:solidFill>
                <a:srgbClr val="FF0000"/>
              </a:solidFill>
            </a:endParaRPr>
          </a:p>
          <a:p>
            <a:r>
              <a:rPr lang="en-US" altLang="ja-JP" sz="1400" dirty="0" smtClean="0"/>
              <a:t>→</a:t>
            </a:r>
            <a:r>
              <a:rPr lang="ja-JP" altLang="en-US" sz="1400" dirty="0" smtClean="0"/>
              <a:t>　低ノイズアンプ</a:t>
            </a:r>
            <a:endParaRPr lang="en-US" altLang="ja-JP" sz="1400" dirty="0" smtClean="0"/>
          </a:p>
          <a:p>
            <a:endParaRPr lang="en-US" altLang="ja-JP" sz="400" dirty="0" smtClean="0"/>
          </a:p>
          <a:p>
            <a:r>
              <a:rPr lang="en-US" altLang="ja-JP" sz="1400" dirty="0" smtClean="0"/>
              <a:t>→</a:t>
            </a:r>
            <a:r>
              <a:rPr lang="ja-JP" altLang="en-US" sz="1400" dirty="0" smtClean="0"/>
              <a:t>　高いエネルギー分解能</a:t>
            </a:r>
            <a:endParaRPr lang="en-US" altLang="ja-JP" sz="1400" dirty="0" smtClean="0"/>
          </a:p>
          <a:p>
            <a:endParaRPr lang="en-US" altLang="ja-JP" sz="400" dirty="0" smtClean="0"/>
          </a:p>
          <a:p>
            <a:r>
              <a:rPr lang="en-US" altLang="ja-JP" sz="1400" dirty="0" smtClean="0"/>
              <a:t>→</a:t>
            </a:r>
            <a:r>
              <a:rPr lang="ja-JP" altLang="en-US" sz="1400" dirty="0" smtClean="0"/>
              <a:t>　</a:t>
            </a:r>
            <a:r>
              <a:rPr lang="ja-JP" altLang="en-US" sz="1400" dirty="0" smtClean="0">
                <a:solidFill>
                  <a:srgbClr val="FF0000"/>
                </a:solidFill>
              </a:rPr>
              <a:t>ガス圧の変更</a:t>
            </a:r>
            <a:r>
              <a:rPr lang="ja-JP" altLang="en-US" sz="1400" dirty="0" smtClean="0"/>
              <a:t>にも対応</a:t>
            </a:r>
            <a:endParaRPr lang="en-US" altLang="ja-JP" sz="1400" dirty="0" smtClean="0"/>
          </a:p>
        </p:txBody>
      </p:sp>
      <p:sp>
        <p:nvSpPr>
          <p:cNvPr id="15" name="角丸四角形 14"/>
          <p:cNvSpPr/>
          <p:nvPr/>
        </p:nvSpPr>
        <p:spPr>
          <a:xfrm>
            <a:off x="265893" y="4076901"/>
            <a:ext cx="4571139" cy="123251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ｓ</a:t>
            </a:r>
            <a:endParaRPr kumimoji="1" lang="ja-JP" altLang="en-US" dirty="0"/>
          </a:p>
        </p:txBody>
      </p:sp>
      <p:sp>
        <p:nvSpPr>
          <p:cNvPr id="16" name="テキスト ボックス 15"/>
          <p:cNvSpPr txBox="1"/>
          <p:nvPr/>
        </p:nvSpPr>
        <p:spPr>
          <a:xfrm>
            <a:off x="349435" y="4160126"/>
            <a:ext cx="4572886" cy="1015663"/>
          </a:xfrm>
          <a:prstGeom prst="rect">
            <a:avLst/>
          </a:prstGeom>
          <a:noFill/>
        </p:spPr>
        <p:txBody>
          <a:bodyPr wrap="none" rtlCol="0">
            <a:spAutoFit/>
          </a:bodyPr>
          <a:lstStyle/>
          <a:p>
            <a:r>
              <a:rPr lang="ja-JP" altLang="en-US" sz="2400" dirty="0" smtClean="0">
                <a:solidFill>
                  <a:srgbClr val="FF0000"/>
                </a:solidFill>
              </a:rPr>
              <a:t>シグナル抽出アルゴリズムの開発</a:t>
            </a:r>
            <a:endParaRPr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ガス圧の変更やビームの</a:t>
            </a:r>
            <a:r>
              <a:rPr lang="en-US" altLang="ja-JP" sz="1400" dirty="0" smtClean="0"/>
              <a:t>ON/OFF</a:t>
            </a:r>
            <a:r>
              <a:rPr lang="ja-JP" altLang="en-US" sz="1400" dirty="0" smtClean="0"/>
              <a:t>を駆使</a:t>
            </a:r>
            <a:endParaRPr lang="en-US" altLang="ja-JP" sz="1400" dirty="0" smtClean="0"/>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data driven</a:t>
            </a:r>
            <a:r>
              <a:rPr lang="ja-JP" altLang="en-US" sz="1400" dirty="0" smtClean="0"/>
              <a:t>でバックグラウンドを引き算</a:t>
            </a:r>
            <a:endParaRPr lang="en-US" altLang="ja-JP" sz="1400" dirty="0" smtClean="0"/>
          </a:p>
        </p:txBody>
      </p:sp>
      <p:graphicFrame>
        <p:nvGraphicFramePr>
          <p:cNvPr id="17" name="表 16"/>
          <p:cNvGraphicFramePr>
            <a:graphicFrameLocks noGrp="1"/>
          </p:cNvGraphicFramePr>
          <p:nvPr>
            <p:extLst>
              <p:ext uri="{D42A27DB-BD31-4B8C-83A1-F6EECF244321}">
                <p14:modId xmlns:p14="http://schemas.microsoft.com/office/powerpoint/2010/main" val="288628147"/>
              </p:ext>
            </p:extLst>
          </p:nvPr>
        </p:nvGraphicFramePr>
        <p:xfrm>
          <a:off x="5663126" y="2298461"/>
          <a:ext cx="3365758" cy="2687320"/>
        </p:xfrm>
        <a:graphic>
          <a:graphicData uri="http://schemas.openxmlformats.org/drawingml/2006/table">
            <a:tbl>
              <a:tblPr firstRow="1" bandRow="1">
                <a:tableStyleId>{2D5ABB26-0587-4C30-8999-92F81FD0307C}</a:tableStyleId>
              </a:tblPr>
              <a:tblGrid>
                <a:gridCol w="1796574"/>
                <a:gridCol w="810934"/>
                <a:gridCol w="758250"/>
              </a:tblGrid>
              <a:tr h="370840">
                <a:tc>
                  <a:txBody>
                    <a:bodyPr/>
                    <a:lstStyle/>
                    <a:p>
                      <a:pPr algn="ctr"/>
                      <a:r>
                        <a:rPr kumimoji="1" lang="ja-JP" altLang="en-US" sz="1600" dirty="0" smtClean="0"/>
                        <a:t>ビームパワー</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220 kW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1MW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中性子</a:t>
                      </a:r>
                      <a:endParaRPr kumimoji="1" lang="en-US" altLang="ja-JP" sz="1600" dirty="0" smtClean="0"/>
                    </a:p>
                    <a:p>
                      <a:pPr algn="ctr"/>
                      <a:r>
                        <a:rPr kumimoji="1" lang="ja-JP" altLang="en-US" sz="1600" dirty="0" smtClean="0"/>
                        <a:t>崩壊レート</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0.4</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統計誤差</a:t>
                      </a:r>
                      <a:endParaRPr kumimoji="1" lang="en-US" altLang="ja-JP" sz="1600" dirty="0" smtClean="0"/>
                    </a:p>
                    <a:p>
                      <a:pPr algn="ctr"/>
                      <a:r>
                        <a:rPr kumimoji="1" lang="ja-JP" altLang="en-US" sz="1600" dirty="0" smtClean="0"/>
                        <a:t>（</a:t>
                      </a:r>
                      <a:r>
                        <a:rPr kumimoji="1" lang="en-US" altLang="ja-JP" sz="1600" dirty="0" smtClean="0"/>
                        <a:t>150</a:t>
                      </a:r>
                      <a:r>
                        <a:rPr kumimoji="1" lang="ja-JP" altLang="en-US" sz="1600" dirty="0" smtClean="0"/>
                        <a:t>日）</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0.8%</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0.2</a:t>
                      </a:r>
                      <a:r>
                        <a:rPr kumimoji="1" lang="en-US" altLang="ja-JP" sz="1600" baseline="0" dirty="0" smtClean="0">
                          <a:solidFill>
                            <a:srgbClr val="FF0000"/>
                          </a:solidFill>
                        </a:rPr>
                        <a:t>%</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シグナル抽出に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検出効率の補正に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図 21" descr="スクリーンショット（2012-01-16 17.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232" y="1143400"/>
            <a:ext cx="2163570" cy="591858"/>
          </a:xfrm>
          <a:prstGeom prst="rect">
            <a:avLst/>
          </a:prstGeom>
        </p:spPr>
      </p:pic>
      <p:cxnSp>
        <p:nvCxnSpPr>
          <p:cNvPr id="25" name="直線矢印コネクタ 24"/>
          <p:cNvCxnSpPr>
            <a:stCxn id="7" idx="3"/>
          </p:cNvCxnSpPr>
          <p:nvPr/>
        </p:nvCxnSpPr>
        <p:spPr>
          <a:xfrm>
            <a:off x="4837031" y="1561358"/>
            <a:ext cx="748438" cy="1390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9" idx="3"/>
          </p:cNvCxnSpPr>
          <p:nvPr/>
        </p:nvCxnSpPr>
        <p:spPr>
          <a:xfrm>
            <a:off x="4838780" y="3163178"/>
            <a:ext cx="746689" cy="376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4838781" y="4160126"/>
            <a:ext cx="746688" cy="62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838781" y="4780242"/>
            <a:ext cx="746688" cy="1398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8256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bl05schematic.eps"/>
          <p:cNvPicPr>
            <a:picLocks noChangeAspect="1"/>
          </p:cNvPicPr>
          <p:nvPr/>
        </p:nvPicPr>
        <p:blipFill rotWithShape="1">
          <a:blip r:embed="rId2">
            <a:extLst>
              <a:ext uri="{28A0092B-C50C-407E-A947-70E740481C1C}">
                <a14:useLocalDpi xmlns:a14="http://schemas.microsoft.com/office/drawing/2010/main" val="0"/>
              </a:ext>
            </a:extLst>
          </a:blip>
          <a:srcRect l="74002" b="38980"/>
          <a:stretch/>
        </p:blipFill>
        <p:spPr>
          <a:xfrm>
            <a:off x="0" y="3884557"/>
            <a:ext cx="9050612" cy="2945266"/>
          </a:xfrm>
          <a:prstGeom prst="rect">
            <a:avLst/>
          </a:prstGeom>
        </p:spPr>
      </p:pic>
      <p:cxnSp>
        <p:nvCxnSpPr>
          <p:cNvPr id="12" name="直線矢印コネクタ 11"/>
          <p:cNvCxnSpPr/>
          <p:nvPr/>
        </p:nvCxnSpPr>
        <p:spPr>
          <a:xfrm flipV="1">
            <a:off x="6136911" y="4834185"/>
            <a:ext cx="928543" cy="28814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角丸四角形吹き出し 13"/>
          <p:cNvSpPr/>
          <p:nvPr/>
        </p:nvSpPr>
        <p:spPr>
          <a:xfrm>
            <a:off x="6111159" y="5613228"/>
            <a:ext cx="2854069" cy="981810"/>
          </a:xfrm>
          <a:prstGeom prst="wedgeRoundRectCallout">
            <a:avLst>
              <a:gd name="adj1" fmla="val -19188"/>
              <a:gd name="adj2" fmla="val -93254"/>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dirty="0" smtClean="0">
                <a:solidFill>
                  <a:srgbClr val="000000"/>
                </a:solidFill>
              </a:rPr>
              <a:t>軸上の中性子</a:t>
            </a:r>
            <a:endParaRPr kumimoji="1" lang="en-US" altLang="ja-JP" dirty="0" smtClean="0">
              <a:solidFill>
                <a:srgbClr val="000000"/>
              </a:solidFill>
            </a:endParaRPr>
          </a:p>
          <a:p>
            <a:endParaRPr kumimoji="1" lang="en-US" altLang="ja-JP" sz="400" dirty="0" smtClean="0">
              <a:solidFill>
                <a:srgbClr val="000000"/>
              </a:solidFill>
            </a:endParaRPr>
          </a:p>
          <a:p>
            <a:pPr marL="285750" indent="-285750">
              <a:buFont typeface="Arial"/>
              <a:buChar char="•"/>
            </a:pPr>
            <a:endParaRPr lang="en-US" altLang="ja-JP" sz="400" dirty="0" smtClean="0">
              <a:solidFill>
                <a:srgbClr val="000000"/>
              </a:solidFill>
            </a:endParaRPr>
          </a:p>
          <a:p>
            <a:pPr marL="285750" indent="-285750">
              <a:buFont typeface="Arial"/>
              <a:buChar char="•"/>
            </a:pPr>
            <a:r>
              <a:rPr kumimoji="1" lang="ja-JP" altLang="en-US" dirty="0" smtClean="0">
                <a:solidFill>
                  <a:srgbClr val="000000"/>
                </a:solidFill>
              </a:rPr>
              <a:t>即発</a:t>
            </a:r>
            <a:r>
              <a:rPr kumimoji="1" lang="en-US" altLang="ja-JP" dirty="0" err="1" smtClean="0">
                <a:solidFill>
                  <a:srgbClr val="000000"/>
                </a:solidFill>
              </a:rPr>
              <a:t>γ</a:t>
            </a:r>
            <a:r>
              <a:rPr kumimoji="1" lang="ja-JP" altLang="en-US" dirty="0" smtClean="0">
                <a:solidFill>
                  <a:srgbClr val="000000"/>
                </a:solidFill>
              </a:rPr>
              <a:t>線　（全圧）</a:t>
            </a:r>
            <a:endParaRPr kumimoji="1" lang="ja-JP" altLang="en-US" dirty="0">
              <a:solidFill>
                <a:srgbClr val="000000"/>
              </a:solidFill>
            </a:endParaRPr>
          </a:p>
        </p:txBody>
      </p:sp>
      <p:sp>
        <p:nvSpPr>
          <p:cNvPr id="15" name="角丸四角形吹き出し 14"/>
          <p:cNvSpPr/>
          <p:nvPr/>
        </p:nvSpPr>
        <p:spPr>
          <a:xfrm>
            <a:off x="4014547" y="3032829"/>
            <a:ext cx="2422746" cy="1024498"/>
          </a:xfrm>
          <a:prstGeom prst="wedgeRoundRectCallout">
            <a:avLst>
              <a:gd name="adj1" fmla="val 52536"/>
              <a:gd name="adj2" fmla="val 134988"/>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散乱中性子</a:t>
            </a:r>
            <a:r>
              <a:rPr lang="en-US" altLang="ja-JP" dirty="0" smtClean="0">
                <a:solidFill>
                  <a:srgbClr val="000000"/>
                </a:solidFill>
              </a:rPr>
              <a:t> → </a:t>
            </a:r>
            <a:r>
              <a:rPr lang="ja-JP" altLang="en-US" dirty="0" smtClean="0">
                <a:solidFill>
                  <a:srgbClr val="000000"/>
                </a:solidFill>
              </a:rPr>
              <a:t>ガス中</a:t>
            </a:r>
            <a:endParaRPr lang="en-US" altLang="ja-JP" dirty="0" smtClean="0">
              <a:solidFill>
                <a:srgbClr val="000000"/>
              </a:solidFill>
            </a:endParaRPr>
          </a:p>
          <a:p>
            <a:endParaRPr kumimoji="1" lang="en-US" altLang="ja-JP" sz="400" dirty="0" smtClean="0">
              <a:solidFill>
                <a:srgbClr val="000000"/>
              </a:solidFill>
            </a:endParaRPr>
          </a:p>
          <a:p>
            <a:pPr marL="285750" indent="-285750">
              <a:buFont typeface="Arial"/>
              <a:buChar char="•"/>
            </a:pPr>
            <a:r>
              <a:rPr kumimoji="1" lang="ja-JP" altLang="en-US" dirty="0" smtClean="0">
                <a:solidFill>
                  <a:srgbClr val="000000"/>
                </a:solidFill>
              </a:rPr>
              <a:t>崩壊　　</a:t>
            </a:r>
            <a:r>
              <a:rPr kumimoji="1" lang="en-US" altLang="ja-JP" dirty="0" smtClean="0">
                <a:solidFill>
                  <a:srgbClr val="000000"/>
                </a:solidFill>
              </a:rPr>
              <a:t>   </a:t>
            </a:r>
            <a:r>
              <a:rPr kumimoji="1" lang="ja-JP" altLang="en-US" dirty="0" smtClean="0">
                <a:solidFill>
                  <a:srgbClr val="000000"/>
                </a:solidFill>
              </a:rPr>
              <a:t>（全圧）</a:t>
            </a:r>
            <a:endParaRPr kumimoji="1" lang="en-US" altLang="ja-JP" dirty="0" smtClean="0">
              <a:solidFill>
                <a:srgbClr val="000000"/>
              </a:solidFill>
            </a:endParaRPr>
          </a:p>
          <a:p>
            <a:pPr marL="285750" indent="-285750">
              <a:buFont typeface="Arial"/>
              <a:buChar char="•"/>
            </a:pPr>
            <a:endParaRPr kumimoji="1" lang="en-US" altLang="ja-JP" sz="400" dirty="0" smtClean="0">
              <a:solidFill>
                <a:srgbClr val="000000"/>
              </a:solidFill>
            </a:endParaRPr>
          </a:p>
          <a:p>
            <a:pPr marL="285750" indent="-285750">
              <a:buFont typeface="Arial"/>
              <a:buChar char="•"/>
            </a:pPr>
            <a:r>
              <a:rPr lang="en-US" altLang="ja-JP" baseline="30000" dirty="0" smtClean="0">
                <a:solidFill>
                  <a:srgbClr val="000000"/>
                </a:solidFill>
              </a:rPr>
              <a:t>3</a:t>
            </a:r>
            <a:r>
              <a:rPr lang="en-US" altLang="ja-JP" dirty="0" smtClean="0">
                <a:solidFill>
                  <a:srgbClr val="000000"/>
                </a:solidFill>
              </a:rPr>
              <a:t>He</a:t>
            </a:r>
            <a:r>
              <a:rPr lang="ja-JP" altLang="en-US" dirty="0" smtClean="0">
                <a:solidFill>
                  <a:srgbClr val="000000"/>
                </a:solidFill>
              </a:rPr>
              <a:t>吸収</a:t>
            </a:r>
            <a:r>
              <a:rPr lang="en-US" altLang="ja-JP" dirty="0" smtClean="0">
                <a:solidFill>
                  <a:srgbClr val="000000"/>
                </a:solidFill>
              </a:rPr>
              <a:t>  </a:t>
            </a:r>
            <a:r>
              <a:rPr lang="ja-JP" altLang="en-US" dirty="0" smtClean="0">
                <a:solidFill>
                  <a:srgbClr val="000000"/>
                </a:solidFill>
              </a:rPr>
              <a:t>（</a:t>
            </a:r>
            <a:r>
              <a:rPr lang="en-US" altLang="ja-JP" baseline="30000" dirty="0" smtClean="0">
                <a:solidFill>
                  <a:srgbClr val="000000"/>
                </a:solidFill>
              </a:rPr>
              <a:t>3</a:t>
            </a:r>
            <a:r>
              <a:rPr lang="en-US" altLang="ja-JP" dirty="0" smtClean="0">
                <a:solidFill>
                  <a:srgbClr val="000000"/>
                </a:solidFill>
              </a:rPr>
              <a:t>He</a:t>
            </a:r>
            <a:r>
              <a:rPr lang="ja-JP" altLang="en-US" dirty="0" smtClean="0">
                <a:solidFill>
                  <a:srgbClr val="000000"/>
                </a:solidFill>
              </a:rPr>
              <a:t>圧）</a:t>
            </a:r>
            <a:endParaRPr kumimoji="1" lang="ja-JP" altLang="en-US" dirty="0">
              <a:solidFill>
                <a:srgbClr val="000000"/>
              </a:solidFill>
            </a:endParaRPr>
          </a:p>
        </p:txBody>
      </p:sp>
      <p:sp>
        <p:nvSpPr>
          <p:cNvPr id="16" name="角丸四角形吹き出し 15"/>
          <p:cNvSpPr/>
          <p:nvPr/>
        </p:nvSpPr>
        <p:spPr>
          <a:xfrm>
            <a:off x="6734596" y="3081380"/>
            <a:ext cx="2316016" cy="1024498"/>
          </a:xfrm>
          <a:prstGeom prst="wedgeRoundRectCallout">
            <a:avLst>
              <a:gd name="adj1" fmla="val -34041"/>
              <a:gd name="adj2" fmla="val 113087"/>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000000"/>
                </a:solidFill>
              </a:rPr>
              <a:t>散乱</a:t>
            </a:r>
            <a:r>
              <a:rPr lang="ja-JP" altLang="en-US" dirty="0" smtClean="0">
                <a:solidFill>
                  <a:srgbClr val="000000"/>
                </a:solidFill>
              </a:rPr>
              <a:t>中性子</a:t>
            </a:r>
            <a:r>
              <a:rPr lang="en-US" altLang="ja-JP" dirty="0" smtClean="0">
                <a:solidFill>
                  <a:srgbClr val="000000"/>
                </a:solidFill>
              </a:rPr>
              <a:t> → </a:t>
            </a:r>
            <a:r>
              <a:rPr lang="en-US" altLang="ja-JP" baseline="30000" dirty="0" smtClean="0">
                <a:solidFill>
                  <a:srgbClr val="000000"/>
                </a:solidFill>
              </a:rPr>
              <a:t>6</a:t>
            </a:r>
            <a:r>
              <a:rPr lang="en-US" altLang="ja-JP" dirty="0" smtClean="0">
                <a:solidFill>
                  <a:srgbClr val="000000"/>
                </a:solidFill>
              </a:rPr>
              <a:t>Li</a:t>
            </a:r>
            <a:r>
              <a:rPr lang="ja-JP" altLang="en-US" dirty="0" smtClean="0">
                <a:solidFill>
                  <a:srgbClr val="000000"/>
                </a:solidFill>
              </a:rPr>
              <a:t>板</a:t>
            </a:r>
            <a:endParaRPr lang="en-US" altLang="ja-JP" dirty="0" smtClean="0">
              <a:solidFill>
                <a:srgbClr val="000000"/>
              </a:solidFill>
            </a:endParaRPr>
          </a:p>
          <a:p>
            <a:endParaRPr lang="en-US" altLang="ja-JP" sz="400" dirty="0" smtClean="0">
              <a:solidFill>
                <a:srgbClr val="000000"/>
              </a:solidFill>
            </a:endParaRPr>
          </a:p>
          <a:p>
            <a:pPr marL="285750" indent="-285750">
              <a:buFont typeface="Arial"/>
              <a:buChar char="•"/>
            </a:pPr>
            <a:r>
              <a:rPr lang="ja-JP" altLang="en-US" dirty="0" smtClean="0">
                <a:solidFill>
                  <a:srgbClr val="000000"/>
                </a:solidFill>
              </a:rPr>
              <a:t>放射化</a:t>
            </a:r>
            <a:r>
              <a:rPr lang="en-US" altLang="ja-JP" dirty="0" smtClean="0">
                <a:solidFill>
                  <a:srgbClr val="000000"/>
                </a:solidFill>
              </a:rPr>
              <a:t> </a:t>
            </a:r>
            <a:r>
              <a:rPr lang="ja-JP" altLang="en-US" dirty="0" smtClean="0">
                <a:solidFill>
                  <a:srgbClr val="000000"/>
                </a:solidFill>
              </a:rPr>
              <a:t>　（</a:t>
            </a:r>
            <a:r>
              <a:rPr lang="en-US" altLang="ja-JP" dirty="0" smtClean="0">
                <a:solidFill>
                  <a:srgbClr val="000000"/>
                </a:solidFill>
              </a:rPr>
              <a:t>TOF</a:t>
            </a:r>
            <a:r>
              <a:rPr lang="ja-JP" altLang="en-US" dirty="0" smtClean="0">
                <a:solidFill>
                  <a:srgbClr val="000000"/>
                </a:solidFill>
              </a:rPr>
              <a:t>）</a:t>
            </a:r>
            <a:endParaRPr lang="en-US" altLang="ja-JP" dirty="0" smtClean="0">
              <a:solidFill>
                <a:srgbClr val="000000"/>
              </a:solidFill>
            </a:endParaRPr>
          </a:p>
          <a:p>
            <a:pPr marL="285750" indent="-285750">
              <a:buFont typeface="Arial"/>
              <a:buChar char="•"/>
            </a:pPr>
            <a:endParaRPr kumimoji="1" lang="en-US" altLang="ja-JP" sz="400" dirty="0" smtClean="0">
              <a:solidFill>
                <a:srgbClr val="000000"/>
              </a:solidFill>
            </a:endParaRPr>
          </a:p>
          <a:p>
            <a:pPr marL="285750" indent="-285750">
              <a:buFont typeface="Arial"/>
              <a:buChar char="•"/>
            </a:pPr>
            <a:r>
              <a:rPr kumimoji="1" lang="ja-JP" altLang="en-US" dirty="0" smtClean="0">
                <a:solidFill>
                  <a:srgbClr val="000000"/>
                </a:solidFill>
              </a:rPr>
              <a:t>即発</a:t>
            </a:r>
            <a:r>
              <a:rPr kumimoji="1" lang="en-US" altLang="ja-JP" dirty="0" err="1" smtClean="0">
                <a:solidFill>
                  <a:srgbClr val="000000"/>
                </a:solidFill>
              </a:rPr>
              <a:t>γ</a:t>
            </a:r>
            <a:r>
              <a:rPr kumimoji="1" lang="ja-JP" altLang="en-US" dirty="0" smtClean="0">
                <a:solidFill>
                  <a:srgbClr val="000000"/>
                </a:solidFill>
              </a:rPr>
              <a:t>線　（全圧）</a:t>
            </a:r>
            <a:endParaRPr kumimoji="1" lang="ja-JP" altLang="en-US" dirty="0">
              <a:solidFill>
                <a:srgbClr val="000000"/>
              </a:solidFill>
            </a:endParaRPr>
          </a:p>
        </p:txBody>
      </p:sp>
      <p:sp>
        <p:nvSpPr>
          <p:cNvPr id="18" name="正方形/長方形 17"/>
          <p:cNvSpPr/>
          <p:nvPr/>
        </p:nvSpPr>
        <p:spPr>
          <a:xfrm>
            <a:off x="403835" y="5453316"/>
            <a:ext cx="3417060" cy="1308637"/>
          </a:xfrm>
          <a:prstGeom prst="rect">
            <a:avLst/>
          </a:prstGeom>
          <a:solidFill>
            <a:srgbClr val="FFFFFF"/>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noFill/>
            </a:endParaRPr>
          </a:p>
        </p:txBody>
      </p:sp>
      <p:sp>
        <p:nvSpPr>
          <p:cNvPr id="17" name="角丸四角形吹き出し 16"/>
          <p:cNvSpPr/>
          <p:nvPr/>
        </p:nvSpPr>
        <p:spPr>
          <a:xfrm>
            <a:off x="2052173" y="5762799"/>
            <a:ext cx="2505152" cy="999154"/>
          </a:xfrm>
          <a:prstGeom prst="wedgeRoundRectCallout">
            <a:avLst>
              <a:gd name="adj1" fmla="val -81012"/>
              <a:gd name="adj2" fmla="val -51417"/>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dirty="0" smtClean="0">
                <a:solidFill>
                  <a:srgbClr val="000000"/>
                </a:solidFill>
              </a:rPr>
              <a:t>TPC</a:t>
            </a:r>
            <a:r>
              <a:rPr kumimoji="1" lang="ja-JP" altLang="en-US" dirty="0" smtClean="0">
                <a:solidFill>
                  <a:srgbClr val="000000"/>
                </a:solidFill>
              </a:rPr>
              <a:t>上流</a:t>
            </a:r>
            <a:endParaRPr kumimoji="1" lang="en-US" altLang="ja-JP" dirty="0" smtClean="0">
              <a:solidFill>
                <a:srgbClr val="000000"/>
              </a:solidFill>
            </a:endParaRPr>
          </a:p>
          <a:p>
            <a:endParaRPr kumimoji="1" lang="en-US" altLang="ja-JP" sz="400" dirty="0" smtClean="0">
              <a:solidFill>
                <a:srgbClr val="000000"/>
              </a:solidFill>
            </a:endParaRPr>
          </a:p>
          <a:p>
            <a:pPr marL="285750" indent="-285750">
              <a:buFont typeface="Arial"/>
              <a:buChar char="•"/>
            </a:pPr>
            <a:r>
              <a:rPr lang="ja-JP" altLang="en-US" dirty="0" smtClean="0">
                <a:solidFill>
                  <a:srgbClr val="000000"/>
                </a:solidFill>
              </a:rPr>
              <a:t>即発</a:t>
            </a:r>
            <a:r>
              <a:rPr lang="en-US" altLang="ja-JP" dirty="0" err="1" smtClean="0">
                <a:solidFill>
                  <a:srgbClr val="000000"/>
                </a:solidFill>
              </a:rPr>
              <a:t>γ</a:t>
            </a:r>
            <a:r>
              <a:rPr lang="ja-JP" altLang="en-US" dirty="0" smtClean="0">
                <a:solidFill>
                  <a:srgbClr val="000000"/>
                </a:solidFill>
              </a:rPr>
              <a:t>線　</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TOF</a:t>
            </a:r>
            <a:r>
              <a:rPr lang="ja-JP" altLang="en-US" dirty="0" smtClean="0">
                <a:solidFill>
                  <a:srgbClr val="000000"/>
                </a:solidFill>
              </a:rPr>
              <a:t>）</a:t>
            </a:r>
            <a:endParaRPr lang="en-US" altLang="ja-JP" dirty="0" smtClean="0">
              <a:solidFill>
                <a:srgbClr val="000000"/>
              </a:solidFill>
            </a:endParaRPr>
          </a:p>
          <a:p>
            <a:pPr marL="285750" indent="-285750">
              <a:buFont typeface="Arial"/>
              <a:buChar char="•"/>
            </a:pPr>
            <a:endParaRPr lang="en-US" altLang="ja-JP" sz="400" dirty="0" smtClean="0">
              <a:solidFill>
                <a:srgbClr val="000000"/>
              </a:solidFill>
            </a:endParaRPr>
          </a:p>
          <a:p>
            <a:pPr marL="285750" indent="-285750">
              <a:buFont typeface="Arial"/>
              <a:buChar char="•"/>
            </a:pPr>
            <a:r>
              <a:rPr kumimoji="1" lang="ja-JP" altLang="en-US" dirty="0" smtClean="0">
                <a:solidFill>
                  <a:srgbClr val="000000"/>
                </a:solidFill>
              </a:rPr>
              <a:t>放射化</a:t>
            </a:r>
            <a:r>
              <a:rPr kumimoji="1" lang="en-US" altLang="ja-JP" dirty="0" smtClean="0">
                <a:solidFill>
                  <a:srgbClr val="000000"/>
                </a:solidFill>
              </a:rPr>
              <a:t> </a:t>
            </a:r>
            <a:r>
              <a:rPr lang="en-US" altLang="ja-JP" dirty="0" smtClean="0">
                <a:solidFill>
                  <a:srgbClr val="000000"/>
                </a:solidFill>
              </a:rPr>
              <a:t> </a:t>
            </a:r>
            <a:r>
              <a:rPr lang="ja-JP" altLang="en-US" dirty="0" smtClean="0">
                <a:solidFill>
                  <a:srgbClr val="000000"/>
                </a:solidFill>
              </a:rPr>
              <a:t>　（</a:t>
            </a:r>
            <a:r>
              <a:rPr lang="en-US" altLang="ja-JP" dirty="0" smtClean="0">
                <a:solidFill>
                  <a:srgbClr val="000000"/>
                </a:solidFill>
              </a:rPr>
              <a:t>TOF</a:t>
            </a:r>
            <a:r>
              <a:rPr lang="ja-JP" altLang="en-US" dirty="0" smtClean="0">
                <a:solidFill>
                  <a:srgbClr val="000000"/>
                </a:solidFill>
              </a:rPr>
              <a:t>）</a:t>
            </a:r>
            <a:endParaRPr kumimoji="1" lang="en-US" altLang="ja-JP" dirty="0" smtClean="0">
              <a:solidFill>
                <a:srgbClr val="000000"/>
              </a:solidFill>
            </a:endParaRPr>
          </a:p>
        </p:txBody>
      </p:sp>
      <p:sp>
        <p:nvSpPr>
          <p:cNvPr id="19" name="角丸四角形吹き出し 18"/>
          <p:cNvSpPr/>
          <p:nvPr/>
        </p:nvSpPr>
        <p:spPr>
          <a:xfrm>
            <a:off x="7034421" y="1734413"/>
            <a:ext cx="2075257" cy="1035252"/>
          </a:xfrm>
          <a:prstGeom prst="wedgeRoundRectCallout">
            <a:avLst>
              <a:gd name="adj1" fmla="val 20048"/>
              <a:gd name="adj2" fmla="val -45976"/>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環境放射線</a:t>
            </a:r>
            <a:endParaRPr lang="en-US" altLang="ja-JP" dirty="0" smtClean="0">
              <a:solidFill>
                <a:srgbClr val="000000"/>
              </a:solidFill>
            </a:endParaRPr>
          </a:p>
          <a:p>
            <a:endParaRPr lang="en-US" altLang="ja-JP" sz="400" dirty="0" smtClean="0">
              <a:solidFill>
                <a:srgbClr val="000000"/>
              </a:solidFill>
            </a:endParaRPr>
          </a:p>
          <a:p>
            <a:pPr marL="285750" indent="-285750">
              <a:buFont typeface="Arial"/>
              <a:buChar char="•"/>
            </a:pPr>
            <a:r>
              <a:rPr kumimoji="1" lang="en-US" altLang="ja-JP" dirty="0" err="1" smtClean="0">
                <a:solidFill>
                  <a:srgbClr val="000000"/>
                </a:solidFill>
              </a:rPr>
              <a:t>γ</a:t>
            </a:r>
            <a:r>
              <a:rPr kumimoji="1" lang="ja-JP" altLang="en-US" dirty="0" smtClean="0">
                <a:solidFill>
                  <a:srgbClr val="000000"/>
                </a:solidFill>
              </a:rPr>
              <a:t>線</a:t>
            </a:r>
            <a:r>
              <a:rPr kumimoji="1" lang="en-US" altLang="ja-JP" dirty="0" smtClean="0">
                <a:solidFill>
                  <a:srgbClr val="000000"/>
                </a:solidFill>
              </a:rPr>
              <a:t>      </a:t>
            </a:r>
            <a:r>
              <a:rPr kumimoji="1" lang="ja-JP" altLang="en-US" dirty="0" smtClean="0">
                <a:solidFill>
                  <a:srgbClr val="000000"/>
                </a:solidFill>
              </a:rPr>
              <a:t>（</a:t>
            </a:r>
            <a:r>
              <a:rPr kumimoji="1" lang="en-US" altLang="ja-JP" dirty="0" smtClean="0">
                <a:solidFill>
                  <a:srgbClr val="000000"/>
                </a:solidFill>
              </a:rPr>
              <a:t>TOF</a:t>
            </a:r>
            <a:r>
              <a:rPr kumimoji="1" lang="ja-JP" altLang="en-US" dirty="0" smtClean="0">
                <a:solidFill>
                  <a:srgbClr val="000000"/>
                </a:solidFill>
              </a:rPr>
              <a:t>）</a:t>
            </a:r>
            <a:endParaRPr kumimoji="1" lang="en-US" altLang="ja-JP" dirty="0" smtClean="0">
              <a:solidFill>
                <a:srgbClr val="000000"/>
              </a:solidFill>
            </a:endParaRPr>
          </a:p>
          <a:p>
            <a:pPr marL="285750" indent="-285750">
              <a:buFont typeface="Arial"/>
              <a:buChar char="•"/>
            </a:pPr>
            <a:endParaRPr kumimoji="1" lang="en-US" altLang="ja-JP" sz="400" dirty="0" smtClean="0">
              <a:solidFill>
                <a:srgbClr val="000000"/>
              </a:solidFill>
            </a:endParaRPr>
          </a:p>
          <a:p>
            <a:pPr marL="285750" indent="-285750">
              <a:buFont typeface="Arial"/>
              <a:buChar char="•"/>
            </a:pPr>
            <a:r>
              <a:rPr lang="ja-JP" altLang="en-US" dirty="0" smtClean="0">
                <a:solidFill>
                  <a:srgbClr val="000000"/>
                </a:solidFill>
              </a:rPr>
              <a:t>宇宙線</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TOF</a:t>
            </a:r>
            <a:r>
              <a:rPr lang="ja-JP" altLang="en-US" dirty="0" smtClean="0">
                <a:solidFill>
                  <a:srgbClr val="000000"/>
                </a:solidFill>
              </a:rPr>
              <a:t>）</a:t>
            </a:r>
            <a:endParaRPr lang="en-US" altLang="ja-JP" dirty="0" smtClean="0">
              <a:solidFill>
                <a:srgbClr val="000000"/>
              </a:solidFill>
            </a:endParaRPr>
          </a:p>
        </p:txBody>
      </p:sp>
      <p:sp>
        <p:nvSpPr>
          <p:cNvPr id="21"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22" name="Rectangle 2"/>
          <p:cNvSpPr>
            <a:spLocks noGrp="1" noChangeArrowheads="1"/>
          </p:cNvSpPr>
          <p:nvPr>
            <p:ph type="title"/>
          </p:nvPr>
        </p:nvSpPr>
        <p:spPr>
          <a:xfrm>
            <a:off x="0" y="-222498"/>
            <a:ext cx="8965228" cy="1143000"/>
          </a:xfrm>
        </p:spPr>
        <p:txBody>
          <a:bodyPr>
            <a:normAutofit fontScale="90000"/>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中性子崩壊シグナル抽出のアプローチ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25" name="正方形/長方形 24"/>
          <p:cNvSpPr/>
          <p:nvPr/>
        </p:nvSpPr>
        <p:spPr>
          <a:xfrm>
            <a:off x="-1" y="1263327"/>
            <a:ext cx="9050613" cy="1723549"/>
          </a:xfrm>
          <a:prstGeom prst="rect">
            <a:avLst/>
          </a:prstGeom>
        </p:spPr>
        <p:txBody>
          <a:bodyPr wrap="square">
            <a:spAutoFit/>
          </a:bodyPr>
          <a:lstStyle/>
          <a:p>
            <a:endParaRPr lang="en-US" altLang="ja-JP" sz="800" i="1" dirty="0" smtClean="0">
              <a:solidFill>
                <a:srgbClr val="C0504D"/>
              </a:solidFill>
              <a:latin typeface="Lucida Sans Unicode" charset="0"/>
              <a:ea typeface="ＭＳ Ｐゴシック" charset="0"/>
              <a:cs typeface="ＭＳ Ｐゴシック" charset="0"/>
            </a:endParaRPr>
          </a:p>
          <a:p>
            <a:pPr marL="800100" lvl="1" indent="-342900">
              <a:buClr>
                <a:schemeClr val="tx1"/>
              </a:buClr>
              <a:buFont typeface="+mj-lt"/>
              <a:buAutoNum type="arabicParenR"/>
            </a:pPr>
            <a:r>
              <a:rPr lang="ja-JP" altLang="en-US" sz="1600" dirty="0" smtClean="0">
                <a:solidFill>
                  <a:srgbClr val="000000"/>
                </a:solidFill>
                <a:latin typeface="Lucida Sans Unicode" charset="0"/>
                <a:ea typeface="ＭＳ Ｐゴシック" charset="0"/>
                <a:cs typeface="ＭＳ Ｐゴシック" charset="0"/>
              </a:rPr>
              <a:t>エネルギー、飛程の違いを用いた</a:t>
            </a:r>
            <a:r>
              <a:rPr lang="en-US" altLang="ja-JP" sz="1600" baseline="30000" dirty="0" smtClean="0">
                <a:solidFill>
                  <a:srgbClr val="FF0000"/>
                </a:solidFill>
                <a:latin typeface="Lucida Sans Unicode" charset="0"/>
                <a:ea typeface="ＭＳ Ｐゴシック" charset="0"/>
                <a:cs typeface="ＭＳ Ｐゴシック" charset="0"/>
              </a:rPr>
              <a:t>3</a:t>
            </a:r>
            <a:r>
              <a:rPr lang="en-US" altLang="ja-JP" sz="1600" dirty="0" smtClean="0">
                <a:solidFill>
                  <a:srgbClr val="FF0000"/>
                </a:solidFill>
                <a:latin typeface="Lucida Sans Unicode" charset="0"/>
                <a:ea typeface="ＭＳ Ｐゴシック" charset="0"/>
                <a:cs typeface="ＭＳ Ｐゴシック" charset="0"/>
              </a:rPr>
              <a:t>He</a:t>
            </a:r>
            <a:r>
              <a:rPr lang="ja-JP" altLang="en-US" sz="1600" dirty="0" smtClean="0">
                <a:solidFill>
                  <a:srgbClr val="FF0000"/>
                </a:solidFill>
                <a:latin typeface="Lucida Sans Unicode" charset="0"/>
                <a:ea typeface="ＭＳ Ｐゴシック" charset="0"/>
                <a:cs typeface="ＭＳ Ｐゴシック" charset="0"/>
              </a:rPr>
              <a:t>吸収反応（</a:t>
            </a:r>
            <a:r>
              <a:rPr lang="en-US" altLang="ja-JP" sz="1600" dirty="0" smtClean="0">
                <a:solidFill>
                  <a:srgbClr val="FF0000"/>
                </a:solidFill>
                <a:latin typeface="Lucida Sans Unicode" charset="0"/>
                <a:ea typeface="ＭＳ Ｐゴシック" charset="0"/>
                <a:cs typeface="ＭＳ Ｐゴシック" charset="0"/>
              </a:rPr>
              <a:t>762keV</a:t>
            </a:r>
            <a:r>
              <a:rPr lang="ja-JP" altLang="en-US" sz="1600" dirty="0" smtClean="0">
                <a:solidFill>
                  <a:srgbClr val="FF0000"/>
                </a:solidFill>
                <a:latin typeface="Lucida Sans Unicode" charset="0"/>
                <a:ea typeface="ＭＳ Ｐゴシック" charset="0"/>
                <a:cs typeface="ＭＳ Ｐゴシック" charset="0"/>
              </a:rPr>
              <a:t>）</a:t>
            </a:r>
            <a:r>
              <a:rPr lang="ja-JP" altLang="en-US" sz="1600" dirty="0" smtClean="0">
                <a:solidFill>
                  <a:srgbClr val="000000"/>
                </a:solidFill>
                <a:latin typeface="Lucida Sans Unicode" charset="0"/>
                <a:ea typeface="ＭＳ Ｐゴシック" charset="0"/>
                <a:cs typeface="ＭＳ Ｐゴシック" charset="0"/>
              </a:rPr>
              <a:t>との分離</a:t>
            </a:r>
            <a:endParaRPr lang="en-US" altLang="ja-JP" sz="1600" dirty="0" smtClean="0">
              <a:solidFill>
                <a:srgbClr val="000000"/>
              </a:solidFill>
              <a:latin typeface="Lucida Sans Unicode" charset="0"/>
              <a:ea typeface="ＭＳ Ｐゴシック" charset="0"/>
              <a:cs typeface="ＭＳ Ｐゴシック" charset="0"/>
            </a:endParaRPr>
          </a:p>
          <a:p>
            <a:pPr marL="1257300" lvl="2" indent="-342900">
              <a:buClr>
                <a:schemeClr val="tx1"/>
              </a:buClr>
              <a:buFont typeface="+mj-lt"/>
              <a:buAutoNum type="arabicParenR"/>
            </a:pPr>
            <a:endParaRPr lang="en-US" altLang="ja-JP" sz="800" dirty="0" smtClean="0">
              <a:solidFill>
                <a:srgbClr val="000000"/>
              </a:solidFill>
              <a:latin typeface="Lucida Sans Unicode" charset="0"/>
              <a:ea typeface="ＭＳ Ｐゴシック" charset="0"/>
              <a:cs typeface="ＭＳ Ｐゴシック" charset="0"/>
            </a:endParaRPr>
          </a:p>
          <a:p>
            <a:pPr marL="800100" lvl="1" indent="-342900">
              <a:buFont typeface="+mj-lt"/>
              <a:buAutoNum type="arabicParenR"/>
            </a:pPr>
            <a:r>
              <a:rPr lang="en-US" altLang="ja-JP" sz="1600" baseline="30000" dirty="0" smtClean="0">
                <a:solidFill>
                  <a:srgbClr val="000000"/>
                </a:solidFill>
                <a:latin typeface="Lucida Sans Unicode" charset="0"/>
                <a:ea typeface="ＭＳ Ｐゴシック" charset="0"/>
                <a:cs typeface="ＭＳ Ｐゴシック" charset="0"/>
              </a:rPr>
              <a:t>3</a:t>
            </a:r>
            <a:r>
              <a:rPr lang="en-US" altLang="ja-JP" sz="1600" dirty="0" smtClean="0">
                <a:solidFill>
                  <a:srgbClr val="000000"/>
                </a:solidFill>
                <a:latin typeface="Lucida Sans Unicode" charset="0"/>
                <a:ea typeface="ＭＳ Ｐゴシック" charset="0"/>
                <a:cs typeface="ＭＳ Ｐゴシック" charset="0"/>
              </a:rPr>
              <a:t>He</a:t>
            </a:r>
            <a:r>
              <a:rPr lang="ja-JP" altLang="en-US" sz="1600" dirty="0" smtClean="0">
                <a:solidFill>
                  <a:srgbClr val="000000"/>
                </a:solidFill>
                <a:latin typeface="Lucida Sans Unicode" charset="0"/>
                <a:ea typeface="ＭＳ Ｐゴシック" charset="0"/>
                <a:cs typeface="ＭＳ Ｐゴシック" charset="0"/>
              </a:rPr>
              <a:t>圧を変更した測定を用いた散乱中性子の</a:t>
            </a:r>
            <a:r>
              <a:rPr lang="en-US" altLang="ja-JP" sz="1600" baseline="30000" dirty="0" smtClean="0">
                <a:solidFill>
                  <a:srgbClr val="000000"/>
                </a:solidFill>
                <a:latin typeface="Lucida Sans Unicode" charset="0"/>
                <a:ea typeface="ＭＳ Ｐゴシック" charset="0"/>
                <a:cs typeface="ＭＳ Ｐゴシック" charset="0"/>
              </a:rPr>
              <a:t>3</a:t>
            </a:r>
            <a:r>
              <a:rPr lang="en-US" altLang="ja-JP" sz="1600" dirty="0" smtClean="0">
                <a:solidFill>
                  <a:srgbClr val="000000"/>
                </a:solidFill>
                <a:latin typeface="Lucida Sans Unicode" charset="0"/>
                <a:ea typeface="ＭＳ Ｐゴシック" charset="0"/>
                <a:cs typeface="ＭＳ Ｐゴシック" charset="0"/>
              </a:rPr>
              <a:t>He</a:t>
            </a:r>
            <a:r>
              <a:rPr lang="ja-JP" altLang="en-US" sz="1600" dirty="0" smtClean="0">
                <a:solidFill>
                  <a:srgbClr val="000000"/>
                </a:solidFill>
                <a:latin typeface="Lucida Sans Unicode" charset="0"/>
                <a:ea typeface="ＭＳ Ｐゴシック" charset="0"/>
                <a:cs typeface="ＭＳ Ｐゴシック" charset="0"/>
              </a:rPr>
              <a:t>吸収反応の分離</a:t>
            </a:r>
            <a:endParaRPr lang="en-US" altLang="ja-JP" sz="1600" dirty="0" smtClean="0">
              <a:solidFill>
                <a:srgbClr val="000000"/>
              </a:solidFill>
              <a:latin typeface="Lucida Sans Unicode" charset="0"/>
              <a:ea typeface="ＭＳ Ｐゴシック" charset="0"/>
              <a:cs typeface="ＭＳ Ｐゴシック" charset="0"/>
            </a:endParaRPr>
          </a:p>
          <a:p>
            <a:pPr marL="1257300" lvl="2" indent="-342900">
              <a:buFont typeface="+mj-lt"/>
              <a:buAutoNum type="arabicParenR"/>
            </a:pPr>
            <a:endParaRPr lang="en-US" altLang="ja-JP" sz="800" dirty="0" smtClean="0">
              <a:solidFill>
                <a:srgbClr val="000000"/>
              </a:solidFill>
              <a:latin typeface="Lucida Sans Unicode" charset="0"/>
              <a:ea typeface="ＭＳ Ｐゴシック" charset="0"/>
              <a:cs typeface="ＭＳ Ｐゴシック" charset="0"/>
            </a:endParaRPr>
          </a:p>
          <a:p>
            <a:pPr marL="800100" lvl="1" indent="-342900">
              <a:buFont typeface="+mj-lt"/>
              <a:buAutoNum type="arabicParenR"/>
            </a:pPr>
            <a:r>
              <a:rPr lang="en-US" altLang="ja-JP" sz="1600" dirty="0" smtClean="0">
                <a:solidFill>
                  <a:srgbClr val="000000"/>
                </a:solidFill>
                <a:latin typeface="Lucida Sans Unicode" charset="0"/>
                <a:ea typeface="ＭＳ Ｐゴシック" charset="0"/>
                <a:cs typeface="ＭＳ Ｐゴシック" charset="0"/>
              </a:rPr>
              <a:t>TOF</a:t>
            </a:r>
            <a:r>
              <a:rPr lang="ja-JP" altLang="en-US" sz="1600" dirty="0" smtClean="0">
                <a:solidFill>
                  <a:srgbClr val="000000"/>
                </a:solidFill>
                <a:latin typeface="Lucida Sans Unicode" charset="0"/>
                <a:ea typeface="ＭＳ Ｐゴシック" charset="0"/>
                <a:cs typeface="ＭＳ Ｐゴシック" charset="0"/>
              </a:rPr>
              <a:t>スペクトルと</a:t>
            </a:r>
            <a:r>
              <a:rPr lang="en-US" altLang="ja-JP" sz="1600" baseline="30000" dirty="0" smtClean="0">
                <a:solidFill>
                  <a:srgbClr val="FF0000"/>
                </a:solidFill>
                <a:latin typeface="Lucida Sans Unicode" charset="0"/>
                <a:ea typeface="ＭＳ Ｐゴシック" charset="0"/>
                <a:cs typeface="ＭＳ Ｐゴシック" charset="0"/>
              </a:rPr>
              <a:t>6</a:t>
            </a:r>
            <a:r>
              <a:rPr lang="en-US" altLang="ja-JP" sz="1600" dirty="0" smtClean="0">
                <a:solidFill>
                  <a:srgbClr val="FF0000"/>
                </a:solidFill>
                <a:latin typeface="Lucida Sans Unicode" charset="0"/>
                <a:ea typeface="ＭＳ Ｐゴシック" charset="0"/>
                <a:cs typeface="ＭＳ Ｐゴシック" charset="0"/>
              </a:rPr>
              <a:t>Li shutter</a:t>
            </a:r>
            <a:r>
              <a:rPr lang="ja-JP" altLang="en-US" sz="1600" dirty="0" smtClean="0">
                <a:solidFill>
                  <a:srgbClr val="000000"/>
                </a:solidFill>
                <a:latin typeface="Lucida Sans Unicode" charset="0"/>
                <a:ea typeface="ＭＳ Ｐゴシック" charset="0"/>
                <a:cs typeface="ＭＳ Ｐゴシック" charset="0"/>
              </a:rPr>
              <a:t>を利用したバックグラウンドの分離</a:t>
            </a:r>
            <a:endParaRPr lang="en-US" altLang="ja-JP" sz="1600" dirty="0" smtClean="0">
              <a:solidFill>
                <a:srgbClr val="000000"/>
              </a:solidFill>
              <a:latin typeface="Lucida Sans Unicode" charset="0"/>
              <a:ea typeface="ＭＳ Ｐゴシック" charset="0"/>
              <a:cs typeface="ＭＳ Ｐゴシック" charset="0"/>
            </a:endParaRPr>
          </a:p>
          <a:p>
            <a:pPr marL="1257300" lvl="2" indent="-342900">
              <a:buFont typeface="+mj-lt"/>
              <a:buAutoNum type="arabicParenR"/>
            </a:pPr>
            <a:endParaRPr lang="en-US" altLang="ja-JP" sz="800" dirty="0" smtClean="0">
              <a:solidFill>
                <a:srgbClr val="000000"/>
              </a:solidFill>
              <a:latin typeface="Lucida Sans Unicode" charset="0"/>
              <a:ea typeface="ＭＳ Ｐゴシック" charset="0"/>
              <a:cs typeface="ＭＳ Ｐゴシック" charset="0"/>
            </a:endParaRPr>
          </a:p>
          <a:p>
            <a:pPr marL="800100" lvl="1" indent="-342900">
              <a:buFont typeface="+mj-lt"/>
              <a:buAutoNum type="arabicParenR"/>
            </a:pPr>
            <a:r>
              <a:rPr lang="en-US" altLang="ja-JP" sz="1600" dirty="0" smtClean="0">
                <a:solidFill>
                  <a:srgbClr val="000000"/>
                </a:solidFill>
                <a:latin typeface="Lucida Sans Unicode" charset="0"/>
                <a:ea typeface="ＭＳ Ｐゴシック" charset="0"/>
                <a:cs typeface="ＭＳ Ｐゴシック" charset="0"/>
              </a:rPr>
              <a:t>TPC</a:t>
            </a:r>
            <a:r>
              <a:rPr lang="ja-JP" altLang="en-US" sz="1600" dirty="0" smtClean="0">
                <a:solidFill>
                  <a:srgbClr val="000000"/>
                </a:solidFill>
                <a:latin typeface="Lucida Sans Unicode" charset="0"/>
                <a:ea typeface="ＭＳ Ｐゴシック" charset="0"/>
                <a:cs typeface="ＭＳ Ｐゴシック" charset="0"/>
              </a:rPr>
              <a:t>の全圧を変更した測定を用いたバックグラウンドの分離</a:t>
            </a:r>
            <a:endParaRPr lang="en-US" altLang="ja-JP" sz="1600"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p:txBody>
      </p:sp>
      <p:sp>
        <p:nvSpPr>
          <p:cNvPr id="13" name="スライド番号プレースホルダ 12"/>
          <p:cNvSpPr>
            <a:spLocks noGrp="1"/>
          </p:cNvSpPr>
          <p:nvPr>
            <p:ph type="sldNum" sz="quarter" idx="12"/>
          </p:nvPr>
        </p:nvSpPr>
        <p:spPr/>
        <p:txBody>
          <a:bodyPr/>
          <a:lstStyle/>
          <a:p>
            <a:fld id="{9B0CFA48-2645-BA46-ACA1-D8C7F53859BA}" type="slidenum">
              <a:rPr kumimoji="1" lang="ja-JP" altLang="en-US" smtClean="0"/>
              <a:pPr/>
              <a:t>17</a:t>
            </a:fld>
            <a:endParaRPr kumimoji="1" lang="ja-JP" altLang="en-US"/>
          </a:p>
        </p:txBody>
      </p:sp>
      <p:sp>
        <p:nvSpPr>
          <p:cNvPr id="20" name="ドーナツ 19"/>
          <p:cNvSpPr/>
          <p:nvPr/>
        </p:nvSpPr>
        <p:spPr>
          <a:xfrm>
            <a:off x="3820895" y="4412028"/>
            <a:ext cx="1260000" cy="1260000"/>
          </a:xfrm>
          <a:prstGeom prst="donut">
            <a:avLst>
              <a:gd name="adj" fmla="val 3574"/>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p:cNvSpPr/>
          <p:nvPr/>
        </p:nvSpPr>
        <p:spPr>
          <a:xfrm>
            <a:off x="800090" y="3410996"/>
            <a:ext cx="2219954" cy="646331"/>
          </a:xfrm>
          <a:prstGeom prst="rect">
            <a:avLst/>
          </a:prstGeom>
          <a:ln>
            <a:solidFill>
              <a:srgbClr val="FF0000"/>
            </a:solidFill>
          </a:ln>
        </p:spPr>
        <p:txBody>
          <a:bodyPr wrap="none">
            <a:spAutoFit/>
          </a:bodyPr>
          <a:lstStyle/>
          <a:p>
            <a:pPr algn="ctr"/>
            <a:r>
              <a:rPr lang="en-US" altLang="ja-JP" i="1" baseline="30000" dirty="0" smtClean="0">
                <a:solidFill>
                  <a:srgbClr val="FF0000"/>
                </a:solidFill>
                <a:latin typeface="Lucida Sans Unicode" charset="0"/>
                <a:ea typeface="ＭＳ Ｐゴシック" charset="0"/>
                <a:cs typeface="ＭＳ Ｐゴシック" charset="0"/>
              </a:rPr>
              <a:t>6</a:t>
            </a:r>
            <a:r>
              <a:rPr lang="en-US" altLang="ja-JP" i="1" dirty="0" smtClean="0">
                <a:solidFill>
                  <a:srgbClr val="FF0000"/>
                </a:solidFill>
                <a:latin typeface="Lucida Sans Unicode" charset="0"/>
                <a:ea typeface="ＭＳ Ｐゴシック" charset="0"/>
                <a:cs typeface="ＭＳ Ｐゴシック" charset="0"/>
              </a:rPr>
              <a:t>Li Shutter</a:t>
            </a:r>
          </a:p>
          <a:p>
            <a:pPr algn="ctr"/>
            <a:r>
              <a:rPr lang="en-US" altLang="ja-JP" dirty="0" smtClean="0"/>
              <a:t>beam</a:t>
            </a:r>
            <a:r>
              <a:rPr lang="ja-JP" altLang="en-US" dirty="0" smtClean="0"/>
              <a:t>の</a:t>
            </a:r>
            <a:r>
              <a:rPr lang="en-US" altLang="ja-JP" dirty="0" smtClean="0"/>
              <a:t>on/off</a:t>
            </a:r>
            <a:r>
              <a:rPr lang="ja-JP" altLang="en-US" dirty="0" smtClean="0"/>
              <a:t>を制御</a:t>
            </a:r>
            <a:endParaRPr lang="ja-JP" altLang="en-US" dirty="0"/>
          </a:p>
        </p:txBody>
      </p:sp>
      <p:cxnSp>
        <p:nvCxnSpPr>
          <p:cNvPr id="5" name="直線矢印コネクタ 4"/>
          <p:cNvCxnSpPr/>
          <p:nvPr/>
        </p:nvCxnSpPr>
        <p:spPr>
          <a:xfrm>
            <a:off x="3020044" y="3884557"/>
            <a:ext cx="994503" cy="6957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420940" y="860469"/>
            <a:ext cx="7564687" cy="369332"/>
          </a:xfrm>
          <a:prstGeom prst="rect">
            <a:avLst/>
          </a:prstGeom>
          <a:ln>
            <a:solidFill>
              <a:schemeClr val="tx1"/>
            </a:solidFill>
          </a:ln>
        </p:spPr>
        <p:txBody>
          <a:bodyPr wrap="square">
            <a:spAutoFit/>
          </a:bodyPr>
          <a:lstStyle/>
          <a:p>
            <a:r>
              <a:rPr lang="ja-JP" altLang="en-US" i="1" dirty="0" smtClean="0">
                <a:solidFill>
                  <a:srgbClr val="FF0000"/>
                </a:solidFill>
                <a:latin typeface="Lucida Sans Unicode" charset="0"/>
                <a:ea typeface="ＭＳ Ｐゴシック" charset="0"/>
                <a:cs typeface="ＭＳ Ｐゴシック" charset="0"/>
              </a:rPr>
              <a:t>残ったバックグラウンドを</a:t>
            </a:r>
            <a:r>
              <a:rPr lang="en-US" altLang="ja-JP" i="1" dirty="0" smtClean="0">
                <a:solidFill>
                  <a:srgbClr val="FF0000"/>
                </a:solidFill>
                <a:latin typeface="Lucida Sans Unicode" charset="0"/>
                <a:ea typeface="ＭＳ Ｐゴシック" charset="0"/>
                <a:cs typeface="ＭＳ Ｐゴシック" charset="0"/>
              </a:rPr>
              <a:t>data driven</a:t>
            </a:r>
            <a:r>
              <a:rPr lang="ja-JP" altLang="en-US" i="1" dirty="0" smtClean="0">
                <a:solidFill>
                  <a:srgbClr val="FF0000"/>
                </a:solidFill>
                <a:latin typeface="Lucida Sans Unicode" charset="0"/>
                <a:ea typeface="ＭＳ Ｐゴシック" charset="0"/>
                <a:cs typeface="ＭＳ Ｐゴシック" charset="0"/>
              </a:rPr>
              <a:t>での引き算を可能にするアルゴリズム</a:t>
            </a:r>
            <a:endParaRPr lang="en-US" altLang="ja-JP" i="1" dirty="0">
              <a:solidFill>
                <a:srgbClr val="FF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8204297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22498"/>
            <a:ext cx="8229600" cy="1143000"/>
          </a:xfrm>
        </p:spPr>
        <p:txBody>
          <a:bodyPr>
            <a:normAutofit/>
          </a:bodyPr>
          <a:lstStyle/>
          <a:p>
            <a:pPr>
              <a:defRPr/>
            </a:pP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TPC</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内ガスに起因する</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BG</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の分離</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正方形/長方形 6"/>
          <p:cNvSpPr/>
          <p:nvPr/>
        </p:nvSpPr>
        <p:spPr>
          <a:xfrm>
            <a:off x="487992" y="896012"/>
            <a:ext cx="5878227" cy="1508105"/>
          </a:xfrm>
          <a:prstGeom prst="rect">
            <a:avLst/>
          </a:prstGeom>
          <a:ln>
            <a:noFill/>
          </a:ln>
        </p:spPr>
        <p:txBody>
          <a:bodyPr wrap="square">
            <a:spAutoFit/>
          </a:bodyPr>
          <a:lstStyle/>
          <a:p>
            <a:pPr lvl="2"/>
            <a:endParaRPr lang="en-US" altLang="ja-JP" sz="800" i="1" dirty="0" smtClean="0">
              <a:latin typeface="Lucida Sans Unicode" charset="0"/>
              <a:ea typeface="ＭＳ Ｐゴシック" charset="0"/>
              <a:cs typeface="ＭＳ Ｐゴシック" charset="0"/>
            </a:endParaRPr>
          </a:p>
          <a:p>
            <a:r>
              <a:rPr lang="en-US" altLang="ja-JP" sz="2000" dirty="0" smtClean="0">
                <a:latin typeface="Lucida Sans Unicode" charset="0"/>
                <a:ea typeface="ＭＳ Ｐゴシック" charset="0"/>
                <a:cs typeface="ＭＳ Ｐゴシック" charset="0"/>
              </a:rPr>
              <a:t>① </a:t>
            </a:r>
            <a:r>
              <a:rPr lang="ja-JP" altLang="en-US" sz="2000" dirty="0" smtClean="0">
                <a:latin typeface="Lucida Sans Unicode" charset="0"/>
                <a:ea typeface="ＭＳ Ｐゴシック" charset="0"/>
                <a:cs typeface="ＭＳ Ｐゴシック" charset="0"/>
              </a:rPr>
              <a:t>中性子のガス吸収　</a:t>
            </a:r>
            <a:r>
              <a:rPr lang="en-US" altLang="ja-JP" sz="2000" dirty="0" smtClean="0">
                <a:latin typeface="Lucida Sans Unicode" charset="0"/>
                <a:ea typeface="ＭＳ Ｐゴシック" charset="0"/>
                <a:cs typeface="ＭＳ Ｐゴシック" charset="0"/>
              </a:rPr>
              <a:t>→</a:t>
            </a:r>
            <a:r>
              <a:rPr lang="ja-JP" altLang="en-US" sz="2000" dirty="0" smtClean="0">
                <a:latin typeface="Lucida Sans Unicode" charset="0"/>
                <a:ea typeface="ＭＳ Ｐゴシック" charset="0"/>
                <a:cs typeface="ＭＳ Ｐゴシック" charset="0"/>
              </a:rPr>
              <a:t>　即発</a:t>
            </a:r>
            <a:r>
              <a:rPr lang="en-US" altLang="ja-JP" sz="2000" dirty="0" err="1" smtClean="0">
                <a:latin typeface="Lucida Sans Unicode" charset="0"/>
                <a:ea typeface="ＭＳ Ｐゴシック" charset="0"/>
                <a:cs typeface="ＭＳ Ｐゴシック" charset="0"/>
              </a:rPr>
              <a:t>γ</a:t>
            </a:r>
            <a:r>
              <a:rPr lang="ja-JP" altLang="en-US" sz="2000" dirty="0" smtClean="0">
                <a:latin typeface="Lucida Sans Unicode" charset="0"/>
                <a:ea typeface="ＭＳ Ｐゴシック" charset="0"/>
                <a:cs typeface="ＭＳ Ｐゴシック" charset="0"/>
              </a:rPr>
              <a:t>線</a:t>
            </a:r>
            <a:endParaRPr lang="en-US" altLang="ja-JP" sz="2000" dirty="0" smtClean="0">
              <a:latin typeface="Lucida Sans Unicode" charset="0"/>
              <a:ea typeface="ＭＳ Ｐゴシック" charset="0"/>
              <a:cs typeface="ＭＳ Ｐゴシック" charset="0"/>
            </a:endParaRPr>
          </a:p>
          <a:p>
            <a:pPr marL="1257300" lvl="2" indent="-342900">
              <a:buFont typeface="Arial"/>
              <a:buChar char="•"/>
            </a:pPr>
            <a:endParaRPr lang="en-US" altLang="ja-JP" sz="800" dirty="0" smtClean="0">
              <a:latin typeface="Lucida Sans Unicode" charset="0"/>
              <a:ea typeface="ＭＳ Ｐゴシック" charset="0"/>
              <a:cs typeface="ＭＳ Ｐゴシック" charset="0"/>
            </a:endParaRPr>
          </a:p>
          <a:p>
            <a:r>
              <a:rPr lang="en-US" altLang="ja-JP" sz="2000" dirty="0" smtClean="0">
                <a:latin typeface="Lucida Sans Unicode" charset="0"/>
                <a:ea typeface="ＭＳ Ｐゴシック" charset="0"/>
                <a:cs typeface="ＭＳ Ｐゴシック" charset="0"/>
              </a:rPr>
              <a:t>②</a:t>
            </a:r>
            <a:r>
              <a:rPr lang="en-US" altLang="ja-JP" sz="2000" dirty="0">
                <a:latin typeface="Lucida Sans Unicode" charset="0"/>
                <a:ea typeface="ＭＳ Ｐゴシック" charset="0"/>
                <a:cs typeface="ＭＳ Ｐゴシック" charset="0"/>
              </a:rPr>
              <a:t> </a:t>
            </a:r>
            <a:r>
              <a:rPr lang="ja-JP" altLang="en-US" sz="2000" dirty="0" smtClean="0">
                <a:latin typeface="Lucida Sans Unicode" charset="0"/>
                <a:ea typeface="ＭＳ Ｐゴシック" charset="0"/>
                <a:cs typeface="ＭＳ Ｐゴシック" charset="0"/>
              </a:rPr>
              <a:t>ガス散乱中性子　　</a:t>
            </a:r>
            <a:r>
              <a:rPr lang="en-US" altLang="ja-JP" sz="2000" dirty="0" smtClean="0">
                <a:latin typeface="Lucida Sans Unicode" charset="0"/>
                <a:ea typeface="ＭＳ Ｐゴシック" charset="0"/>
                <a:cs typeface="ＭＳ Ｐゴシック" charset="0"/>
              </a:rPr>
              <a:t> →</a:t>
            </a:r>
            <a:r>
              <a:rPr lang="ja-JP" altLang="en-US" sz="2000" dirty="0" smtClean="0">
                <a:latin typeface="Lucida Sans Unicode" charset="0"/>
                <a:ea typeface="ＭＳ Ｐゴシック" charset="0"/>
                <a:cs typeface="ＭＳ Ｐゴシック" charset="0"/>
              </a:rPr>
              <a:t>　飛行中に崩壊</a:t>
            </a:r>
            <a:endParaRPr lang="en-US" altLang="ja-JP" sz="2000" dirty="0" smtClean="0">
              <a:latin typeface="Lucida Sans Unicode" charset="0"/>
              <a:ea typeface="ＭＳ Ｐゴシック" charset="0"/>
              <a:cs typeface="ＭＳ Ｐゴシック" charset="0"/>
            </a:endParaRPr>
          </a:p>
          <a:p>
            <a:pPr marL="1257300" lvl="2" indent="-342900">
              <a:buFont typeface="Arial"/>
              <a:buChar char="•"/>
            </a:pPr>
            <a:endParaRPr lang="en-US" altLang="ja-JP" sz="800" dirty="0" smtClean="0">
              <a:solidFill>
                <a:srgbClr val="000000"/>
              </a:solidFill>
              <a:latin typeface="Lucida Sans Unicode" charset="0"/>
              <a:ea typeface="ＭＳ Ｐゴシック" charset="0"/>
              <a:cs typeface="ＭＳ Ｐゴシック" charset="0"/>
            </a:endParaRPr>
          </a:p>
          <a:p>
            <a:r>
              <a:rPr lang="en-US" altLang="ja-JP" sz="2000" dirty="0" smtClean="0">
                <a:solidFill>
                  <a:srgbClr val="000000"/>
                </a:solidFill>
                <a:latin typeface="Lucida Sans Unicode" charset="0"/>
                <a:ea typeface="ＭＳ Ｐゴシック" charset="0"/>
                <a:cs typeface="ＭＳ Ｐゴシック" charset="0"/>
              </a:rPr>
              <a:t>③ </a:t>
            </a:r>
            <a:r>
              <a:rPr lang="ja-JP" altLang="en-US" sz="2000" dirty="0" smtClean="0">
                <a:solidFill>
                  <a:srgbClr val="000000"/>
                </a:solidFill>
                <a:latin typeface="Lucida Sans Unicode" charset="0"/>
                <a:ea typeface="ＭＳ Ｐゴシック" charset="0"/>
                <a:cs typeface="ＭＳ Ｐゴシック" charset="0"/>
              </a:rPr>
              <a:t>ガス散乱中性子　</a:t>
            </a:r>
            <a:r>
              <a:rPr lang="en-US" altLang="ja-JP" sz="2000" dirty="0" smtClean="0">
                <a:solidFill>
                  <a:srgbClr val="000000"/>
                </a:solidFill>
                <a:latin typeface="Lucida Sans Unicode" charset="0"/>
                <a:ea typeface="ＭＳ Ｐゴシック" charset="0"/>
                <a:cs typeface="ＭＳ Ｐゴシック" charset="0"/>
              </a:rPr>
              <a:t>   →</a:t>
            </a:r>
            <a:r>
              <a:rPr lang="ja-JP" altLang="en-US" sz="2000" dirty="0" smtClean="0">
                <a:solidFill>
                  <a:srgbClr val="000000"/>
                </a:solidFill>
                <a:latin typeface="Lucida Sans Unicode" charset="0"/>
                <a:ea typeface="ＭＳ Ｐゴシック" charset="0"/>
                <a:cs typeface="ＭＳ Ｐゴシック" charset="0"/>
              </a:rPr>
              <a:t>　</a:t>
            </a:r>
            <a:r>
              <a:rPr lang="en-US" altLang="ja-JP" sz="2000" baseline="30000" dirty="0" smtClean="0">
                <a:solidFill>
                  <a:srgbClr val="000000"/>
                </a:solidFill>
                <a:latin typeface="Lucida Sans Unicode" charset="0"/>
                <a:ea typeface="ＭＳ Ｐゴシック" charset="0"/>
                <a:cs typeface="ＭＳ Ｐゴシック" charset="0"/>
              </a:rPr>
              <a:t>6</a:t>
            </a:r>
            <a:r>
              <a:rPr lang="en-US" altLang="ja-JP" sz="2000" dirty="0" smtClean="0">
                <a:solidFill>
                  <a:srgbClr val="000000"/>
                </a:solidFill>
                <a:latin typeface="Lucida Sans Unicode" charset="0"/>
                <a:ea typeface="ＭＳ Ｐゴシック" charset="0"/>
                <a:cs typeface="ＭＳ Ｐゴシック" charset="0"/>
              </a:rPr>
              <a:t>Li</a:t>
            </a:r>
            <a:r>
              <a:rPr lang="ja-JP" altLang="en-US" sz="2000" dirty="0" smtClean="0">
                <a:solidFill>
                  <a:srgbClr val="000000"/>
                </a:solidFill>
                <a:latin typeface="Lucida Sans Unicode" charset="0"/>
                <a:ea typeface="ＭＳ Ｐゴシック" charset="0"/>
                <a:cs typeface="ＭＳ Ｐゴシック" charset="0"/>
              </a:rPr>
              <a:t>板で吸収　</a:t>
            </a:r>
            <a:r>
              <a:rPr lang="en-US" altLang="ja-JP" sz="2000" dirty="0" smtClean="0">
                <a:solidFill>
                  <a:srgbClr val="000000"/>
                </a:solidFill>
                <a:latin typeface="Lucida Sans Unicode" charset="0"/>
                <a:ea typeface="ＭＳ Ｐゴシック" charset="0"/>
                <a:cs typeface="ＭＳ Ｐゴシック" charset="0"/>
              </a:rPr>
              <a:t>→</a:t>
            </a:r>
            <a:r>
              <a:rPr lang="ja-JP" altLang="en-US" sz="2000" dirty="0" smtClean="0">
                <a:solidFill>
                  <a:srgbClr val="000000"/>
                </a:solidFill>
                <a:latin typeface="Lucida Sans Unicode" charset="0"/>
                <a:ea typeface="ＭＳ Ｐゴシック" charset="0"/>
                <a:cs typeface="ＭＳ Ｐゴシック" charset="0"/>
              </a:rPr>
              <a:t>　即発</a:t>
            </a:r>
            <a:r>
              <a:rPr lang="en-US" altLang="ja-JP" sz="2000" dirty="0" err="1" smtClean="0">
                <a:solidFill>
                  <a:srgbClr val="000000"/>
                </a:solidFill>
                <a:latin typeface="Lucida Sans Unicode" charset="0"/>
                <a:ea typeface="ＭＳ Ｐゴシック" charset="0"/>
                <a:cs typeface="ＭＳ Ｐゴシック" charset="0"/>
              </a:rPr>
              <a:t>γ</a:t>
            </a:r>
            <a:r>
              <a:rPr lang="ja-JP" altLang="en-US" sz="2000" dirty="0" smtClean="0">
                <a:solidFill>
                  <a:srgbClr val="000000"/>
                </a:solidFill>
                <a:latin typeface="Lucida Sans Unicode" charset="0"/>
                <a:ea typeface="ＭＳ Ｐゴシック" charset="0"/>
                <a:cs typeface="ＭＳ Ｐゴシック" charset="0"/>
              </a:rPr>
              <a:t>線</a:t>
            </a:r>
            <a:endParaRPr lang="en-US" altLang="ja-JP" sz="24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p:txBody>
      </p:sp>
      <p:pic>
        <p:nvPicPr>
          <p:cNvPr id="8" name="図 7" descr="bl05schematic.eps"/>
          <p:cNvPicPr>
            <a:picLocks noChangeAspect="1"/>
          </p:cNvPicPr>
          <p:nvPr/>
        </p:nvPicPr>
        <p:blipFill rotWithShape="1">
          <a:blip r:embed="rId2">
            <a:extLst>
              <a:ext uri="{28A0092B-C50C-407E-A947-70E740481C1C}">
                <a14:useLocalDpi xmlns:a14="http://schemas.microsoft.com/office/drawing/2010/main" val="0"/>
              </a:ext>
            </a:extLst>
          </a:blip>
          <a:srcRect l="89793" t="10982" r="4112" b="59822"/>
          <a:stretch/>
        </p:blipFill>
        <p:spPr>
          <a:xfrm>
            <a:off x="4680774" y="2890474"/>
            <a:ext cx="4098970" cy="2722754"/>
          </a:xfrm>
          <a:prstGeom prst="rect">
            <a:avLst/>
          </a:prstGeom>
        </p:spPr>
      </p:pic>
      <p:sp>
        <p:nvSpPr>
          <p:cNvPr id="9" name="角丸四角形吹き出し 8"/>
          <p:cNvSpPr/>
          <p:nvPr/>
        </p:nvSpPr>
        <p:spPr>
          <a:xfrm>
            <a:off x="5769030" y="4724152"/>
            <a:ext cx="2460569" cy="981810"/>
          </a:xfrm>
          <a:prstGeom prst="wedgeRoundRectCallout">
            <a:avLst>
              <a:gd name="adj1" fmla="val 10020"/>
              <a:gd name="adj2" fmla="val -9432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①</a:t>
            </a:r>
            <a:r>
              <a:rPr kumimoji="1" lang="ja-JP" altLang="en-US" dirty="0" smtClean="0">
                <a:solidFill>
                  <a:srgbClr val="000000"/>
                </a:solidFill>
              </a:rPr>
              <a:t>中性子のガス吸収</a:t>
            </a:r>
            <a:endParaRPr lang="en-US" altLang="ja-JP" dirty="0" smtClean="0">
              <a:solidFill>
                <a:srgbClr val="000000"/>
              </a:solidFill>
            </a:endParaRPr>
          </a:p>
          <a:p>
            <a:pPr marL="285750" indent="-285750" algn="ctr">
              <a:buFont typeface="Arial"/>
              <a:buChar char="•"/>
            </a:pPr>
            <a:endParaRPr lang="en-US" altLang="ja-JP" sz="400" dirty="0" smtClean="0">
              <a:solidFill>
                <a:srgbClr val="000000"/>
              </a:solidFill>
            </a:endParaRPr>
          </a:p>
          <a:p>
            <a:pPr algn="ctr"/>
            <a:r>
              <a:rPr lang="en-US" altLang="ja-JP" dirty="0" smtClean="0">
                <a:solidFill>
                  <a:srgbClr val="000000"/>
                </a:solidFill>
              </a:rPr>
              <a:t>→</a:t>
            </a:r>
            <a:r>
              <a:rPr lang="ja-JP" altLang="en-US" dirty="0" smtClean="0">
                <a:solidFill>
                  <a:srgbClr val="000000"/>
                </a:solidFill>
              </a:rPr>
              <a:t>即発</a:t>
            </a:r>
            <a:r>
              <a:rPr lang="en-US" altLang="ja-JP" dirty="0" err="1" smtClean="0">
                <a:solidFill>
                  <a:srgbClr val="000000"/>
                </a:solidFill>
              </a:rPr>
              <a:t>γ</a:t>
            </a:r>
            <a:r>
              <a:rPr lang="ja-JP" altLang="en-US" dirty="0" smtClean="0">
                <a:solidFill>
                  <a:srgbClr val="000000"/>
                </a:solidFill>
              </a:rPr>
              <a:t>線</a:t>
            </a:r>
            <a:endParaRPr lang="en-US" altLang="ja-JP" dirty="0" smtClean="0">
              <a:solidFill>
                <a:srgbClr val="000000"/>
              </a:solidFill>
            </a:endParaRPr>
          </a:p>
        </p:txBody>
      </p:sp>
      <p:sp>
        <p:nvSpPr>
          <p:cNvPr id="10" name="角丸四角形吹き出し 9"/>
          <p:cNvSpPr/>
          <p:nvPr/>
        </p:nvSpPr>
        <p:spPr>
          <a:xfrm>
            <a:off x="4342531" y="2622216"/>
            <a:ext cx="2210669" cy="1024498"/>
          </a:xfrm>
          <a:prstGeom prst="wedgeRoundRectCallout">
            <a:avLst>
              <a:gd name="adj1" fmla="val 59105"/>
              <a:gd name="adj2" fmla="val 89471"/>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②</a:t>
            </a:r>
            <a:r>
              <a:rPr lang="ja-JP" altLang="en-US" dirty="0" smtClean="0">
                <a:solidFill>
                  <a:srgbClr val="000000"/>
                </a:solidFill>
              </a:rPr>
              <a:t>ガス散乱中性子</a:t>
            </a:r>
            <a:endParaRPr lang="en-US" altLang="ja-JP" dirty="0" smtClean="0">
              <a:solidFill>
                <a:srgbClr val="000000"/>
              </a:solidFill>
            </a:endParaRPr>
          </a:p>
          <a:p>
            <a:pPr algn="ctr"/>
            <a:r>
              <a:rPr lang="en-US" altLang="ja-JP" dirty="0" smtClean="0">
                <a:solidFill>
                  <a:srgbClr val="000000"/>
                </a:solidFill>
              </a:rPr>
              <a:t>→</a:t>
            </a:r>
            <a:r>
              <a:rPr lang="ja-JP" altLang="en-US" dirty="0" smtClean="0">
                <a:solidFill>
                  <a:srgbClr val="000000"/>
                </a:solidFill>
              </a:rPr>
              <a:t>飛行中に崩壊</a:t>
            </a:r>
            <a:endParaRPr lang="en-US" altLang="ja-JP" dirty="0" smtClean="0">
              <a:solidFill>
                <a:srgbClr val="000000"/>
              </a:solidFill>
            </a:endParaRPr>
          </a:p>
        </p:txBody>
      </p:sp>
      <p:sp>
        <p:nvSpPr>
          <p:cNvPr id="11" name="角丸四角形吹き出し 10"/>
          <p:cNvSpPr/>
          <p:nvPr/>
        </p:nvSpPr>
        <p:spPr>
          <a:xfrm>
            <a:off x="6656997" y="1852380"/>
            <a:ext cx="2434088" cy="1024498"/>
          </a:xfrm>
          <a:prstGeom prst="wedgeRoundRectCallout">
            <a:avLst>
              <a:gd name="adj1" fmla="val -21240"/>
              <a:gd name="adj2" fmla="val 12883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③</a:t>
            </a:r>
            <a:r>
              <a:rPr lang="ja-JP" altLang="en-US" dirty="0" smtClean="0">
                <a:solidFill>
                  <a:srgbClr val="000000"/>
                </a:solidFill>
              </a:rPr>
              <a:t>ガス散乱中性子</a:t>
            </a:r>
            <a:endParaRPr lang="en-US" altLang="ja-JP" dirty="0" smtClean="0">
              <a:solidFill>
                <a:srgbClr val="000000"/>
              </a:solidFill>
            </a:endParaRPr>
          </a:p>
          <a:p>
            <a:pPr algn="ctr"/>
            <a:endParaRPr lang="en-US" altLang="ja-JP" sz="800" dirty="0">
              <a:solidFill>
                <a:srgbClr val="000000"/>
              </a:solidFill>
            </a:endParaRPr>
          </a:p>
          <a:p>
            <a:pPr algn="ctr"/>
            <a:r>
              <a:rPr lang="en-US" altLang="ja-JP" dirty="0">
                <a:solidFill>
                  <a:srgbClr val="000000"/>
                </a:solidFill>
              </a:rPr>
              <a:t>→</a:t>
            </a:r>
            <a:r>
              <a:rPr lang="en-US" altLang="ja-JP" baseline="30000" dirty="0" smtClean="0">
                <a:solidFill>
                  <a:srgbClr val="000000"/>
                </a:solidFill>
              </a:rPr>
              <a:t>6</a:t>
            </a:r>
            <a:r>
              <a:rPr lang="en-US" altLang="ja-JP" dirty="0" smtClean="0">
                <a:solidFill>
                  <a:srgbClr val="000000"/>
                </a:solidFill>
              </a:rPr>
              <a:t>Li</a:t>
            </a:r>
            <a:r>
              <a:rPr lang="ja-JP" altLang="en-US" dirty="0" smtClean="0">
                <a:solidFill>
                  <a:srgbClr val="000000"/>
                </a:solidFill>
              </a:rPr>
              <a:t>板吸収</a:t>
            </a:r>
            <a:r>
              <a:rPr lang="en-US" altLang="ja-JP" dirty="0" smtClean="0">
                <a:solidFill>
                  <a:srgbClr val="000000"/>
                </a:solidFill>
              </a:rPr>
              <a:t>→</a:t>
            </a:r>
            <a:r>
              <a:rPr kumimoji="1" lang="ja-JP" altLang="en-US" dirty="0" smtClean="0">
                <a:solidFill>
                  <a:srgbClr val="000000"/>
                </a:solidFill>
              </a:rPr>
              <a:t>即発</a:t>
            </a:r>
            <a:r>
              <a:rPr kumimoji="1" lang="en-US" altLang="ja-JP" dirty="0" err="1" smtClean="0">
                <a:solidFill>
                  <a:srgbClr val="000000"/>
                </a:solidFill>
              </a:rPr>
              <a:t>γ</a:t>
            </a:r>
            <a:r>
              <a:rPr kumimoji="1" lang="ja-JP" altLang="en-US" dirty="0" smtClean="0">
                <a:solidFill>
                  <a:srgbClr val="000000"/>
                </a:solidFill>
              </a:rPr>
              <a:t>線　</a:t>
            </a:r>
            <a:endParaRPr kumimoji="1" lang="ja-JP" altLang="en-US" dirty="0">
              <a:solidFill>
                <a:srgbClr val="000000"/>
              </a:solidFill>
            </a:endParaRPr>
          </a:p>
        </p:txBody>
      </p:sp>
      <p:cxnSp>
        <p:nvCxnSpPr>
          <p:cNvPr id="12" name="直線矢印コネクタ 11"/>
          <p:cNvCxnSpPr/>
          <p:nvPr/>
        </p:nvCxnSpPr>
        <p:spPr>
          <a:xfrm flipV="1">
            <a:off x="6366219" y="3760771"/>
            <a:ext cx="1096702" cy="49108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スライド番号プレースホルダ 16"/>
          <p:cNvSpPr>
            <a:spLocks noGrp="1"/>
          </p:cNvSpPr>
          <p:nvPr>
            <p:ph type="sldNum" sz="quarter" idx="12"/>
          </p:nvPr>
        </p:nvSpPr>
        <p:spPr/>
        <p:txBody>
          <a:bodyPr/>
          <a:lstStyle/>
          <a:p>
            <a:fld id="{9B0CFA48-2645-BA46-ACA1-D8C7F53859BA}" type="slidenum">
              <a:rPr kumimoji="1" lang="ja-JP" altLang="en-US" smtClean="0"/>
              <a:pPr/>
              <a:t>18</a:t>
            </a:fld>
            <a:endParaRPr kumimoji="1" lang="ja-JP" altLang="en-US"/>
          </a:p>
        </p:txBody>
      </p:sp>
      <p:sp>
        <p:nvSpPr>
          <p:cNvPr id="2" name="正方形/長方形 1"/>
          <p:cNvSpPr/>
          <p:nvPr/>
        </p:nvSpPr>
        <p:spPr>
          <a:xfrm>
            <a:off x="306530" y="3163232"/>
            <a:ext cx="3751083" cy="369332"/>
          </a:xfrm>
          <a:prstGeom prst="rect">
            <a:avLst/>
          </a:prstGeom>
          <a:ln>
            <a:solidFill>
              <a:schemeClr val="tx1"/>
            </a:solidFill>
          </a:ln>
        </p:spPr>
        <p:txBody>
          <a:bodyPr wrap="square">
            <a:spAutoFit/>
          </a:bodyPr>
          <a:lstStyle/>
          <a:p>
            <a:r>
              <a:rPr lang="ja-JP" altLang="en-US" i="1" dirty="0" smtClean="0">
                <a:solidFill>
                  <a:srgbClr val="FF0000"/>
                </a:solidFill>
                <a:latin typeface="Lucida Sans Unicode" charset="0"/>
                <a:ea typeface="ＭＳ Ｐゴシック" charset="0"/>
                <a:cs typeface="ＭＳ Ｐゴシック" charset="0"/>
              </a:rPr>
              <a:t>　　これらの</a:t>
            </a:r>
            <a:r>
              <a:rPr lang="en-US" altLang="ja-JP" i="1" dirty="0" smtClean="0">
                <a:solidFill>
                  <a:srgbClr val="FF0000"/>
                </a:solidFill>
                <a:latin typeface="Lucida Sans Unicode" charset="0"/>
                <a:ea typeface="ＭＳ Ｐゴシック" charset="0"/>
                <a:cs typeface="ＭＳ Ｐゴシック" charset="0"/>
              </a:rPr>
              <a:t>BG</a:t>
            </a:r>
            <a:r>
              <a:rPr lang="ja-JP" altLang="en-US" i="1" dirty="0" smtClean="0">
                <a:solidFill>
                  <a:srgbClr val="FF0000"/>
                </a:solidFill>
                <a:latin typeface="Lucida Sans Unicode" charset="0"/>
                <a:ea typeface="ＭＳ Ｐゴシック" charset="0"/>
                <a:cs typeface="ＭＳ Ｐゴシック" charset="0"/>
              </a:rPr>
              <a:t>の量はガス圧に比例</a:t>
            </a:r>
            <a:endParaRPr lang="en-US" altLang="ja-JP" i="1" dirty="0">
              <a:solidFill>
                <a:srgbClr val="FF0000"/>
              </a:solidFill>
              <a:latin typeface="Lucida Sans Unicode" charset="0"/>
              <a:ea typeface="ＭＳ Ｐゴシック" charset="0"/>
              <a:cs typeface="ＭＳ Ｐゴシック" charset="0"/>
            </a:endParaRPr>
          </a:p>
        </p:txBody>
      </p:sp>
      <p:sp>
        <p:nvSpPr>
          <p:cNvPr id="19" name="右矢印 18"/>
          <p:cNvSpPr/>
          <p:nvPr/>
        </p:nvSpPr>
        <p:spPr>
          <a:xfrm rot="16200000" flipH="1">
            <a:off x="1846240" y="2503401"/>
            <a:ext cx="682755" cy="484187"/>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105830" y="4437120"/>
            <a:ext cx="4397821" cy="369332"/>
          </a:xfrm>
          <a:prstGeom prst="rect">
            <a:avLst/>
          </a:prstGeom>
          <a:ln>
            <a:solidFill>
              <a:schemeClr val="tx1"/>
            </a:solidFill>
          </a:ln>
        </p:spPr>
        <p:txBody>
          <a:bodyPr wrap="square">
            <a:spAutoFit/>
          </a:bodyPr>
          <a:lstStyle/>
          <a:p>
            <a:pPr algn="ctr"/>
            <a:r>
              <a:rPr lang="ja-JP" altLang="en-US" i="1" dirty="0" smtClean="0">
                <a:solidFill>
                  <a:srgbClr val="FF0000"/>
                </a:solidFill>
                <a:latin typeface="Lucida Sans Unicode" charset="0"/>
                <a:ea typeface="ＭＳ Ｐゴシック" charset="0"/>
                <a:cs typeface="ＭＳ Ｐゴシック" charset="0"/>
              </a:rPr>
              <a:t>　　ガス圧を変更した測定を用いて除去可能</a:t>
            </a:r>
            <a:endParaRPr lang="en-US" altLang="ja-JP" i="1" dirty="0">
              <a:solidFill>
                <a:srgbClr val="FF0000"/>
              </a:solidFill>
              <a:latin typeface="Lucida Sans Unicode" charset="0"/>
              <a:ea typeface="ＭＳ Ｐゴシック" charset="0"/>
              <a:cs typeface="ＭＳ Ｐゴシック" charset="0"/>
            </a:endParaRPr>
          </a:p>
        </p:txBody>
      </p:sp>
      <p:sp>
        <p:nvSpPr>
          <p:cNvPr id="21" name="右矢印 20"/>
          <p:cNvSpPr/>
          <p:nvPr/>
        </p:nvSpPr>
        <p:spPr>
          <a:xfrm rot="16200000" flipH="1">
            <a:off x="1834482" y="3745998"/>
            <a:ext cx="682755" cy="484187"/>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 name="正方形/長方形 2"/>
          <p:cNvSpPr/>
          <p:nvPr/>
        </p:nvSpPr>
        <p:spPr>
          <a:xfrm>
            <a:off x="170491" y="5742487"/>
            <a:ext cx="4929203" cy="400110"/>
          </a:xfrm>
          <a:prstGeom prst="rect">
            <a:avLst/>
          </a:prstGeom>
        </p:spPr>
        <p:txBody>
          <a:bodyPr wrap="square">
            <a:spAutoFit/>
          </a:bodyPr>
          <a:lstStyle/>
          <a:p>
            <a:pPr lvl="3"/>
            <a:r>
              <a:rPr lang="en-US" altLang="ja-JP" sz="2000" i="1" dirty="0" smtClean="0">
                <a:solidFill>
                  <a:srgbClr val="000000"/>
                </a:solidFill>
                <a:latin typeface="Lucida Sans Unicode" charset="0"/>
                <a:ea typeface="ＭＳ Ｐゴシック" charset="0"/>
                <a:cs typeface="ＭＳ Ｐゴシック" charset="0"/>
              </a:rPr>
              <a:t>→</a:t>
            </a:r>
            <a:r>
              <a:rPr lang="ja-JP" altLang="en-US" sz="2000" i="1" dirty="0" smtClean="0">
                <a:solidFill>
                  <a:srgbClr val="000000"/>
                </a:solidFill>
                <a:latin typeface="Lucida Sans Unicode" charset="0"/>
                <a:ea typeface="ＭＳ Ｐゴシック" charset="0"/>
                <a:cs typeface="ＭＳ Ｐゴシック" charset="0"/>
              </a:rPr>
              <a:t>　　</a:t>
            </a:r>
            <a:r>
              <a:rPr lang="en-US" altLang="ja-JP" sz="2000" i="1" dirty="0" smtClean="0">
                <a:solidFill>
                  <a:srgbClr val="FF0000"/>
                </a:solidFill>
                <a:latin typeface="Lucida Sans Unicode" charset="0"/>
                <a:ea typeface="ＭＳ Ｐゴシック" charset="0"/>
                <a:cs typeface="ＭＳ Ｐゴシック" charset="0"/>
              </a:rPr>
              <a:t>S</a:t>
            </a:r>
            <a:r>
              <a:rPr lang="en-US" altLang="ja-JP" sz="2000" i="1" baseline="-25000" dirty="0" smtClean="0">
                <a:solidFill>
                  <a:srgbClr val="FF0000"/>
                </a:solidFill>
                <a:latin typeface="Lucida Sans Unicode" charset="0"/>
                <a:ea typeface="ＭＳ Ｐゴシック" charset="0"/>
                <a:cs typeface="ＭＳ Ｐゴシック" charset="0"/>
              </a:rPr>
              <a:t> </a:t>
            </a:r>
            <a:r>
              <a:rPr lang="en-US" altLang="ja-JP" sz="2000" i="1" dirty="0">
                <a:solidFill>
                  <a:srgbClr val="FF0000"/>
                </a:solidFill>
                <a:latin typeface="Lucida Sans Unicode" charset="0"/>
                <a:ea typeface="ＭＳ Ｐゴシック" charset="0"/>
                <a:cs typeface="ＭＳ Ｐゴシック" charset="0"/>
              </a:rPr>
              <a:t>= 2xN</a:t>
            </a:r>
            <a:r>
              <a:rPr lang="en-US" altLang="ja-JP" sz="2000" i="1" baseline="-25000" dirty="0">
                <a:solidFill>
                  <a:srgbClr val="FF0000"/>
                </a:solidFill>
                <a:latin typeface="Lucida Sans Unicode" charset="0"/>
                <a:ea typeface="ＭＳ Ｐゴシック" charset="0"/>
                <a:cs typeface="ＭＳ Ｐゴシック" charset="0"/>
              </a:rPr>
              <a:t>50kPa </a:t>
            </a:r>
            <a:r>
              <a:rPr lang="en-US" altLang="ja-JP" sz="2000" i="1" dirty="0">
                <a:solidFill>
                  <a:srgbClr val="FF0000"/>
                </a:solidFill>
                <a:latin typeface="Lucida Sans Unicode" charset="0"/>
                <a:ea typeface="ＭＳ Ｐゴシック" charset="0"/>
                <a:cs typeface="ＭＳ Ｐゴシック" charset="0"/>
              </a:rPr>
              <a:t>- N</a:t>
            </a:r>
            <a:r>
              <a:rPr lang="en-US" altLang="ja-JP" sz="2000" i="1" baseline="-25000" dirty="0">
                <a:solidFill>
                  <a:srgbClr val="FF0000"/>
                </a:solidFill>
                <a:latin typeface="Lucida Sans Unicode" charset="0"/>
                <a:ea typeface="ＭＳ Ｐゴシック" charset="0"/>
                <a:cs typeface="ＭＳ Ｐゴシック" charset="0"/>
              </a:rPr>
              <a:t>100kPa </a:t>
            </a:r>
            <a:endParaRPr lang="en-US" altLang="ja-JP" sz="2000" i="1" dirty="0">
              <a:solidFill>
                <a:srgbClr val="FF0000"/>
              </a:solidFill>
              <a:latin typeface="Lucida Sans Unicode" charset="0"/>
              <a:ea typeface="ＭＳ Ｐゴシック" charset="0"/>
              <a:cs typeface="ＭＳ Ｐゴシック" charset="0"/>
            </a:endParaRPr>
          </a:p>
        </p:txBody>
      </p:sp>
      <p:sp>
        <p:nvSpPr>
          <p:cNvPr id="13" name="テキスト ボックス 12"/>
          <p:cNvSpPr txBox="1"/>
          <p:nvPr/>
        </p:nvSpPr>
        <p:spPr>
          <a:xfrm>
            <a:off x="1340512" y="5004764"/>
            <a:ext cx="1946222" cy="646331"/>
          </a:xfrm>
          <a:prstGeom prst="rect">
            <a:avLst/>
          </a:prstGeom>
          <a:noFill/>
        </p:spPr>
        <p:txBody>
          <a:bodyPr wrap="none" rtlCol="0">
            <a:spAutoFit/>
          </a:bodyPr>
          <a:lstStyle/>
          <a:p>
            <a:r>
              <a:rPr lang="en-US" altLang="ja-JP" i="1" dirty="0" smtClean="0"/>
              <a:t>N</a:t>
            </a:r>
            <a:r>
              <a:rPr lang="en-US" altLang="ja-JP" i="1" baseline="-25000" dirty="0" smtClean="0"/>
              <a:t>50kPa  </a:t>
            </a:r>
            <a:r>
              <a:rPr lang="en-US" altLang="ja-JP" i="1" dirty="0" smtClean="0"/>
              <a:t> </a:t>
            </a:r>
            <a:r>
              <a:rPr lang="en-US" altLang="ja-JP" i="1" dirty="0"/>
              <a:t>= S +  </a:t>
            </a:r>
            <a:r>
              <a:rPr lang="en-US" altLang="ja-JP" i="1" dirty="0" smtClean="0"/>
              <a:t>   B</a:t>
            </a:r>
            <a:r>
              <a:rPr lang="en-US" altLang="ja-JP" i="1" baseline="-25000" dirty="0" smtClean="0"/>
              <a:t>gas</a:t>
            </a:r>
            <a:endParaRPr kumimoji="1" lang="en-US" altLang="ja-JP" i="1" dirty="0" smtClean="0"/>
          </a:p>
          <a:p>
            <a:r>
              <a:rPr kumimoji="1" lang="en-US" altLang="ja-JP" i="1" dirty="0" smtClean="0"/>
              <a:t>N</a:t>
            </a:r>
            <a:r>
              <a:rPr kumimoji="1" lang="en-US" altLang="ja-JP" i="1" baseline="-25000" dirty="0" smtClean="0"/>
              <a:t>100kPa</a:t>
            </a:r>
            <a:r>
              <a:rPr kumimoji="1" lang="en-US" altLang="ja-JP" i="1" dirty="0" smtClean="0"/>
              <a:t> = S + 2xB</a:t>
            </a:r>
            <a:r>
              <a:rPr kumimoji="1" lang="en-US" altLang="ja-JP" i="1" baseline="-25000" dirty="0" smtClean="0"/>
              <a:t>gas</a:t>
            </a:r>
            <a:endParaRPr kumimoji="1" lang="ja-JP" altLang="en-US" i="1" baseline="-25000" dirty="0"/>
          </a:p>
        </p:txBody>
      </p:sp>
      <p:sp>
        <p:nvSpPr>
          <p:cNvPr id="22" name="正方形/長方形 21"/>
          <p:cNvSpPr/>
          <p:nvPr/>
        </p:nvSpPr>
        <p:spPr>
          <a:xfrm>
            <a:off x="1111961" y="6456382"/>
            <a:ext cx="6783379" cy="369332"/>
          </a:xfrm>
          <a:prstGeom prst="rect">
            <a:avLst/>
          </a:prstGeom>
          <a:ln>
            <a:solidFill>
              <a:schemeClr val="tx1"/>
            </a:solidFill>
          </a:ln>
        </p:spPr>
        <p:txBody>
          <a:bodyPr wrap="square">
            <a:spAutoFit/>
          </a:bodyPr>
          <a:lstStyle/>
          <a:p>
            <a:r>
              <a:rPr lang="ja-JP" altLang="en-US" i="1" dirty="0" smtClean="0">
                <a:solidFill>
                  <a:srgbClr val="FF0000"/>
                </a:solidFill>
                <a:latin typeface="Lucida Sans Unicode" charset="0"/>
                <a:ea typeface="ＭＳ Ｐゴシック" charset="0"/>
                <a:cs typeface="ＭＳ Ｐゴシック" charset="0"/>
              </a:rPr>
              <a:t>以上のプロセスで全バックグラウンドを</a:t>
            </a:r>
            <a:r>
              <a:rPr lang="en-US" altLang="ja-JP" i="1" dirty="0" smtClean="0">
                <a:solidFill>
                  <a:srgbClr val="FF0000"/>
                </a:solidFill>
                <a:latin typeface="Lucida Sans Unicode" charset="0"/>
                <a:ea typeface="ＭＳ Ｐゴシック" charset="0"/>
                <a:cs typeface="ＭＳ Ｐゴシック" charset="0"/>
              </a:rPr>
              <a:t>data driven</a:t>
            </a:r>
            <a:r>
              <a:rPr lang="ja-JP" altLang="en-US" i="1" dirty="0" smtClean="0">
                <a:solidFill>
                  <a:srgbClr val="FF0000"/>
                </a:solidFill>
                <a:latin typeface="Lucida Sans Unicode" charset="0"/>
                <a:ea typeface="ＭＳ Ｐゴシック" charset="0"/>
                <a:cs typeface="ＭＳ Ｐゴシック" charset="0"/>
              </a:rPr>
              <a:t>で引き算が可能</a:t>
            </a:r>
            <a:endParaRPr lang="en-US" altLang="ja-JP" i="1" dirty="0">
              <a:solidFill>
                <a:srgbClr val="FF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6591191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389"/>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8" name="Rectangle 2"/>
          <p:cNvSpPr>
            <a:spLocks noGrp="1" noChangeArrowheads="1"/>
          </p:cNvSpPr>
          <p:nvPr>
            <p:ph type="title"/>
          </p:nvPr>
        </p:nvSpPr>
        <p:spPr>
          <a:xfrm>
            <a:off x="0" y="-234149"/>
            <a:ext cx="8229600" cy="1143000"/>
          </a:xfrm>
        </p:spPr>
        <p:txBody>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本研究のための新しいアプローチ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角丸四角形 6"/>
          <p:cNvSpPr/>
          <p:nvPr/>
        </p:nvSpPr>
        <p:spPr>
          <a:xfrm>
            <a:off x="265893" y="947729"/>
            <a:ext cx="4571138" cy="122725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7641" y="2416105"/>
            <a:ext cx="4571139" cy="149414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9435" y="2508878"/>
            <a:ext cx="3508893" cy="1292662"/>
          </a:xfrm>
          <a:prstGeom prst="rect">
            <a:avLst/>
          </a:prstGeom>
          <a:noFill/>
        </p:spPr>
        <p:txBody>
          <a:bodyPr wrap="none" rtlCol="0">
            <a:spAutoFit/>
          </a:bodyPr>
          <a:lstStyle/>
          <a:p>
            <a:r>
              <a:rPr kumimoji="1" lang="ja-JP" altLang="en-US" sz="2400" dirty="0" smtClean="0">
                <a:solidFill>
                  <a:srgbClr val="FF0000"/>
                </a:solidFill>
              </a:rPr>
              <a:t>低バックグラウンド環境化</a:t>
            </a:r>
            <a:endParaRPr kumimoji="1"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a:t>
            </a:r>
            <a:r>
              <a:rPr lang="en-US" altLang="ja-JP" sz="1400" dirty="0" smtClean="0"/>
              <a:t>TPC</a:t>
            </a:r>
            <a:r>
              <a:rPr lang="ja-JP" altLang="en-US" sz="1400" dirty="0" smtClean="0"/>
              <a:t>素材を吟味し、</a:t>
            </a:r>
            <a:r>
              <a:rPr lang="en-US" altLang="ja-JP" sz="1400" dirty="0" smtClean="0">
                <a:solidFill>
                  <a:srgbClr val="FF0000"/>
                </a:solidFill>
              </a:rPr>
              <a:t>PEEK</a:t>
            </a:r>
            <a:r>
              <a:rPr lang="ja-JP" altLang="en-US" sz="1400" dirty="0" smtClean="0">
                <a:solidFill>
                  <a:srgbClr val="FF0000"/>
                </a:solidFill>
              </a:rPr>
              <a:t>材</a:t>
            </a:r>
            <a:r>
              <a:rPr lang="ja-JP" altLang="en-US" sz="1400" dirty="0" smtClean="0"/>
              <a:t>の選定</a:t>
            </a:r>
            <a:endParaRPr lang="en-US" altLang="ja-JP" sz="1400" dirty="0" smtClean="0"/>
          </a:p>
          <a:p>
            <a:endParaRPr lang="en-US" altLang="ja-JP" sz="400" dirty="0" smtClean="0"/>
          </a:p>
          <a:p>
            <a:r>
              <a:rPr lang="en-US" altLang="ja-JP" sz="1400" dirty="0" smtClean="0"/>
              <a:t>→</a:t>
            </a:r>
            <a:r>
              <a:rPr lang="ja-JP" altLang="en-US" sz="1400" dirty="0" smtClean="0"/>
              <a:t>　</a:t>
            </a:r>
            <a:r>
              <a:rPr kumimoji="1" lang="en-US" altLang="ja-JP" sz="1400" baseline="30000" dirty="0" smtClean="0">
                <a:solidFill>
                  <a:srgbClr val="FF0000"/>
                </a:solidFill>
              </a:rPr>
              <a:t>6</a:t>
            </a:r>
            <a:r>
              <a:rPr kumimoji="1" lang="en-US" altLang="ja-JP" sz="1400" dirty="0" smtClean="0">
                <a:solidFill>
                  <a:srgbClr val="FF0000"/>
                </a:solidFill>
              </a:rPr>
              <a:t>Li</a:t>
            </a:r>
            <a:r>
              <a:rPr kumimoji="1" lang="ja-JP" altLang="en-US" sz="1400" dirty="0" smtClean="0">
                <a:solidFill>
                  <a:srgbClr val="FF0000"/>
                </a:solidFill>
              </a:rPr>
              <a:t>板（誘電体）</a:t>
            </a:r>
            <a:r>
              <a:rPr lang="ja-JP" altLang="en-US" sz="1400" dirty="0" smtClean="0"/>
              <a:t>を</a:t>
            </a:r>
            <a:r>
              <a:rPr lang="en-US" altLang="ja-JP" sz="1400" dirty="0" smtClean="0"/>
              <a:t>TPC</a:t>
            </a:r>
            <a:r>
              <a:rPr lang="ja-JP" altLang="en-US" sz="1400" dirty="0" smtClean="0"/>
              <a:t>内部に設置</a:t>
            </a:r>
            <a:endParaRPr lang="en-US" altLang="ja-JP" sz="1400" dirty="0" smtClean="0"/>
          </a:p>
          <a:p>
            <a:endParaRPr lang="en-US" altLang="ja-JP" sz="400" dirty="0" smtClean="0"/>
          </a:p>
          <a:p>
            <a:r>
              <a:rPr lang="en-US" altLang="ja-JP" sz="1400" dirty="0" smtClean="0"/>
              <a:t>→</a:t>
            </a:r>
            <a:r>
              <a:rPr lang="ja-JP" altLang="en-US" sz="1400" dirty="0" smtClean="0"/>
              <a:t>　自然放射線、中性子起因放射線の遮蔽</a:t>
            </a:r>
            <a:endParaRPr lang="en-US" altLang="ja-JP" sz="1400" dirty="0" smtClean="0"/>
          </a:p>
        </p:txBody>
      </p:sp>
      <p:sp>
        <p:nvSpPr>
          <p:cNvPr id="10" name="テキスト ボックス 9"/>
          <p:cNvSpPr txBox="1"/>
          <p:nvPr/>
        </p:nvSpPr>
        <p:spPr>
          <a:xfrm>
            <a:off x="349435" y="1058921"/>
            <a:ext cx="4106913" cy="984885"/>
          </a:xfrm>
          <a:prstGeom prst="rect">
            <a:avLst/>
          </a:prstGeom>
          <a:noFill/>
        </p:spPr>
        <p:txBody>
          <a:bodyPr wrap="none" rtlCol="0">
            <a:spAutoFit/>
          </a:bodyPr>
          <a:lstStyle/>
          <a:p>
            <a:r>
              <a:rPr lang="ja-JP" altLang="en-US" sz="2200" dirty="0">
                <a:solidFill>
                  <a:srgbClr val="FF0000"/>
                </a:solidFill>
              </a:rPr>
              <a:t>加速器（パルス中性子源）の</a:t>
            </a:r>
            <a:r>
              <a:rPr lang="ja-JP" altLang="en-US" sz="2200" dirty="0" smtClean="0">
                <a:solidFill>
                  <a:srgbClr val="FF0000"/>
                </a:solidFill>
              </a:rPr>
              <a:t>使用</a:t>
            </a:r>
            <a:endParaRPr lang="en-US" altLang="ja-JP" sz="2200" dirty="0">
              <a:solidFill>
                <a:srgbClr val="FF0000"/>
              </a:solidFill>
            </a:endParaRPr>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Spin Flip Chopper</a:t>
            </a:r>
            <a:r>
              <a:rPr lang="ja-JP" altLang="en-US" sz="1400" dirty="0" smtClean="0"/>
              <a:t>を開発</a:t>
            </a:r>
            <a:endParaRPr lang="en-US" altLang="ja-JP" sz="1400" dirty="0" smtClean="0"/>
          </a:p>
          <a:p>
            <a:endParaRPr lang="en-US" altLang="ja-JP" sz="400" dirty="0" smtClean="0"/>
          </a:p>
          <a:p>
            <a:r>
              <a:rPr lang="en-US" altLang="ja-JP" sz="1400" dirty="0" smtClean="0"/>
              <a:t>→</a:t>
            </a:r>
            <a:r>
              <a:rPr lang="ja-JP" altLang="en-US" sz="1400" dirty="0" smtClean="0"/>
              <a:t>　等速の中性子バンチに整形</a:t>
            </a:r>
            <a:endParaRPr lang="en-US" altLang="ja-JP" sz="1400" dirty="0" smtClean="0"/>
          </a:p>
        </p:txBody>
      </p:sp>
      <p:sp>
        <p:nvSpPr>
          <p:cNvPr id="11" name="角丸四角形 10"/>
          <p:cNvSpPr/>
          <p:nvPr/>
        </p:nvSpPr>
        <p:spPr>
          <a:xfrm>
            <a:off x="267643" y="5449093"/>
            <a:ext cx="4571138" cy="133072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51184" y="5449093"/>
            <a:ext cx="2812188" cy="1292662"/>
          </a:xfrm>
          <a:prstGeom prst="rect">
            <a:avLst/>
          </a:prstGeom>
          <a:noFill/>
        </p:spPr>
        <p:txBody>
          <a:bodyPr wrap="none" rtlCol="0">
            <a:spAutoFit/>
          </a:bodyPr>
          <a:lstStyle/>
          <a:p>
            <a:r>
              <a:rPr lang="en-US" altLang="ja-JP" sz="2400" dirty="0" smtClean="0">
                <a:solidFill>
                  <a:srgbClr val="FF0000"/>
                </a:solidFill>
              </a:rPr>
              <a:t>TPC</a:t>
            </a:r>
            <a:r>
              <a:rPr lang="ja-JP" altLang="en-US" sz="2400" dirty="0" smtClean="0">
                <a:solidFill>
                  <a:srgbClr val="FF0000"/>
                </a:solidFill>
              </a:rPr>
              <a:t>の高検出効率化</a:t>
            </a:r>
            <a:endParaRPr lang="en-US" altLang="ja-JP" sz="2400" dirty="0" smtClean="0">
              <a:solidFill>
                <a:srgbClr val="FF0000"/>
              </a:solidFill>
            </a:endParaRPr>
          </a:p>
          <a:p>
            <a:endParaRPr lang="en-US" altLang="ja-JP" sz="400" dirty="0" smtClean="0">
              <a:solidFill>
                <a:srgbClr val="FF0000"/>
              </a:solidFill>
            </a:endParaRPr>
          </a:p>
          <a:p>
            <a:r>
              <a:rPr lang="en-US" altLang="ja-JP" sz="1400" dirty="0" smtClean="0"/>
              <a:t>→</a:t>
            </a:r>
            <a:r>
              <a:rPr lang="ja-JP" altLang="en-US" sz="1400" dirty="0" smtClean="0"/>
              <a:t>　低ノイズアンプ</a:t>
            </a:r>
            <a:endParaRPr lang="en-US" altLang="ja-JP" sz="1400" dirty="0" smtClean="0"/>
          </a:p>
          <a:p>
            <a:endParaRPr lang="en-US" altLang="ja-JP" sz="400" dirty="0" smtClean="0"/>
          </a:p>
          <a:p>
            <a:r>
              <a:rPr lang="en-US" altLang="ja-JP" sz="1400" dirty="0" smtClean="0"/>
              <a:t>→</a:t>
            </a:r>
            <a:r>
              <a:rPr lang="ja-JP" altLang="en-US" sz="1400" dirty="0" smtClean="0"/>
              <a:t>　高いエネルギー分解能</a:t>
            </a:r>
            <a:endParaRPr lang="en-US" altLang="ja-JP" sz="1400" dirty="0" smtClean="0"/>
          </a:p>
          <a:p>
            <a:endParaRPr lang="en-US" altLang="ja-JP" sz="400" dirty="0" smtClean="0"/>
          </a:p>
          <a:p>
            <a:r>
              <a:rPr lang="en-US" altLang="ja-JP" sz="1400" dirty="0" smtClean="0"/>
              <a:t>→</a:t>
            </a:r>
            <a:r>
              <a:rPr lang="ja-JP" altLang="en-US" sz="1400" dirty="0" smtClean="0"/>
              <a:t>　</a:t>
            </a:r>
            <a:r>
              <a:rPr lang="ja-JP" altLang="en-US" sz="1400" dirty="0" smtClean="0">
                <a:solidFill>
                  <a:srgbClr val="FF0000"/>
                </a:solidFill>
              </a:rPr>
              <a:t>ガス圧の変更</a:t>
            </a:r>
            <a:r>
              <a:rPr lang="ja-JP" altLang="en-US" sz="1400" dirty="0" smtClean="0"/>
              <a:t>にも対応</a:t>
            </a:r>
            <a:endParaRPr lang="en-US" altLang="ja-JP" sz="1400" dirty="0" smtClean="0"/>
          </a:p>
        </p:txBody>
      </p:sp>
      <p:sp>
        <p:nvSpPr>
          <p:cNvPr id="15" name="角丸四角形 14"/>
          <p:cNvSpPr/>
          <p:nvPr/>
        </p:nvSpPr>
        <p:spPr>
          <a:xfrm>
            <a:off x="265893" y="4076901"/>
            <a:ext cx="4571139" cy="123251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ｓ</a:t>
            </a:r>
            <a:endParaRPr kumimoji="1" lang="ja-JP" altLang="en-US" dirty="0"/>
          </a:p>
        </p:txBody>
      </p:sp>
      <p:sp>
        <p:nvSpPr>
          <p:cNvPr id="16" name="テキスト ボックス 15"/>
          <p:cNvSpPr txBox="1"/>
          <p:nvPr/>
        </p:nvSpPr>
        <p:spPr>
          <a:xfrm>
            <a:off x="349435" y="4160126"/>
            <a:ext cx="4572886" cy="1015663"/>
          </a:xfrm>
          <a:prstGeom prst="rect">
            <a:avLst/>
          </a:prstGeom>
          <a:noFill/>
        </p:spPr>
        <p:txBody>
          <a:bodyPr wrap="none" rtlCol="0">
            <a:spAutoFit/>
          </a:bodyPr>
          <a:lstStyle/>
          <a:p>
            <a:r>
              <a:rPr lang="ja-JP" altLang="en-US" sz="2400" dirty="0" smtClean="0">
                <a:solidFill>
                  <a:srgbClr val="FF0000"/>
                </a:solidFill>
              </a:rPr>
              <a:t>シグナル抽出アルゴリズムの開発</a:t>
            </a:r>
            <a:endParaRPr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ガス圧の変更やビームの</a:t>
            </a:r>
            <a:r>
              <a:rPr lang="en-US" altLang="ja-JP" sz="1400" dirty="0" smtClean="0"/>
              <a:t>ON/OFF</a:t>
            </a:r>
            <a:r>
              <a:rPr lang="ja-JP" altLang="en-US" sz="1400" dirty="0" smtClean="0"/>
              <a:t>を駆使</a:t>
            </a:r>
            <a:endParaRPr lang="en-US" altLang="ja-JP" sz="1400" dirty="0" smtClean="0"/>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data driven</a:t>
            </a:r>
            <a:r>
              <a:rPr lang="ja-JP" altLang="en-US" sz="1400" dirty="0" smtClean="0"/>
              <a:t>でバックグラウンドを引き算</a:t>
            </a:r>
            <a:endParaRPr lang="en-US" altLang="ja-JP" sz="1400" dirty="0" smtClean="0"/>
          </a:p>
        </p:txBody>
      </p:sp>
      <p:graphicFrame>
        <p:nvGraphicFramePr>
          <p:cNvPr id="17" name="表 16"/>
          <p:cNvGraphicFramePr>
            <a:graphicFrameLocks noGrp="1"/>
          </p:cNvGraphicFramePr>
          <p:nvPr>
            <p:extLst>
              <p:ext uri="{D42A27DB-BD31-4B8C-83A1-F6EECF244321}">
                <p14:modId xmlns:p14="http://schemas.microsoft.com/office/powerpoint/2010/main" val="3803680774"/>
              </p:ext>
            </p:extLst>
          </p:nvPr>
        </p:nvGraphicFramePr>
        <p:xfrm>
          <a:off x="5663126" y="2298461"/>
          <a:ext cx="3365758" cy="2687320"/>
        </p:xfrm>
        <a:graphic>
          <a:graphicData uri="http://schemas.openxmlformats.org/drawingml/2006/table">
            <a:tbl>
              <a:tblPr firstRow="1" bandRow="1">
                <a:tableStyleId>{2D5ABB26-0587-4C30-8999-92F81FD0307C}</a:tableStyleId>
              </a:tblPr>
              <a:tblGrid>
                <a:gridCol w="1796574"/>
                <a:gridCol w="810934"/>
                <a:gridCol w="758250"/>
              </a:tblGrid>
              <a:tr h="370840">
                <a:tc>
                  <a:txBody>
                    <a:bodyPr/>
                    <a:lstStyle/>
                    <a:p>
                      <a:pPr algn="ctr"/>
                      <a:r>
                        <a:rPr kumimoji="1" lang="ja-JP" altLang="en-US" sz="1600" dirty="0" smtClean="0"/>
                        <a:t>ビームパワー</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220 kW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1MW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中性子</a:t>
                      </a:r>
                      <a:endParaRPr kumimoji="1" lang="en-US" altLang="ja-JP" sz="1600" dirty="0" smtClean="0"/>
                    </a:p>
                    <a:p>
                      <a:pPr algn="ctr"/>
                      <a:r>
                        <a:rPr kumimoji="1" lang="ja-JP" altLang="en-US" sz="1600" dirty="0" smtClean="0"/>
                        <a:t>崩壊レート</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0.4</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統計誤差</a:t>
                      </a:r>
                      <a:endParaRPr kumimoji="1" lang="en-US" altLang="ja-JP" sz="1600" dirty="0" smtClean="0"/>
                    </a:p>
                    <a:p>
                      <a:pPr algn="ctr"/>
                      <a:r>
                        <a:rPr kumimoji="1" lang="ja-JP" altLang="en-US" sz="1600" dirty="0" smtClean="0"/>
                        <a:t>（</a:t>
                      </a:r>
                      <a:r>
                        <a:rPr kumimoji="1" lang="en-US" altLang="ja-JP" sz="1600" dirty="0" smtClean="0"/>
                        <a:t>150</a:t>
                      </a:r>
                      <a:r>
                        <a:rPr kumimoji="1" lang="ja-JP" altLang="en-US" sz="1600" dirty="0" smtClean="0"/>
                        <a:t>日）</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0.8%</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0.2</a:t>
                      </a:r>
                      <a:r>
                        <a:rPr kumimoji="1" lang="en-US" altLang="ja-JP" sz="1600" baseline="0" dirty="0" smtClean="0">
                          <a:solidFill>
                            <a:srgbClr val="FF0000"/>
                          </a:solidFill>
                        </a:rPr>
                        <a:t>%</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シグナル抽出に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検出効率の補正に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図 21" descr="スクリーンショット（2012-01-16 17.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232" y="1143400"/>
            <a:ext cx="2163570" cy="591858"/>
          </a:xfrm>
          <a:prstGeom prst="rect">
            <a:avLst/>
          </a:prstGeom>
        </p:spPr>
      </p:pic>
      <p:cxnSp>
        <p:nvCxnSpPr>
          <p:cNvPr id="25" name="直線矢印コネクタ 24"/>
          <p:cNvCxnSpPr>
            <a:stCxn id="7" idx="3"/>
          </p:cNvCxnSpPr>
          <p:nvPr/>
        </p:nvCxnSpPr>
        <p:spPr>
          <a:xfrm>
            <a:off x="4837031" y="1561358"/>
            <a:ext cx="748438" cy="1390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9" idx="3"/>
          </p:cNvCxnSpPr>
          <p:nvPr/>
        </p:nvCxnSpPr>
        <p:spPr>
          <a:xfrm>
            <a:off x="4838780" y="3163178"/>
            <a:ext cx="746689" cy="376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4838781" y="4160126"/>
            <a:ext cx="746688" cy="62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838781" y="4780242"/>
            <a:ext cx="746688" cy="1398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5914718" y="5373015"/>
            <a:ext cx="2930309" cy="1415772"/>
          </a:xfrm>
          <a:prstGeom prst="rect">
            <a:avLst/>
          </a:prstGeom>
          <a:noFill/>
        </p:spPr>
        <p:txBody>
          <a:bodyPr wrap="none" rtlCol="0">
            <a:spAutoFit/>
          </a:bodyPr>
          <a:lstStyle/>
          <a:p>
            <a:r>
              <a:rPr lang="ja-JP" altLang="en-US" sz="1400" dirty="0" smtClean="0"/>
              <a:t>今後、改善する必要のある系統誤差</a:t>
            </a:r>
            <a:endParaRPr lang="en-US" altLang="ja-JP" sz="1400" dirty="0" smtClean="0"/>
          </a:p>
          <a:p>
            <a:endParaRPr kumimoji="1" lang="en-US" altLang="ja-JP" sz="400" dirty="0" smtClean="0"/>
          </a:p>
          <a:p>
            <a:pPr marL="285750" indent="-285750">
              <a:buFont typeface="Arial"/>
              <a:buChar char="•"/>
            </a:pPr>
            <a:r>
              <a:rPr lang="en-US" altLang="ja-JP" sz="1400" baseline="30000" dirty="0" smtClean="0"/>
              <a:t>3</a:t>
            </a:r>
            <a:r>
              <a:rPr lang="en-US" altLang="ja-JP" sz="1400" dirty="0" smtClean="0"/>
              <a:t>He</a:t>
            </a:r>
            <a:r>
              <a:rPr lang="ja-JP" altLang="en-US" sz="1400" dirty="0" smtClean="0"/>
              <a:t>の密度決定</a:t>
            </a:r>
            <a:r>
              <a:rPr lang="en-US" altLang="ja-JP" sz="1400" dirty="0" smtClean="0"/>
              <a:t>              </a:t>
            </a:r>
          </a:p>
          <a:p>
            <a:pPr marL="285750" indent="-285750">
              <a:buFont typeface="Arial"/>
              <a:buChar char="•"/>
            </a:pPr>
            <a:endParaRPr lang="en-US" altLang="ja-JP" sz="400" dirty="0" smtClean="0"/>
          </a:p>
          <a:p>
            <a:pPr marL="285750" indent="-285750">
              <a:buFont typeface="Arial"/>
              <a:buChar char="•"/>
            </a:pPr>
            <a:r>
              <a:rPr lang="en-US" altLang="ja-JP" sz="1400" baseline="30000" dirty="0" smtClean="0"/>
              <a:t>3</a:t>
            </a:r>
            <a:r>
              <a:rPr lang="en-US" altLang="ja-JP" sz="1400" dirty="0" smtClean="0"/>
              <a:t>He</a:t>
            </a:r>
            <a:r>
              <a:rPr lang="ja-JP" altLang="en-US" sz="1400" dirty="0" smtClean="0"/>
              <a:t>の吸収断面積</a:t>
            </a:r>
            <a:endParaRPr lang="en-US" altLang="ja-JP" sz="1400" dirty="0" smtClean="0"/>
          </a:p>
          <a:p>
            <a:pPr marL="285750" indent="-285750">
              <a:buFont typeface="Arial"/>
              <a:buChar char="•"/>
            </a:pPr>
            <a:endParaRPr lang="en-US" altLang="ja-JP" sz="400" dirty="0" smtClean="0"/>
          </a:p>
          <a:p>
            <a:pPr marL="285750" indent="-285750">
              <a:buFont typeface="Arial"/>
              <a:buChar char="•"/>
            </a:pPr>
            <a:r>
              <a:rPr kumimoji="1" lang="ja-JP" altLang="en-US" sz="1400" dirty="0" smtClean="0"/>
              <a:t>温度の一様性</a:t>
            </a:r>
            <a:endParaRPr kumimoji="1" lang="en-US" altLang="ja-JP" sz="1400" dirty="0" smtClean="0"/>
          </a:p>
          <a:p>
            <a:pPr marL="285750" indent="-285750">
              <a:buFont typeface="Arial"/>
              <a:buChar char="•"/>
            </a:pPr>
            <a:endParaRPr kumimoji="1" lang="en-US" altLang="ja-JP" sz="400" dirty="0" smtClean="0"/>
          </a:p>
          <a:p>
            <a:pPr marL="285750" indent="-285750">
              <a:buFont typeface="Arial"/>
              <a:buChar char="•"/>
            </a:pPr>
            <a:r>
              <a:rPr lang="ja-JP" altLang="en-US" sz="1400" dirty="0" smtClean="0"/>
              <a:t>窒素のアウトガスの寄与</a:t>
            </a:r>
            <a:endParaRPr kumimoji="1" lang="ja-JP" altLang="en-US" sz="1400" dirty="0"/>
          </a:p>
        </p:txBody>
      </p:sp>
      <p:sp>
        <p:nvSpPr>
          <p:cNvPr id="46" name="角丸四角形 45"/>
          <p:cNvSpPr/>
          <p:nvPr/>
        </p:nvSpPr>
        <p:spPr>
          <a:xfrm>
            <a:off x="5785366" y="5262383"/>
            <a:ext cx="3112572" cy="154703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8165561" y="5635364"/>
            <a:ext cx="675641" cy="1138773"/>
          </a:xfrm>
          <a:prstGeom prst="rect">
            <a:avLst/>
          </a:prstGeom>
        </p:spPr>
        <p:txBody>
          <a:bodyPr wrap="square">
            <a:spAutoFit/>
          </a:bodyPr>
          <a:lstStyle/>
          <a:p>
            <a:r>
              <a:rPr lang="en-US" altLang="ja-JP" sz="1400" dirty="0" smtClean="0"/>
              <a:t>0.5%              </a:t>
            </a:r>
            <a:endParaRPr lang="en-US" altLang="ja-JP" sz="1400" dirty="0"/>
          </a:p>
          <a:p>
            <a:endParaRPr lang="en-US" altLang="ja-JP" sz="400" dirty="0" smtClean="0"/>
          </a:p>
          <a:p>
            <a:r>
              <a:rPr lang="en-US" altLang="ja-JP" sz="1400" dirty="0" smtClean="0"/>
              <a:t>0.13%</a:t>
            </a:r>
          </a:p>
          <a:p>
            <a:endParaRPr lang="en-US" altLang="ja-JP" sz="400" dirty="0" smtClean="0"/>
          </a:p>
          <a:p>
            <a:r>
              <a:rPr lang="en-US" altLang="ja-JP" sz="1400" dirty="0" smtClean="0"/>
              <a:t>0.2%</a:t>
            </a:r>
          </a:p>
          <a:p>
            <a:endParaRPr lang="en-US" altLang="ja-JP" sz="400" dirty="0" smtClean="0"/>
          </a:p>
          <a:p>
            <a:r>
              <a:rPr lang="en-US" altLang="ja-JP" sz="1400" dirty="0" smtClean="0"/>
              <a:t>0.5%</a:t>
            </a:r>
            <a:endParaRPr lang="ja-JP" altLang="en-US" sz="1400" dirty="0"/>
          </a:p>
        </p:txBody>
      </p:sp>
    </p:spTree>
    <p:extLst>
      <p:ext uri="{BB962C8B-B14F-4D97-AF65-F5344CB8AC3E}">
        <p14:creationId xmlns:p14="http://schemas.microsoft.com/office/powerpoint/2010/main" val="41349873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1"/>
          <p:cNvSpPr>
            <a:spLocks noGrp="1"/>
          </p:cNvSpPr>
          <p:nvPr>
            <p:ph idx="1"/>
          </p:nvPr>
        </p:nvSpPr>
        <p:spPr>
          <a:xfrm>
            <a:off x="36159" y="768815"/>
            <a:ext cx="9058521" cy="4437744"/>
          </a:xfrm>
          <a:ln w="57150" cmpd="sng">
            <a:solidFill>
              <a:srgbClr val="FFFFFF"/>
            </a:solidFill>
            <a:miter lim="800000"/>
            <a:headEnd/>
            <a:tailEnd/>
          </a:ln>
          <a:extLst/>
        </p:spPr>
        <p:txBody>
          <a:bodyPr>
            <a:normAutofit/>
          </a:bodyPr>
          <a:lstStyle/>
          <a:p>
            <a:pPr>
              <a:defRPr/>
            </a:pPr>
            <a:r>
              <a:rPr lang="ja-JP" altLang="en-US" sz="2400" i="1" dirty="0" smtClean="0"/>
              <a:t>ビッグバン元素合成理論</a:t>
            </a:r>
            <a:r>
              <a:rPr lang="en-US" altLang="ja-JP" sz="2400" i="1" dirty="0" smtClean="0"/>
              <a:t> </a:t>
            </a:r>
            <a:r>
              <a:rPr lang="en-US" altLang="ja-JP" sz="1600" i="1" dirty="0" smtClean="0"/>
              <a:t>:</a:t>
            </a:r>
            <a:r>
              <a:rPr lang="ja-JP" altLang="en-US" sz="1600" i="1" dirty="0" smtClean="0"/>
              <a:t>　宇宙初期の軽元素の比率を予言</a:t>
            </a:r>
            <a:endParaRPr lang="en-US" altLang="ja-JP" sz="2000" dirty="0" smtClean="0"/>
          </a:p>
          <a:p>
            <a:pPr lvl="3">
              <a:defRPr/>
            </a:pPr>
            <a:endParaRPr lang="en-US" altLang="ja-JP" sz="500" dirty="0"/>
          </a:p>
          <a:p>
            <a:pPr marL="2286000" lvl="5" indent="0">
              <a:buNone/>
              <a:defRPr/>
            </a:pPr>
            <a:endParaRPr lang="en-US" altLang="ja-JP" dirty="0" smtClean="0"/>
          </a:p>
          <a:p>
            <a:pPr marL="109537" indent="0">
              <a:buFont typeface="Wingdings 3" charset="0"/>
              <a:buNone/>
              <a:defRPr/>
            </a:pPr>
            <a:endParaRPr lang="en-US" altLang="ja-JP" sz="2000" dirty="0"/>
          </a:p>
          <a:p>
            <a:pPr marL="109537" indent="0">
              <a:buFont typeface="Wingdings 3" charset="0"/>
              <a:buNone/>
              <a:defRPr/>
            </a:pPr>
            <a:endParaRPr lang="en-US" altLang="ja-JP" sz="2000" dirty="0" smtClean="0"/>
          </a:p>
          <a:p>
            <a:pPr marL="109537" indent="0">
              <a:buFont typeface="Wingdings 3" charset="0"/>
              <a:buNone/>
              <a:defRPr/>
            </a:pPr>
            <a:endParaRPr lang="en-US" altLang="ja-JP" sz="2000" dirty="0"/>
          </a:p>
          <a:p>
            <a:pPr marL="109537" indent="0">
              <a:buFont typeface="Wingdings 3" charset="0"/>
              <a:buNone/>
              <a:defRPr/>
            </a:pPr>
            <a:endParaRPr lang="en-US" altLang="ja-JP" sz="2000" dirty="0" smtClean="0"/>
          </a:p>
          <a:p>
            <a:pPr>
              <a:defRPr/>
            </a:pPr>
            <a:endParaRPr lang="en-US" altLang="ja-JP" sz="2000" dirty="0" smtClean="0"/>
          </a:p>
          <a:p>
            <a:pPr>
              <a:defRPr/>
            </a:pPr>
            <a:endParaRPr lang="en-US" altLang="ja-JP" sz="2000" dirty="0"/>
          </a:p>
          <a:p>
            <a:pPr>
              <a:defRPr/>
            </a:pPr>
            <a:endParaRPr lang="en-US" altLang="ja-JP" sz="2000" dirty="0" smtClean="0"/>
          </a:p>
          <a:p>
            <a:pPr>
              <a:defRPr/>
            </a:pPr>
            <a:endParaRPr lang="en-US" altLang="ja-JP" sz="2000" i="1" dirty="0" smtClean="0">
              <a:solidFill>
                <a:srgbClr val="C0504D"/>
              </a:solidFill>
            </a:endParaRPr>
          </a:p>
        </p:txBody>
      </p:sp>
      <p:sp>
        <p:nvSpPr>
          <p:cNvPr id="1638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7411" name="Rectangle 2"/>
          <p:cNvSpPr>
            <a:spLocks noGrp="1" noChangeArrowheads="1"/>
          </p:cNvSpPr>
          <p:nvPr>
            <p:ph type="title"/>
          </p:nvPr>
        </p:nvSpPr>
        <p:spPr>
          <a:xfrm>
            <a:off x="0" y="-234950"/>
            <a:ext cx="8229600" cy="1143000"/>
          </a:xfrm>
        </p:spPr>
        <p:txBody>
          <a:bodyPr/>
          <a:lstStyle/>
          <a:p>
            <a:pPr>
              <a:defRPr/>
            </a:pP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Motivation</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pic>
        <p:nvPicPr>
          <p:cNvPr id="2" name="図 1" descr="スクリーンショット（2012-01-16 15.29.33）.png"/>
          <p:cNvPicPr>
            <a:picLocks noChangeAspect="1"/>
          </p:cNvPicPr>
          <p:nvPr/>
        </p:nvPicPr>
        <p:blipFill rotWithShape="1">
          <a:blip r:embed="rId3">
            <a:extLst>
              <a:ext uri="{28A0092B-C50C-407E-A947-70E740481C1C}">
                <a14:useLocalDpi xmlns:a14="http://schemas.microsoft.com/office/drawing/2010/main" val="0"/>
              </a:ext>
            </a:extLst>
          </a:blip>
          <a:srcRect b="64317"/>
          <a:stretch/>
        </p:blipFill>
        <p:spPr>
          <a:xfrm>
            <a:off x="4909691" y="2972676"/>
            <a:ext cx="2979159" cy="1200938"/>
          </a:xfrm>
          <a:prstGeom prst="rect">
            <a:avLst/>
          </a:prstGeom>
        </p:spPr>
      </p:pic>
      <p:cxnSp>
        <p:nvCxnSpPr>
          <p:cNvPr id="11" name="直線コネクタ 10"/>
          <p:cNvCxnSpPr/>
          <p:nvPr/>
        </p:nvCxnSpPr>
        <p:spPr>
          <a:xfrm>
            <a:off x="5350383" y="3516961"/>
            <a:ext cx="2405633" cy="0"/>
          </a:xfrm>
          <a:prstGeom prst="line">
            <a:avLst/>
          </a:prstGeom>
          <a:ln>
            <a:solidFill>
              <a:srgbClr val="10DDD8"/>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95" y="3334007"/>
            <a:ext cx="2998024" cy="220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コネクタ 11"/>
          <p:cNvCxnSpPr/>
          <p:nvPr/>
        </p:nvCxnSpPr>
        <p:spPr>
          <a:xfrm>
            <a:off x="5350383" y="3339552"/>
            <a:ext cx="2405633"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597978" y="1408489"/>
            <a:ext cx="4233198" cy="707886"/>
          </a:xfrm>
          <a:prstGeom prst="rect">
            <a:avLst/>
          </a:prstGeom>
        </p:spPr>
        <p:txBody>
          <a:bodyPr wrap="square">
            <a:spAutoFit/>
          </a:bodyPr>
          <a:lstStyle/>
          <a:p>
            <a:pPr lvl="1" algn="ctr">
              <a:defRPr/>
            </a:pPr>
            <a:r>
              <a:rPr lang="ja-JP" altLang="en-US" sz="2000" dirty="0"/>
              <a:t>バリオン密度</a:t>
            </a:r>
            <a:r>
              <a:rPr lang="en-US" altLang="ja-JP" sz="2000" dirty="0"/>
              <a:t> </a:t>
            </a:r>
            <a:r>
              <a:rPr lang="ja-JP" altLang="en-US" sz="2000" dirty="0"/>
              <a:t>：</a:t>
            </a:r>
            <a:r>
              <a:rPr lang="en-US" altLang="ja-JP" sz="2000" dirty="0"/>
              <a:t> </a:t>
            </a:r>
            <a:r>
              <a:rPr lang="el-GR" altLang="ja-JP" sz="2000" dirty="0"/>
              <a:t>η</a:t>
            </a:r>
            <a:r>
              <a:rPr lang="el-GR" altLang="ja-JP" sz="2000" baseline="-25000" dirty="0"/>
              <a:t>10</a:t>
            </a:r>
            <a:r>
              <a:rPr lang="el-GR" altLang="ja-JP" sz="2000" dirty="0"/>
              <a:t> = </a:t>
            </a:r>
            <a:r>
              <a:rPr lang="en-US" altLang="ja-JP" sz="2000" dirty="0"/>
              <a:t> </a:t>
            </a:r>
            <a:r>
              <a:rPr lang="el-GR" altLang="ja-JP" sz="2000" dirty="0"/>
              <a:t>6.23</a:t>
            </a:r>
            <a:r>
              <a:rPr lang="en-US" altLang="ja-JP" sz="2000" dirty="0"/>
              <a:t> </a:t>
            </a:r>
            <a:r>
              <a:rPr lang="el-GR" altLang="ja-JP" sz="2000" dirty="0"/>
              <a:t>±</a:t>
            </a:r>
            <a:r>
              <a:rPr lang="en-US" altLang="ja-JP" sz="2000" dirty="0"/>
              <a:t> </a:t>
            </a:r>
            <a:r>
              <a:rPr lang="el-GR" altLang="ja-JP" sz="2000" dirty="0" smtClean="0"/>
              <a:t>0.17</a:t>
            </a:r>
            <a:endParaRPr lang="en-US" altLang="ja-JP" sz="2000" dirty="0" smtClean="0"/>
          </a:p>
          <a:p>
            <a:pPr lvl="1" algn="ctr">
              <a:defRPr/>
            </a:pPr>
            <a:r>
              <a:rPr lang="ja-JP" altLang="en-US" sz="2000" dirty="0" smtClean="0"/>
              <a:t>（</a:t>
            </a:r>
            <a:r>
              <a:rPr lang="en-US" altLang="ja-JP" sz="2000" dirty="0"/>
              <a:t>WMAP, </a:t>
            </a:r>
            <a:r>
              <a:rPr lang="en-US" altLang="ja-JP" sz="2000" dirty="0" smtClean="0"/>
              <a:t>2008</a:t>
            </a:r>
            <a:r>
              <a:rPr lang="ja-JP" altLang="en-US" sz="2000" dirty="0"/>
              <a:t>）</a:t>
            </a:r>
            <a:endParaRPr lang="en-US" altLang="ja-JP" sz="2000" dirty="0"/>
          </a:p>
        </p:txBody>
      </p:sp>
      <p:sp>
        <p:nvSpPr>
          <p:cNvPr id="20" name="テキスト ボックス 19"/>
          <p:cNvSpPr txBox="1"/>
          <p:nvPr/>
        </p:nvSpPr>
        <p:spPr>
          <a:xfrm>
            <a:off x="36159" y="2700340"/>
            <a:ext cx="1173894" cy="246221"/>
          </a:xfrm>
          <a:prstGeom prst="rect">
            <a:avLst/>
          </a:prstGeom>
          <a:noFill/>
        </p:spPr>
        <p:txBody>
          <a:bodyPr wrap="none" rtlCol="0">
            <a:spAutoFit/>
          </a:bodyPr>
          <a:lstStyle/>
          <a:p>
            <a:r>
              <a:rPr kumimoji="1" lang="ja-JP" altLang="en-US" sz="1000" dirty="0" smtClean="0"/>
              <a:t>ビッグバン</a:t>
            </a:r>
            <a:r>
              <a:rPr lang="ja-JP" altLang="en-US" sz="1000" dirty="0" smtClean="0"/>
              <a:t>から</a:t>
            </a:r>
            <a:r>
              <a:rPr kumimoji="1" lang="en-US" altLang="ja-JP" sz="1000" dirty="0" smtClean="0"/>
              <a:t>1</a:t>
            </a:r>
            <a:r>
              <a:rPr kumimoji="1" lang="ja-JP" altLang="en-US" sz="1000" dirty="0" smtClean="0"/>
              <a:t>秒</a:t>
            </a:r>
            <a:endParaRPr kumimoji="1" lang="ja-JP" altLang="en-US" sz="1000" dirty="0"/>
          </a:p>
        </p:txBody>
      </p:sp>
      <p:sp>
        <p:nvSpPr>
          <p:cNvPr id="27" name="テキスト ボックス 26"/>
          <p:cNvSpPr txBox="1"/>
          <p:nvPr/>
        </p:nvSpPr>
        <p:spPr>
          <a:xfrm>
            <a:off x="2852943" y="2647263"/>
            <a:ext cx="1173894" cy="246221"/>
          </a:xfrm>
          <a:prstGeom prst="rect">
            <a:avLst/>
          </a:prstGeom>
          <a:noFill/>
        </p:spPr>
        <p:txBody>
          <a:bodyPr wrap="none" rtlCol="0">
            <a:spAutoFit/>
          </a:bodyPr>
          <a:lstStyle/>
          <a:p>
            <a:r>
              <a:rPr kumimoji="1" lang="ja-JP" altLang="en-US" sz="1000" dirty="0" smtClean="0"/>
              <a:t>ビッグバン</a:t>
            </a:r>
            <a:r>
              <a:rPr lang="ja-JP" altLang="en-US" sz="1000" dirty="0" smtClean="0"/>
              <a:t>から</a:t>
            </a:r>
            <a:r>
              <a:rPr lang="en-US" altLang="ja-JP" sz="1000" dirty="0" smtClean="0"/>
              <a:t>3</a:t>
            </a:r>
            <a:r>
              <a:rPr lang="ja-JP" altLang="en-US" sz="1000" dirty="0" smtClean="0"/>
              <a:t>分</a:t>
            </a:r>
            <a:endParaRPr kumimoji="1" lang="ja-JP" altLang="en-US" sz="1000" dirty="0"/>
          </a:p>
        </p:txBody>
      </p:sp>
      <p:cxnSp>
        <p:nvCxnSpPr>
          <p:cNvPr id="23" name="直線矢印コネクタ 22"/>
          <p:cNvCxnSpPr>
            <a:stCxn id="20" idx="2"/>
          </p:cNvCxnSpPr>
          <p:nvPr/>
        </p:nvCxnSpPr>
        <p:spPr>
          <a:xfrm>
            <a:off x="623106" y="2946561"/>
            <a:ext cx="709565" cy="5234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2968539" y="2946561"/>
            <a:ext cx="122085" cy="5234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384" name="角丸四角形吹き出し 16383"/>
          <p:cNvSpPr/>
          <p:nvPr/>
        </p:nvSpPr>
        <p:spPr>
          <a:xfrm>
            <a:off x="1332671" y="2641386"/>
            <a:ext cx="1311115" cy="424496"/>
          </a:xfrm>
          <a:prstGeom prst="wedgeRoundRectCallout">
            <a:avLst>
              <a:gd name="adj1" fmla="val 36112"/>
              <a:gd name="adj2" fmla="val 162302"/>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smtClean="0">
                <a:solidFill>
                  <a:schemeClr val="tx1"/>
                </a:solidFill>
              </a:rPr>
              <a:t>陽子と</a:t>
            </a:r>
            <a:r>
              <a:rPr kumimoji="1" lang="ja-JP" altLang="en-US" sz="1400" dirty="0" smtClean="0">
                <a:solidFill>
                  <a:srgbClr val="FF0000"/>
                </a:solidFill>
              </a:rPr>
              <a:t>中性子</a:t>
            </a:r>
            <a:endParaRPr kumimoji="1" lang="en-US" altLang="ja-JP" sz="1400" dirty="0" smtClean="0">
              <a:solidFill>
                <a:srgbClr val="FF0000"/>
              </a:solidFill>
            </a:endParaRPr>
          </a:p>
        </p:txBody>
      </p:sp>
      <p:sp>
        <p:nvSpPr>
          <p:cNvPr id="16385" name="下矢印 16384"/>
          <p:cNvSpPr/>
          <p:nvPr/>
        </p:nvSpPr>
        <p:spPr>
          <a:xfrm rot="16200000">
            <a:off x="4230461" y="3215763"/>
            <a:ext cx="323370" cy="716890"/>
          </a:xfrm>
          <a:prstGeom prst="downArrow">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00"/>
              </a:solidFill>
            </a:endParaRPr>
          </a:p>
        </p:txBody>
      </p:sp>
      <p:sp>
        <p:nvSpPr>
          <p:cNvPr id="16388" name="正方形/長方形 16387"/>
          <p:cNvSpPr/>
          <p:nvPr/>
        </p:nvSpPr>
        <p:spPr>
          <a:xfrm>
            <a:off x="4673996" y="4040314"/>
            <a:ext cx="643946" cy="202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8" name="図 37" descr="スクリーンショット（2012-01-16 15.29.33）.png"/>
          <p:cNvPicPr>
            <a:picLocks noChangeAspect="1"/>
          </p:cNvPicPr>
          <p:nvPr/>
        </p:nvPicPr>
        <p:blipFill rotWithShape="1">
          <a:blip r:embed="rId3">
            <a:extLst>
              <a:ext uri="{28A0092B-C50C-407E-A947-70E740481C1C}">
                <a14:useLocalDpi xmlns:a14="http://schemas.microsoft.com/office/drawing/2010/main" val="0"/>
              </a:ext>
            </a:extLst>
          </a:blip>
          <a:srcRect t="91238"/>
          <a:stretch/>
        </p:blipFill>
        <p:spPr>
          <a:xfrm>
            <a:off x="4868136" y="4212848"/>
            <a:ext cx="2979159" cy="294906"/>
          </a:xfrm>
          <a:prstGeom prst="rect">
            <a:avLst/>
          </a:prstGeom>
        </p:spPr>
      </p:pic>
      <p:sp>
        <p:nvSpPr>
          <p:cNvPr id="40" name="下矢印 39"/>
          <p:cNvSpPr/>
          <p:nvPr/>
        </p:nvSpPr>
        <p:spPr>
          <a:xfrm>
            <a:off x="2044280" y="2239718"/>
            <a:ext cx="323370" cy="329301"/>
          </a:xfrm>
          <a:prstGeom prst="downArrow">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00"/>
              </a:solidFill>
            </a:endParaRPr>
          </a:p>
        </p:txBody>
      </p:sp>
      <p:sp>
        <p:nvSpPr>
          <p:cNvPr id="16394" name="角丸四角形 16393"/>
          <p:cNvSpPr/>
          <p:nvPr/>
        </p:nvSpPr>
        <p:spPr>
          <a:xfrm>
            <a:off x="5159058" y="1346305"/>
            <a:ext cx="3682806" cy="77007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395" name="正方形/長方形 16394"/>
          <p:cNvSpPr/>
          <p:nvPr/>
        </p:nvSpPr>
        <p:spPr>
          <a:xfrm>
            <a:off x="0" y="1408489"/>
            <a:ext cx="4506213" cy="707886"/>
          </a:xfrm>
          <a:prstGeom prst="rect">
            <a:avLst/>
          </a:prstGeom>
        </p:spPr>
        <p:txBody>
          <a:bodyPr wrap="square">
            <a:spAutoFit/>
          </a:bodyPr>
          <a:lstStyle/>
          <a:p>
            <a:pPr lvl="1" algn="ctr">
              <a:defRPr/>
            </a:pPr>
            <a:r>
              <a:rPr lang="ja-JP" altLang="en-US" sz="2000" dirty="0"/>
              <a:t>中性子寿命</a:t>
            </a:r>
            <a:r>
              <a:rPr lang="en-US" altLang="ja-JP" sz="2000" dirty="0"/>
              <a:t>    :  </a:t>
            </a:r>
            <a:r>
              <a:rPr lang="el-GR" altLang="ja-JP" sz="2000" dirty="0"/>
              <a:t>τ</a:t>
            </a:r>
            <a:r>
              <a:rPr lang="el-GR" altLang="ja-JP" sz="2000" baseline="-25000" dirty="0"/>
              <a:t>n</a:t>
            </a:r>
            <a:r>
              <a:rPr lang="en-US" altLang="ja-JP" sz="2000" baseline="-25000" dirty="0"/>
              <a:t>   </a:t>
            </a:r>
            <a:r>
              <a:rPr lang="el-GR" altLang="ja-JP" sz="2000" dirty="0"/>
              <a:t> = </a:t>
            </a:r>
            <a:r>
              <a:rPr lang="en-US" altLang="ja-JP" sz="2000" dirty="0"/>
              <a:t> </a:t>
            </a:r>
            <a:r>
              <a:rPr lang="el-GR" altLang="ja-JP" sz="2000" dirty="0"/>
              <a:t>885.7 ± 0.8 </a:t>
            </a:r>
            <a:r>
              <a:rPr lang="en-US" altLang="ja-JP" sz="2000" dirty="0"/>
              <a:t>  </a:t>
            </a:r>
            <a:r>
              <a:rPr lang="ja-JP" altLang="en-US" sz="2000" dirty="0"/>
              <a:t>（</a:t>
            </a:r>
            <a:r>
              <a:rPr lang="en-US" altLang="ja-JP" sz="2000" dirty="0"/>
              <a:t>PDG, 2010</a:t>
            </a:r>
            <a:r>
              <a:rPr lang="ja-JP" altLang="en-US" sz="2000" dirty="0"/>
              <a:t>）</a:t>
            </a:r>
            <a:endParaRPr lang="en-US" altLang="ja-JP" sz="2000" dirty="0"/>
          </a:p>
        </p:txBody>
      </p:sp>
      <p:sp>
        <p:nvSpPr>
          <p:cNvPr id="48" name="角丸四角形 47"/>
          <p:cNvSpPr/>
          <p:nvPr/>
        </p:nvSpPr>
        <p:spPr>
          <a:xfrm>
            <a:off x="609441" y="1346025"/>
            <a:ext cx="3682806" cy="77007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a:off x="7070735" y="2239718"/>
            <a:ext cx="323370" cy="657133"/>
          </a:xfrm>
          <a:prstGeom prst="downArrow">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00"/>
              </a:solidFill>
            </a:endParaRPr>
          </a:p>
        </p:txBody>
      </p:sp>
      <p:sp>
        <p:nvSpPr>
          <p:cNvPr id="16396" name="正方形/長方形 16395"/>
          <p:cNvSpPr/>
          <p:nvPr/>
        </p:nvSpPr>
        <p:spPr>
          <a:xfrm>
            <a:off x="4436745" y="4548529"/>
            <a:ext cx="4487188" cy="1754327"/>
          </a:xfrm>
          <a:prstGeom prst="rect">
            <a:avLst/>
          </a:prstGeom>
        </p:spPr>
        <p:txBody>
          <a:bodyPr wrap="none">
            <a:spAutoFit/>
          </a:bodyPr>
          <a:lstStyle/>
          <a:p>
            <a:r>
              <a:rPr lang="ja-JP" altLang="en-US" dirty="0" smtClean="0"/>
              <a:t>観測値　：　</a:t>
            </a:r>
            <a:r>
              <a:rPr lang="en-US" altLang="ja-JP" dirty="0" smtClean="0"/>
              <a:t>He/H = 0.2565 ± 0.0010 ± 0.0050</a:t>
            </a:r>
          </a:p>
          <a:p>
            <a:r>
              <a:rPr lang="en-US" altLang="ja-JP" dirty="0"/>
              <a:t> </a:t>
            </a:r>
            <a:r>
              <a:rPr lang="en-US" altLang="ja-JP" dirty="0" smtClean="0"/>
              <a:t>                                          </a:t>
            </a:r>
            <a:r>
              <a:rPr lang="ja-JP" altLang="en-US" dirty="0" smtClean="0"/>
              <a:t>　　　　　</a:t>
            </a:r>
            <a:r>
              <a:rPr lang="en-US" altLang="ja-JP" dirty="0" smtClean="0"/>
              <a:t>(</a:t>
            </a:r>
            <a:r>
              <a:rPr lang="en-US" altLang="ja-JP" dirty="0" err="1" smtClean="0"/>
              <a:t>Izotov</a:t>
            </a:r>
            <a:r>
              <a:rPr lang="en-US" altLang="ja-JP" dirty="0" smtClean="0"/>
              <a:t>, 2010)</a:t>
            </a:r>
          </a:p>
          <a:p>
            <a:endParaRPr lang="en-US" altLang="ja-JP" dirty="0"/>
          </a:p>
          <a:p>
            <a:endParaRPr lang="en-US" altLang="ja-JP" dirty="0" smtClean="0"/>
          </a:p>
          <a:p>
            <a:r>
              <a:rPr lang="ja-JP" altLang="en-US" dirty="0"/>
              <a:t>予言値　：　</a:t>
            </a:r>
            <a:r>
              <a:rPr lang="en-US" altLang="ja-JP" dirty="0"/>
              <a:t>He/H = 0.2486 ± 0.0002</a:t>
            </a:r>
          </a:p>
          <a:p>
            <a:r>
              <a:rPr lang="en-US" altLang="ja-JP" dirty="0" smtClean="0"/>
              <a:t> </a:t>
            </a:r>
            <a:endParaRPr lang="ja-JP" altLang="en-US" dirty="0"/>
          </a:p>
        </p:txBody>
      </p:sp>
      <p:sp>
        <p:nvSpPr>
          <p:cNvPr id="16397" name="上下矢印 16396"/>
          <p:cNvSpPr/>
          <p:nvPr/>
        </p:nvSpPr>
        <p:spPr>
          <a:xfrm>
            <a:off x="5249567" y="4934336"/>
            <a:ext cx="484632" cy="681991"/>
          </a:xfrm>
          <a:prstGeom prst="upDownArrow">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398" name="正方形/長方形 16397"/>
          <p:cNvSpPr/>
          <p:nvPr/>
        </p:nvSpPr>
        <p:spPr>
          <a:xfrm>
            <a:off x="5890290" y="5090666"/>
            <a:ext cx="886067" cy="369332"/>
          </a:xfrm>
          <a:prstGeom prst="rect">
            <a:avLst/>
          </a:prstGeom>
        </p:spPr>
        <p:txBody>
          <a:bodyPr wrap="none">
            <a:spAutoFit/>
          </a:bodyPr>
          <a:lstStyle/>
          <a:p>
            <a:r>
              <a:rPr lang="en-US" altLang="ja-JP" dirty="0" smtClean="0">
                <a:solidFill>
                  <a:srgbClr val="FF0000"/>
                </a:solidFill>
              </a:rPr>
              <a:t>2σ</a:t>
            </a:r>
            <a:r>
              <a:rPr lang="ja-JP" altLang="en-US" dirty="0" smtClean="0">
                <a:solidFill>
                  <a:srgbClr val="FF0000"/>
                </a:solidFill>
              </a:rPr>
              <a:t>の差</a:t>
            </a:r>
            <a:endParaRPr lang="ja-JP" altLang="en-US" dirty="0">
              <a:solidFill>
                <a:srgbClr val="FF0000"/>
              </a:solidFill>
            </a:endParaRPr>
          </a:p>
        </p:txBody>
      </p:sp>
      <p:sp>
        <p:nvSpPr>
          <p:cNvPr id="53" name="角丸四角形吹き出し 52"/>
          <p:cNvSpPr/>
          <p:nvPr/>
        </p:nvSpPr>
        <p:spPr>
          <a:xfrm>
            <a:off x="7891318" y="3527896"/>
            <a:ext cx="795482" cy="424496"/>
          </a:xfrm>
          <a:prstGeom prst="wedgeRoundRectCallout">
            <a:avLst>
              <a:gd name="adj1" fmla="val -62543"/>
              <a:gd name="adj2" fmla="val -45465"/>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smtClean="0">
                <a:solidFill>
                  <a:srgbClr val="FF0000"/>
                </a:solidFill>
              </a:rPr>
              <a:t>予言値</a:t>
            </a:r>
            <a:endParaRPr kumimoji="1" lang="en-US" altLang="ja-JP" sz="1400" dirty="0" smtClean="0">
              <a:solidFill>
                <a:srgbClr val="FF0000"/>
              </a:solidFill>
            </a:endParaRPr>
          </a:p>
        </p:txBody>
      </p:sp>
      <p:sp>
        <p:nvSpPr>
          <p:cNvPr id="54" name="角丸四角形吹き出し 53"/>
          <p:cNvSpPr/>
          <p:nvPr/>
        </p:nvSpPr>
        <p:spPr>
          <a:xfrm>
            <a:off x="7973165" y="2734313"/>
            <a:ext cx="795482" cy="424496"/>
          </a:xfrm>
          <a:prstGeom prst="wedgeRoundRectCallout">
            <a:avLst>
              <a:gd name="adj1" fmla="val -72151"/>
              <a:gd name="adj2" fmla="val 86121"/>
              <a:gd name="adj3" fmla="val 16667"/>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smtClean="0">
                <a:solidFill>
                  <a:srgbClr val="FF0000"/>
                </a:solidFill>
              </a:rPr>
              <a:t>観測値</a:t>
            </a:r>
            <a:endParaRPr kumimoji="1" lang="en-US" altLang="ja-JP" sz="1400" dirty="0" smtClean="0">
              <a:solidFill>
                <a:srgbClr val="FF0000"/>
              </a:solidFill>
            </a:endParaRPr>
          </a:p>
        </p:txBody>
      </p:sp>
      <p:sp>
        <p:nvSpPr>
          <p:cNvPr id="55" name="正方形/長方形 54"/>
          <p:cNvSpPr>
            <a:spLocks noChangeArrowheads="1"/>
          </p:cNvSpPr>
          <p:nvPr/>
        </p:nvSpPr>
        <p:spPr bwMode="auto">
          <a:xfrm>
            <a:off x="744347" y="6184824"/>
            <a:ext cx="7707262" cy="646331"/>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ja-JP" altLang="en-US" dirty="0" smtClean="0">
                <a:solidFill>
                  <a:srgbClr val="FF0000"/>
                </a:solidFill>
                <a:latin typeface="Lucida Sans Unicode" charset="0"/>
                <a:ea typeface="ＭＳ Ｐゴシック" charset="0"/>
                <a:cs typeface="ＭＳ Ｐゴシック" charset="0"/>
              </a:rPr>
              <a:t>中性子寿命測定の精度向上を通じて従来のビッグバン元素合成理論を超える物理に迫ることができる</a:t>
            </a:r>
            <a:endParaRPr lang="ja-JP" altLang="en-US" dirty="0">
              <a:solidFill>
                <a:srgbClr val="FF0000"/>
              </a:solidFill>
              <a:latin typeface="Lucida Sans Unicode" charset="0"/>
              <a:ea typeface="ＭＳ Ｐゴシック" charset="0"/>
              <a:cs typeface="ＭＳ Ｐゴシック" charset="0"/>
            </a:endParaRPr>
          </a:p>
        </p:txBody>
      </p:sp>
      <p:sp>
        <p:nvSpPr>
          <p:cNvPr id="16399" name="正方形/長方形 16398"/>
          <p:cNvSpPr/>
          <p:nvPr/>
        </p:nvSpPr>
        <p:spPr>
          <a:xfrm>
            <a:off x="4068244" y="3039677"/>
            <a:ext cx="676312" cy="369332"/>
          </a:xfrm>
          <a:prstGeom prst="rect">
            <a:avLst/>
          </a:prstGeom>
        </p:spPr>
        <p:txBody>
          <a:bodyPr wrap="none">
            <a:spAutoFit/>
          </a:bodyPr>
          <a:lstStyle/>
          <a:p>
            <a:r>
              <a:rPr lang="en-US" altLang="ja-JP" dirty="0"/>
              <a:t>He/H </a:t>
            </a:r>
            <a:endParaRPr lang="ja-JP" altLang="en-US" dirty="0"/>
          </a:p>
        </p:txBody>
      </p:sp>
    </p:spTree>
    <p:extLst>
      <p:ext uri="{BB962C8B-B14F-4D97-AF65-F5344CB8AC3E}">
        <p14:creationId xmlns:p14="http://schemas.microsoft.com/office/powerpoint/2010/main" val="403426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197590"/>
            <a:ext cx="2133600" cy="365125"/>
          </a:xfrm>
        </p:spPr>
        <p:txBody>
          <a:bodyPr/>
          <a:lstStyle/>
          <a:p>
            <a:fld id="{9B0CFA48-2645-BA46-ACA1-D8C7F53859BA}" type="slidenum">
              <a:rPr kumimoji="1" lang="ja-JP" altLang="en-US" smtClean="0"/>
              <a:pPr/>
              <a:t>20</a:t>
            </a:fld>
            <a:endParaRPr kumimoji="1" lang="ja-JP" altLang="en-US"/>
          </a:p>
        </p:txBody>
      </p:sp>
      <p:sp>
        <p:nvSpPr>
          <p:cNvPr id="5"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6" name="Rectangle 2"/>
          <p:cNvSpPr>
            <a:spLocks noGrp="1" noChangeArrowheads="1"/>
          </p:cNvSpPr>
          <p:nvPr>
            <p:ph type="title"/>
          </p:nvPr>
        </p:nvSpPr>
        <p:spPr>
          <a:xfrm>
            <a:off x="0" y="-240926"/>
            <a:ext cx="82296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まとめ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正方形/長方形 6"/>
          <p:cNvSpPr/>
          <p:nvPr/>
        </p:nvSpPr>
        <p:spPr>
          <a:xfrm>
            <a:off x="1282410" y="4971015"/>
            <a:ext cx="6017240" cy="646331"/>
          </a:xfrm>
          <a:prstGeom prst="rect">
            <a:avLst/>
          </a:prstGeom>
          <a:ln w="28575" cmpd="sng">
            <a:solidFill>
              <a:srgbClr val="0000FF"/>
            </a:solidFill>
          </a:ln>
        </p:spPr>
        <p:txBody>
          <a:bodyPr wrap="square">
            <a:spAutoFit/>
          </a:bodyPr>
          <a:lstStyle/>
          <a:p>
            <a:pPr lvl="1" algn="ctr"/>
            <a:r>
              <a:rPr lang="ja-JP" altLang="en-US" i="1" dirty="0" smtClean="0">
                <a:solidFill>
                  <a:srgbClr val="FF0000"/>
                </a:solidFill>
              </a:rPr>
              <a:t>加速器</a:t>
            </a:r>
            <a:r>
              <a:rPr lang="ja-JP" altLang="en-US" i="1" dirty="0">
                <a:solidFill>
                  <a:srgbClr val="FF0000"/>
                </a:solidFill>
              </a:rPr>
              <a:t>を</a:t>
            </a:r>
            <a:r>
              <a:rPr lang="ja-JP" altLang="en-US" i="1" dirty="0" smtClean="0">
                <a:solidFill>
                  <a:srgbClr val="FF0000"/>
                </a:solidFill>
              </a:rPr>
              <a:t>用いた新たな中性子寿命測定実験を考案し、</a:t>
            </a:r>
            <a:endParaRPr lang="en-US" altLang="ja-JP" i="1" dirty="0" smtClean="0">
              <a:solidFill>
                <a:srgbClr val="FF0000"/>
              </a:solidFill>
            </a:endParaRPr>
          </a:p>
          <a:p>
            <a:pPr lvl="1" algn="ctr"/>
            <a:r>
              <a:rPr lang="en-US" altLang="ja-JP" i="1" dirty="0" smtClean="0">
                <a:solidFill>
                  <a:srgbClr val="FF0000"/>
                </a:solidFill>
              </a:rPr>
              <a:t>0(0.1%)</a:t>
            </a:r>
            <a:r>
              <a:rPr lang="ja-JP" altLang="en-US" i="1" dirty="0" smtClean="0">
                <a:solidFill>
                  <a:srgbClr val="FF0000"/>
                </a:solidFill>
              </a:rPr>
              <a:t>の精度を目指す</a:t>
            </a:r>
            <a:endParaRPr lang="en-US" altLang="ja-JP" i="1" dirty="0" smtClean="0">
              <a:solidFill>
                <a:srgbClr val="FF0000"/>
              </a:solidFill>
            </a:endParaRPr>
          </a:p>
        </p:txBody>
      </p:sp>
      <p:sp>
        <p:nvSpPr>
          <p:cNvPr id="8" name="テキスト ボックス 7"/>
          <p:cNvSpPr txBox="1"/>
          <p:nvPr/>
        </p:nvSpPr>
        <p:spPr>
          <a:xfrm>
            <a:off x="3254417" y="1551383"/>
            <a:ext cx="1569660" cy="646331"/>
          </a:xfrm>
          <a:prstGeom prst="rect">
            <a:avLst/>
          </a:prstGeom>
          <a:noFill/>
          <a:ln>
            <a:solidFill>
              <a:srgbClr val="000000"/>
            </a:solidFill>
          </a:ln>
        </p:spPr>
        <p:txBody>
          <a:bodyPr wrap="none" rtlCol="0">
            <a:spAutoFit/>
          </a:bodyPr>
          <a:lstStyle/>
          <a:p>
            <a:pPr algn="ctr"/>
            <a:r>
              <a:rPr kumimoji="1" lang="ja-JP" altLang="en-US" dirty="0" smtClean="0"/>
              <a:t>ビッグバン</a:t>
            </a:r>
            <a:endParaRPr kumimoji="1" lang="en-US" altLang="ja-JP" dirty="0" smtClean="0"/>
          </a:p>
          <a:p>
            <a:r>
              <a:rPr kumimoji="1" lang="ja-JP" altLang="en-US" dirty="0" smtClean="0"/>
              <a:t>元素合成理論</a:t>
            </a:r>
            <a:endParaRPr kumimoji="1" lang="ja-JP" altLang="en-US" dirty="0"/>
          </a:p>
        </p:txBody>
      </p:sp>
      <p:cxnSp>
        <p:nvCxnSpPr>
          <p:cNvPr id="10" name="直線矢印コネクタ 9"/>
          <p:cNvCxnSpPr/>
          <p:nvPr/>
        </p:nvCxnSpPr>
        <p:spPr>
          <a:xfrm>
            <a:off x="2137323" y="1533968"/>
            <a:ext cx="958349" cy="27634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2137323" y="1962716"/>
            <a:ext cx="958349" cy="26506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679222" y="1275258"/>
            <a:ext cx="1338828" cy="369332"/>
          </a:xfrm>
          <a:prstGeom prst="rect">
            <a:avLst/>
          </a:prstGeom>
          <a:noFill/>
        </p:spPr>
        <p:txBody>
          <a:bodyPr wrap="none" rtlCol="0">
            <a:spAutoFit/>
          </a:bodyPr>
          <a:lstStyle/>
          <a:p>
            <a:r>
              <a:rPr kumimoji="1" lang="ja-JP" altLang="en-US" dirty="0" smtClean="0">
                <a:solidFill>
                  <a:srgbClr val="FF0000"/>
                </a:solidFill>
              </a:rPr>
              <a:t>中性子寿命</a:t>
            </a:r>
            <a:endParaRPr kumimoji="1" lang="ja-JP" altLang="en-US" dirty="0">
              <a:solidFill>
                <a:srgbClr val="FF0000"/>
              </a:solidFill>
            </a:endParaRPr>
          </a:p>
        </p:txBody>
      </p:sp>
      <p:sp>
        <p:nvSpPr>
          <p:cNvPr id="17" name="テキスト ボックス 16"/>
          <p:cNvSpPr txBox="1"/>
          <p:nvPr/>
        </p:nvSpPr>
        <p:spPr>
          <a:xfrm>
            <a:off x="679222" y="2090151"/>
            <a:ext cx="1464163" cy="369332"/>
          </a:xfrm>
          <a:prstGeom prst="rect">
            <a:avLst/>
          </a:prstGeom>
          <a:noFill/>
        </p:spPr>
        <p:txBody>
          <a:bodyPr wrap="none" rtlCol="0">
            <a:spAutoFit/>
          </a:bodyPr>
          <a:lstStyle/>
          <a:p>
            <a:r>
              <a:rPr kumimoji="1" lang="ja-JP" altLang="en-US" dirty="0" smtClean="0"/>
              <a:t>バリオン密度</a:t>
            </a:r>
            <a:endParaRPr kumimoji="1" lang="ja-JP" altLang="en-US" dirty="0"/>
          </a:p>
        </p:txBody>
      </p:sp>
      <p:sp>
        <p:nvSpPr>
          <p:cNvPr id="18" name="右矢印 17"/>
          <p:cNvSpPr/>
          <p:nvPr/>
        </p:nvSpPr>
        <p:spPr>
          <a:xfrm>
            <a:off x="5176995" y="1608837"/>
            <a:ext cx="364525" cy="484632"/>
          </a:xfrm>
          <a:prstGeom prst="rightArrow">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00377" y="1540948"/>
            <a:ext cx="2557557" cy="646331"/>
          </a:xfrm>
          <a:prstGeom prst="rect">
            <a:avLst/>
          </a:prstGeom>
          <a:ln>
            <a:noFill/>
          </a:ln>
        </p:spPr>
        <p:txBody>
          <a:bodyPr wrap="square">
            <a:spAutoFit/>
          </a:bodyPr>
          <a:lstStyle/>
          <a:p>
            <a:pPr algn="ctr"/>
            <a:r>
              <a:rPr lang="ja-JP" altLang="en-US" dirty="0" smtClean="0"/>
              <a:t>宇宙初期の軽元素の</a:t>
            </a:r>
            <a:endParaRPr lang="en-US" altLang="ja-JP" dirty="0" smtClean="0"/>
          </a:p>
          <a:p>
            <a:pPr algn="ctr"/>
            <a:r>
              <a:rPr lang="ja-JP" altLang="en-US" dirty="0" smtClean="0"/>
              <a:t>比率を予言</a:t>
            </a:r>
            <a:endParaRPr lang="en-US" altLang="ja-JP" dirty="0"/>
          </a:p>
        </p:txBody>
      </p:sp>
      <p:sp>
        <p:nvSpPr>
          <p:cNvPr id="20" name="正方形/長方形 19"/>
          <p:cNvSpPr/>
          <p:nvPr/>
        </p:nvSpPr>
        <p:spPr>
          <a:xfrm>
            <a:off x="5353396" y="3204449"/>
            <a:ext cx="2804027" cy="369332"/>
          </a:xfrm>
          <a:prstGeom prst="rect">
            <a:avLst/>
          </a:prstGeom>
          <a:ln>
            <a:noFill/>
          </a:ln>
        </p:spPr>
        <p:txBody>
          <a:bodyPr wrap="square">
            <a:spAutoFit/>
          </a:bodyPr>
          <a:lstStyle/>
          <a:p>
            <a:pPr algn="ctr"/>
            <a:r>
              <a:rPr lang="ja-JP" altLang="en-US" dirty="0" smtClean="0"/>
              <a:t>遠方天体を用いた観測値</a:t>
            </a:r>
            <a:endParaRPr lang="en-US" altLang="ja-JP" dirty="0" smtClean="0"/>
          </a:p>
        </p:txBody>
      </p:sp>
      <p:sp>
        <p:nvSpPr>
          <p:cNvPr id="21" name="左右矢印 20"/>
          <p:cNvSpPr/>
          <p:nvPr/>
        </p:nvSpPr>
        <p:spPr>
          <a:xfrm rot="5400000">
            <a:off x="6308751" y="2478142"/>
            <a:ext cx="873911" cy="484632"/>
          </a:xfrm>
          <a:prstGeom prst="leftRightArrow">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138176" y="2515056"/>
            <a:ext cx="2262170" cy="369332"/>
          </a:xfrm>
          <a:prstGeom prst="rect">
            <a:avLst/>
          </a:prstGeom>
        </p:spPr>
        <p:txBody>
          <a:bodyPr wrap="none">
            <a:spAutoFit/>
          </a:bodyPr>
          <a:lstStyle/>
          <a:p>
            <a:r>
              <a:rPr lang="en-US" altLang="ja-JP" i="1" u="sng" dirty="0" smtClean="0">
                <a:solidFill>
                  <a:srgbClr val="FF0000"/>
                </a:solidFill>
              </a:rPr>
              <a:t>He/H</a:t>
            </a:r>
            <a:r>
              <a:rPr lang="ja-JP" altLang="en-US" i="1" u="sng" dirty="0" smtClean="0">
                <a:solidFill>
                  <a:srgbClr val="FF0000"/>
                </a:solidFill>
              </a:rPr>
              <a:t>について</a:t>
            </a:r>
            <a:r>
              <a:rPr lang="en-US" altLang="ja-JP" i="1" u="sng" dirty="0" smtClean="0">
                <a:solidFill>
                  <a:srgbClr val="FF0000"/>
                </a:solidFill>
              </a:rPr>
              <a:t>2σ</a:t>
            </a:r>
            <a:r>
              <a:rPr lang="ja-JP" altLang="en-US" i="1" u="sng" dirty="0" smtClean="0">
                <a:solidFill>
                  <a:srgbClr val="FF0000"/>
                </a:solidFill>
              </a:rPr>
              <a:t>の差</a:t>
            </a:r>
            <a:endParaRPr lang="ja-JP" altLang="en-US" u="sng" dirty="0">
              <a:solidFill>
                <a:srgbClr val="FF0000"/>
              </a:solidFill>
            </a:endParaRPr>
          </a:p>
        </p:txBody>
      </p:sp>
      <p:sp>
        <p:nvSpPr>
          <p:cNvPr id="24" name="正方形/長方形 23"/>
          <p:cNvSpPr>
            <a:spLocks noChangeArrowheads="1"/>
          </p:cNvSpPr>
          <p:nvPr/>
        </p:nvSpPr>
        <p:spPr bwMode="auto">
          <a:xfrm>
            <a:off x="744347" y="3750586"/>
            <a:ext cx="7707262" cy="646331"/>
          </a:xfrm>
          <a:prstGeom prst="rect">
            <a:avLst/>
          </a:prstGeom>
          <a:solidFill>
            <a:schemeClr val="bg1"/>
          </a:solidFill>
          <a:ln>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ja-JP" altLang="en-US" dirty="0" smtClean="0">
                <a:solidFill>
                  <a:srgbClr val="FF0000"/>
                </a:solidFill>
                <a:latin typeface="Lucida Sans Unicode" charset="0"/>
                <a:ea typeface="ＭＳ Ｐゴシック" charset="0"/>
                <a:cs typeface="ＭＳ Ｐゴシック" charset="0"/>
              </a:rPr>
              <a:t>中性子寿命測定の精度向上を通じて従来のビッグバン元素合成理論を超える物理に迫ることができる</a:t>
            </a:r>
            <a:endParaRPr lang="ja-JP" altLang="en-US" dirty="0">
              <a:solidFill>
                <a:srgbClr val="FF0000"/>
              </a:solidFill>
              <a:latin typeface="Lucida Sans Unicode" charset="0"/>
              <a:ea typeface="ＭＳ Ｐゴシック" charset="0"/>
              <a:cs typeface="ＭＳ Ｐゴシック" charset="0"/>
            </a:endParaRPr>
          </a:p>
        </p:txBody>
      </p:sp>
      <p:sp>
        <p:nvSpPr>
          <p:cNvPr id="26" name="右矢印 25"/>
          <p:cNvSpPr/>
          <p:nvPr/>
        </p:nvSpPr>
        <p:spPr>
          <a:xfrm rot="5400000">
            <a:off x="4058220" y="4480440"/>
            <a:ext cx="364525" cy="484632"/>
          </a:xfrm>
          <a:prstGeom prst="rightArrow">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5400000">
            <a:off x="4058220" y="3162895"/>
            <a:ext cx="364525" cy="484632"/>
          </a:xfrm>
          <a:prstGeom prst="rightArrow">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 y="766389"/>
            <a:ext cx="8290011" cy="492443"/>
          </a:xfrm>
          <a:prstGeom prst="rect">
            <a:avLst/>
          </a:prstGeom>
        </p:spPr>
        <p:txBody>
          <a:bodyPr wrap="square">
            <a:spAutoFit/>
          </a:bodyPr>
          <a:lstStyle/>
          <a:p>
            <a:pPr marL="285750" indent="-285750">
              <a:buFont typeface="Arial"/>
              <a:buChar char="•"/>
            </a:pPr>
            <a:endParaRPr lang="en-US" altLang="ja-JP" sz="800" i="1" dirty="0">
              <a:solidFill>
                <a:srgbClr val="C0504D"/>
              </a:solidFill>
            </a:endParaRPr>
          </a:p>
          <a:p>
            <a:pPr marL="742950" lvl="1" indent="-285750">
              <a:buFont typeface="Arial"/>
              <a:buChar char="•"/>
            </a:pPr>
            <a:r>
              <a:rPr lang="ja-JP" altLang="en-US" dirty="0">
                <a:solidFill>
                  <a:srgbClr val="000000"/>
                </a:solidFill>
              </a:rPr>
              <a:t>ビッグバン元素合成</a:t>
            </a:r>
            <a:r>
              <a:rPr lang="ja-JP" altLang="en-US" dirty="0" smtClean="0">
                <a:solidFill>
                  <a:srgbClr val="000000"/>
                </a:solidFill>
              </a:rPr>
              <a:t>理論において、中性子寿命は重要な役割を果たす</a:t>
            </a:r>
            <a:endParaRPr lang="en-US" altLang="ja-JP" dirty="0">
              <a:solidFill>
                <a:srgbClr val="000000"/>
              </a:solidFill>
            </a:endParaRPr>
          </a:p>
        </p:txBody>
      </p:sp>
      <p:sp>
        <p:nvSpPr>
          <p:cNvPr id="29" name="正方形/長方形 28"/>
          <p:cNvSpPr/>
          <p:nvPr/>
        </p:nvSpPr>
        <p:spPr>
          <a:xfrm>
            <a:off x="1404206" y="5699666"/>
            <a:ext cx="7423699" cy="1083374"/>
          </a:xfrm>
          <a:prstGeom prst="rect">
            <a:avLst/>
          </a:prstGeom>
        </p:spPr>
        <p:txBody>
          <a:bodyPr wrap="square">
            <a:spAutoFit/>
          </a:bodyPr>
          <a:lstStyle/>
          <a:p>
            <a:pPr marL="342900" indent="-342900">
              <a:spcBef>
                <a:spcPct val="20000"/>
              </a:spcBef>
              <a:buFont typeface="Arial"/>
              <a:buChar char="•"/>
              <a:defRPr/>
            </a:pPr>
            <a:r>
              <a:rPr lang="ja-JP" altLang="en-US" sz="1400" dirty="0" smtClean="0">
                <a:solidFill>
                  <a:srgbClr val="000000"/>
                </a:solidFill>
                <a:latin typeface="Lucida Sans Unicode" charset="0"/>
                <a:ea typeface="ＭＳ Ｐゴシック" charset="0"/>
                <a:cs typeface="ＭＳ Ｐゴシック" charset="0"/>
              </a:rPr>
              <a:t>検出器として動作ガス</a:t>
            </a:r>
            <a:r>
              <a:rPr lang="ja-JP" altLang="en-US" sz="1400" dirty="0">
                <a:solidFill>
                  <a:srgbClr val="000000"/>
                </a:solidFill>
                <a:latin typeface="Lucida Sans Unicode" charset="0"/>
                <a:ea typeface="ＭＳ Ｐゴシック" charset="0"/>
                <a:cs typeface="ＭＳ Ｐゴシック" charset="0"/>
              </a:rPr>
              <a:t>に少量の</a:t>
            </a:r>
            <a:r>
              <a:rPr lang="en-US" altLang="ja-JP" sz="1400" baseline="30000" dirty="0">
                <a:solidFill>
                  <a:srgbClr val="000000"/>
                </a:solidFill>
                <a:latin typeface="Lucida Sans Unicode" charset="0"/>
                <a:ea typeface="ＭＳ Ｐゴシック" charset="0"/>
                <a:cs typeface="ＭＳ Ｐゴシック" charset="0"/>
              </a:rPr>
              <a:t>3</a:t>
            </a:r>
            <a:r>
              <a:rPr lang="en-US" altLang="ja-JP" sz="1400" dirty="0">
                <a:solidFill>
                  <a:srgbClr val="000000"/>
                </a:solidFill>
                <a:latin typeface="Lucida Sans Unicode" charset="0"/>
                <a:ea typeface="ＭＳ Ｐゴシック" charset="0"/>
                <a:cs typeface="ＭＳ Ｐゴシック" charset="0"/>
              </a:rPr>
              <a:t>He</a:t>
            </a:r>
            <a:r>
              <a:rPr lang="ja-JP" altLang="en-US" sz="1400" dirty="0">
                <a:solidFill>
                  <a:srgbClr val="000000"/>
                </a:solidFill>
                <a:latin typeface="Lucida Sans Unicode" charset="0"/>
                <a:ea typeface="ＭＳ Ｐゴシック" charset="0"/>
                <a:cs typeface="ＭＳ Ｐゴシック" charset="0"/>
              </a:rPr>
              <a:t>を</a:t>
            </a:r>
            <a:r>
              <a:rPr lang="ja-JP" altLang="en-US" sz="1400" dirty="0" smtClean="0">
                <a:solidFill>
                  <a:srgbClr val="000000"/>
                </a:solidFill>
                <a:latin typeface="Lucida Sans Unicode" charset="0"/>
                <a:ea typeface="ＭＳ Ｐゴシック" charset="0"/>
                <a:cs typeface="ＭＳ Ｐゴシック" charset="0"/>
              </a:rPr>
              <a:t>加えて封じきった</a:t>
            </a:r>
            <a:r>
              <a:rPr lang="en-US" altLang="ja-JP" sz="1400" dirty="0" smtClean="0">
                <a:solidFill>
                  <a:srgbClr val="000000"/>
                </a:solidFill>
                <a:latin typeface="Lucida Sans Unicode" charset="0"/>
                <a:ea typeface="ＭＳ Ｐゴシック" charset="0"/>
                <a:cs typeface="ＭＳ Ｐゴシック" charset="0"/>
              </a:rPr>
              <a:t>Time Projection Chamber</a:t>
            </a:r>
            <a:r>
              <a:rPr lang="ja-JP" altLang="en-US" sz="1400" dirty="0" smtClean="0">
                <a:solidFill>
                  <a:srgbClr val="000000"/>
                </a:solidFill>
                <a:latin typeface="Lucida Sans Unicode" charset="0"/>
                <a:ea typeface="ＭＳ Ｐゴシック" charset="0"/>
                <a:cs typeface="ＭＳ Ｐゴシック" charset="0"/>
              </a:rPr>
              <a:t>を使用</a:t>
            </a:r>
            <a:endParaRPr lang="en-US" altLang="ja-JP" sz="1400" dirty="0" smtClean="0">
              <a:solidFill>
                <a:srgbClr val="000000"/>
              </a:solidFill>
              <a:latin typeface="Lucida Sans Unicode" charset="0"/>
              <a:ea typeface="ＭＳ Ｐゴシック" charset="0"/>
              <a:cs typeface="ＭＳ Ｐゴシック" charset="0"/>
            </a:endParaRPr>
          </a:p>
          <a:p>
            <a:pPr marL="342900" indent="-342900">
              <a:spcBef>
                <a:spcPct val="20000"/>
              </a:spcBef>
              <a:buFont typeface="Arial"/>
              <a:buChar char="•"/>
              <a:defRPr/>
            </a:pPr>
            <a:r>
              <a:rPr lang="en-US" altLang="ja-JP" sz="1400" dirty="0" smtClean="0">
                <a:solidFill>
                  <a:srgbClr val="000000"/>
                </a:solidFill>
                <a:latin typeface="Lucida Sans Unicode" charset="0"/>
                <a:ea typeface="ＭＳ Ｐゴシック" charset="0"/>
                <a:cs typeface="ＭＳ Ｐゴシック" charset="0"/>
              </a:rPr>
              <a:t>TPC</a:t>
            </a:r>
            <a:r>
              <a:rPr lang="ja-JP" altLang="en-US" sz="1400" dirty="0">
                <a:solidFill>
                  <a:srgbClr val="000000"/>
                </a:solidFill>
                <a:latin typeface="Lucida Sans Unicode" charset="0"/>
                <a:ea typeface="ＭＳ Ｐゴシック" charset="0"/>
                <a:cs typeface="ＭＳ Ｐゴシック" charset="0"/>
              </a:rPr>
              <a:t>より短く、速度の揃った中性子バンチを</a:t>
            </a:r>
            <a:r>
              <a:rPr lang="ja-JP" altLang="en-US" sz="1400" dirty="0" smtClean="0">
                <a:solidFill>
                  <a:srgbClr val="000000"/>
                </a:solidFill>
                <a:latin typeface="Lucida Sans Unicode" charset="0"/>
                <a:ea typeface="ＭＳ Ｐゴシック" charset="0"/>
                <a:cs typeface="ＭＳ Ｐゴシック" charset="0"/>
              </a:rPr>
              <a:t>生成</a:t>
            </a:r>
            <a:endParaRPr lang="en-US" altLang="ja-JP" sz="1400" dirty="0" smtClean="0">
              <a:solidFill>
                <a:srgbClr val="000000"/>
              </a:solidFill>
              <a:latin typeface="Lucida Sans Unicode" charset="0"/>
              <a:ea typeface="ＭＳ Ｐゴシック" charset="0"/>
              <a:cs typeface="ＭＳ Ｐゴシック" charset="0"/>
            </a:endParaRPr>
          </a:p>
          <a:p>
            <a:pPr marL="342900" indent="-342900">
              <a:spcBef>
                <a:spcPct val="20000"/>
              </a:spcBef>
              <a:buFont typeface="Arial"/>
              <a:buChar char="•"/>
              <a:defRPr/>
            </a:pPr>
            <a:r>
              <a:rPr lang="ja-JP" altLang="en-US" sz="1400" dirty="0" smtClean="0">
                <a:solidFill>
                  <a:srgbClr val="000000"/>
                </a:solidFill>
                <a:latin typeface="Lucida Sans Unicode" charset="0"/>
                <a:ea typeface="ＭＳ Ｐゴシック" charset="0"/>
                <a:cs typeface="ＭＳ Ｐゴシック" charset="0"/>
              </a:rPr>
              <a:t>冷</a:t>
            </a:r>
            <a:r>
              <a:rPr lang="ja-JP" altLang="en-US" sz="1400" dirty="0">
                <a:solidFill>
                  <a:srgbClr val="000000"/>
                </a:solidFill>
                <a:latin typeface="Lucida Sans Unicode" charset="0"/>
                <a:ea typeface="ＭＳ Ｐゴシック" charset="0"/>
                <a:cs typeface="ＭＳ Ｐゴシック" charset="0"/>
              </a:rPr>
              <a:t>中性子が</a:t>
            </a:r>
            <a:r>
              <a:rPr lang="en-US" altLang="ja-JP" sz="1400" dirty="0" smtClean="0">
                <a:solidFill>
                  <a:srgbClr val="000000"/>
                </a:solidFill>
                <a:latin typeface="Lucida Sans Unicode" charset="0"/>
                <a:ea typeface="ＭＳ Ｐゴシック" charset="0"/>
                <a:cs typeface="ＭＳ Ｐゴシック" charset="0"/>
              </a:rPr>
              <a:t>TPC</a:t>
            </a:r>
            <a:r>
              <a:rPr lang="ja-JP" altLang="en-US" sz="1400" dirty="0" smtClean="0">
                <a:solidFill>
                  <a:srgbClr val="000000"/>
                </a:solidFill>
                <a:latin typeface="Lucida Sans Unicode" charset="0"/>
                <a:ea typeface="ＭＳ Ｐゴシック" charset="0"/>
                <a:cs typeface="ＭＳ Ｐゴシック" charset="0"/>
              </a:rPr>
              <a:t>内を飛行中</a:t>
            </a:r>
            <a:r>
              <a:rPr lang="ja-JP" altLang="en-US" sz="1400" dirty="0">
                <a:solidFill>
                  <a:srgbClr val="000000"/>
                </a:solidFill>
                <a:latin typeface="Lucida Sans Unicode" charset="0"/>
                <a:ea typeface="ＭＳ Ｐゴシック" charset="0"/>
                <a:cs typeface="ＭＳ Ｐゴシック" charset="0"/>
              </a:rPr>
              <a:t>に崩壊して発生する電子（</a:t>
            </a:r>
            <a:r>
              <a:rPr lang="en-US" altLang="ja-JP" sz="1400" dirty="0">
                <a:solidFill>
                  <a:srgbClr val="000000"/>
                </a:solidFill>
                <a:latin typeface="Lucida Sans Unicode" charset="0"/>
                <a:ea typeface="ＭＳ Ｐゴシック" charset="0"/>
                <a:cs typeface="ＭＳ Ｐゴシック" charset="0"/>
              </a:rPr>
              <a:t>0~782keV</a:t>
            </a:r>
            <a:r>
              <a:rPr lang="ja-JP" altLang="en-US" sz="1400" dirty="0">
                <a:solidFill>
                  <a:srgbClr val="000000"/>
                </a:solidFill>
                <a:latin typeface="Lucida Sans Unicode" charset="0"/>
                <a:ea typeface="ＭＳ Ｐゴシック" charset="0"/>
                <a:cs typeface="ＭＳ Ｐゴシック" charset="0"/>
              </a:rPr>
              <a:t>）を直接</a:t>
            </a:r>
            <a:r>
              <a:rPr lang="ja-JP" altLang="en-US" sz="1400" dirty="0" smtClean="0">
                <a:solidFill>
                  <a:srgbClr val="000000"/>
                </a:solidFill>
                <a:latin typeface="Lucida Sans Unicode" charset="0"/>
                <a:ea typeface="ＭＳ Ｐゴシック" charset="0"/>
                <a:cs typeface="ＭＳ Ｐゴシック" charset="0"/>
              </a:rPr>
              <a:t>計数</a:t>
            </a:r>
            <a:endParaRPr lang="en-US" altLang="ja-JP" sz="1400" dirty="0" smtClean="0">
              <a:solidFill>
                <a:srgbClr val="000000"/>
              </a:solidFill>
              <a:latin typeface="Lucida Sans Unicode" charset="0"/>
              <a:ea typeface="ＭＳ Ｐゴシック" charset="0"/>
              <a:cs typeface="ＭＳ Ｐゴシック" charset="0"/>
            </a:endParaRPr>
          </a:p>
          <a:p>
            <a:pPr marL="342900" indent="-342900">
              <a:spcBef>
                <a:spcPct val="20000"/>
              </a:spcBef>
              <a:buFont typeface="Arial"/>
              <a:buChar char="•"/>
              <a:defRPr/>
            </a:pPr>
            <a:r>
              <a:rPr lang="en-US" altLang="ja-JP" sz="1400" baseline="30000" dirty="0" smtClean="0">
                <a:solidFill>
                  <a:srgbClr val="000000"/>
                </a:solidFill>
                <a:latin typeface="Lucida Sans Unicode" charset="0"/>
                <a:ea typeface="ＭＳ Ｐゴシック" charset="0"/>
                <a:cs typeface="ＭＳ Ｐゴシック" charset="0"/>
              </a:rPr>
              <a:t>3</a:t>
            </a:r>
            <a:r>
              <a:rPr lang="en-US" altLang="ja-JP" sz="1400" dirty="0" smtClean="0">
                <a:solidFill>
                  <a:srgbClr val="000000"/>
                </a:solidFill>
                <a:latin typeface="Lucida Sans Unicode" charset="0"/>
                <a:ea typeface="ＭＳ Ｐゴシック" charset="0"/>
                <a:cs typeface="ＭＳ Ｐゴシック" charset="0"/>
              </a:rPr>
              <a:t>He</a:t>
            </a:r>
            <a:r>
              <a:rPr lang="ja-JP" altLang="en-US" sz="1400" dirty="0" smtClean="0">
                <a:solidFill>
                  <a:srgbClr val="000000"/>
                </a:solidFill>
                <a:latin typeface="Lucida Sans Unicode" charset="0"/>
                <a:ea typeface="ＭＳ Ｐゴシック" charset="0"/>
                <a:cs typeface="ＭＳ Ｐゴシック" charset="0"/>
              </a:rPr>
              <a:t>の中性子吸収反応を同時計測し、中性子フラックスをモニター</a:t>
            </a:r>
            <a:endParaRPr lang="en-US" altLang="ja-JP" sz="1400" i="1" dirty="0">
              <a:solidFill>
                <a:srgbClr val="C0504D"/>
              </a:solidFill>
            </a:endParaRPr>
          </a:p>
        </p:txBody>
      </p:sp>
    </p:spTree>
    <p:extLst>
      <p:ext uri="{BB962C8B-B14F-4D97-AF65-F5344CB8AC3E}">
        <p14:creationId xmlns:p14="http://schemas.microsoft.com/office/powerpoint/2010/main" val="25556376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35078" y="1645063"/>
            <a:ext cx="3880431" cy="1506508"/>
          </a:xfrm>
          <a:prstGeom prst="round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B0CFA48-2645-BA46-ACA1-D8C7F53859BA}" type="slidenum">
              <a:rPr kumimoji="1" lang="ja-JP" altLang="en-US" smtClean="0"/>
              <a:pPr/>
              <a:t>21</a:t>
            </a:fld>
            <a:endParaRPr kumimoji="1" lang="ja-JP" altLang="en-US"/>
          </a:p>
        </p:txBody>
      </p:sp>
      <p:sp>
        <p:nvSpPr>
          <p:cNvPr id="5"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6" name="Rectangle 2"/>
          <p:cNvSpPr>
            <a:spLocks noGrp="1" noChangeArrowheads="1"/>
          </p:cNvSpPr>
          <p:nvPr>
            <p:ph type="title"/>
          </p:nvPr>
        </p:nvSpPr>
        <p:spPr>
          <a:xfrm>
            <a:off x="0" y="-222498"/>
            <a:ext cx="82296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まとめ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正方形/長方形 6"/>
          <p:cNvSpPr/>
          <p:nvPr/>
        </p:nvSpPr>
        <p:spPr>
          <a:xfrm>
            <a:off x="547431" y="1731969"/>
            <a:ext cx="3595856" cy="1384994"/>
          </a:xfrm>
          <a:prstGeom prst="rect">
            <a:avLst/>
          </a:prstGeom>
        </p:spPr>
        <p:txBody>
          <a:bodyPr wrap="none">
            <a:spAutoFit/>
          </a:bodyPr>
          <a:lstStyle/>
          <a:p>
            <a:r>
              <a:rPr lang="ja-JP" altLang="en-US" dirty="0" smtClean="0"/>
              <a:t>中性子バンチ化手法の開発</a:t>
            </a:r>
            <a:endParaRPr lang="en-US" altLang="ja-JP" dirty="0" smtClean="0"/>
          </a:p>
          <a:p>
            <a:endParaRPr lang="en-US" altLang="ja-JP" sz="800" dirty="0" smtClean="0"/>
          </a:p>
          <a:p>
            <a:pPr marL="285750" indent="-285750">
              <a:buFont typeface="Arial"/>
              <a:buChar char="•"/>
            </a:pPr>
            <a:r>
              <a:rPr lang="ja-JP" altLang="en-US" sz="1400" dirty="0" smtClean="0"/>
              <a:t>パルス中性子源の</a:t>
            </a:r>
            <a:r>
              <a:rPr lang="en-US" altLang="ja-JP" sz="1400" dirty="0" smtClean="0"/>
              <a:t>TOF</a:t>
            </a:r>
            <a:r>
              <a:rPr lang="ja-JP" altLang="en-US" sz="1400" dirty="0" smtClean="0"/>
              <a:t>情報を最大限利用</a:t>
            </a:r>
            <a:endParaRPr lang="en-US" altLang="ja-JP" sz="1400" dirty="0" smtClean="0"/>
          </a:p>
          <a:p>
            <a:pPr marL="285750" indent="-285750">
              <a:buFont typeface="Arial"/>
              <a:buChar char="•"/>
            </a:pPr>
            <a:endParaRPr lang="en-US" altLang="ja-JP" sz="800" dirty="0" smtClean="0"/>
          </a:p>
          <a:p>
            <a:pPr marL="285750" indent="-285750">
              <a:buFont typeface="Arial"/>
              <a:buChar char="•"/>
            </a:pPr>
            <a:r>
              <a:rPr lang="en-US" altLang="ja-JP" sz="1400" dirty="0" smtClean="0"/>
              <a:t>Spin Flip Chopper</a:t>
            </a:r>
            <a:r>
              <a:rPr lang="ja-JP" altLang="en-US" sz="1400" dirty="0" smtClean="0"/>
              <a:t>による効率的なバンチ化</a:t>
            </a:r>
            <a:endParaRPr lang="en-US" altLang="ja-JP" sz="1400" dirty="0"/>
          </a:p>
          <a:p>
            <a:pPr marL="285750" indent="-285750">
              <a:buFont typeface="Arial"/>
              <a:buChar char="•"/>
            </a:pPr>
            <a:endParaRPr lang="en-US" altLang="ja-JP" sz="800" dirty="0" smtClean="0"/>
          </a:p>
          <a:p>
            <a:r>
              <a:rPr lang="ja-JP" altLang="en-US" sz="1400" dirty="0" smtClean="0"/>
              <a:t>　　　</a:t>
            </a:r>
            <a:r>
              <a:rPr lang="en-US" altLang="ja-JP" sz="1400" dirty="0" smtClean="0"/>
              <a:t>→</a:t>
            </a:r>
            <a:r>
              <a:rPr lang="ja-JP" altLang="en-US" sz="1400" dirty="0" smtClean="0"/>
              <a:t>　</a:t>
            </a:r>
            <a:r>
              <a:rPr lang="en-US" altLang="ja-JP" sz="1400" dirty="0" smtClean="0"/>
              <a:t>0.1 decay /s </a:t>
            </a:r>
            <a:r>
              <a:rPr lang="ja-JP" altLang="en-US" sz="1400" dirty="0" smtClean="0"/>
              <a:t>の中性子崩壊レート</a:t>
            </a:r>
            <a:endParaRPr lang="ja-JP" altLang="en-US" sz="1400" dirty="0"/>
          </a:p>
        </p:txBody>
      </p:sp>
      <p:sp>
        <p:nvSpPr>
          <p:cNvPr id="9" name="角丸四角形 8"/>
          <p:cNvSpPr/>
          <p:nvPr/>
        </p:nvSpPr>
        <p:spPr>
          <a:xfrm>
            <a:off x="4897108" y="1645063"/>
            <a:ext cx="3927932" cy="1506508"/>
          </a:xfrm>
          <a:prstGeom prst="round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009461" y="1731969"/>
            <a:ext cx="3929281" cy="1384994"/>
          </a:xfrm>
          <a:prstGeom prst="rect">
            <a:avLst/>
          </a:prstGeom>
        </p:spPr>
        <p:txBody>
          <a:bodyPr wrap="none">
            <a:spAutoFit/>
          </a:bodyPr>
          <a:lstStyle/>
          <a:p>
            <a:r>
              <a:rPr lang="ja-JP" altLang="en-US" dirty="0" smtClean="0"/>
              <a:t>低バックグラウンド環境の実現</a:t>
            </a:r>
            <a:endParaRPr lang="en-US" altLang="ja-JP" dirty="0" smtClean="0"/>
          </a:p>
          <a:p>
            <a:endParaRPr lang="en-US" altLang="ja-JP" sz="800" dirty="0" smtClean="0"/>
          </a:p>
          <a:p>
            <a:pPr marL="285750" indent="-285750">
              <a:buFont typeface="Arial"/>
              <a:buChar char="•"/>
            </a:pPr>
            <a:r>
              <a:rPr lang="ja-JP" altLang="en-US" sz="1400" dirty="0" smtClean="0"/>
              <a:t>放射性物質の混入に留意した、</a:t>
            </a:r>
            <a:r>
              <a:rPr lang="en-US" altLang="ja-JP" sz="1400" dirty="0" smtClean="0"/>
              <a:t>PEEK</a:t>
            </a:r>
            <a:r>
              <a:rPr lang="ja-JP" altLang="en-US" sz="1400" dirty="0" smtClean="0"/>
              <a:t>材の選定</a:t>
            </a:r>
            <a:endParaRPr lang="en-US" altLang="ja-JP" sz="1400" dirty="0" smtClean="0"/>
          </a:p>
          <a:p>
            <a:pPr marL="285750" indent="-285750">
              <a:buFont typeface="Arial"/>
              <a:buChar char="•"/>
            </a:pPr>
            <a:endParaRPr lang="en-US" altLang="ja-JP" sz="800" dirty="0"/>
          </a:p>
          <a:p>
            <a:pPr marL="285750" indent="-285750">
              <a:buFont typeface="Arial"/>
              <a:buChar char="•"/>
            </a:pPr>
            <a:r>
              <a:rPr lang="ja-JP" altLang="en-US" sz="1400" dirty="0" smtClean="0"/>
              <a:t>散乱中性子を吸収するための</a:t>
            </a:r>
            <a:r>
              <a:rPr lang="en-US" altLang="ja-JP" sz="1400" baseline="30000" dirty="0" smtClean="0"/>
              <a:t>6</a:t>
            </a:r>
            <a:r>
              <a:rPr lang="en-US" altLang="ja-JP" sz="1400" dirty="0" smtClean="0"/>
              <a:t>Li</a:t>
            </a:r>
            <a:r>
              <a:rPr lang="ja-JP" altLang="en-US" sz="1400" dirty="0" smtClean="0"/>
              <a:t>板の設置</a:t>
            </a:r>
            <a:endParaRPr lang="en-US" altLang="ja-JP" sz="1400" dirty="0" smtClean="0"/>
          </a:p>
          <a:p>
            <a:pPr marL="285750" indent="-285750">
              <a:buFont typeface="Arial"/>
              <a:buChar char="•"/>
            </a:pPr>
            <a:endParaRPr lang="en-US" altLang="ja-JP" sz="800" dirty="0"/>
          </a:p>
          <a:p>
            <a:r>
              <a:rPr lang="ja-JP" altLang="en-US" sz="1400" dirty="0" smtClean="0"/>
              <a:t>　　　</a:t>
            </a:r>
            <a:r>
              <a:rPr lang="en-US" altLang="ja-JP" sz="1400" dirty="0" smtClean="0"/>
              <a:t>→</a:t>
            </a:r>
            <a:r>
              <a:rPr lang="ja-JP" altLang="en-US" sz="1400" dirty="0" smtClean="0"/>
              <a:t>　シグナルノイズ比</a:t>
            </a:r>
            <a:r>
              <a:rPr lang="en-US" altLang="ja-JP" sz="1400" dirty="0" smtClean="0"/>
              <a:t>〜</a:t>
            </a:r>
            <a:r>
              <a:rPr lang="ja-JP" altLang="en-US" sz="1400" dirty="0" smtClean="0"/>
              <a:t>１を実現</a:t>
            </a:r>
            <a:endParaRPr lang="en-US" altLang="ja-JP" sz="800" dirty="0" smtClean="0"/>
          </a:p>
        </p:txBody>
      </p:sp>
      <p:sp>
        <p:nvSpPr>
          <p:cNvPr id="11" name="角丸四角形 10"/>
          <p:cNvSpPr/>
          <p:nvPr/>
        </p:nvSpPr>
        <p:spPr>
          <a:xfrm>
            <a:off x="435078" y="3533756"/>
            <a:ext cx="3880431" cy="1391744"/>
          </a:xfrm>
          <a:prstGeom prst="round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47431" y="3495420"/>
            <a:ext cx="3595856" cy="1815882"/>
          </a:xfrm>
          <a:prstGeom prst="rect">
            <a:avLst/>
          </a:prstGeom>
        </p:spPr>
        <p:txBody>
          <a:bodyPr wrap="none">
            <a:spAutoFit/>
          </a:bodyPr>
          <a:lstStyle/>
          <a:p>
            <a:r>
              <a:rPr lang="ja-JP" altLang="en-US" dirty="0" smtClean="0"/>
              <a:t>解析アルゴリズムの確立</a:t>
            </a:r>
            <a:endParaRPr lang="en-US" altLang="ja-JP" sz="1400" dirty="0" smtClean="0"/>
          </a:p>
          <a:p>
            <a:endParaRPr lang="en-US" altLang="ja-JP" sz="800" dirty="0"/>
          </a:p>
          <a:p>
            <a:pPr marL="285750" indent="-285750">
              <a:buFont typeface="Arial"/>
              <a:buChar char="•"/>
            </a:pPr>
            <a:r>
              <a:rPr lang="ja-JP" altLang="en-US" sz="1400" dirty="0"/>
              <a:t>ガス圧の変更やビームの</a:t>
            </a:r>
            <a:r>
              <a:rPr lang="en-US" altLang="ja-JP" sz="1400" dirty="0"/>
              <a:t>ON/OFF</a:t>
            </a:r>
            <a:r>
              <a:rPr lang="ja-JP" altLang="en-US" sz="1400" dirty="0"/>
              <a:t>を</a:t>
            </a:r>
            <a:r>
              <a:rPr lang="ja-JP" altLang="en-US" sz="1400" dirty="0" smtClean="0"/>
              <a:t>駆使</a:t>
            </a:r>
            <a:endParaRPr lang="en-US" altLang="ja-JP" sz="800" dirty="0" smtClean="0"/>
          </a:p>
          <a:p>
            <a:pPr marL="285750" indent="-285750">
              <a:buFont typeface="Arial"/>
              <a:buChar char="•"/>
            </a:pPr>
            <a:endParaRPr lang="en-US" altLang="ja-JP" sz="800" dirty="0"/>
          </a:p>
          <a:p>
            <a:pPr marL="285750" indent="-285750">
              <a:buFont typeface="Arial"/>
              <a:buChar char="•"/>
            </a:pPr>
            <a:r>
              <a:rPr lang="en-US" altLang="ja-JP" sz="1400" dirty="0" smtClean="0"/>
              <a:t>data driven</a:t>
            </a:r>
            <a:r>
              <a:rPr lang="ja-JP" altLang="en-US" sz="1400" dirty="0" smtClean="0"/>
              <a:t>でのバックグラウンドの除去</a:t>
            </a:r>
            <a:endParaRPr lang="en-US" altLang="ja-JP" sz="1400" dirty="0" smtClean="0"/>
          </a:p>
          <a:p>
            <a:pPr marL="285750" indent="-285750">
              <a:buFont typeface="Arial"/>
              <a:buChar char="•"/>
            </a:pPr>
            <a:endParaRPr lang="en-US" altLang="ja-JP" sz="800" dirty="0" smtClean="0"/>
          </a:p>
          <a:p>
            <a:r>
              <a:rPr lang="en-US" altLang="ja-JP" sz="1400" dirty="0" smtClean="0"/>
              <a:t>     </a:t>
            </a:r>
            <a:r>
              <a:rPr lang="ja-JP" altLang="en-US" sz="1400" dirty="0" smtClean="0"/>
              <a:t>　</a:t>
            </a:r>
            <a:r>
              <a:rPr lang="en-US" altLang="ja-JP" sz="1400" dirty="0" smtClean="0"/>
              <a:t>→</a:t>
            </a:r>
            <a:r>
              <a:rPr lang="ja-JP" altLang="en-US" sz="1400" dirty="0" smtClean="0"/>
              <a:t>　除去に伴う誤差を</a:t>
            </a:r>
            <a:r>
              <a:rPr lang="en-US" altLang="ja-JP" sz="1400" dirty="0" smtClean="0"/>
              <a:t>0.1%</a:t>
            </a:r>
            <a:r>
              <a:rPr lang="ja-JP" altLang="en-US" sz="1400" dirty="0" smtClean="0"/>
              <a:t>以下に抑えた</a:t>
            </a:r>
            <a:endParaRPr lang="en-US" altLang="ja-JP" sz="1400" dirty="0"/>
          </a:p>
          <a:p>
            <a:pPr marL="285750" indent="-285750">
              <a:buFont typeface="Arial"/>
              <a:buChar char="•"/>
            </a:pPr>
            <a:endParaRPr lang="en-US" altLang="ja-JP" sz="1400" dirty="0"/>
          </a:p>
          <a:p>
            <a:pPr marL="285750" indent="-285750">
              <a:buFont typeface="Arial"/>
              <a:buChar char="•"/>
            </a:pPr>
            <a:endParaRPr lang="en-US" altLang="ja-JP" sz="1400" dirty="0"/>
          </a:p>
        </p:txBody>
      </p:sp>
      <p:sp>
        <p:nvSpPr>
          <p:cNvPr id="13" name="角丸四角形 12"/>
          <p:cNvSpPr/>
          <p:nvPr/>
        </p:nvSpPr>
        <p:spPr>
          <a:xfrm>
            <a:off x="4897108" y="3554220"/>
            <a:ext cx="3880431" cy="1391744"/>
          </a:xfrm>
          <a:prstGeom prst="round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09461" y="3508570"/>
            <a:ext cx="3749744" cy="1815882"/>
          </a:xfrm>
          <a:prstGeom prst="rect">
            <a:avLst/>
          </a:prstGeom>
        </p:spPr>
        <p:txBody>
          <a:bodyPr wrap="none">
            <a:spAutoFit/>
          </a:bodyPr>
          <a:lstStyle/>
          <a:p>
            <a:r>
              <a:rPr lang="ja-JP" altLang="en-US" dirty="0" smtClean="0"/>
              <a:t>高検出効率</a:t>
            </a:r>
            <a:r>
              <a:rPr lang="en-US" altLang="ja-JP" dirty="0" smtClean="0"/>
              <a:t>TPC</a:t>
            </a:r>
            <a:r>
              <a:rPr lang="ja-JP" altLang="en-US" dirty="0" smtClean="0"/>
              <a:t>の開発</a:t>
            </a:r>
            <a:endParaRPr lang="en-US" altLang="ja-JP" sz="1400" dirty="0" smtClean="0"/>
          </a:p>
          <a:p>
            <a:endParaRPr lang="en-US" altLang="ja-JP" sz="800" dirty="0"/>
          </a:p>
          <a:p>
            <a:pPr marL="285750" indent="-285750">
              <a:buFont typeface="Arial"/>
              <a:buChar char="•"/>
            </a:pPr>
            <a:r>
              <a:rPr lang="ja-JP" altLang="en-US" sz="1400" dirty="0" smtClean="0"/>
              <a:t>低いノイズレベルのアンプの作成</a:t>
            </a:r>
            <a:endParaRPr lang="en-US" altLang="ja-JP" sz="800" dirty="0" smtClean="0"/>
          </a:p>
          <a:p>
            <a:pPr marL="285750" indent="-285750">
              <a:buFont typeface="Arial"/>
              <a:buChar char="•"/>
            </a:pPr>
            <a:endParaRPr lang="en-US" altLang="ja-JP" sz="800" dirty="0"/>
          </a:p>
          <a:p>
            <a:pPr marL="285750" indent="-285750">
              <a:buFont typeface="Arial"/>
              <a:buChar char="•"/>
            </a:pPr>
            <a:r>
              <a:rPr lang="en-US" altLang="ja-JP" sz="1400" dirty="0" smtClean="0"/>
              <a:t>50〜100kPa</a:t>
            </a:r>
            <a:r>
              <a:rPr lang="ja-JP" altLang="en-US" sz="1400" dirty="0" smtClean="0"/>
              <a:t>で</a:t>
            </a:r>
            <a:r>
              <a:rPr lang="en-US" altLang="ja-JP" sz="1400" dirty="0" smtClean="0"/>
              <a:t>99.9%</a:t>
            </a:r>
            <a:r>
              <a:rPr lang="ja-JP" altLang="en-US" sz="1400" dirty="0" smtClean="0"/>
              <a:t>以上の検出効率を実現</a:t>
            </a:r>
            <a:endParaRPr lang="en-US" altLang="ja-JP" sz="1400" dirty="0" smtClean="0"/>
          </a:p>
          <a:p>
            <a:pPr marL="285750" indent="-285750">
              <a:buFont typeface="Arial"/>
              <a:buChar char="•"/>
            </a:pPr>
            <a:endParaRPr lang="en-US" altLang="ja-JP" sz="800" dirty="0" smtClean="0"/>
          </a:p>
          <a:p>
            <a:r>
              <a:rPr lang="en-US" altLang="ja-JP" sz="1400" dirty="0" smtClean="0"/>
              <a:t>      </a:t>
            </a:r>
            <a:r>
              <a:rPr lang="ja-JP" altLang="en-US" sz="1400" dirty="0" smtClean="0"/>
              <a:t>　</a:t>
            </a:r>
            <a:r>
              <a:rPr lang="en-US" altLang="ja-JP" sz="1400" dirty="0" smtClean="0"/>
              <a:t>→</a:t>
            </a:r>
            <a:r>
              <a:rPr lang="ja-JP" altLang="en-US" sz="1400" dirty="0" smtClean="0"/>
              <a:t>　補正に伴う誤差を</a:t>
            </a:r>
            <a:r>
              <a:rPr lang="en-US" altLang="ja-JP" sz="1400" dirty="0" smtClean="0"/>
              <a:t>0.13%</a:t>
            </a:r>
            <a:r>
              <a:rPr lang="ja-JP" altLang="en-US" sz="1400" dirty="0" smtClean="0"/>
              <a:t>に抑えた</a:t>
            </a:r>
            <a:endParaRPr lang="en-US" altLang="ja-JP" sz="1400" dirty="0"/>
          </a:p>
          <a:p>
            <a:pPr marL="285750" indent="-285750">
              <a:buFont typeface="Arial"/>
              <a:buChar char="•"/>
            </a:pPr>
            <a:endParaRPr lang="en-US" altLang="ja-JP" sz="1400" dirty="0"/>
          </a:p>
          <a:p>
            <a:pPr marL="285750" indent="-285750">
              <a:buFont typeface="Arial"/>
              <a:buChar char="•"/>
            </a:pPr>
            <a:endParaRPr lang="en-US" altLang="ja-JP" sz="1400" dirty="0"/>
          </a:p>
        </p:txBody>
      </p:sp>
      <p:sp>
        <p:nvSpPr>
          <p:cNvPr id="15" name="正方形/長方形 14"/>
          <p:cNvSpPr/>
          <p:nvPr/>
        </p:nvSpPr>
        <p:spPr>
          <a:xfrm>
            <a:off x="-1" y="766389"/>
            <a:ext cx="8290011" cy="769441"/>
          </a:xfrm>
          <a:prstGeom prst="rect">
            <a:avLst/>
          </a:prstGeom>
        </p:spPr>
        <p:txBody>
          <a:bodyPr wrap="square">
            <a:spAutoFit/>
          </a:bodyPr>
          <a:lstStyle/>
          <a:p>
            <a:pPr marL="285750" indent="-285750">
              <a:buFont typeface="Arial"/>
              <a:buChar char="•"/>
            </a:pPr>
            <a:endParaRPr lang="en-US" altLang="ja-JP" sz="800" i="1" dirty="0">
              <a:solidFill>
                <a:srgbClr val="C0504D"/>
              </a:solidFill>
            </a:endParaRPr>
          </a:p>
          <a:p>
            <a:pPr marL="742950" lvl="1" indent="-285750">
              <a:buFont typeface="Arial"/>
              <a:buChar char="•"/>
            </a:pPr>
            <a:r>
              <a:rPr lang="ja-JP" altLang="en-US" dirty="0" smtClean="0">
                <a:solidFill>
                  <a:srgbClr val="000000"/>
                </a:solidFill>
              </a:rPr>
              <a:t>本研究では以下の４つの取り組みを通じ、粒子検出に伴う誤差を０</a:t>
            </a:r>
            <a:r>
              <a:rPr lang="en-US" altLang="ja-JP" dirty="0" smtClean="0">
                <a:solidFill>
                  <a:srgbClr val="000000"/>
                </a:solidFill>
              </a:rPr>
              <a:t>(0.1%)</a:t>
            </a:r>
            <a:r>
              <a:rPr lang="ja-JP" altLang="en-US" dirty="0" smtClean="0">
                <a:solidFill>
                  <a:srgbClr val="000000"/>
                </a:solidFill>
              </a:rPr>
              <a:t>に抑えた。</a:t>
            </a:r>
            <a:endParaRPr lang="en-US" altLang="ja-JP" dirty="0">
              <a:solidFill>
                <a:srgbClr val="000000"/>
              </a:solidFill>
            </a:endParaRPr>
          </a:p>
        </p:txBody>
      </p:sp>
      <p:sp>
        <p:nvSpPr>
          <p:cNvPr id="16" name="正方形/長方形 15"/>
          <p:cNvSpPr>
            <a:spLocks noChangeArrowheads="1"/>
          </p:cNvSpPr>
          <p:nvPr/>
        </p:nvSpPr>
        <p:spPr bwMode="auto">
          <a:xfrm>
            <a:off x="691432" y="5579190"/>
            <a:ext cx="7707262" cy="646331"/>
          </a:xfrm>
          <a:prstGeom prst="rect">
            <a:avLst/>
          </a:prstGeom>
          <a:solidFill>
            <a:schemeClr val="bg1"/>
          </a:solidFill>
          <a:ln>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altLang="ja-JP" baseline="30000" dirty="0" smtClean="0">
                <a:solidFill>
                  <a:srgbClr val="FF0000"/>
                </a:solidFill>
                <a:latin typeface="Lucida Sans Unicode" charset="0"/>
                <a:ea typeface="ＭＳ Ｐゴシック" charset="0"/>
                <a:cs typeface="ＭＳ Ｐゴシック" charset="0"/>
              </a:rPr>
              <a:t>3</a:t>
            </a:r>
            <a:r>
              <a:rPr lang="en-US" altLang="ja-JP" dirty="0" smtClean="0">
                <a:solidFill>
                  <a:srgbClr val="FF0000"/>
                </a:solidFill>
                <a:latin typeface="Lucida Sans Unicode" charset="0"/>
                <a:ea typeface="ＭＳ Ｐゴシック" charset="0"/>
                <a:cs typeface="ＭＳ Ｐゴシック" charset="0"/>
              </a:rPr>
              <a:t>He</a:t>
            </a:r>
            <a:r>
              <a:rPr lang="ja-JP" altLang="en-US" dirty="0" smtClean="0">
                <a:solidFill>
                  <a:srgbClr val="FF0000"/>
                </a:solidFill>
                <a:latin typeface="Lucida Sans Unicode" charset="0"/>
                <a:ea typeface="ＭＳ Ｐゴシック" charset="0"/>
                <a:cs typeface="ＭＳ Ｐゴシック" charset="0"/>
              </a:rPr>
              <a:t>の密度、中性子吸収断面積、温度の非一様性、窒素のアウトガスによる</a:t>
            </a:r>
            <a:endParaRPr lang="en-US" altLang="ja-JP" dirty="0" smtClean="0">
              <a:solidFill>
                <a:srgbClr val="FF0000"/>
              </a:solidFill>
              <a:latin typeface="Lucida Sans Unicode" charset="0"/>
              <a:ea typeface="ＭＳ Ｐゴシック" charset="0"/>
              <a:cs typeface="ＭＳ Ｐゴシック" charset="0"/>
            </a:endParaRPr>
          </a:p>
          <a:p>
            <a:pPr algn="ctr">
              <a:defRPr/>
            </a:pPr>
            <a:r>
              <a:rPr lang="ja-JP" altLang="en-US" dirty="0" smtClean="0">
                <a:solidFill>
                  <a:srgbClr val="FF0000"/>
                </a:solidFill>
                <a:latin typeface="Lucida Sans Unicode" charset="0"/>
                <a:ea typeface="ＭＳ Ｐゴシック" charset="0"/>
                <a:cs typeface="ＭＳ Ｐゴシック" charset="0"/>
              </a:rPr>
              <a:t>系統誤差の低減を通じて、</a:t>
            </a:r>
            <a:r>
              <a:rPr lang="en-US" altLang="ja-JP" dirty="0" smtClean="0">
                <a:solidFill>
                  <a:srgbClr val="FF0000"/>
                </a:solidFill>
                <a:latin typeface="Lucida Sans Unicode" charset="0"/>
                <a:ea typeface="ＭＳ Ｐゴシック" charset="0"/>
                <a:cs typeface="ＭＳ Ｐゴシック" charset="0"/>
              </a:rPr>
              <a:t>O(0.1%)</a:t>
            </a:r>
            <a:r>
              <a:rPr lang="ja-JP" altLang="en-US" dirty="0" smtClean="0">
                <a:solidFill>
                  <a:srgbClr val="FF0000"/>
                </a:solidFill>
                <a:latin typeface="Lucida Sans Unicode" charset="0"/>
                <a:ea typeface="ＭＳ Ｐゴシック" charset="0"/>
                <a:cs typeface="ＭＳ Ｐゴシック" charset="0"/>
              </a:rPr>
              <a:t>の寿命決定が可能となる</a:t>
            </a:r>
            <a:endParaRPr lang="en-US" altLang="ja-JP" dirty="0" smtClean="0">
              <a:solidFill>
                <a:srgbClr val="FF0000"/>
              </a:solidFill>
              <a:latin typeface="Lucida Sans Unicode" charset="0"/>
              <a:ea typeface="ＭＳ Ｐゴシック" charset="0"/>
              <a:cs typeface="ＭＳ Ｐゴシック" charset="0"/>
            </a:endParaRPr>
          </a:p>
        </p:txBody>
      </p:sp>
      <p:pic>
        <p:nvPicPr>
          <p:cNvPr id="17" name="図 16" descr="スクリーンショット（2012-01-16 17.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470" y="75990"/>
            <a:ext cx="2163570" cy="591858"/>
          </a:xfrm>
          <a:prstGeom prst="rect">
            <a:avLst/>
          </a:prstGeom>
        </p:spPr>
      </p:pic>
    </p:spTree>
    <p:extLst>
      <p:ext uri="{BB962C8B-B14F-4D97-AF65-F5344CB8AC3E}">
        <p14:creationId xmlns:p14="http://schemas.microsoft.com/office/powerpoint/2010/main" val="3638982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0CFA48-2645-BA46-ACA1-D8C7F53859BA}" type="slidenum">
              <a:rPr kumimoji="1" lang="ja-JP" altLang="en-US" smtClean="0"/>
              <a:pPr/>
              <a:t>22</a:t>
            </a:fld>
            <a:endParaRPr kumimoji="1" lang="ja-JP" altLang="en-US"/>
          </a:p>
        </p:txBody>
      </p:sp>
    </p:spTree>
    <p:extLst>
      <p:ext uri="{BB962C8B-B14F-4D97-AF65-F5344CB8AC3E}">
        <p14:creationId xmlns:p14="http://schemas.microsoft.com/office/powerpoint/2010/main" val="12015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7237" y="869530"/>
            <a:ext cx="8543268" cy="5926855"/>
          </a:xfrm>
        </p:spPr>
        <p:txBody>
          <a:bodyPr>
            <a:normAutofit/>
          </a:bodyPr>
          <a:lstStyle/>
          <a:p>
            <a:r>
              <a:rPr lang="en-US" altLang="ja-JP" sz="2400" i="1" baseline="30000" dirty="0" smtClean="0">
                <a:solidFill>
                  <a:srgbClr val="C0504D"/>
                </a:solidFill>
              </a:rPr>
              <a:t>3</a:t>
            </a:r>
            <a:r>
              <a:rPr lang="en-US" altLang="ja-JP" sz="2400" i="1" dirty="0" smtClean="0">
                <a:solidFill>
                  <a:srgbClr val="C0504D"/>
                </a:solidFill>
              </a:rPr>
              <a:t>He</a:t>
            </a:r>
            <a:r>
              <a:rPr lang="ja-JP" altLang="en-US" sz="2400" i="1" dirty="0" smtClean="0">
                <a:solidFill>
                  <a:srgbClr val="C0504D"/>
                </a:solidFill>
              </a:rPr>
              <a:t>の分圧</a:t>
            </a:r>
            <a:r>
              <a:rPr lang="en-US" altLang="ja-JP" sz="2400" i="1" dirty="0" smtClean="0">
                <a:solidFill>
                  <a:srgbClr val="C0504D"/>
                </a:solidFill>
              </a:rPr>
              <a:t> 〜 0.5%</a:t>
            </a:r>
            <a:endParaRPr kumimoji="1" lang="en-US" altLang="ja-JP" sz="2400" dirty="0" smtClean="0"/>
          </a:p>
          <a:p>
            <a:pPr lvl="1"/>
            <a:r>
              <a:rPr lang="ja-JP" altLang="en-US" sz="2000" dirty="0" smtClean="0"/>
              <a:t>質量分析計を用いて</a:t>
            </a:r>
            <a:r>
              <a:rPr lang="en-US" altLang="ja-JP" sz="2000" baseline="30000" dirty="0" smtClean="0"/>
              <a:t>3</a:t>
            </a:r>
            <a:r>
              <a:rPr lang="en-US" altLang="ja-JP" sz="2000" dirty="0" smtClean="0"/>
              <a:t>He/</a:t>
            </a:r>
            <a:r>
              <a:rPr lang="en-US" altLang="ja-JP" sz="2000" baseline="30000" dirty="0" smtClean="0"/>
              <a:t>4</a:t>
            </a:r>
            <a:r>
              <a:rPr lang="en-US" altLang="ja-JP" sz="2000" dirty="0" smtClean="0"/>
              <a:t>He</a:t>
            </a:r>
            <a:r>
              <a:rPr lang="ja-JP" altLang="en-US" sz="2000" dirty="0" smtClean="0"/>
              <a:t>を求める</a:t>
            </a:r>
            <a:endParaRPr lang="en-US" altLang="ja-JP" sz="2000" dirty="0" smtClean="0"/>
          </a:p>
          <a:p>
            <a:pPr lvl="1"/>
            <a:r>
              <a:rPr lang="en-US" altLang="ja-JP" sz="2000" dirty="0"/>
              <a:t>R</a:t>
            </a:r>
            <a:r>
              <a:rPr lang="en-US" altLang="ja-JP" sz="2000" dirty="0" smtClean="0"/>
              <a:t>eference</a:t>
            </a:r>
            <a:r>
              <a:rPr lang="ja-JP" altLang="en-US" sz="2000" dirty="0" smtClean="0"/>
              <a:t>ガスの精度で決定（水銀柱を用いて作成）</a:t>
            </a:r>
            <a:endParaRPr lang="en-US" altLang="ja-JP" sz="2000" dirty="0"/>
          </a:p>
          <a:p>
            <a:pPr lvl="1"/>
            <a:r>
              <a:rPr lang="ja-JP" altLang="en-US" sz="2000" dirty="0" smtClean="0"/>
              <a:t>現在使用中の</a:t>
            </a:r>
            <a:r>
              <a:rPr lang="en-US" altLang="ja-JP" sz="2000" dirty="0" smtClean="0"/>
              <a:t>0.01%</a:t>
            </a:r>
            <a:r>
              <a:rPr lang="ja-JP" altLang="en-US" sz="2000" dirty="0" smtClean="0"/>
              <a:t>の精度の大気圧計を用いて</a:t>
            </a:r>
            <a:r>
              <a:rPr lang="en-US" altLang="ja-JP" sz="2000" dirty="0" smtClean="0"/>
              <a:t>Reference</a:t>
            </a:r>
            <a:r>
              <a:rPr lang="ja-JP" altLang="en-US" sz="2000" dirty="0" smtClean="0"/>
              <a:t>ガスを再作成</a:t>
            </a:r>
            <a:endParaRPr kumimoji="1" lang="en-US" altLang="ja-JP" sz="2000" baseline="30000" dirty="0"/>
          </a:p>
          <a:p>
            <a:endParaRPr kumimoji="1" lang="en-US" altLang="ja-JP" sz="800" baseline="30000" dirty="0" smtClean="0"/>
          </a:p>
          <a:p>
            <a:r>
              <a:rPr lang="en-US" altLang="ja-JP" sz="2400" i="1" baseline="30000" dirty="0" smtClean="0">
                <a:solidFill>
                  <a:srgbClr val="C0504D"/>
                </a:solidFill>
              </a:rPr>
              <a:t>3</a:t>
            </a:r>
            <a:r>
              <a:rPr lang="en-US" altLang="ja-JP" sz="2400" i="1" dirty="0" smtClean="0">
                <a:solidFill>
                  <a:srgbClr val="C0504D"/>
                </a:solidFill>
              </a:rPr>
              <a:t>He</a:t>
            </a:r>
            <a:r>
              <a:rPr lang="ja-JP" altLang="en-US" sz="2400" i="1" dirty="0" smtClean="0">
                <a:solidFill>
                  <a:srgbClr val="C0504D"/>
                </a:solidFill>
              </a:rPr>
              <a:t>の吸収断面積</a:t>
            </a:r>
            <a:r>
              <a:rPr lang="en-US" altLang="ja-JP" sz="2400" i="1" dirty="0" smtClean="0">
                <a:solidFill>
                  <a:srgbClr val="C0504D"/>
                </a:solidFill>
              </a:rPr>
              <a:t>@2200m/s 〜 0.13%</a:t>
            </a:r>
            <a:endParaRPr lang="en-US" altLang="ja-JP" sz="2400" dirty="0" smtClean="0"/>
          </a:p>
          <a:p>
            <a:pPr lvl="1"/>
            <a:r>
              <a:rPr kumimoji="1" lang="ja-JP" altLang="en-US" sz="2000" dirty="0" smtClean="0"/>
              <a:t>速度の決定精度が</a:t>
            </a:r>
            <a:r>
              <a:rPr kumimoji="1" lang="en-US" altLang="ja-JP" sz="2000" dirty="0" smtClean="0"/>
              <a:t>dominant</a:t>
            </a:r>
          </a:p>
          <a:p>
            <a:pPr lvl="1"/>
            <a:r>
              <a:rPr lang="ja-JP" altLang="en-US" sz="2000" dirty="0"/>
              <a:t>速度分解能は</a:t>
            </a:r>
            <a:r>
              <a:rPr lang="en-US" altLang="ja-JP" sz="2000" dirty="0"/>
              <a:t>0.035</a:t>
            </a:r>
            <a:r>
              <a:rPr lang="en-US" altLang="ja-JP" sz="2000" dirty="0" smtClean="0"/>
              <a:t>%</a:t>
            </a:r>
            <a:r>
              <a:rPr lang="ja-JP" altLang="en-US" sz="2000" dirty="0" smtClean="0"/>
              <a:t>を持つ</a:t>
            </a:r>
            <a:r>
              <a:rPr lang="en-US" altLang="ja-JP" sz="2000" dirty="0" smtClean="0"/>
              <a:t>BL08/MLF</a:t>
            </a:r>
            <a:r>
              <a:rPr lang="ja-JP" altLang="en-US" sz="2000" dirty="0" smtClean="0"/>
              <a:t>を使用</a:t>
            </a:r>
            <a:endParaRPr lang="en-US" altLang="ja-JP" sz="2000" dirty="0" smtClean="0"/>
          </a:p>
          <a:p>
            <a:pPr marL="457200" lvl="1" indent="0">
              <a:buNone/>
            </a:pPr>
            <a:endParaRPr kumimoji="1" lang="en-US" altLang="ja-JP" sz="800" dirty="0" smtClean="0"/>
          </a:p>
          <a:p>
            <a:r>
              <a:rPr lang="ja-JP" altLang="en-US" sz="2400" i="1" dirty="0" smtClean="0">
                <a:solidFill>
                  <a:srgbClr val="C0504D"/>
                </a:solidFill>
              </a:rPr>
              <a:t>温度の非一様性</a:t>
            </a:r>
            <a:r>
              <a:rPr lang="en-US" altLang="ja-JP" sz="2400" i="1" dirty="0" smtClean="0">
                <a:solidFill>
                  <a:srgbClr val="C0504D"/>
                </a:solidFill>
              </a:rPr>
              <a:t> 〜 0.1%</a:t>
            </a:r>
            <a:endParaRPr lang="en-US" altLang="ja-JP" sz="2400" dirty="0" smtClean="0"/>
          </a:p>
          <a:p>
            <a:pPr lvl="1"/>
            <a:r>
              <a:rPr lang="en-US" altLang="ja-JP" sz="2000" dirty="0" smtClean="0"/>
              <a:t>P=</a:t>
            </a:r>
            <a:r>
              <a:rPr lang="en-US" altLang="ja-JP" sz="2000" dirty="0" err="1" smtClean="0"/>
              <a:t>ρ</a:t>
            </a:r>
            <a:r>
              <a:rPr lang="en-US" altLang="ja-JP" sz="2000" dirty="0" smtClean="0"/>
              <a:t>(x)RT(x)</a:t>
            </a:r>
          </a:p>
          <a:p>
            <a:pPr lvl="1"/>
            <a:r>
              <a:rPr lang="ja-JP" altLang="en-US" sz="2000" dirty="0" smtClean="0"/>
              <a:t>アンプの発熱に起因し、省電力</a:t>
            </a:r>
            <a:r>
              <a:rPr lang="en-US" altLang="ja-JP" sz="2000" dirty="0" smtClean="0"/>
              <a:t>ASIC</a:t>
            </a:r>
            <a:r>
              <a:rPr lang="ja-JP" altLang="en-US" sz="2000" dirty="0" smtClean="0"/>
              <a:t>アンプを開発中</a:t>
            </a:r>
            <a:endParaRPr lang="en-US" altLang="ja-JP" sz="2000" dirty="0"/>
          </a:p>
          <a:p>
            <a:pPr lvl="1"/>
            <a:endParaRPr lang="en-US" altLang="ja-JP" sz="800" dirty="0"/>
          </a:p>
          <a:p>
            <a:r>
              <a:rPr lang="ja-JP" altLang="en-US" sz="2400" i="1" dirty="0" smtClean="0">
                <a:solidFill>
                  <a:srgbClr val="C0504D"/>
                </a:solidFill>
              </a:rPr>
              <a:t>窒素のアウトガス</a:t>
            </a:r>
            <a:r>
              <a:rPr lang="en-US" altLang="ja-JP" sz="2400" i="1" dirty="0">
                <a:solidFill>
                  <a:srgbClr val="C0504D"/>
                </a:solidFill>
              </a:rPr>
              <a:t> </a:t>
            </a:r>
            <a:r>
              <a:rPr lang="en-US" altLang="ja-JP" sz="2400" i="1" dirty="0" smtClean="0">
                <a:solidFill>
                  <a:srgbClr val="C0504D"/>
                </a:solidFill>
              </a:rPr>
              <a:t>〜 0.5%</a:t>
            </a:r>
            <a:endParaRPr kumimoji="1" lang="en-US" altLang="ja-JP" sz="2400" dirty="0" smtClean="0"/>
          </a:p>
          <a:p>
            <a:pPr lvl="1"/>
            <a:r>
              <a:rPr lang="ja-JP" altLang="en-US" sz="2000" dirty="0" smtClean="0"/>
              <a:t>窒素の中性子吸収</a:t>
            </a:r>
            <a:r>
              <a:rPr kumimoji="1" lang="en-US" altLang="ja-JP" sz="2000" baseline="30000" dirty="0" smtClean="0"/>
              <a:t>14</a:t>
            </a:r>
            <a:r>
              <a:rPr kumimoji="1" lang="en-US" altLang="ja-JP" sz="2000" dirty="0" smtClean="0"/>
              <a:t>N(</a:t>
            </a:r>
            <a:r>
              <a:rPr kumimoji="1" lang="en-US" altLang="ja-JP" sz="2000" dirty="0" err="1" smtClean="0"/>
              <a:t>n,p</a:t>
            </a:r>
            <a:r>
              <a:rPr kumimoji="1" lang="en-US" altLang="ja-JP" sz="2000" dirty="0" smtClean="0"/>
              <a:t>)</a:t>
            </a:r>
            <a:r>
              <a:rPr kumimoji="1" lang="en-US" altLang="ja-JP" sz="2000" baseline="30000" dirty="0" smtClean="0"/>
              <a:t>14</a:t>
            </a:r>
            <a:r>
              <a:rPr kumimoji="1" lang="en-US" altLang="ja-JP" sz="2000" dirty="0" smtClean="0"/>
              <a:t>C</a:t>
            </a:r>
            <a:r>
              <a:rPr kumimoji="1" lang="ja-JP" altLang="en-US" sz="2000" dirty="0" smtClean="0"/>
              <a:t>が</a:t>
            </a:r>
            <a:r>
              <a:rPr kumimoji="1" lang="en-US" altLang="ja-JP" sz="2000" baseline="30000" dirty="0" smtClean="0"/>
              <a:t>3</a:t>
            </a:r>
            <a:r>
              <a:rPr kumimoji="1" lang="en-US" altLang="ja-JP" sz="2000" dirty="0" smtClean="0"/>
              <a:t>He</a:t>
            </a:r>
            <a:r>
              <a:rPr kumimoji="1" lang="ja-JP" altLang="en-US" sz="2000" dirty="0" smtClean="0"/>
              <a:t>吸収反応のバックグラウンド</a:t>
            </a:r>
            <a:endParaRPr kumimoji="1" lang="en-US" altLang="ja-JP" sz="2000" dirty="0" smtClean="0"/>
          </a:p>
          <a:p>
            <a:pPr lvl="1"/>
            <a:r>
              <a:rPr lang="ja-JP" altLang="en-US" sz="2000" dirty="0" smtClean="0"/>
              <a:t>アウトガス要因を探すことによって根治が可能</a:t>
            </a:r>
            <a:endParaRPr kumimoji="1" lang="ja-JP" altLang="en-US" sz="2000" dirty="0"/>
          </a:p>
        </p:txBody>
      </p:sp>
      <p:sp>
        <p:nvSpPr>
          <p:cNvPr id="4"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22498"/>
            <a:ext cx="8229600" cy="1143000"/>
          </a:xfrm>
        </p:spPr>
        <p:txBody>
          <a:bodyPr>
            <a:normAutofit/>
          </a:bodyPr>
          <a:lstStyle/>
          <a:p>
            <a:pPr>
              <a:defRPr/>
            </a:pPr>
            <a:r>
              <a:rPr lang="en-US"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その他の系統誤差</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6" name="スライド番号プレースホルダ 5"/>
          <p:cNvSpPr>
            <a:spLocks noGrp="1"/>
          </p:cNvSpPr>
          <p:nvPr>
            <p:ph type="sldNum" sz="quarter" idx="12"/>
          </p:nvPr>
        </p:nvSpPr>
        <p:spPr/>
        <p:txBody>
          <a:bodyPr/>
          <a:lstStyle/>
          <a:p>
            <a:fld id="{9B0CFA48-2645-BA46-ACA1-D8C7F53859BA}" type="slidenum">
              <a:rPr kumimoji="1" lang="ja-JP" altLang="en-US" smtClean="0"/>
              <a:pPr/>
              <a:t>23</a:t>
            </a:fld>
            <a:endParaRPr kumimoji="1" lang="ja-JP" altLang="en-US"/>
          </a:p>
        </p:txBody>
      </p:sp>
    </p:spTree>
    <p:extLst>
      <p:ext uri="{BB962C8B-B14F-4D97-AF65-F5344CB8AC3E}">
        <p14:creationId xmlns:p14="http://schemas.microsoft.com/office/powerpoint/2010/main" val="20268007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bl05schematic.eps"/>
          <p:cNvPicPr>
            <a:picLocks noChangeAspect="1"/>
          </p:cNvPicPr>
          <p:nvPr/>
        </p:nvPicPr>
        <p:blipFill rotWithShape="1">
          <a:blip r:embed="rId2">
            <a:extLst>
              <a:ext uri="{28A0092B-C50C-407E-A947-70E740481C1C}">
                <a14:useLocalDpi xmlns:a14="http://schemas.microsoft.com/office/drawing/2010/main" val="0"/>
              </a:ext>
            </a:extLst>
          </a:blip>
          <a:srcRect l="89793" t="10982" r="4112" b="59822"/>
          <a:stretch/>
        </p:blipFill>
        <p:spPr>
          <a:xfrm>
            <a:off x="1091598" y="4494234"/>
            <a:ext cx="3558531" cy="2363766"/>
          </a:xfrm>
          <a:prstGeom prst="rect">
            <a:avLst/>
          </a:prstGeom>
        </p:spPr>
      </p:pic>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txBox="1">
            <a:spLocks noChangeArrowheads="1"/>
          </p:cNvSpPr>
          <p:nvPr/>
        </p:nvSpPr>
        <p:spPr>
          <a:xfrm>
            <a:off x="0" y="-234950"/>
            <a:ext cx="8788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i="1" baseline="30000"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3</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He</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吸収反応の分離</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8" name="正方形/長方形 7"/>
          <p:cNvSpPr/>
          <p:nvPr/>
        </p:nvSpPr>
        <p:spPr>
          <a:xfrm>
            <a:off x="-1" y="782800"/>
            <a:ext cx="8657167" cy="4247317"/>
          </a:xfrm>
          <a:prstGeom prst="rect">
            <a:avLst/>
          </a:prstGeom>
        </p:spPr>
        <p:txBody>
          <a:bodyPr wrap="square">
            <a:spAutoFit/>
          </a:bodyPr>
          <a:lstStyle/>
          <a:p>
            <a:pPr marL="342900" indent="-342900">
              <a:buFont typeface="Arial"/>
              <a:buChar char="•"/>
            </a:pPr>
            <a:r>
              <a:rPr lang="en-US" altLang="ja-JP" baseline="30000" dirty="0">
                <a:solidFill>
                  <a:srgbClr val="000000"/>
                </a:solidFill>
                <a:latin typeface="Lucida Sans Unicode" charset="0"/>
                <a:ea typeface="ＭＳ Ｐゴシック" charset="0"/>
                <a:cs typeface="ＭＳ Ｐゴシック" charset="0"/>
              </a:rPr>
              <a:t>3</a:t>
            </a:r>
            <a:r>
              <a:rPr lang="en-US" altLang="ja-JP" dirty="0">
                <a:solidFill>
                  <a:srgbClr val="000000"/>
                </a:solidFill>
                <a:latin typeface="Lucida Sans Unicode" charset="0"/>
                <a:ea typeface="ＭＳ Ｐゴシック" charset="0"/>
                <a:cs typeface="ＭＳ Ｐゴシック" charset="0"/>
              </a:rPr>
              <a:t>He</a:t>
            </a:r>
            <a:r>
              <a:rPr lang="ja-JP" altLang="en-US" dirty="0">
                <a:solidFill>
                  <a:srgbClr val="000000"/>
                </a:solidFill>
                <a:latin typeface="Lucida Sans Unicode" charset="0"/>
                <a:ea typeface="ＭＳ Ｐゴシック" charset="0"/>
                <a:cs typeface="ＭＳ Ｐゴシック" charset="0"/>
              </a:rPr>
              <a:t>吸収</a:t>
            </a:r>
            <a:r>
              <a:rPr lang="ja-JP" altLang="en-US" dirty="0" smtClean="0">
                <a:solidFill>
                  <a:srgbClr val="000000"/>
                </a:solidFill>
                <a:latin typeface="Lucida Sans Unicode" charset="0"/>
                <a:ea typeface="ＭＳ Ｐゴシック" charset="0"/>
                <a:cs typeface="ＭＳ Ｐゴシック" charset="0"/>
              </a:rPr>
              <a:t>反応は</a:t>
            </a:r>
            <a:r>
              <a:rPr lang="en-US" altLang="ja-JP" dirty="0" err="1" smtClean="0">
                <a:solidFill>
                  <a:srgbClr val="000000"/>
                </a:solidFill>
                <a:latin typeface="Lucida Sans Unicode" charset="0"/>
                <a:ea typeface="ＭＳ Ｐゴシック" charset="0"/>
                <a:cs typeface="ＭＳ Ｐゴシック" charset="0"/>
              </a:rPr>
              <a:t>dE</a:t>
            </a:r>
            <a:r>
              <a:rPr lang="en-US" altLang="ja-JP" dirty="0" smtClean="0">
                <a:solidFill>
                  <a:srgbClr val="000000"/>
                </a:solidFill>
                <a:latin typeface="Lucida Sans Unicode" charset="0"/>
                <a:ea typeface="ＭＳ Ｐゴシック" charset="0"/>
                <a:cs typeface="ＭＳ Ｐゴシック" charset="0"/>
              </a:rPr>
              <a:t>/dx</a:t>
            </a:r>
            <a:r>
              <a:rPr lang="ja-JP" altLang="en-US" dirty="0" smtClean="0">
                <a:solidFill>
                  <a:srgbClr val="000000"/>
                </a:solidFill>
                <a:latin typeface="Lucida Sans Unicode" charset="0"/>
                <a:ea typeface="ＭＳ Ｐゴシック" charset="0"/>
                <a:cs typeface="ＭＳ Ｐゴシック" charset="0"/>
              </a:rPr>
              <a:t>が大きい</a:t>
            </a:r>
            <a:endParaRPr lang="en-US" altLang="ja-JP"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400" dirty="0" smtClean="0">
              <a:solidFill>
                <a:srgbClr val="000000"/>
              </a:solidFill>
              <a:latin typeface="Lucida Sans Unicode" charset="0"/>
              <a:ea typeface="ＭＳ Ｐゴシック" charset="0"/>
              <a:cs typeface="ＭＳ Ｐゴシック" charset="0"/>
            </a:endParaRPr>
          </a:p>
          <a:p>
            <a:pPr lvl="1"/>
            <a:r>
              <a:rPr lang="en-US" altLang="ja-JP" dirty="0" smtClean="0">
                <a:solidFill>
                  <a:srgbClr val="000000"/>
                </a:solidFill>
                <a:latin typeface="Lucida Sans Unicode" charset="0"/>
                <a:ea typeface="ＭＳ Ｐゴシック" charset="0"/>
                <a:cs typeface="ＭＳ Ｐゴシック" charset="0"/>
              </a:rPr>
              <a:t>→</a:t>
            </a:r>
            <a:r>
              <a:rPr lang="ja-JP" altLang="en-US" dirty="0" smtClean="0">
                <a:solidFill>
                  <a:srgbClr val="000000"/>
                </a:solidFill>
                <a:latin typeface="Lucida Sans Unicode" charset="0"/>
                <a:ea typeface="ＭＳ Ｐゴシック" charset="0"/>
                <a:cs typeface="ＭＳ Ｐゴシック" charset="0"/>
              </a:rPr>
              <a:t>　増倍時に</a:t>
            </a:r>
            <a:r>
              <a:rPr lang="ja-JP" altLang="en-US" dirty="0" smtClean="0">
                <a:solidFill>
                  <a:srgbClr val="FF0000"/>
                </a:solidFill>
                <a:latin typeface="Lucida Sans Unicode" charset="0"/>
                <a:ea typeface="ＭＳ Ｐゴシック" charset="0"/>
                <a:cs typeface="ＭＳ Ｐゴシック" charset="0"/>
              </a:rPr>
              <a:t>空間電荷効果</a:t>
            </a:r>
            <a:r>
              <a:rPr lang="ja-JP" altLang="en-US" dirty="0" smtClean="0">
                <a:solidFill>
                  <a:srgbClr val="000000"/>
                </a:solidFill>
                <a:latin typeface="Lucida Sans Unicode" charset="0"/>
                <a:ea typeface="ＭＳ Ｐゴシック" charset="0"/>
                <a:cs typeface="ＭＳ Ｐゴシック" charset="0"/>
              </a:rPr>
              <a:t>で出力が</a:t>
            </a:r>
            <a:r>
              <a:rPr lang="en-US" altLang="ja-JP" dirty="0" smtClean="0">
                <a:solidFill>
                  <a:srgbClr val="000000"/>
                </a:solidFill>
                <a:latin typeface="Lucida Sans Unicode" charset="0"/>
                <a:ea typeface="ＭＳ Ｐゴシック" charset="0"/>
                <a:cs typeface="ＭＳ Ｐゴシック" charset="0"/>
              </a:rPr>
              <a:t>762keV</a:t>
            </a:r>
            <a:r>
              <a:rPr lang="ja-JP" altLang="en-US" dirty="0" smtClean="0">
                <a:solidFill>
                  <a:srgbClr val="000000"/>
                </a:solidFill>
                <a:latin typeface="Lucida Sans Unicode" charset="0"/>
                <a:ea typeface="ＭＳ Ｐゴシック" charset="0"/>
                <a:cs typeface="ＭＳ Ｐゴシック" charset="0"/>
              </a:rPr>
              <a:t>から抑制（青）</a:t>
            </a:r>
            <a:endParaRPr lang="en-US" altLang="ja-JP" dirty="0" smtClean="0">
              <a:solidFill>
                <a:srgbClr val="000000"/>
              </a:solidFill>
              <a:latin typeface="Lucida Sans Unicode" charset="0"/>
              <a:ea typeface="ＭＳ Ｐゴシック" charset="0"/>
              <a:cs typeface="ＭＳ Ｐゴシック" charset="0"/>
            </a:endParaRPr>
          </a:p>
          <a:p>
            <a:pPr lvl="1"/>
            <a:endParaRPr lang="en-US" altLang="ja-JP" sz="400" dirty="0" smtClean="0">
              <a:solidFill>
                <a:srgbClr val="000000"/>
              </a:solidFill>
              <a:latin typeface="Lucida Sans Unicode" charset="0"/>
              <a:ea typeface="ＭＳ Ｐゴシック" charset="0"/>
              <a:cs typeface="ＭＳ Ｐゴシック" charset="0"/>
            </a:endParaRPr>
          </a:p>
          <a:p>
            <a:r>
              <a:rPr lang="ja-JP" altLang="en-US" dirty="0" smtClean="0">
                <a:solidFill>
                  <a:srgbClr val="000000"/>
                </a:solidFill>
                <a:latin typeface="Lucida Sans Unicode" charset="0"/>
                <a:ea typeface="ＭＳ Ｐゴシック" charset="0"/>
                <a:cs typeface="ＭＳ Ｐゴシック" charset="0"/>
              </a:rPr>
              <a:t>　　　　　　</a:t>
            </a:r>
            <a:r>
              <a:rPr lang="en-US" altLang="ja-JP" dirty="0" smtClean="0">
                <a:solidFill>
                  <a:srgbClr val="000000"/>
                </a:solidFill>
                <a:latin typeface="Lucida Sans Unicode" charset="0"/>
                <a:ea typeface="ＭＳ Ｐゴシック" charset="0"/>
                <a:cs typeface="ＭＳ Ｐゴシック" charset="0"/>
              </a:rPr>
              <a:t>→</a:t>
            </a:r>
            <a:r>
              <a:rPr lang="ja-JP" altLang="en-US" dirty="0" smtClean="0">
                <a:solidFill>
                  <a:srgbClr val="000000"/>
                </a:solidFill>
                <a:latin typeface="Lucida Sans Unicode" charset="0"/>
                <a:ea typeface="ＭＳ Ｐゴシック" charset="0"/>
                <a:cs typeface="ＭＳ Ｐゴシック" charset="0"/>
              </a:rPr>
              <a:t>　中性子崩壊のエネルギースペクトルと重なる</a:t>
            </a:r>
            <a:endParaRPr lang="en-US" altLang="ja-JP" dirty="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dirty="0" smtClean="0">
              <a:solidFill>
                <a:srgbClr val="000000"/>
              </a:solidFill>
              <a:latin typeface="Lucida Sans Unicode" charset="0"/>
              <a:ea typeface="ＭＳ Ｐゴシック" charset="0"/>
              <a:cs typeface="ＭＳ Ｐゴシック" charset="0"/>
            </a:endParaRPr>
          </a:p>
          <a:p>
            <a:pPr marL="342900" indent="-342900">
              <a:buFont typeface="Arial"/>
              <a:buChar char="•"/>
            </a:pPr>
            <a:r>
              <a:rPr lang="ja-JP" altLang="en-US" dirty="0" smtClean="0">
                <a:solidFill>
                  <a:srgbClr val="000000"/>
                </a:solidFill>
                <a:latin typeface="Lucida Sans Unicode" charset="0"/>
                <a:ea typeface="ＭＳ Ｐゴシック" charset="0"/>
                <a:cs typeface="ＭＳ Ｐゴシック" charset="0"/>
              </a:rPr>
              <a:t>飛程によるセレクション</a:t>
            </a:r>
            <a:r>
              <a:rPr lang="en-US" altLang="ja-JP" dirty="0">
                <a:solidFill>
                  <a:srgbClr val="000000"/>
                </a:solidFill>
                <a:latin typeface="Lucida Sans Unicode" charset="0"/>
                <a:ea typeface="ＭＳ Ｐゴシック" charset="0"/>
                <a:cs typeface="ＭＳ Ｐゴシック" charset="0"/>
              </a:rPr>
              <a:t> </a:t>
            </a:r>
            <a:r>
              <a:rPr lang="ja-JP" altLang="en-US" dirty="0" smtClean="0">
                <a:solidFill>
                  <a:srgbClr val="000000"/>
                </a:solidFill>
                <a:latin typeface="Lucida Sans Unicode" charset="0"/>
                <a:ea typeface="ＭＳ Ｐゴシック" charset="0"/>
                <a:cs typeface="ＭＳ Ｐゴシック" charset="0"/>
              </a:rPr>
              <a:t>（</a:t>
            </a:r>
            <a:r>
              <a:rPr lang="en-US" altLang="ja-JP" baseline="30000" dirty="0" smtClean="0">
                <a:solidFill>
                  <a:srgbClr val="FF0000"/>
                </a:solidFill>
                <a:latin typeface="Lucida Sans Unicode" charset="0"/>
                <a:ea typeface="ＭＳ Ｐゴシック" charset="0"/>
                <a:cs typeface="ＭＳ Ｐゴシック" charset="0"/>
              </a:rPr>
              <a:t>3</a:t>
            </a:r>
            <a:r>
              <a:rPr lang="en-US" altLang="ja-JP" dirty="0" smtClean="0">
                <a:solidFill>
                  <a:srgbClr val="FF0000"/>
                </a:solidFill>
                <a:latin typeface="Lucida Sans Unicode" charset="0"/>
                <a:ea typeface="ＭＳ Ｐゴシック" charset="0"/>
                <a:cs typeface="ＭＳ Ｐゴシック" charset="0"/>
              </a:rPr>
              <a:t>He</a:t>
            </a:r>
            <a:r>
              <a:rPr lang="ja-JP" altLang="en-US" dirty="0">
                <a:solidFill>
                  <a:srgbClr val="FF0000"/>
                </a:solidFill>
                <a:latin typeface="Lucida Sans Unicode" charset="0"/>
                <a:ea typeface="ＭＳ Ｐゴシック" charset="0"/>
                <a:cs typeface="ＭＳ Ｐゴシック" charset="0"/>
              </a:rPr>
              <a:t>吸収反応の</a:t>
            </a:r>
            <a:r>
              <a:rPr lang="ja-JP" altLang="en-US" dirty="0" smtClean="0">
                <a:solidFill>
                  <a:srgbClr val="FF0000"/>
                </a:solidFill>
                <a:latin typeface="Lucida Sans Unicode" charset="0"/>
                <a:ea typeface="ＭＳ Ｐゴシック" charset="0"/>
                <a:cs typeface="ＭＳ Ｐゴシック" charset="0"/>
              </a:rPr>
              <a:t>飛程は</a:t>
            </a:r>
            <a:r>
              <a:rPr lang="en-US" altLang="ja-JP" dirty="0" smtClean="0">
                <a:solidFill>
                  <a:srgbClr val="FF0000"/>
                </a:solidFill>
                <a:latin typeface="Lucida Sans Unicode" charset="0"/>
                <a:ea typeface="ＭＳ Ｐゴシック" charset="0"/>
                <a:cs typeface="ＭＳ Ｐゴシック" charset="0"/>
              </a:rPr>
              <a:t>5cm</a:t>
            </a:r>
            <a:r>
              <a:rPr lang="ja-JP" altLang="en-US" dirty="0" smtClean="0">
                <a:solidFill>
                  <a:srgbClr val="000000"/>
                </a:solidFill>
                <a:latin typeface="Lucida Sans Unicode" charset="0"/>
                <a:ea typeface="ＭＳ Ｐゴシック" charset="0"/>
                <a:cs typeface="ＭＳ Ｐゴシック" charset="0"/>
              </a:rPr>
              <a:t>）</a:t>
            </a:r>
            <a:endParaRPr lang="en-US" altLang="ja-JP" dirty="0" smtClean="0">
              <a:solidFill>
                <a:srgbClr val="000000"/>
              </a:solidFill>
              <a:latin typeface="Lucida Sans Unicode" charset="0"/>
              <a:ea typeface="ＭＳ Ｐゴシック" charset="0"/>
              <a:cs typeface="ＭＳ Ｐゴシック" charset="0"/>
            </a:endParaRPr>
          </a:p>
          <a:p>
            <a:endParaRPr lang="en-US" altLang="ja-JP" sz="400" dirty="0" smtClean="0">
              <a:solidFill>
                <a:srgbClr val="000000"/>
              </a:solidFill>
              <a:latin typeface="Lucida Sans Unicode" charset="0"/>
              <a:ea typeface="ＭＳ Ｐゴシック" charset="0"/>
              <a:cs typeface="ＭＳ Ｐゴシック" charset="0"/>
            </a:endParaRPr>
          </a:p>
          <a:p>
            <a:pPr lvl="2"/>
            <a:r>
              <a:rPr lang="en-US" altLang="ja-JP" dirty="0" smtClean="0">
                <a:solidFill>
                  <a:srgbClr val="000000"/>
                </a:solidFill>
                <a:latin typeface="Lucida Sans Unicode" charset="0"/>
                <a:ea typeface="ＭＳ Ｐゴシック" charset="0"/>
                <a:cs typeface="ＭＳ Ｐゴシック" charset="0"/>
              </a:rPr>
              <a:t>→10cm</a:t>
            </a:r>
            <a:r>
              <a:rPr lang="ja-JP" altLang="en-US" dirty="0" smtClean="0">
                <a:solidFill>
                  <a:srgbClr val="000000"/>
                </a:solidFill>
                <a:latin typeface="Lucida Sans Unicode" charset="0"/>
                <a:ea typeface="ＭＳ Ｐゴシック" charset="0"/>
                <a:cs typeface="ＭＳ Ｐゴシック" charset="0"/>
              </a:rPr>
              <a:t>以上の飛程を持つイベントを除去</a:t>
            </a:r>
            <a:endParaRPr lang="en-US" altLang="en-US"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en-US" sz="800" dirty="0" smtClean="0">
              <a:solidFill>
                <a:srgbClr val="000000"/>
              </a:solidFill>
              <a:latin typeface="Lucida Sans Unicode" charset="0"/>
              <a:ea typeface="ＭＳ Ｐゴシック" charset="0"/>
              <a:cs typeface="ＭＳ Ｐゴシック" charset="0"/>
            </a:endParaRPr>
          </a:p>
          <a:p>
            <a:pPr marL="342900" indent="-342900">
              <a:buFont typeface="Arial"/>
              <a:buChar char="•"/>
            </a:pPr>
            <a:r>
              <a:rPr lang="en-US" altLang="ja-JP" dirty="0" err="1" smtClean="0">
                <a:solidFill>
                  <a:srgbClr val="000000"/>
                </a:solidFill>
                <a:latin typeface="Lucida Sans Unicode" charset="0"/>
                <a:ea typeface="ＭＳ Ｐゴシック" charset="0"/>
                <a:cs typeface="ＭＳ Ｐゴシック" charset="0"/>
              </a:rPr>
              <a:t>dE</a:t>
            </a:r>
            <a:r>
              <a:rPr lang="en-US" altLang="ja-JP" dirty="0" smtClean="0">
                <a:solidFill>
                  <a:srgbClr val="000000"/>
                </a:solidFill>
                <a:latin typeface="Lucida Sans Unicode" charset="0"/>
                <a:ea typeface="ＭＳ Ｐゴシック" charset="0"/>
                <a:cs typeface="ＭＳ Ｐゴシック" charset="0"/>
              </a:rPr>
              <a:t>/dx</a:t>
            </a:r>
            <a:r>
              <a:rPr lang="ja-JP" altLang="en-US" dirty="0" smtClean="0">
                <a:solidFill>
                  <a:srgbClr val="000000"/>
                </a:solidFill>
                <a:latin typeface="Lucida Sans Unicode" charset="0"/>
                <a:ea typeface="ＭＳ Ｐゴシック" charset="0"/>
                <a:cs typeface="ＭＳ Ｐゴシック" charset="0"/>
              </a:rPr>
              <a:t>を利用して分離</a:t>
            </a:r>
            <a:endParaRPr lang="en-US" altLang="ja-JP"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400" dirty="0" smtClean="0">
              <a:solidFill>
                <a:srgbClr val="000000"/>
              </a:solidFill>
              <a:latin typeface="Lucida Sans Unicode" charset="0"/>
              <a:ea typeface="ＭＳ Ｐゴシック" charset="0"/>
              <a:cs typeface="ＭＳ Ｐゴシック" charset="0"/>
            </a:endParaRPr>
          </a:p>
          <a:p>
            <a:pPr marL="1257300" lvl="2" indent="-342900">
              <a:buFont typeface="Arial"/>
              <a:buChar char="•"/>
            </a:pPr>
            <a:r>
              <a:rPr lang="ja-JP" altLang="en-US" dirty="0" smtClean="0">
                <a:solidFill>
                  <a:srgbClr val="000000"/>
                </a:solidFill>
                <a:latin typeface="Lucida Sans Unicode" charset="0"/>
                <a:ea typeface="ＭＳ Ｐゴシック" charset="0"/>
                <a:cs typeface="ＭＳ Ｐゴシック" charset="0"/>
              </a:rPr>
              <a:t>最大エネルギーを落としたワイヤーの出力を評価</a:t>
            </a:r>
            <a:endParaRPr lang="en-US" altLang="ja-JP" dirty="0" smtClean="0">
              <a:solidFill>
                <a:srgbClr val="000000"/>
              </a:solidFill>
              <a:latin typeface="Lucida Sans Unicode" charset="0"/>
              <a:ea typeface="ＭＳ Ｐゴシック" charset="0"/>
              <a:cs typeface="ＭＳ Ｐゴシック" charset="0"/>
            </a:endParaRPr>
          </a:p>
          <a:p>
            <a:pPr marL="1257300" lvl="2" indent="-342900">
              <a:buFont typeface="Arial"/>
              <a:buChar char="•"/>
            </a:pPr>
            <a:endParaRPr lang="en-US" altLang="ja-JP" sz="400" dirty="0">
              <a:solidFill>
                <a:srgbClr val="000000"/>
              </a:solidFill>
              <a:latin typeface="Lucida Sans Unicode" charset="0"/>
              <a:ea typeface="ＭＳ Ｐゴシック" charset="0"/>
              <a:cs typeface="ＭＳ Ｐゴシック" charset="0"/>
            </a:endParaRPr>
          </a:p>
          <a:p>
            <a:pPr marL="1257300" lvl="2" indent="-342900">
              <a:buFont typeface="Arial"/>
              <a:buChar char="•"/>
            </a:pPr>
            <a:r>
              <a:rPr lang="en-US" altLang="ja-JP" dirty="0" smtClean="0">
                <a:solidFill>
                  <a:srgbClr val="FF0000"/>
                </a:solidFill>
                <a:latin typeface="Lucida Sans Unicode" charset="0"/>
                <a:ea typeface="ＭＳ Ｐゴシック" charset="0"/>
                <a:cs typeface="ＭＳ Ｐゴシック" charset="0"/>
              </a:rPr>
              <a:t>35 keV</a:t>
            </a:r>
            <a:r>
              <a:rPr lang="ja-JP" altLang="en-US" dirty="0" smtClean="0">
                <a:solidFill>
                  <a:srgbClr val="FF0000"/>
                </a:solidFill>
                <a:latin typeface="Lucida Sans Unicode" charset="0"/>
                <a:ea typeface="ＭＳ Ｐゴシック" charset="0"/>
                <a:cs typeface="ＭＳ Ｐゴシック" charset="0"/>
              </a:rPr>
              <a:t>の閾値で分離が可能</a:t>
            </a:r>
            <a:endParaRPr lang="en-US" altLang="ja-JP" dirty="0">
              <a:solidFill>
                <a:srgbClr val="FF0000"/>
              </a:solidFill>
              <a:latin typeface="Lucida Sans Unicode" charset="0"/>
              <a:ea typeface="ＭＳ Ｐゴシック" charset="0"/>
              <a:cs typeface="ＭＳ Ｐゴシック" charset="0"/>
            </a:endParaRPr>
          </a:p>
          <a:p>
            <a:pPr marL="1257300" lvl="2" indent="-342900">
              <a:buFont typeface="Arial"/>
              <a:buChar char="•"/>
            </a:pPr>
            <a:endParaRPr lang="en-US" altLang="ja-JP" sz="800" dirty="0">
              <a:solidFill>
                <a:srgbClr val="000000"/>
              </a:solidFill>
              <a:latin typeface="Lucida Sans Unicode" charset="0"/>
              <a:ea typeface="ＭＳ Ｐゴシック" charset="0"/>
              <a:cs typeface="ＭＳ Ｐゴシック" charset="0"/>
            </a:endParaRPr>
          </a:p>
          <a:p>
            <a:pPr marL="342900" indent="-342900">
              <a:buFont typeface="Arial"/>
              <a:buChar char="•"/>
            </a:pPr>
            <a:r>
              <a:rPr lang="ja-JP" altLang="en-US" dirty="0" smtClean="0">
                <a:solidFill>
                  <a:srgbClr val="000000"/>
                </a:solidFill>
                <a:latin typeface="Lucida Sans Unicode" charset="0"/>
                <a:ea typeface="ＭＳ Ｐゴシック" charset="0"/>
                <a:cs typeface="ＭＳ Ｐゴシック" charset="0"/>
              </a:rPr>
              <a:t>ガス散乱した中性子の</a:t>
            </a:r>
            <a:r>
              <a:rPr lang="en-US" altLang="ja-JP" baseline="30000" dirty="0" smtClean="0">
                <a:solidFill>
                  <a:srgbClr val="000000"/>
                </a:solidFill>
                <a:latin typeface="Lucida Sans Unicode" charset="0"/>
                <a:ea typeface="ＭＳ Ｐゴシック" charset="0"/>
                <a:cs typeface="ＭＳ Ｐゴシック" charset="0"/>
              </a:rPr>
              <a:t>3</a:t>
            </a:r>
            <a:r>
              <a:rPr lang="en-US" altLang="ja-JP" dirty="0" smtClean="0">
                <a:solidFill>
                  <a:srgbClr val="000000"/>
                </a:solidFill>
                <a:latin typeface="Lucida Sans Unicode" charset="0"/>
                <a:ea typeface="ＭＳ Ｐゴシック" charset="0"/>
                <a:cs typeface="ＭＳ Ｐゴシック" charset="0"/>
              </a:rPr>
              <a:t>He</a:t>
            </a:r>
            <a:r>
              <a:rPr lang="ja-JP" altLang="en-US" dirty="0">
                <a:solidFill>
                  <a:srgbClr val="000000"/>
                </a:solidFill>
                <a:latin typeface="Lucida Sans Unicode" charset="0"/>
                <a:ea typeface="ＭＳ Ｐゴシック" charset="0"/>
                <a:cs typeface="ＭＳ Ｐゴシック" charset="0"/>
              </a:rPr>
              <a:t>吸収</a:t>
            </a:r>
            <a:r>
              <a:rPr lang="ja-JP" altLang="en-US" dirty="0" smtClean="0">
                <a:solidFill>
                  <a:srgbClr val="000000"/>
                </a:solidFill>
                <a:latin typeface="Lucida Sans Unicode" charset="0"/>
                <a:ea typeface="ＭＳ Ｐゴシック" charset="0"/>
                <a:cs typeface="ＭＳ Ｐゴシック" charset="0"/>
              </a:rPr>
              <a:t>反応（ピンク色）</a:t>
            </a:r>
            <a:endParaRPr lang="en-US" altLang="ja-JP"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dirty="0" smtClean="0">
              <a:solidFill>
                <a:srgbClr val="000000"/>
              </a:solidFill>
              <a:latin typeface="Lucida Sans Unicode" charset="0"/>
              <a:ea typeface="ＭＳ Ｐゴシック" charset="0"/>
              <a:cs typeface="ＭＳ Ｐゴシック" charset="0"/>
            </a:endParaRPr>
          </a:p>
          <a:p>
            <a:pPr marL="1257300" lvl="2" indent="-342900">
              <a:buFont typeface="Arial"/>
              <a:buChar char="•"/>
            </a:pPr>
            <a:r>
              <a:rPr lang="en-US" altLang="ja-JP" baseline="30000" dirty="0" smtClean="0">
                <a:solidFill>
                  <a:srgbClr val="FF0000"/>
                </a:solidFill>
                <a:latin typeface="Lucida Sans Unicode" charset="0"/>
                <a:ea typeface="ＭＳ Ｐゴシック" charset="0"/>
                <a:cs typeface="ＭＳ Ｐゴシック" charset="0"/>
              </a:rPr>
              <a:t>3</a:t>
            </a:r>
            <a:r>
              <a:rPr lang="en-US" altLang="ja-JP" dirty="0" smtClean="0">
                <a:solidFill>
                  <a:srgbClr val="FF0000"/>
                </a:solidFill>
                <a:latin typeface="Lucida Sans Unicode" charset="0"/>
                <a:ea typeface="ＭＳ Ｐゴシック" charset="0"/>
                <a:cs typeface="ＭＳ Ｐゴシック" charset="0"/>
              </a:rPr>
              <a:t>He</a:t>
            </a:r>
            <a:r>
              <a:rPr lang="ja-JP" altLang="en-US" dirty="0" smtClean="0">
                <a:solidFill>
                  <a:srgbClr val="FF0000"/>
                </a:solidFill>
                <a:latin typeface="Lucida Sans Unicode" charset="0"/>
                <a:ea typeface="ＭＳ Ｐゴシック" charset="0"/>
                <a:cs typeface="ＭＳ Ｐゴシック" charset="0"/>
              </a:rPr>
              <a:t>のガス圧を変化</a:t>
            </a:r>
            <a:r>
              <a:rPr lang="ja-JP" altLang="en-US" dirty="0" smtClean="0">
                <a:solidFill>
                  <a:srgbClr val="000000"/>
                </a:solidFill>
                <a:latin typeface="Lucida Sans Unicode" charset="0"/>
                <a:ea typeface="ＭＳ Ｐゴシック" charset="0"/>
                <a:cs typeface="ＭＳ Ｐゴシック" charset="0"/>
              </a:rPr>
              <a:t>させた測定との比較で除去可能</a:t>
            </a:r>
            <a:endParaRPr lang="en-US" altLang="ja-JP" dirty="0" smtClean="0">
              <a:solidFill>
                <a:srgbClr val="000000"/>
              </a:solidFill>
              <a:latin typeface="Lucida Sans Unicode" charset="0"/>
              <a:ea typeface="ＭＳ Ｐゴシック" charset="0"/>
              <a:cs typeface="ＭＳ Ｐゴシック" charset="0"/>
            </a:endParaRPr>
          </a:p>
          <a:p>
            <a:pPr lvl="4"/>
            <a:endParaRPr lang="en-US" altLang="ja-JP" dirty="0">
              <a:solidFill>
                <a:srgbClr val="000000"/>
              </a:solidFill>
              <a:latin typeface="Lucida Sans Unicode" charset="0"/>
              <a:ea typeface="ＭＳ Ｐゴシック" charset="0"/>
              <a:cs typeface="ＭＳ Ｐゴシック" charset="0"/>
            </a:endParaRPr>
          </a:p>
          <a:p>
            <a:pPr marL="2628900" lvl="5" indent="-342900">
              <a:buFont typeface="Arial"/>
              <a:buChar char="•"/>
            </a:pPr>
            <a:endParaRPr lang="en-US" altLang="ja-JP" sz="2000" dirty="0">
              <a:solidFill>
                <a:srgbClr val="000000"/>
              </a:solidFill>
              <a:latin typeface="Lucida Sans Unicode" charset="0"/>
              <a:ea typeface="ＭＳ Ｐゴシック" charset="0"/>
              <a:cs typeface="ＭＳ Ｐゴシック" charset="0"/>
            </a:endParaRPr>
          </a:p>
        </p:txBody>
      </p:sp>
      <p:sp>
        <p:nvSpPr>
          <p:cNvPr id="9" name="スライド番号プレースホルダ 8"/>
          <p:cNvSpPr>
            <a:spLocks noGrp="1"/>
          </p:cNvSpPr>
          <p:nvPr>
            <p:ph type="sldNum" sz="quarter" idx="12"/>
          </p:nvPr>
        </p:nvSpPr>
        <p:spPr>
          <a:xfrm>
            <a:off x="6594353" y="6279910"/>
            <a:ext cx="2133600" cy="365125"/>
          </a:xfrm>
        </p:spPr>
        <p:txBody>
          <a:bodyPr/>
          <a:lstStyle/>
          <a:p>
            <a:fld id="{9B0CFA48-2645-BA46-ACA1-D8C7F53859BA}" type="slidenum">
              <a:rPr kumimoji="1" lang="ja-JP" altLang="en-US" smtClean="0"/>
              <a:pPr/>
              <a:t>24</a:t>
            </a:fld>
            <a:endParaRPr kumimoji="1" lang="ja-JP" altLang="en-US"/>
          </a:p>
        </p:txBody>
      </p:sp>
      <p:pic>
        <p:nvPicPr>
          <p:cNvPr id="2" name="図 1" descr="Separation.eps"/>
          <p:cNvPicPr>
            <a:picLocks noChangeAspect="1"/>
          </p:cNvPicPr>
          <p:nvPr/>
        </p:nvPicPr>
        <p:blipFill rotWithShape="1">
          <a:blip r:embed="rId3">
            <a:extLst>
              <a:ext uri="{28A0092B-C50C-407E-A947-70E740481C1C}">
                <a14:useLocalDpi xmlns:a14="http://schemas.microsoft.com/office/drawing/2010/main" val="0"/>
              </a:ext>
            </a:extLst>
          </a:blip>
          <a:srcRect t="8267" r="7688" b="9438"/>
          <a:stretch/>
        </p:blipFill>
        <p:spPr>
          <a:xfrm>
            <a:off x="6419996" y="4156984"/>
            <a:ext cx="2705412" cy="2339554"/>
          </a:xfrm>
          <a:prstGeom prst="rect">
            <a:avLst/>
          </a:prstGeom>
        </p:spPr>
      </p:pic>
      <p:pic>
        <p:nvPicPr>
          <p:cNvPr id="11" name="図 10" descr="He3_Experiment1.eps"/>
          <p:cNvPicPr>
            <a:picLocks noChangeAspect="1"/>
          </p:cNvPicPr>
          <p:nvPr/>
        </p:nvPicPr>
        <p:blipFill rotWithShape="1">
          <a:blip r:embed="rId4">
            <a:extLst>
              <a:ext uri="{28A0092B-C50C-407E-A947-70E740481C1C}">
                <a14:useLocalDpi xmlns:a14="http://schemas.microsoft.com/office/drawing/2010/main" val="0"/>
              </a:ext>
            </a:extLst>
          </a:blip>
          <a:srcRect t="91324" r="6194"/>
          <a:stretch/>
        </p:blipFill>
        <p:spPr>
          <a:xfrm>
            <a:off x="6720195" y="6490659"/>
            <a:ext cx="2375815" cy="213156"/>
          </a:xfrm>
          <a:prstGeom prst="rect">
            <a:avLst/>
          </a:prstGeom>
        </p:spPr>
      </p:pic>
      <p:cxnSp>
        <p:nvCxnSpPr>
          <p:cNvPr id="16" name="直線矢印コネクタ 15"/>
          <p:cNvCxnSpPr/>
          <p:nvPr/>
        </p:nvCxnSpPr>
        <p:spPr>
          <a:xfrm flipV="1">
            <a:off x="2444893" y="5247347"/>
            <a:ext cx="1045517" cy="4377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3149403" y="5247347"/>
            <a:ext cx="242581" cy="268800"/>
          </a:xfrm>
          <a:prstGeom prst="straightConnector1">
            <a:avLst/>
          </a:prstGeom>
          <a:ln>
            <a:solidFill>
              <a:srgbClr val="FF00FF"/>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flipH="1" flipV="1">
            <a:off x="2978899" y="5065075"/>
            <a:ext cx="122501" cy="128937"/>
          </a:xfrm>
          <a:prstGeom prst="straightConnector1">
            <a:avLst/>
          </a:prstGeom>
          <a:ln>
            <a:solidFill>
              <a:srgbClr val="FF00FF"/>
            </a:solidFill>
            <a:prstDash val="dot"/>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flipH="1">
            <a:off x="1983295" y="5516147"/>
            <a:ext cx="152069" cy="467609"/>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28" name="図 27" descr="He3_Experiment1.eps"/>
          <p:cNvPicPr>
            <a:picLocks noChangeAspect="1"/>
          </p:cNvPicPr>
          <p:nvPr/>
        </p:nvPicPr>
        <p:blipFill rotWithShape="1">
          <a:blip r:embed="rId4">
            <a:extLst>
              <a:ext uri="{28A0092B-C50C-407E-A947-70E740481C1C}">
                <a14:useLocalDpi xmlns:a14="http://schemas.microsoft.com/office/drawing/2010/main" val="0"/>
              </a:ext>
            </a:extLst>
          </a:blip>
          <a:srcRect t="91324"/>
          <a:stretch/>
        </p:blipFill>
        <p:spPr>
          <a:xfrm>
            <a:off x="6672812" y="3120324"/>
            <a:ext cx="2536016" cy="213437"/>
          </a:xfrm>
          <a:prstGeom prst="rect">
            <a:avLst/>
          </a:prstGeom>
        </p:spPr>
      </p:pic>
      <p:pic>
        <p:nvPicPr>
          <p:cNvPr id="29" name="図 28" descr="TPCdepE_2.eps"/>
          <p:cNvPicPr>
            <a:picLocks noChangeAspect="1"/>
          </p:cNvPicPr>
          <p:nvPr/>
        </p:nvPicPr>
        <p:blipFill rotWithShape="1">
          <a:blip r:embed="rId5">
            <a:extLst>
              <a:ext uri="{28A0092B-C50C-407E-A947-70E740481C1C}">
                <a14:useLocalDpi xmlns:a14="http://schemas.microsoft.com/office/drawing/2010/main" val="0"/>
              </a:ext>
            </a:extLst>
          </a:blip>
          <a:srcRect t="9796" r="7995" b="9902"/>
          <a:stretch/>
        </p:blipFill>
        <p:spPr>
          <a:xfrm>
            <a:off x="6371133" y="829046"/>
            <a:ext cx="2724877" cy="2306988"/>
          </a:xfrm>
          <a:prstGeom prst="rect">
            <a:avLst/>
          </a:prstGeom>
        </p:spPr>
      </p:pic>
      <p:sp>
        <p:nvSpPr>
          <p:cNvPr id="31" name="下矢印 30"/>
          <p:cNvSpPr/>
          <p:nvPr/>
        </p:nvSpPr>
        <p:spPr>
          <a:xfrm>
            <a:off x="7622276" y="3410875"/>
            <a:ext cx="484632" cy="640273"/>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63440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22498"/>
            <a:ext cx="8229600" cy="1143000"/>
          </a:xfrm>
        </p:spPr>
        <p:txBody>
          <a:bodyPr>
            <a:normAutofit/>
          </a:bodyPr>
          <a:lstStyle/>
          <a:p>
            <a:pPr>
              <a:defRPr/>
            </a:pP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TOF</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と</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shutter</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を用いた</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BG</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の分離</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pic>
        <p:nvPicPr>
          <p:cNvPr id="6" name="図 5" descr="スクリーンショット（2012-01-18 10.06.32）.png"/>
          <p:cNvPicPr>
            <a:picLocks noChangeAspect="1"/>
          </p:cNvPicPr>
          <p:nvPr/>
        </p:nvPicPr>
        <p:blipFill rotWithShape="1">
          <a:blip r:embed="rId2">
            <a:extLst>
              <a:ext uri="{28A0092B-C50C-407E-A947-70E740481C1C}">
                <a14:useLocalDpi xmlns:a14="http://schemas.microsoft.com/office/drawing/2010/main" val="0"/>
              </a:ext>
            </a:extLst>
          </a:blip>
          <a:srcRect t="50114"/>
          <a:stretch/>
        </p:blipFill>
        <p:spPr>
          <a:xfrm>
            <a:off x="4673381" y="3500560"/>
            <a:ext cx="4346222" cy="2593858"/>
          </a:xfrm>
          <a:prstGeom prst="rect">
            <a:avLst/>
          </a:prstGeom>
        </p:spPr>
      </p:pic>
      <p:sp>
        <p:nvSpPr>
          <p:cNvPr id="8" name="正方形/長方形 7"/>
          <p:cNvSpPr/>
          <p:nvPr/>
        </p:nvSpPr>
        <p:spPr>
          <a:xfrm>
            <a:off x="-1" y="766389"/>
            <a:ext cx="8657167" cy="4524315"/>
          </a:xfrm>
          <a:prstGeom prst="rect">
            <a:avLst/>
          </a:prstGeom>
        </p:spPr>
        <p:txBody>
          <a:bodyPr wrap="square">
            <a:spAutoFit/>
          </a:bodyPr>
          <a:lstStyle/>
          <a:p>
            <a:pPr marL="342900" indent="-342900">
              <a:buFont typeface="Arial"/>
              <a:buChar char="•"/>
            </a:pPr>
            <a:r>
              <a:rPr lang="ja-JP" altLang="en-US" sz="2400" i="1" dirty="0">
                <a:solidFill>
                  <a:srgbClr val="FF0000"/>
                </a:solidFill>
                <a:latin typeface="Lucida Sans Unicode" charset="0"/>
                <a:ea typeface="ＭＳ Ｐゴシック" charset="0"/>
                <a:cs typeface="ＭＳ Ｐゴシック" charset="0"/>
              </a:rPr>
              <a:t>時間的に</a:t>
            </a:r>
            <a:r>
              <a:rPr lang="ja-JP" altLang="en-US" sz="2400" i="1" dirty="0" smtClean="0">
                <a:solidFill>
                  <a:srgbClr val="FF0000"/>
                </a:solidFill>
                <a:latin typeface="Lucida Sans Unicode" charset="0"/>
                <a:ea typeface="ＭＳ Ｐゴシック" charset="0"/>
                <a:cs typeface="ＭＳ Ｐゴシック" charset="0"/>
              </a:rPr>
              <a:t>一定なバックグラウンドが除去可能</a:t>
            </a:r>
            <a:endParaRPr lang="en-US" altLang="ja-JP" sz="2400" i="1" dirty="0">
              <a:solidFill>
                <a:srgbClr val="FF0000"/>
              </a:solidFill>
              <a:latin typeface="Lucida Sans Unicode" charset="0"/>
              <a:ea typeface="ＭＳ Ｐゴシック" charset="0"/>
              <a:cs typeface="ＭＳ Ｐゴシック" charset="0"/>
            </a:endParaRPr>
          </a:p>
          <a:p>
            <a:pPr marL="1085850" lvl="2" indent="-171450">
              <a:buFont typeface="Arial"/>
              <a:buChar char="•"/>
            </a:pPr>
            <a:endParaRPr lang="en-US" altLang="ja-JP" sz="800" i="1" dirty="0">
              <a:latin typeface="Lucida Sans Unicode" charset="0"/>
              <a:ea typeface="ＭＳ Ｐゴシック" charset="0"/>
              <a:cs typeface="ＭＳ Ｐゴシック" charset="0"/>
            </a:endParaRPr>
          </a:p>
          <a:p>
            <a:pPr marL="1257300" lvl="2" indent="-342900">
              <a:buFont typeface="Arial"/>
              <a:buChar char="•"/>
            </a:pPr>
            <a:r>
              <a:rPr lang="en-US" altLang="ja-JP" sz="2000" dirty="0">
                <a:latin typeface="Lucida Sans Unicode" charset="0"/>
                <a:ea typeface="ＭＳ Ｐゴシック" charset="0"/>
                <a:cs typeface="ＭＳ Ｐゴシック" charset="0"/>
              </a:rPr>
              <a:t>TPC</a:t>
            </a:r>
            <a:r>
              <a:rPr lang="ja-JP" altLang="en-US" sz="2000" dirty="0">
                <a:latin typeface="Lucida Sans Unicode" charset="0"/>
                <a:ea typeface="ＭＳ Ｐゴシック" charset="0"/>
                <a:cs typeface="ＭＳ Ｐゴシック" charset="0"/>
              </a:rPr>
              <a:t>内の</a:t>
            </a:r>
            <a:r>
              <a:rPr lang="ja-JP" altLang="en-US" sz="2000" dirty="0" smtClean="0">
                <a:latin typeface="Lucida Sans Unicode" charset="0"/>
                <a:ea typeface="ＭＳ Ｐゴシック" charset="0"/>
                <a:cs typeface="ＭＳ Ｐゴシック" charset="0"/>
              </a:rPr>
              <a:t>放射化　　</a:t>
            </a:r>
            <a:endParaRPr lang="en-US" altLang="ja-JP" sz="1200" dirty="0">
              <a:latin typeface="Lucida Sans Unicode" charset="0"/>
              <a:ea typeface="ＭＳ Ｐゴシック" charset="0"/>
              <a:cs typeface="ＭＳ Ｐゴシック" charset="0"/>
            </a:endParaRPr>
          </a:p>
          <a:p>
            <a:pPr marL="1257300" lvl="2" indent="-342900">
              <a:buFont typeface="Arial"/>
              <a:buChar char="•"/>
            </a:pPr>
            <a:endParaRPr lang="en-US" altLang="ja-JP" sz="800" dirty="0">
              <a:latin typeface="Lucida Sans Unicode" charset="0"/>
              <a:ea typeface="ＭＳ Ｐゴシック" charset="0"/>
              <a:cs typeface="ＭＳ Ｐゴシック" charset="0"/>
            </a:endParaRPr>
          </a:p>
          <a:p>
            <a:pPr marL="1257300" lvl="2" indent="-342900">
              <a:buFont typeface="Arial"/>
              <a:buChar char="•"/>
            </a:pPr>
            <a:r>
              <a:rPr lang="en-US" altLang="ja-JP" sz="2000" dirty="0">
                <a:latin typeface="Lucida Sans Unicode" charset="0"/>
                <a:ea typeface="ＭＳ Ｐゴシック" charset="0"/>
                <a:cs typeface="ＭＳ Ｐゴシック" charset="0"/>
              </a:rPr>
              <a:t>TPC</a:t>
            </a:r>
            <a:r>
              <a:rPr lang="ja-JP" altLang="en-US" sz="2000" dirty="0">
                <a:latin typeface="Lucida Sans Unicode" charset="0"/>
                <a:ea typeface="ＭＳ Ｐゴシック" charset="0"/>
                <a:cs typeface="ＭＳ Ｐゴシック" charset="0"/>
              </a:rPr>
              <a:t>外の</a:t>
            </a:r>
            <a:r>
              <a:rPr lang="ja-JP" altLang="en-US" sz="2000" dirty="0" smtClean="0">
                <a:latin typeface="Lucida Sans Unicode" charset="0"/>
                <a:ea typeface="ＭＳ Ｐゴシック" charset="0"/>
                <a:cs typeface="ＭＳ Ｐゴシック" charset="0"/>
              </a:rPr>
              <a:t>放射化　　</a:t>
            </a:r>
            <a:endParaRPr lang="en-US" altLang="ja-JP" sz="1200" dirty="0">
              <a:latin typeface="Lucida Sans Unicode" charset="0"/>
              <a:ea typeface="ＭＳ Ｐゴシック" charset="0"/>
              <a:cs typeface="ＭＳ Ｐゴシック" charset="0"/>
            </a:endParaRPr>
          </a:p>
          <a:p>
            <a:pPr marL="1257300" lvl="2" indent="-342900">
              <a:buFont typeface="Arial"/>
              <a:buChar char="•"/>
            </a:pPr>
            <a:endParaRPr lang="en-US" altLang="ja-JP" sz="800" dirty="0">
              <a:solidFill>
                <a:srgbClr val="000000"/>
              </a:solidFill>
              <a:latin typeface="Lucida Sans Unicode" charset="0"/>
              <a:ea typeface="ＭＳ Ｐゴシック" charset="0"/>
              <a:cs typeface="ＭＳ Ｐゴシック" charset="0"/>
            </a:endParaRPr>
          </a:p>
          <a:p>
            <a:pPr marL="1257300" lvl="2" indent="-342900">
              <a:buFont typeface="Arial"/>
              <a:buChar char="•"/>
            </a:pPr>
            <a:r>
              <a:rPr lang="ja-JP" altLang="en-US" sz="2000" dirty="0">
                <a:solidFill>
                  <a:srgbClr val="000000"/>
                </a:solidFill>
                <a:latin typeface="Lucida Sans Unicode" charset="0"/>
                <a:ea typeface="ＭＳ Ｐゴシック" charset="0"/>
                <a:cs typeface="ＭＳ Ｐゴシック" charset="0"/>
              </a:rPr>
              <a:t>環境放射</a:t>
            </a:r>
            <a:r>
              <a:rPr lang="ja-JP" altLang="en-US" sz="2000" dirty="0" smtClean="0">
                <a:solidFill>
                  <a:srgbClr val="000000"/>
                </a:solidFill>
                <a:latin typeface="Lucida Sans Unicode" charset="0"/>
                <a:ea typeface="ＭＳ Ｐゴシック" charset="0"/>
                <a:cs typeface="ＭＳ Ｐゴシック" charset="0"/>
              </a:rPr>
              <a:t>線　　　　　</a:t>
            </a:r>
            <a:endParaRPr lang="en-US" altLang="ja-JP" sz="1200" dirty="0" smtClean="0">
              <a:solidFill>
                <a:srgbClr val="000000"/>
              </a:solidFill>
              <a:latin typeface="Lucida Sans Unicode" charset="0"/>
              <a:ea typeface="ＭＳ Ｐゴシック" charset="0"/>
              <a:cs typeface="ＭＳ Ｐゴシック" charset="0"/>
            </a:endParaRPr>
          </a:p>
          <a:p>
            <a:pPr marL="1257300" lvl="2" indent="-342900">
              <a:buFont typeface="Arial"/>
              <a:buChar char="•"/>
            </a:pPr>
            <a:endParaRPr lang="en-US" altLang="ja-JP" sz="800" dirty="0">
              <a:solidFill>
                <a:srgbClr val="000000"/>
              </a:solidFill>
              <a:latin typeface="Lucida Sans Unicode" charset="0"/>
              <a:ea typeface="ＭＳ Ｐゴシック" charset="0"/>
              <a:cs typeface="ＭＳ Ｐゴシック" charset="0"/>
            </a:endParaRPr>
          </a:p>
          <a:p>
            <a:pPr marL="342900" indent="-342900">
              <a:buFont typeface="Arial"/>
              <a:buChar char="•"/>
            </a:pPr>
            <a:r>
              <a:rPr lang="en-US" altLang="ja-JP" sz="2400" i="1" baseline="30000" dirty="0" smtClean="0">
                <a:solidFill>
                  <a:srgbClr val="FF0000"/>
                </a:solidFill>
                <a:latin typeface="Lucida Sans Unicode" charset="0"/>
                <a:ea typeface="ＭＳ Ｐゴシック" charset="0"/>
                <a:cs typeface="ＭＳ Ｐゴシック" charset="0"/>
              </a:rPr>
              <a:t>6</a:t>
            </a:r>
            <a:r>
              <a:rPr lang="en-US" altLang="ja-JP" sz="2400" i="1" dirty="0" smtClean="0">
                <a:solidFill>
                  <a:srgbClr val="FF0000"/>
                </a:solidFill>
                <a:latin typeface="Lucida Sans Unicode" charset="0"/>
                <a:ea typeface="ＭＳ Ｐゴシック" charset="0"/>
                <a:cs typeface="ＭＳ Ｐゴシック" charset="0"/>
              </a:rPr>
              <a:t>Li shutter</a:t>
            </a:r>
            <a:r>
              <a:rPr lang="ja-JP" altLang="en-US" sz="2400" i="1" dirty="0" smtClean="0">
                <a:solidFill>
                  <a:srgbClr val="FF0000"/>
                </a:solidFill>
                <a:latin typeface="Lucida Sans Unicode" charset="0"/>
                <a:ea typeface="ＭＳ Ｐゴシック" charset="0"/>
                <a:cs typeface="ＭＳ Ｐゴシック" charset="0"/>
              </a:rPr>
              <a:t>でビームの</a:t>
            </a:r>
            <a:r>
              <a:rPr lang="en-US" altLang="ja-JP" sz="2400" i="1" dirty="0" smtClean="0">
                <a:solidFill>
                  <a:srgbClr val="FF0000"/>
                </a:solidFill>
                <a:latin typeface="Lucida Sans Unicode" charset="0"/>
                <a:ea typeface="ＭＳ Ｐゴシック" charset="0"/>
                <a:cs typeface="ＭＳ Ｐゴシック" charset="0"/>
              </a:rPr>
              <a:t>On/Off</a:t>
            </a:r>
            <a:r>
              <a:rPr lang="ja-JP" altLang="en-US" sz="2400" i="1" dirty="0" smtClean="0">
                <a:solidFill>
                  <a:srgbClr val="FF0000"/>
                </a:solidFill>
                <a:latin typeface="Lucida Sans Unicode" charset="0"/>
                <a:ea typeface="ＭＳ Ｐゴシック" charset="0"/>
                <a:cs typeface="ＭＳ Ｐゴシック" charset="0"/>
              </a:rPr>
              <a:t>を制御</a:t>
            </a:r>
            <a:endParaRPr lang="en-US" altLang="ja-JP" sz="2000" dirty="0">
              <a:solidFill>
                <a:srgbClr val="FF0000"/>
              </a:solidFill>
              <a:latin typeface="Lucida Sans Unicode" charset="0"/>
              <a:ea typeface="ＭＳ Ｐゴシック" charset="0"/>
              <a:cs typeface="ＭＳ Ｐゴシック" charset="0"/>
            </a:endParaRPr>
          </a:p>
          <a:p>
            <a:pPr marL="1257300" lvl="2" indent="-342900">
              <a:buFont typeface="Arial"/>
              <a:buChar char="•"/>
            </a:pPr>
            <a:endParaRPr lang="en-US" altLang="ja-JP" sz="800" dirty="0">
              <a:latin typeface="Lucida Sans Unicode" charset="0"/>
              <a:ea typeface="ＭＳ Ｐゴシック" charset="0"/>
              <a:cs typeface="ＭＳ Ｐゴシック" charset="0"/>
            </a:endParaRPr>
          </a:p>
          <a:p>
            <a:pPr marL="1257300" lvl="2" indent="-342900">
              <a:buFont typeface="Arial"/>
              <a:buChar char="•"/>
            </a:pPr>
            <a:r>
              <a:rPr lang="en-US" altLang="ja-JP" sz="2000" dirty="0">
                <a:latin typeface="Lucida Sans Unicode" charset="0"/>
                <a:ea typeface="ＭＳ Ｐゴシック" charset="0"/>
                <a:cs typeface="ＭＳ Ｐゴシック" charset="0"/>
              </a:rPr>
              <a:t>TPC</a:t>
            </a:r>
            <a:r>
              <a:rPr lang="ja-JP" altLang="en-US" sz="2000" dirty="0">
                <a:latin typeface="Lucida Sans Unicode" charset="0"/>
                <a:ea typeface="ＭＳ Ｐゴシック" charset="0"/>
                <a:cs typeface="ＭＳ Ｐゴシック" charset="0"/>
              </a:rPr>
              <a:t>外</a:t>
            </a:r>
            <a:r>
              <a:rPr lang="ja-JP" altLang="en-US" sz="2000" dirty="0" smtClean="0">
                <a:latin typeface="Lucida Sans Unicode" charset="0"/>
                <a:ea typeface="ＭＳ Ｐゴシック" charset="0"/>
                <a:cs typeface="ＭＳ Ｐゴシック" charset="0"/>
              </a:rPr>
              <a:t>の即発</a:t>
            </a:r>
            <a:r>
              <a:rPr lang="en-US" altLang="ja-JP" sz="2000" dirty="0" err="1" smtClean="0">
                <a:latin typeface="Lucida Sans Unicode" charset="0"/>
                <a:ea typeface="ＭＳ Ｐゴシック" charset="0"/>
                <a:cs typeface="ＭＳ Ｐゴシック" charset="0"/>
              </a:rPr>
              <a:t>γ</a:t>
            </a:r>
            <a:r>
              <a:rPr lang="ja-JP" altLang="en-US" sz="2000" dirty="0" smtClean="0">
                <a:latin typeface="Lucida Sans Unicode" charset="0"/>
                <a:ea typeface="ＭＳ Ｐゴシック" charset="0"/>
                <a:cs typeface="ＭＳ Ｐゴシック" charset="0"/>
              </a:rPr>
              <a:t>線が除去可能</a:t>
            </a:r>
            <a:endParaRPr lang="en-US" altLang="ja-JP" sz="1200" dirty="0">
              <a:latin typeface="Lucida Sans Unicode" charset="0"/>
              <a:ea typeface="ＭＳ Ｐゴシック" charset="0"/>
              <a:cs typeface="ＭＳ Ｐゴシック" charset="0"/>
            </a:endParaRPr>
          </a:p>
          <a:p>
            <a:pPr marL="1257300" lvl="2" indent="-342900">
              <a:buFont typeface="Wingdings" charset="2"/>
              <a:buChar char="Ø"/>
            </a:pPr>
            <a:endParaRPr lang="en-US" altLang="ja-JP" sz="800" dirty="0">
              <a:solidFill>
                <a:srgbClr val="000000"/>
              </a:solidFill>
              <a:latin typeface="Lucida Sans Unicode" charset="0"/>
              <a:ea typeface="ＭＳ Ｐゴシック" charset="0"/>
              <a:cs typeface="ＭＳ Ｐゴシック" charset="0"/>
            </a:endParaRPr>
          </a:p>
          <a:p>
            <a:pPr lvl="2"/>
            <a:endParaRPr lang="en-US" altLang="ja-JP" sz="2400" dirty="0">
              <a:solidFill>
                <a:srgbClr val="000000"/>
              </a:solidFill>
              <a:latin typeface="Lucida Sans Unicode" charset="0"/>
              <a:ea typeface="ＭＳ Ｐゴシック" charset="0"/>
              <a:cs typeface="ＭＳ Ｐゴシック" charset="0"/>
            </a:endParaRPr>
          </a:p>
          <a:p>
            <a:endParaRPr lang="en-US" altLang="ja-JP" sz="24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2400" i="1" dirty="0" smtClean="0">
              <a:solidFill>
                <a:srgbClr val="C0504D"/>
              </a:solidFill>
              <a:latin typeface="Lucida Sans Unicode" charset="0"/>
              <a:ea typeface="ＭＳ Ｐゴシック" charset="0"/>
              <a:cs typeface="ＭＳ Ｐゴシック" charset="0"/>
            </a:endParaRPr>
          </a:p>
          <a:p>
            <a:pPr lvl="2"/>
            <a:endParaRPr lang="en-US" altLang="ja-JP" sz="800" i="1" dirty="0">
              <a:solidFill>
                <a:srgbClr val="000000"/>
              </a:solidFill>
              <a:latin typeface="Lucida Sans Unicode" charset="0"/>
              <a:ea typeface="ＭＳ Ｐゴシック" charset="0"/>
              <a:cs typeface="ＭＳ Ｐゴシック" charset="0"/>
            </a:endParaRPr>
          </a:p>
          <a:p>
            <a:pPr lvl="2"/>
            <a:endParaRPr lang="en-US" altLang="ja-JP" sz="24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p:txBody>
      </p:sp>
      <p:pic>
        <p:nvPicPr>
          <p:cNvPr id="9" name="図 8" descr="bl05schematic.eps"/>
          <p:cNvPicPr>
            <a:picLocks noChangeAspect="1"/>
          </p:cNvPicPr>
          <p:nvPr/>
        </p:nvPicPr>
        <p:blipFill rotWithShape="1">
          <a:blip r:embed="rId3">
            <a:extLst>
              <a:ext uri="{28A0092B-C50C-407E-A947-70E740481C1C}">
                <a14:useLocalDpi xmlns:a14="http://schemas.microsoft.com/office/drawing/2010/main" val="0"/>
              </a:ext>
            </a:extLst>
          </a:blip>
          <a:srcRect l="83378" r="8283" b="38980"/>
          <a:stretch/>
        </p:blipFill>
        <p:spPr>
          <a:xfrm>
            <a:off x="5365093" y="766389"/>
            <a:ext cx="2902824" cy="2945266"/>
          </a:xfrm>
          <a:prstGeom prst="rect">
            <a:avLst/>
          </a:prstGeom>
        </p:spPr>
      </p:pic>
      <p:pic>
        <p:nvPicPr>
          <p:cNvPr id="15" name="図 14" descr="スクリーンショット（2012-01-18 10.06.32）.png"/>
          <p:cNvPicPr>
            <a:picLocks noChangeAspect="1"/>
          </p:cNvPicPr>
          <p:nvPr/>
        </p:nvPicPr>
        <p:blipFill rotWithShape="1">
          <a:blip r:embed="rId2">
            <a:extLst>
              <a:ext uri="{28A0092B-C50C-407E-A947-70E740481C1C}">
                <a14:useLocalDpi xmlns:a14="http://schemas.microsoft.com/office/drawing/2010/main" val="0"/>
              </a:ext>
            </a:extLst>
          </a:blip>
          <a:srcRect t="-1" b="52235"/>
          <a:stretch/>
        </p:blipFill>
        <p:spPr>
          <a:xfrm>
            <a:off x="218360" y="3621321"/>
            <a:ext cx="4346222" cy="2483593"/>
          </a:xfrm>
          <a:prstGeom prst="rect">
            <a:avLst/>
          </a:prstGeom>
        </p:spPr>
      </p:pic>
      <p:sp>
        <p:nvSpPr>
          <p:cNvPr id="16" name="正方形/長方形 15"/>
          <p:cNvSpPr/>
          <p:nvPr/>
        </p:nvSpPr>
        <p:spPr>
          <a:xfrm>
            <a:off x="5365093" y="2346423"/>
            <a:ext cx="701787" cy="1308637"/>
          </a:xfrm>
          <a:prstGeom prst="rect">
            <a:avLst/>
          </a:prstGeom>
          <a:solidFill>
            <a:srgbClr val="FFFFFF"/>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noFill/>
            </a:endParaRPr>
          </a:p>
        </p:txBody>
      </p:sp>
      <p:cxnSp>
        <p:nvCxnSpPr>
          <p:cNvPr id="17" name="直線矢印コネクタ 16"/>
          <p:cNvCxnSpPr/>
          <p:nvPr/>
        </p:nvCxnSpPr>
        <p:spPr>
          <a:xfrm flipH="1">
            <a:off x="4503652" y="2645060"/>
            <a:ext cx="1688556" cy="1010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055804" y="3182415"/>
            <a:ext cx="415498" cy="369332"/>
          </a:xfrm>
          <a:prstGeom prst="rect">
            <a:avLst/>
          </a:prstGeom>
          <a:noFill/>
        </p:spPr>
        <p:txBody>
          <a:bodyPr wrap="none" rtlCol="0">
            <a:spAutoFit/>
          </a:bodyPr>
          <a:lstStyle/>
          <a:p>
            <a:r>
              <a:rPr kumimoji="1" lang="ja-JP" altLang="en-US" dirty="0" smtClean="0">
                <a:solidFill>
                  <a:srgbClr val="FF0000"/>
                </a:solidFill>
              </a:rPr>
              <a:t>開</a:t>
            </a:r>
            <a:endParaRPr kumimoji="1" lang="ja-JP" altLang="en-US" dirty="0">
              <a:solidFill>
                <a:srgbClr val="FF0000"/>
              </a:solidFill>
            </a:endParaRPr>
          </a:p>
        </p:txBody>
      </p:sp>
      <p:cxnSp>
        <p:nvCxnSpPr>
          <p:cNvPr id="20" name="直線矢印コネクタ 19"/>
          <p:cNvCxnSpPr/>
          <p:nvPr/>
        </p:nvCxnSpPr>
        <p:spPr>
          <a:xfrm>
            <a:off x="6622512" y="2762412"/>
            <a:ext cx="472287" cy="150957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702817" y="2950709"/>
            <a:ext cx="415498" cy="369332"/>
          </a:xfrm>
          <a:prstGeom prst="rect">
            <a:avLst/>
          </a:prstGeom>
          <a:noFill/>
        </p:spPr>
        <p:txBody>
          <a:bodyPr wrap="none" rtlCol="0">
            <a:spAutoFit/>
          </a:bodyPr>
          <a:lstStyle/>
          <a:p>
            <a:r>
              <a:rPr kumimoji="1" lang="ja-JP" altLang="en-US" dirty="0" smtClean="0">
                <a:solidFill>
                  <a:srgbClr val="FF0000"/>
                </a:solidFill>
              </a:rPr>
              <a:t>閉</a:t>
            </a:r>
            <a:endParaRPr kumimoji="1" lang="ja-JP" altLang="en-US" dirty="0">
              <a:solidFill>
                <a:srgbClr val="FF0000"/>
              </a:solidFill>
            </a:endParaRPr>
          </a:p>
        </p:txBody>
      </p:sp>
      <p:sp>
        <p:nvSpPr>
          <p:cNvPr id="28" name="ドーナツ 27"/>
          <p:cNvSpPr/>
          <p:nvPr/>
        </p:nvSpPr>
        <p:spPr>
          <a:xfrm>
            <a:off x="5935582" y="1420098"/>
            <a:ext cx="1260000" cy="1260000"/>
          </a:xfrm>
          <a:prstGeom prst="donut">
            <a:avLst>
              <a:gd name="adj" fmla="val 3574"/>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18" name="スライド番号プレースホルダ 17"/>
          <p:cNvSpPr>
            <a:spLocks noGrp="1"/>
          </p:cNvSpPr>
          <p:nvPr>
            <p:ph type="sldNum" sz="quarter" idx="12"/>
          </p:nvPr>
        </p:nvSpPr>
        <p:spPr/>
        <p:txBody>
          <a:bodyPr/>
          <a:lstStyle/>
          <a:p>
            <a:fld id="{9B0CFA48-2645-BA46-ACA1-D8C7F53859BA}" type="slidenum">
              <a:rPr kumimoji="1" lang="ja-JP" altLang="en-US" smtClean="0"/>
              <a:pPr/>
              <a:t>25</a:t>
            </a:fld>
            <a:endParaRPr kumimoji="1" lang="ja-JP" altLang="en-US"/>
          </a:p>
        </p:txBody>
      </p:sp>
      <p:sp>
        <p:nvSpPr>
          <p:cNvPr id="3" name="正方形/長方形 2"/>
          <p:cNvSpPr/>
          <p:nvPr/>
        </p:nvSpPr>
        <p:spPr>
          <a:xfrm>
            <a:off x="1358150" y="6344535"/>
            <a:ext cx="6396831" cy="400110"/>
          </a:xfrm>
          <a:prstGeom prst="rect">
            <a:avLst/>
          </a:prstGeom>
        </p:spPr>
        <p:txBody>
          <a:bodyPr wrap="square">
            <a:spAutoFit/>
          </a:bodyPr>
          <a:lstStyle/>
          <a:p>
            <a:pPr lvl="2"/>
            <a:r>
              <a:rPr lang="en-US" altLang="ja-JP" sz="2000" dirty="0" smtClean="0">
                <a:solidFill>
                  <a:srgbClr val="FF0000"/>
                </a:solidFill>
                <a:latin typeface="Lucida Sans Unicode" charset="0"/>
                <a:ea typeface="ＭＳ Ｐゴシック" charset="0"/>
                <a:cs typeface="ＭＳ Ｐゴシック" charset="0"/>
              </a:rPr>
              <a:t>TPC</a:t>
            </a:r>
            <a:r>
              <a:rPr lang="ja-JP" altLang="en-US" sz="2000" dirty="0" smtClean="0">
                <a:solidFill>
                  <a:srgbClr val="FF0000"/>
                </a:solidFill>
                <a:latin typeface="Lucida Sans Unicode" charset="0"/>
                <a:ea typeface="ＭＳ Ｐゴシック" charset="0"/>
                <a:cs typeface="ＭＳ Ｐゴシック" charset="0"/>
              </a:rPr>
              <a:t>内ガスに起因するバックグラウンドが残る</a:t>
            </a:r>
            <a:endParaRPr lang="en-US" altLang="ja-JP" sz="1200" dirty="0">
              <a:solidFill>
                <a:srgbClr val="FF0000"/>
              </a:solidFill>
              <a:latin typeface="Lucida Sans Unicode" charset="0"/>
              <a:ea typeface="ＭＳ Ｐゴシック" charset="0"/>
              <a:cs typeface="ＭＳ Ｐゴシック" charset="0"/>
            </a:endParaRPr>
          </a:p>
        </p:txBody>
      </p:sp>
      <p:sp>
        <p:nvSpPr>
          <p:cNvPr id="19" name="右矢印 18"/>
          <p:cNvSpPr/>
          <p:nvPr/>
        </p:nvSpPr>
        <p:spPr>
          <a:xfrm rot="10800000" flipH="1">
            <a:off x="1881420" y="6309255"/>
            <a:ext cx="332255" cy="484187"/>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6364857" y="1117832"/>
            <a:ext cx="1390124" cy="369332"/>
          </a:xfrm>
          <a:prstGeom prst="rect">
            <a:avLst/>
          </a:prstGeom>
        </p:spPr>
        <p:txBody>
          <a:bodyPr wrap="none">
            <a:spAutoFit/>
          </a:bodyPr>
          <a:lstStyle/>
          <a:p>
            <a:r>
              <a:rPr lang="en-US" altLang="ja-JP" i="1" baseline="30000" dirty="0" smtClean="0">
                <a:solidFill>
                  <a:srgbClr val="FF0000"/>
                </a:solidFill>
                <a:latin typeface="Lucida Sans Unicode" charset="0"/>
                <a:ea typeface="ＭＳ Ｐゴシック" charset="0"/>
                <a:cs typeface="ＭＳ Ｐゴシック" charset="0"/>
              </a:rPr>
              <a:t>6</a:t>
            </a:r>
            <a:r>
              <a:rPr lang="en-US" altLang="ja-JP" i="1" dirty="0" smtClean="0">
                <a:solidFill>
                  <a:srgbClr val="FF0000"/>
                </a:solidFill>
                <a:latin typeface="Lucida Sans Unicode" charset="0"/>
                <a:ea typeface="ＭＳ Ｐゴシック" charset="0"/>
                <a:cs typeface="ＭＳ Ｐゴシック" charset="0"/>
              </a:rPr>
              <a:t>Li shutter</a:t>
            </a:r>
            <a:endParaRPr lang="ja-JP" altLang="en-US" dirty="0"/>
          </a:p>
        </p:txBody>
      </p:sp>
    </p:spTree>
    <p:extLst>
      <p:ext uri="{BB962C8B-B14F-4D97-AF65-F5344CB8AC3E}">
        <p14:creationId xmlns:p14="http://schemas.microsoft.com/office/powerpoint/2010/main" val="31009483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TPCdepE_2.eps"/>
          <p:cNvPicPr>
            <a:picLocks noChangeAspect="1"/>
          </p:cNvPicPr>
          <p:nvPr/>
        </p:nvPicPr>
        <p:blipFill rotWithShape="1">
          <a:blip r:embed="rId3">
            <a:extLst>
              <a:ext uri="{28A0092B-C50C-407E-A947-70E740481C1C}">
                <a14:useLocalDpi xmlns:a14="http://schemas.microsoft.com/office/drawing/2010/main" val="0"/>
              </a:ext>
            </a:extLst>
          </a:blip>
          <a:srcRect b="9901"/>
          <a:stretch/>
        </p:blipFill>
        <p:spPr>
          <a:xfrm>
            <a:off x="5152018" y="3064473"/>
            <a:ext cx="4009879" cy="3504547"/>
          </a:xfrm>
          <a:prstGeom prst="rect">
            <a:avLst/>
          </a:prstGeom>
        </p:spPr>
      </p:pic>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a:spLocks noGrp="1" noChangeArrowheads="1"/>
          </p:cNvSpPr>
          <p:nvPr>
            <p:ph type="title"/>
          </p:nvPr>
        </p:nvSpPr>
        <p:spPr>
          <a:xfrm>
            <a:off x="0" y="-234950"/>
            <a:ext cx="87884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中性子崩壊の検出効率</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cxnSp>
        <p:nvCxnSpPr>
          <p:cNvPr id="39" name="直線矢印コネクタ 38"/>
          <p:cNvCxnSpPr>
            <a:stCxn id="31" idx="3"/>
          </p:cNvCxnSpPr>
          <p:nvPr/>
        </p:nvCxnSpPr>
        <p:spPr>
          <a:xfrm>
            <a:off x="4903449" y="4694823"/>
            <a:ext cx="759453" cy="40292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1" name="正方形/長方形 40"/>
          <p:cNvSpPr/>
          <p:nvPr/>
        </p:nvSpPr>
        <p:spPr>
          <a:xfrm>
            <a:off x="130508" y="3962571"/>
            <a:ext cx="5167372" cy="1969770"/>
          </a:xfrm>
          <a:prstGeom prst="rect">
            <a:avLst/>
          </a:prstGeom>
        </p:spPr>
        <p:txBody>
          <a:bodyPr wrap="square">
            <a:spAutoFit/>
          </a:bodyPr>
          <a:lstStyle/>
          <a:p>
            <a:r>
              <a:rPr lang="en-US" altLang="ja-JP" i="1" dirty="0">
                <a:solidFill>
                  <a:srgbClr val="C0504D"/>
                </a:solidFill>
                <a:latin typeface="Lucida Sans Unicode" charset="0"/>
                <a:ea typeface="ＭＳ Ｐゴシック" charset="0"/>
                <a:cs typeface="ＭＳ Ｐゴシック" charset="0"/>
              </a:rPr>
              <a:t> </a:t>
            </a:r>
            <a:r>
              <a:rPr lang="en-US" altLang="ja-JP" i="1" dirty="0" smtClean="0">
                <a:solidFill>
                  <a:srgbClr val="C0504D"/>
                </a:solidFill>
                <a:latin typeface="Lucida Sans Unicode" charset="0"/>
                <a:ea typeface="ＭＳ Ｐゴシック" charset="0"/>
                <a:cs typeface="ＭＳ Ｐゴシック" charset="0"/>
              </a:rPr>
              <a:t> CO</a:t>
            </a:r>
            <a:r>
              <a:rPr lang="en-US" altLang="ja-JP" i="1" baseline="-25000" dirty="0" smtClean="0">
                <a:solidFill>
                  <a:srgbClr val="C0504D"/>
                </a:solidFill>
                <a:latin typeface="Lucida Sans Unicode" charset="0"/>
                <a:ea typeface="ＭＳ Ｐゴシック" charset="0"/>
                <a:cs typeface="ＭＳ Ｐゴシック" charset="0"/>
              </a:rPr>
              <a:t>2</a:t>
            </a:r>
            <a:r>
              <a:rPr lang="ja-JP" altLang="en-US" i="1" dirty="0" smtClean="0">
                <a:solidFill>
                  <a:srgbClr val="C0504D"/>
                </a:solidFill>
                <a:latin typeface="Lucida Sans Unicode" charset="0"/>
                <a:ea typeface="ＭＳ Ｐゴシック" charset="0"/>
                <a:cs typeface="ＭＳ Ｐゴシック" charset="0"/>
              </a:rPr>
              <a:t>吸収反応</a:t>
            </a:r>
            <a:r>
              <a:rPr lang="en-US" altLang="ja-JP" i="1" dirty="0" smtClean="0">
                <a:solidFill>
                  <a:srgbClr val="C0504D"/>
                </a:solidFill>
                <a:latin typeface="Lucida Sans Unicode" charset="0"/>
                <a:ea typeface="ＭＳ Ｐゴシック" charset="0"/>
                <a:cs typeface="ＭＳ Ｐゴシック" charset="0"/>
              </a:rPr>
              <a:t> (1 keV)</a:t>
            </a:r>
            <a:endParaRPr lang="en-US" altLang="ja-JP" i="1" dirty="0" smtClean="0">
              <a:latin typeface="Lucida Sans Unicode" charset="0"/>
              <a:ea typeface="ＭＳ Ｐゴシック" charset="0"/>
              <a:cs typeface="ＭＳ Ｐゴシック" charset="0"/>
            </a:endParaRPr>
          </a:p>
          <a:p>
            <a:pPr marL="742950" lvl="1" indent="-285750">
              <a:buFont typeface="Wingdings" charset="2"/>
              <a:buChar char="Ø"/>
            </a:pPr>
            <a:endParaRPr lang="en-US" altLang="ja-JP" sz="800" i="1" dirty="0" smtClean="0">
              <a:latin typeface="Lucida Sans Unicode" charset="0"/>
              <a:ea typeface="ＭＳ Ｐゴシック" charset="0"/>
              <a:cs typeface="ＭＳ Ｐゴシック" charset="0"/>
            </a:endParaRPr>
          </a:p>
          <a:p>
            <a:pPr marL="742950" lvl="1" indent="-285750">
              <a:buFont typeface="Arial"/>
              <a:buChar char="•"/>
            </a:pPr>
            <a:r>
              <a:rPr lang="en-US" altLang="ja-JP" baseline="30000" dirty="0" smtClean="0">
                <a:latin typeface="Lucida Sans Unicode" charset="0"/>
                <a:ea typeface="ＭＳ Ｐゴシック" charset="0"/>
                <a:cs typeface="ＭＳ Ｐゴシック" charset="0"/>
              </a:rPr>
              <a:t>12</a:t>
            </a:r>
            <a:r>
              <a:rPr lang="en-US" altLang="ja-JP" dirty="0" smtClean="0">
                <a:latin typeface="Lucida Sans Unicode" charset="0"/>
                <a:ea typeface="ＭＳ Ｐゴシック" charset="0"/>
                <a:cs typeface="ＭＳ Ｐゴシック" charset="0"/>
              </a:rPr>
              <a:t>C</a:t>
            </a:r>
            <a:r>
              <a:rPr lang="ja-JP" altLang="en-US" dirty="0" smtClean="0">
                <a:latin typeface="Lucida Sans Unicode" charset="0"/>
                <a:ea typeface="ＭＳ Ｐゴシック" charset="0"/>
                <a:cs typeface="ＭＳ Ｐゴシック" charset="0"/>
              </a:rPr>
              <a:t>の中性子吸収は中性子崩壊の</a:t>
            </a:r>
            <a:r>
              <a:rPr lang="en-US" altLang="ja-JP" dirty="0" smtClean="0">
                <a:latin typeface="Lucida Sans Unicode" charset="0"/>
                <a:ea typeface="ＭＳ Ｐゴシック" charset="0"/>
                <a:cs typeface="ＭＳ Ｐゴシック" charset="0"/>
              </a:rPr>
              <a:t>2.5</a:t>
            </a:r>
            <a:r>
              <a:rPr lang="ja-JP" altLang="en-US" dirty="0" smtClean="0">
                <a:latin typeface="Lucida Sans Unicode" charset="0"/>
                <a:ea typeface="ＭＳ Ｐゴシック" charset="0"/>
                <a:cs typeface="ＭＳ Ｐゴシック" charset="0"/>
              </a:rPr>
              <a:t>倍</a:t>
            </a:r>
            <a:endParaRPr lang="en-US" altLang="ja-JP" dirty="0" smtClean="0">
              <a:latin typeface="Lucida Sans Unicode" charset="0"/>
              <a:ea typeface="ＭＳ Ｐゴシック" charset="0"/>
              <a:cs typeface="ＭＳ Ｐゴシック" charset="0"/>
            </a:endParaRPr>
          </a:p>
          <a:p>
            <a:pPr marL="742950" lvl="1" indent="-285750">
              <a:buFont typeface="Wingdings" charset="2"/>
              <a:buChar char="Ø"/>
            </a:pPr>
            <a:endParaRPr lang="en-US" altLang="ja-JP" sz="800" dirty="0" smtClean="0">
              <a:latin typeface="Lucida Sans Unicode" charset="0"/>
              <a:ea typeface="ＭＳ Ｐゴシック" charset="0"/>
              <a:cs typeface="ＭＳ Ｐゴシック" charset="0"/>
            </a:endParaRPr>
          </a:p>
          <a:p>
            <a:pPr marL="742950" lvl="1" indent="-285750">
              <a:buFont typeface="Arial"/>
              <a:buChar char="•"/>
            </a:pPr>
            <a:r>
              <a:rPr lang="ja-JP" altLang="en-US" dirty="0" smtClean="0">
                <a:latin typeface="Lucida Sans Unicode" charset="0"/>
                <a:ea typeface="ＭＳ Ｐゴシック" charset="0"/>
                <a:cs typeface="ＭＳ Ｐゴシック" charset="0"/>
              </a:rPr>
              <a:t>放射される即発</a:t>
            </a:r>
            <a:r>
              <a:rPr lang="en-US" altLang="ja-JP" dirty="0" err="1" smtClean="0">
                <a:latin typeface="Lucida Sans Unicode" charset="0"/>
                <a:ea typeface="ＭＳ Ｐゴシック" charset="0"/>
                <a:cs typeface="ＭＳ Ｐゴシック" charset="0"/>
              </a:rPr>
              <a:t>γ</a:t>
            </a:r>
            <a:r>
              <a:rPr lang="ja-JP" altLang="en-US" dirty="0" smtClean="0">
                <a:latin typeface="Lucida Sans Unicode" charset="0"/>
                <a:ea typeface="ＭＳ Ｐゴシック" charset="0"/>
                <a:cs typeface="ＭＳ Ｐゴシック" charset="0"/>
              </a:rPr>
              <a:t>線は最大で</a:t>
            </a:r>
            <a:r>
              <a:rPr lang="en-US" altLang="ja-JP" dirty="0" smtClean="0">
                <a:latin typeface="Lucida Sans Unicode" charset="0"/>
                <a:ea typeface="ＭＳ Ｐゴシック" charset="0"/>
                <a:cs typeface="ＭＳ Ｐゴシック" charset="0"/>
              </a:rPr>
              <a:t>5.0MeV</a:t>
            </a:r>
          </a:p>
          <a:p>
            <a:pPr marL="742950" lvl="1" indent="-285750">
              <a:buFont typeface="Wingdings" charset="2"/>
              <a:buChar char="Ø"/>
            </a:pPr>
            <a:endParaRPr lang="en-US" altLang="ja-JP" sz="800" dirty="0">
              <a:latin typeface="Lucida Sans Unicode" charset="0"/>
              <a:ea typeface="ＭＳ Ｐゴシック" charset="0"/>
              <a:cs typeface="ＭＳ Ｐゴシック" charset="0"/>
            </a:endParaRPr>
          </a:p>
          <a:p>
            <a:pPr marL="742950" lvl="1" indent="-285750">
              <a:buFont typeface="Arial"/>
              <a:buChar char="•"/>
            </a:pPr>
            <a:r>
              <a:rPr lang="en-US" altLang="ja-JP" baseline="30000" dirty="0" smtClean="0">
                <a:latin typeface="Lucida Sans Unicode" charset="0"/>
                <a:ea typeface="ＭＳ Ｐゴシック" charset="0"/>
                <a:cs typeface="ＭＳ Ｐゴシック" charset="0"/>
              </a:rPr>
              <a:t>12</a:t>
            </a:r>
            <a:r>
              <a:rPr lang="en-US" altLang="ja-JP" dirty="0" smtClean="0">
                <a:latin typeface="Lucida Sans Unicode" charset="0"/>
                <a:ea typeface="ＭＳ Ｐゴシック" charset="0"/>
                <a:cs typeface="ＭＳ Ｐゴシック" charset="0"/>
              </a:rPr>
              <a:t>C</a:t>
            </a:r>
            <a:r>
              <a:rPr lang="ja-JP" altLang="en-US" dirty="0" smtClean="0">
                <a:latin typeface="Lucida Sans Unicode" charset="0"/>
                <a:ea typeface="ＭＳ Ｐゴシック" charset="0"/>
                <a:cs typeface="ＭＳ Ｐゴシック" charset="0"/>
              </a:rPr>
              <a:t>の反跳エネルギーは</a:t>
            </a:r>
            <a:r>
              <a:rPr lang="en-US" altLang="ja-JP" dirty="0" smtClean="0">
                <a:latin typeface="Lucida Sans Unicode" charset="0"/>
                <a:ea typeface="ＭＳ Ｐゴシック" charset="0"/>
                <a:cs typeface="ＭＳ Ｐゴシック" charset="0"/>
              </a:rPr>
              <a:t>1.0keV</a:t>
            </a:r>
          </a:p>
          <a:p>
            <a:pPr marL="742950" lvl="1" indent="-285750">
              <a:buFont typeface="Wingdings" charset="2"/>
              <a:buChar char="Ø"/>
            </a:pPr>
            <a:endParaRPr lang="en-US" altLang="ja-JP" sz="800" dirty="0">
              <a:latin typeface="Lucida Sans Unicode" charset="0"/>
              <a:ea typeface="ＭＳ Ｐゴシック" charset="0"/>
              <a:cs typeface="ＭＳ Ｐゴシック" charset="0"/>
            </a:endParaRPr>
          </a:p>
          <a:p>
            <a:pPr marL="742950" lvl="1" indent="-285750">
              <a:buFont typeface="Wingdings" charset="2"/>
              <a:buChar char="Ø"/>
            </a:pPr>
            <a:endParaRPr lang="en-US" altLang="ja-JP" dirty="0" smtClean="0">
              <a:latin typeface="Lucida Sans Unicode" charset="0"/>
              <a:ea typeface="ＭＳ Ｐゴシック" charset="0"/>
              <a:cs typeface="ＭＳ Ｐゴシック" charset="0"/>
            </a:endParaRPr>
          </a:p>
        </p:txBody>
      </p:sp>
      <p:sp>
        <p:nvSpPr>
          <p:cNvPr id="63" name="スライド番号プレースホルダ 94"/>
          <p:cNvSpPr>
            <a:spLocks noGrp="1"/>
          </p:cNvSpPr>
          <p:nvPr>
            <p:ph type="sldNum" sz="quarter" idx="12"/>
          </p:nvPr>
        </p:nvSpPr>
        <p:spPr bwMode="auto">
          <a:xfrm>
            <a:off x="1887497" y="726150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32588D6-FE1F-B849-804C-E0CDD1290485}" type="slidenum">
              <a:rPr kumimoji="0" lang="ja-JP" altLang="en-US" sz="1000">
                <a:latin typeface="Lucida Sans Unicode" charset="0"/>
              </a:rPr>
              <a:pPr/>
              <a:t>26</a:t>
            </a:fld>
            <a:endParaRPr kumimoji="0" lang="ja-JP" altLang="en-US" sz="1000">
              <a:latin typeface="Lucida Sans Unicode" charset="0"/>
            </a:endParaRPr>
          </a:p>
        </p:txBody>
      </p:sp>
      <p:sp>
        <p:nvSpPr>
          <p:cNvPr id="31" name="角丸四角形 30"/>
          <p:cNvSpPr/>
          <p:nvPr/>
        </p:nvSpPr>
        <p:spPr>
          <a:xfrm>
            <a:off x="163146" y="3909993"/>
            <a:ext cx="4740303" cy="1569659"/>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5" name="図 34" descr="He3_Experiment1.eps"/>
          <p:cNvPicPr>
            <a:picLocks noChangeAspect="1"/>
          </p:cNvPicPr>
          <p:nvPr/>
        </p:nvPicPr>
        <p:blipFill rotWithShape="1">
          <a:blip r:embed="rId4">
            <a:extLst>
              <a:ext uri="{28A0092B-C50C-407E-A947-70E740481C1C}">
                <a14:useLocalDpi xmlns:a14="http://schemas.microsoft.com/office/drawing/2010/main" val="0"/>
              </a:ext>
            </a:extLst>
          </a:blip>
          <a:srcRect t="91324"/>
          <a:stretch/>
        </p:blipFill>
        <p:spPr>
          <a:xfrm>
            <a:off x="5579588" y="6569020"/>
            <a:ext cx="3433591" cy="288979"/>
          </a:xfrm>
          <a:prstGeom prst="rect">
            <a:avLst/>
          </a:prstGeom>
        </p:spPr>
      </p:pic>
      <p:sp>
        <p:nvSpPr>
          <p:cNvPr id="19" name="テキスト ボックス 18"/>
          <p:cNvSpPr txBox="1"/>
          <p:nvPr/>
        </p:nvSpPr>
        <p:spPr>
          <a:xfrm>
            <a:off x="104356" y="659560"/>
            <a:ext cx="184666" cy="923330"/>
          </a:xfrm>
          <a:prstGeom prst="rect">
            <a:avLst/>
          </a:prstGeom>
          <a:noFill/>
        </p:spPr>
        <p:txBody>
          <a:bodyPr wrap="none" rtlCol="0">
            <a:spAutoFit/>
          </a:bodyPr>
          <a:lstStyle/>
          <a:p>
            <a:endParaRPr kumimoji="1" lang="en-US" altLang="ja-JP" dirty="0" smtClean="0"/>
          </a:p>
          <a:p>
            <a:endParaRPr kumimoji="1" lang="en-US" altLang="ja-JP" dirty="0" smtClean="0"/>
          </a:p>
          <a:p>
            <a:endParaRPr kumimoji="1" lang="en-US" altLang="ja-JP" dirty="0" smtClean="0"/>
          </a:p>
        </p:txBody>
      </p:sp>
      <p:sp>
        <p:nvSpPr>
          <p:cNvPr id="52" name="正方形/長方形 51"/>
          <p:cNvSpPr/>
          <p:nvPr/>
        </p:nvSpPr>
        <p:spPr>
          <a:xfrm>
            <a:off x="5865" y="1037420"/>
            <a:ext cx="8913245" cy="2616101"/>
          </a:xfrm>
          <a:prstGeom prst="rect">
            <a:avLst/>
          </a:prstGeom>
        </p:spPr>
        <p:txBody>
          <a:bodyPr wrap="square">
            <a:spAutoFit/>
          </a:bodyPr>
          <a:lstStyle/>
          <a:p>
            <a:r>
              <a:rPr lang="ja-JP" altLang="en-US" sz="2000" i="1" dirty="0" smtClean="0">
                <a:solidFill>
                  <a:srgbClr val="000000"/>
                </a:solidFill>
                <a:latin typeface="Lucida Sans Unicode" charset="0"/>
                <a:ea typeface="ＭＳ Ｐゴシック" charset="0"/>
                <a:cs typeface="ＭＳ Ｐゴシック" charset="0"/>
              </a:rPr>
              <a:t>　　高検出効率を実現することで、検出効率の補正に伴う系統誤差を抑える</a:t>
            </a:r>
            <a:endParaRPr lang="en-US" altLang="ja-JP" sz="20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000000"/>
              </a:solidFill>
              <a:latin typeface="Lucida Sans Unicode" charset="0"/>
              <a:ea typeface="ＭＳ Ｐゴシック" charset="0"/>
              <a:cs typeface="ＭＳ Ｐゴシック" charset="0"/>
            </a:endParaRPr>
          </a:p>
          <a:p>
            <a:pPr lvl="1">
              <a:buClr>
                <a:schemeClr val="tx1"/>
              </a:buClr>
            </a:pPr>
            <a:r>
              <a:rPr lang="ja-JP" altLang="en-US" sz="1600" i="1" dirty="0" smtClean="0">
                <a:solidFill>
                  <a:srgbClr val="000000"/>
                </a:solidFill>
                <a:latin typeface="Lucida Sans Unicode" charset="0"/>
                <a:ea typeface="ＭＳ Ｐゴシック" charset="0"/>
                <a:cs typeface="ＭＳ Ｐゴシック" charset="0"/>
              </a:rPr>
              <a:t>　　　　　　　　</a:t>
            </a:r>
            <a:r>
              <a:rPr lang="en-US" altLang="ja-JP" sz="1600" i="1" dirty="0" smtClean="0">
                <a:solidFill>
                  <a:srgbClr val="000000"/>
                </a:solidFill>
                <a:latin typeface="Lucida Sans Unicode" charset="0"/>
                <a:ea typeface="ＭＳ Ｐゴシック" charset="0"/>
                <a:cs typeface="ＭＳ Ｐゴシック" charset="0"/>
              </a:rPr>
              <a:t>→</a:t>
            </a:r>
            <a:r>
              <a:rPr lang="ja-JP" altLang="en-US" sz="1600" i="1" dirty="0" smtClean="0">
                <a:solidFill>
                  <a:srgbClr val="FF0000"/>
                </a:solidFill>
                <a:latin typeface="Lucida Sans Unicode" charset="0"/>
                <a:ea typeface="ＭＳ Ｐゴシック" charset="0"/>
                <a:cs typeface="ＭＳ Ｐゴシック" charset="0"/>
              </a:rPr>
              <a:t>　　</a:t>
            </a:r>
            <a:r>
              <a:rPr lang="en-US" altLang="ja-JP" sz="1600" i="1" dirty="0" smtClean="0">
                <a:solidFill>
                  <a:srgbClr val="FF0000"/>
                </a:solidFill>
                <a:latin typeface="Lucida Sans Unicode" charset="0"/>
                <a:ea typeface="ＭＳ Ｐゴシック" charset="0"/>
                <a:cs typeface="ＭＳ Ｐゴシック" charset="0"/>
              </a:rPr>
              <a:t>50kPa</a:t>
            </a:r>
            <a:r>
              <a:rPr lang="ja-JP" altLang="en-US" sz="1600" i="1" dirty="0" smtClean="0">
                <a:latin typeface="Lucida Sans Unicode" charset="0"/>
                <a:ea typeface="ＭＳ Ｐゴシック" charset="0"/>
                <a:cs typeface="ＭＳ Ｐゴシック" charset="0"/>
              </a:rPr>
              <a:t>、</a:t>
            </a:r>
            <a:r>
              <a:rPr lang="en-US" altLang="ja-JP" sz="1600" i="1" dirty="0" smtClean="0">
                <a:solidFill>
                  <a:srgbClr val="FF0000"/>
                </a:solidFill>
                <a:latin typeface="Lucida Sans Unicode" charset="0"/>
                <a:ea typeface="ＭＳ Ｐゴシック" charset="0"/>
                <a:cs typeface="ＭＳ Ｐゴシック" charset="0"/>
              </a:rPr>
              <a:t>100kPa</a:t>
            </a:r>
            <a:r>
              <a:rPr lang="ja-JP" altLang="en-US" sz="1600" i="1" dirty="0" smtClean="0">
                <a:solidFill>
                  <a:srgbClr val="000000"/>
                </a:solidFill>
                <a:latin typeface="Lucida Sans Unicode" charset="0"/>
                <a:ea typeface="ＭＳ Ｐゴシック" charset="0"/>
                <a:cs typeface="ＭＳ Ｐゴシック" charset="0"/>
              </a:rPr>
              <a:t>での以下のパフォーマンスを評価した</a:t>
            </a:r>
            <a:endParaRPr lang="en-US" altLang="ja-JP" sz="16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2000" i="1" dirty="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2000" i="1" dirty="0" smtClean="0">
              <a:solidFill>
                <a:srgbClr val="000000"/>
              </a:solidFill>
              <a:latin typeface="Lucida Sans Unicode" charset="0"/>
              <a:ea typeface="ＭＳ Ｐゴシック" charset="0"/>
              <a:cs typeface="ＭＳ Ｐゴシック" charset="0"/>
            </a:endParaRPr>
          </a:p>
          <a:p>
            <a:r>
              <a:rPr lang="ja-JP" altLang="en-US" sz="2000" i="1" dirty="0" smtClean="0">
                <a:solidFill>
                  <a:srgbClr val="000000"/>
                </a:solidFill>
                <a:latin typeface="Lucida Sans Unicode" charset="0"/>
                <a:ea typeface="ＭＳ Ｐゴシック" charset="0"/>
                <a:cs typeface="ＭＳ Ｐゴシック" charset="0"/>
              </a:rPr>
              <a:t>　　</a:t>
            </a:r>
            <a:endParaRPr lang="en-US" altLang="ja-JP" sz="2000" i="1" dirty="0">
              <a:solidFill>
                <a:srgbClr val="000000"/>
              </a:solidFill>
              <a:latin typeface="Lucida Sans Unicode" charset="0"/>
              <a:ea typeface="ＭＳ Ｐゴシック" charset="0"/>
              <a:cs typeface="ＭＳ Ｐゴシック" charset="0"/>
            </a:endParaRPr>
          </a:p>
          <a:p>
            <a:r>
              <a:rPr lang="ja-JP" altLang="en-US" sz="2000" i="1" dirty="0" smtClean="0">
                <a:solidFill>
                  <a:srgbClr val="000000"/>
                </a:solidFill>
                <a:latin typeface="Lucida Sans Unicode" charset="0"/>
                <a:ea typeface="ＭＳ Ｐゴシック" charset="0"/>
                <a:cs typeface="ＭＳ Ｐゴシック" charset="0"/>
              </a:rPr>
              <a:t>　</a:t>
            </a:r>
            <a:endParaRPr lang="en-US" altLang="ja-JP" sz="2000" i="1" dirty="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20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2000" i="1" dirty="0">
              <a:solidFill>
                <a:srgbClr val="000000"/>
              </a:solidFill>
              <a:latin typeface="Lucida Sans Unicode" charset="0"/>
              <a:ea typeface="ＭＳ Ｐゴシック" charset="0"/>
              <a:cs typeface="ＭＳ Ｐゴシック" charset="0"/>
            </a:endParaRPr>
          </a:p>
        </p:txBody>
      </p:sp>
      <p:sp>
        <p:nvSpPr>
          <p:cNvPr id="40" name="正方形/長方形 39"/>
          <p:cNvSpPr/>
          <p:nvPr/>
        </p:nvSpPr>
        <p:spPr>
          <a:xfrm>
            <a:off x="1415843" y="2119361"/>
            <a:ext cx="6109841" cy="769441"/>
          </a:xfrm>
          <a:prstGeom prst="rect">
            <a:avLst/>
          </a:prstGeom>
          <a:ln>
            <a:solidFill>
              <a:schemeClr val="tx1"/>
            </a:solidFill>
          </a:ln>
        </p:spPr>
        <p:txBody>
          <a:bodyPr wrap="square">
            <a:spAutoFit/>
          </a:bodyPr>
          <a:lstStyle/>
          <a:p>
            <a:pPr marL="285750" indent="-285750">
              <a:buFont typeface="Arial"/>
              <a:buChar char="•"/>
            </a:pPr>
            <a:r>
              <a:rPr lang="ja-JP" altLang="en-US" i="1" dirty="0">
                <a:solidFill>
                  <a:srgbClr val="000000"/>
                </a:solidFill>
                <a:latin typeface="Lucida Sans Unicode" charset="0"/>
                <a:ea typeface="ＭＳ Ｐゴシック" charset="0"/>
                <a:cs typeface="ＭＳ Ｐゴシック" charset="0"/>
              </a:rPr>
              <a:t>　</a:t>
            </a:r>
            <a:r>
              <a:rPr lang="ja-JP" altLang="en-US" dirty="0" smtClean="0">
                <a:solidFill>
                  <a:srgbClr val="000000"/>
                </a:solidFill>
                <a:latin typeface="Lucida Sans Unicode" charset="0"/>
                <a:ea typeface="ＭＳ Ｐゴシック" charset="0"/>
                <a:cs typeface="ＭＳ Ｐゴシック" charset="0"/>
              </a:rPr>
              <a:t>中性子崩壊からの電子（</a:t>
            </a:r>
            <a:r>
              <a:rPr lang="en-US" altLang="ja-JP" dirty="0" smtClean="0">
                <a:solidFill>
                  <a:srgbClr val="000000"/>
                </a:solidFill>
                <a:latin typeface="Lucida Sans Unicode" charset="0"/>
                <a:ea typeface="ＭＳ Ｐゴシック" charset="0"/>
                <a:cs typeface="ＭＳ Ｐゴシック" charset="0"/>
              </a:rPr>
              <a:t>0</a:t>
            </a:r>
            <a:r>
              <a:rPr lang="en-US" altLang="ja-JP" dirty="0">
                <a:solidFill>
                  <a:srgbClr val="000000"/>
                </a:solidFill>
                <a:latin typeface="Lucida Sans Unicode" charset="0"/>
                <a:ea typeface="ＭＳ Ｐゴシック" charset="0"/>
                <a:cs typeface="ＭＳ Ｐゴシック" charset="0"/>
              </a:rPr>
              <a:t>~</a:t>
            </a:r>
            <a:r>
              <a:rPr lang="en-US" altLang="ja-JP" dirty="0" smtClean="0">
                <a:solidFill>
                  <a:srgbClr val="000000"/>
                </a:solidFill>
                <a:latin typeface="Lucida Sans Unicode" charset="0"/>
                <a:ea typeface="ＭＳ Ｐゴシック" charset="0"/>
                <a:cs typeface="ＭＳ Ｐゴシック" charset="0"/>
              </a:rPr>
              <a:t>782keV</a:t>
            </a:r>
            <a:r>
              <a:rPr lang="ja-JP" altLang="en-US" dirty="0" smtClean="0">
                <a:solidFill>
                  <a:srgbClr val="000000"/>
                </a:solidFill>
                <a:latin typeface="Lucida Sans Unicode" charset="0"/>
                <a:ea typeface="ＭＳ Ｐゴシック" charset="0"/>
                <a:cs typeface="ＭＳ Ｐゴシック" charset="0"/>
              </a:rPr>
              <a:t>）に</a:t>
            </a:r>
            <a:r>
              <a:rPr lang="ja-JP" altLang="en-US" dirty="0">
                <a:solidFill>
                  <a:srgbClr val="000000"/>
                </a:solidFill>
                <a:latin typeface="Lucida Sans Unicode" charset="0"/>
                <a:ea typeface="ＭＳ Ｐゴシック" charset="0"/>
                <a:cs typeface="ＭＳ Ｐゴシック" charset="0"/>
              </a:rPr>
              <a:t>対する検出</a:t>
            </a:r>
            <a:r>
              <a:rPr lang="ja-JP" altLang="en-US" dirty="0" smtClean="0">
                <a:solidFill>
                  <a:srgbClr val="000000"/>
                </a:solidFill>
                <a:latin typeface="Lucida Sans Unicode" charset="0"/>
                <a:ea typeface="ＭＳ Ｐゴシック" charset="0"/>
                <a:cs typeface="ＭＳ Ｐゴシック" charset="0"/>
              </a:rPr>
              <a:t>効率</a:t>
            </a:r>
            <a:endParaRPr lang="en-US" altLang="ja-JP" dirty="0" smtClean="0">
              <a:solidFill>
                <a:srgbClr val="000000"/>
              </a:solidFill>
              <a:latin typeface="Lucida Sans Unicode" charset="0"/>
              <a:ea typeface="ＭＳ Ｐゴシック" charset="0"/>
              <a:cs typeface="ＭＳ Ｐゴシック" charset="0"/>
            </a:endParaRPr>
          </a:p>
          <a:p>
            <a:pPr marL="285750" indent="-285750">
              <a:buFont typeface="Arial"/>
              <a:buChar char="•"/>
            </a:pPr>
            <a:endParaRPr lang="en-US" altLang="ja-JP" sz="800" dirty="0">
              <a:solidFill>
                <a:srgbClr val="000000"/>
              </a:solidFill>
              <a:latin typeface="Lucida Sans Unicode" charset="0"/>
              <a:ea typeface="ＭＳ Ｐゴシック" charset="0"/>
              <a:cs typeface="ＭＳ Ｐゴシック" charset="0"/>
            </a:endParaRPr>
          </a:p>
          <a:p>
            <a:pPr marL="285750" indent="-285750">
              <a:buFont typeface="Arial"/>
              <a:buChar char="•"/>
            </a:pPr>
            <a:r>
              <a:rPr lang="ja-JP" altLang="en-US" dirty="0">
                <a:solidFill>
                  <a:srgbClr val="000000"/>
                </a:solidFill>
                <a:latin typeface="Lucida Sans Unicode" charset="0"/>
                <a:ea typeface="ＭＳ Ｐゴシック" charset="0"/>
                <a:cs typeface="ＭＳ Ｐゴシック" charset="0"/>
              </a:rPr>
              <a:t>　</a:t>
            </a:r>
            <a:r>
              <a:rPr lang="en-US" altLang="ja-JP" dirty="0" smtClean="0">
                <a:solidFill>
                  <a:srgbClr val="000000"/>
                </a:solidFill>
                <a:latin typeface="Lucida Sans Unicode" charset="0"/>
                <a:ea typeface="ＭＳ Ｐゴシック" charset="0"/>
                <a:cs typeface="ＭＳ Ｐゴシック" charset="0"/>
              </a:rPr>
              <a:t>CO</a:t>
            </a:r>
            <a:r>
              <a:rPr lang="en-US" altLang="ja-JP" baseline="-25000" dirty="0" smtClean="0">
                <a:solidFill>
                  <a:srgbClr val="000000"/>
                </a:solidFill>
                <a:latin typeface="Lucida Sans Unicode" charset="0"/>
                <a:ea typeface="ＭＳ Ｐゴシック" charset="0"/>
                <a:cs typeface="ＭＳ Ｐゴシック" charset="0"/>
              </a:rPr>
              <a:t>2</a:t>
            </a:r>
            <a:r>
              <a:rPr lang="ja-JP" altLang="en-US" dirty="0">
                <a:solidFill>
                  <a:srgbClr val="000000"/>
                </a:solidFill>
                <a:latin typeface="Lucida Sans Unicode" charset="0"/>
                <a:ea typeface="ＭＳ Ｐゴシック" charset="0"/>
                <a:cs typeface="ＭＳ Ｐゴシック" charset="0"/>
              </a:rPr>
              <a:t>吸収反応</a:t>
            </a:r>
            <a:r>
              <a:rPr lang="ja-JP" altLang="en-US" dirty="0" smtClean="0">
                <a:solidFill>
                  <a:srgbClr val="000000"/>
                </a:solidFill>
                <a:latin typeface="Lucida Sans Unicode" charset="0"/>
                <a:ea typeface="ＭＳ Ｐゴシック" charset="0"/>
                <a:cs typeface="ＭＳ Ｐゴシック" charset="0"/>
              </a:rPr>
              <a:t>との分離</a:t>
            </a:r>
            <a:endParaRPr lang="en-US" altLang="ja-JP" dirty="0">
              <a:solidFill>
                <a:srgbClr val="000000"/>
              </a:solidFill>
              <a:latin typeface="Lucida Sans Unicode" charset="0"/>
              <a:ea typeface="ＭＳ Ｐゴシック" charset="0"/>
              <a:cs typeface="ＭＳ Ｐゴシック" charset="0"/>
            </a:endParaRPr>
          </a:p>
        </p:txBody>
      </p:sp>
      <p:cxnSp>
        <p:nvCxnSpPr>
          <p:cNvPr id="58" name="直線矢印コネクタ 57"/>
          <p:cNvCxnSpPr/>
          <p:nvPr/>
        </p:nvCxnSpPr>
        <p:spPr>
          <a:xfrm flipH="1">
            <a:off x="8161199" y="3275024"/>
            <a:ext cx="240522" cy="146358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0" name="角丸四角形 59"/>
          <p:cNvSpPr/>
          <p:nvPr/>
        </p:nvSpPr>
        <p:spPr>
          <a:xfrm>
            <a:off x="8066593" y="2700746"/>
            <a:ext cx="1095304" cy="57427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8101867" y="2822283"/>
            <a:ext cx="1107996" cy="369332"/>
          </a:xfrm>
          <a:prstGeom prst="rect">
            <a:avLst/>
          </a:prstGeom>
          <a:noFill/>
        </p:spPr>
        <p:txBody>
          <a:bodyPr wrap="none" rtlCol="0">
            <a:spAutoFit/>
          </a:bodyPr>
          <a:lstStyle/>
          <a:p>
            <a:r>
              <a:rPr lang="ja-JP" altLang="en-US" dirty="0" smtClean="0">
                <a:latin typeface="Lucida Sans Unicode" charset="0"/>
                <a:ea typeface="ＭＳ Ｐゴシック" charset="0"/>
                <a:cs typeface="ＭＳ Ｐゴシック" charset="0"/>
              </a:rPr>
              <a:t>除去済み</a:t>
            </a:r>
            <a:endParaRPr kumimoji="1" lang="ja-JP" altLang="en-US" dirty="0"/>
          </a:p>
        </p:txBody>
      </p:sp>
    </p:spTree>
    <p:extLst>
      <p:ext uri="{BB962C8B-B14F-4D97-AF65-F5344CB8AC3E}">
        <p14:creationId xmlns:p14="http://schemas.microsoft.com/office/powerpoint/2010/main" val="462635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ReducePressure_1.eps"/>
          <p:cNvPicPr>
            <a:picLocks noChangeAspect="1"/>
          </p:cNvPicPr>
          <p:nvPr/>
        </p:nvPicPr>
        <p:blipFill rotWithShape="1">
          <a:blip r:embed="rId2">
            <a:extLst>
              <a:ext uri="{28A0092B-C50C-407E-A947-70E740481C1C}">
                <a14:useLocalDpi xmlns:a14="http://schemas.microsoft.com/office/drawing/2010/main" val="0"/>
              </a:ext>
            </a:extLst>
          </a:blip>
          <a:srcRect t="8238" r="7313"/>
          <a:stretch/>
        </p:blipFill>
        <p:spPr>
          <a:xfrm>
            <a:off x="6145873" y="4004114"/>
            <a:ext cx="2952922" cy="2835783"/>
          </a:xfrm>
          <a:prstGeom prst="rect">
            <a:avLst/>
          </a:prstGeom>
        </p:spPr>
      </p:pic>
      <p:sp>
        <p:nvSpPr>
          <p:cNvPr id="4"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34950"/>
            <a:ext cx="87884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中性子崩壊からの電子の検出</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8" name="正方形/長方形 7"/>
          <p:cNvSpPr/>
          <p:nvPr/>
        </p:nvSpPr>
        <p:spPr>
          <a:xfrm>
            <a:off x="-15810" y="786341"/>
            <a:ext cx="9144001" cy="4031873"/>
          </a:xfrm>
          <a:prstGeom prst="rect">
            <a:avLst/>
          </a:prstGeom>
        </p:spPr>
        <p:txBody>
          <a:bodyPr wrap="square">
            <a:spAutoFit/>
          </a:bodyPr>
          <a:lstStyle/>
          <a:p>
            <a:pPr marL="342900" indent="-342900">
              <a:buFont typeface="Arial"/>
              <a:buChar char="•"/>
            </a:pPr>
            <a:r>
              <a:rPr lang="ja-JP" altLang="en-US" sz="2200" i="1" dirty="0" smtClean="0">
                <a:solidFill>
                  <a:srgbClr val="000000"/>
                </a:solidFill>
                <a:latin typeface="Lucida Sans Unicode" charset="0"/>
                <a:ea typeface="ＭＳ Ｐゴシック" charset="0"/>
                <a:cs typeface="ＭＳ Ｐゴシック" charset="0"/>
              </a:rPr>
              <a:t>宇宙線を用いてワイヤーごとの検出効率を評価</a:t>
            </a:r>
            <a:endParaRPr lang="en-US" altLang="en-US" sz="22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en-US" sz="800" i="1" dirty="0" smtClean="0">
              <a:solidFill>
                <a:srgbClr val="C0504D"/>
              </a:solidFill>
              <a:latin typeface="Lucida Sans Unicode" charset="0"/>
              <a:ea typeface="ＭＳ Ｐゴシック" charset="0"/>
              <a:cs typeface="ＭＳ Ｐゴシック" charset="0"/>
            </a:endParaRPr>
          </a:p>
          <a:p>
            <a:pPr marL="800100" lvl="1" indent="-342900">
              <a:buFont typeface="Arial"/>
              <a:buChar char="•"/>
            </a:pPr>
            <a:r>
              <a:rPr lang="ja-JP" altLang="en-US" sz="1600" i="1" dirty="0" smtClean="0">
                <a:solidFill>
                  <a:srgbClr val="000000"/>
                </a:solidFill>
                <a:latin typeface="Lucida Sans Unicode" charset="0"/>
                <a:ea typeface="ＭＳ Ｐゴシック" charset="0"/>
                <a:cs typeface="ＭＳ Ｐゴシック" charset="0"/>
              </a:rPr>
              <a:t>アノードワイヤーに直交する宇宙線に対して</a:t>
            </a:r>
            <a:endParaRPr lang="en-US" altLang="ja-JP" sz="1600" i="1" dirty="0" smtClean="0">
              <a:solidFill>
                <a:srgbClr val="000000"/>
              </a:solidFill>
              <a:latin typeface="Lucida Sans Unicode" charset="0"/>
              <a:ea typeface="ＭＳ Ｐゴシック" charset="0"/>
              <a:cs typeface="ＭＳ Ｐゴシック" charset="0"/>
            </a:endParaRPr>
          </a:p>
          <a:p>
            <a:pPr lvl="1"/>
            <a:endParaRPr lang="en-US" altLang="ja-JP" sz="1600" i="1" dirty="0" smtClean="0">
              <a:solidFill>
                <a:srgbClr val="000000"/>
              </a:solidFill>
              <a:latin typeface="Lucida Sans Unicode" charset="0"/>
              <a:ea typeface="ＭＳ Ｐゴシック" charset="0"/>
              <a:cs typeface="ＭＳ Ｐゴシック" charset="0"/>
            </a:endParaRPr>
          </a:p>
          <a:p>
            <a:pPr lvl="1"/>
            <a:r>
              <a:rPr lang="en-US" altLang="ja-JP" sz="1600" i="1" dirty="0" smtClean="0">
                <a:solidFill>
                  <a:srgbClr val="000000"/>
                </a:solidFill>
                <a:latin typeface="Lucida Sans Unicode" charset="0"/>
                <a:ea typeface="ＭＳ Ｐゴシック" charset="0"/>
                <a:cs typeface="ＭＳ Ｐゴシック" charset="0"/>
              </a:rPr>
              <a:t>            100kPa : 97%</a:t>
            </a:r>
          </a:p>
          <a:p>
            <a:pPr lvl="1"/>
            <a:r>
              <a:rPr lang="en-US" altLang="ja-JP" sz="1600" i="1" dirty="0">
                <a:solidFill>
                  <a:srgbClr val="000000"/>
                </a:solidFill>
                <a:latin typeface="Lucida Sans Unicode" charset="0"/>
                <a:ea typeface="ＭＳ Ｐゴシック" charset="0"/>
                <a:cs typeface="ＭＳ Ｐゴシック" charset="0"/>
              </a:rPr>
              <a:t> </a:t>
            </a:r>
            <a:r>
              <a:rPr lang="en-US" altLang="ja-JP" sz="1600" i="1" dirty="0" smtClean="0">
                <a:solidFill>
                  <a:srgbClr val="000000"/>
                </a:solidFill>
                <a:latin typeface="Lucida Sans Unicode" charset="0"/>
                <a:ea typeface="ＭＳ Ｐゴシック" charset="0"/>
                <a:cs typeface="ＭＳ Ｐゴシック" charset="0"/>
              </a:rPr>
              <a:t>             50kPa : 77%</a:t>
            </a:r>
          </a:p>
          <a:p>
            <a:pPr marL="1085850" lvl="2" indent="-171450">
              <a:buFont typeface="Arial"/>
              <a:buChar char="•"/>
            </a:pPr>
            <a:endParaRPr lang="en-US" altLang="ja-JP" sz="800" i="1" dirty="0" smtClean="0">
              <a:solidFill>
                <a:srgbClr val="000000"/>
              </a:solidFill>
              <a:latin typeface="Lucida Sans Unicode" charset="0"/>
              <a:ea typeface="ＭＳ Ｐゴシック" charset="0"/>
              <a:cs typeface="ＭＳ Ｐゴシック" charset="0"/>
            </a:endParaRPr>
          </a:p>
          <a:p>
            <a:pPr lvl="1"/>
            <a:r>
              <a:rPr lang="en-US" altLang="ja-JP" sz="2000" i="1" dirty="0" smtClean="0">
                <a:solidFill>
                  <a:srgbClr val="000000"/>
                </a:solidFill>
                <a:latin typeface="Lucida Sans Unicode" charset="0"/>
                <a:ea typeface="ＭＳ Ｐゴシック" charset="0"/>
                <a:cs typeface="ＭＳ Ｐゴシック" charset="0"/>
              </a:rPr>
              <a:t> →</a:t>
            </a:r>
            <a:r>
              <a:rPr lang="ja-JP" altLang="en-US" sz="2000" i="1" dirty="0" smtClean="0">
                <a:solidFill>
                  <a:srgbClr val="000000"/>
                </a:solidFill>
                <a:latin typeface="Lucida Sans Unicode" charset="0"/>
                <a:ea typeface="ＭＳ Ｐゴシック" charset="0"/>
                <a:cs typeface="ＭＳ Ｐゴシック" charset="0"/>
              </a:rPr>
              <a:t>　</a:t>
            </a:r>
            <a:r>
              <a:rPr lang="en-US" altLang="ja-JP" sz="1600" i="1" dirty="0" smtClean="0">
                <a:solidFill>
                  <a:srgbClr val="000000"/>
                </a:solidFill>
                <a:latin typeface="Lucida Sans Unicode" charset="0"/>
                <a:ea typeface="ＭＳ Ｐゴシック" charset="0"/>
                <a:cs typeface="ＭＳ Ｐゴシック" charset="0"/>
              </a:rPr>
              <a:t>MC</a:t>
            </a:r>
            <a:r>
              <a:rPr lang="ja-JP" altLang="en-US" sz="1600" i="1" dirty="0" smtClean="0">
                <a:solidFill>
                  <a:srgbClr val="000000"/>
                </a:solidFill>
                <a:latin typeface="Lucida Sans Unicode" charset="0"/>
                <a:ea typeface="ＭＳ Ｐゴシック" charset="0"/>
                <a:cs typeface="ＭＳ Ｐゴシック" charset="0"/>
              </a:rPr>
              <a:t>との比較から</a:t>
            </a:r>
            <a:r>
              <a:rPr lang="ja-JP" altLang="en-US" sz="1600" i="1" dirty="0" smtClean="0">
                <a:solidFill>
                  <a:srgbClr val="FF0000"/>
                </a:solidFill>
                <a:latin typeface="Lucida Sans Unicode" charset="0"/>
                <a:ea typeface="ＭＳ Ｐゴシック" charset="0"/>
                <a:cs typeface="ＭＳ Ｐゴシック" charset="0"/>
              </a:rPr>
              <a:t>閾値は</a:t>
            </a:r>
            <a:r>
              <a:rPr lang="en-US" altLang="ja-JP" sz="1600" i="1" dirty="0" smtClean="0">
                <a:solidFill>
                  <a:srgbClr val="FF0000"/>
                </a:solidFill>
                <a:latin typeface="Lucida Sans Unicode" charset="0"/>
                <a:ea typeface="ＭＳ Ｐゴシック" charset="0"/>
                <a:cs typeface="ＭＳ Ｐゴシック" charset="0"/>
              </a:rPr>
              <a:t>200eV</a:t>
            </a:r>
            <a:r>
              <a:rPr lang="ja-JP" altLang="en-US" sz="1600" i="1" dirty="0" smtClean="0">
                <a:solidFill>
                  <a:srgbClr val="000000"/>
                </a:solidFill>
                <a:latin typeface="Lucida Sans Unicode" charset="0"/>
                <a:ea typeface="ＭＳ Ｐゴシック" charset="0"/>
                <a:cs typeface="ＭＳ Ｐゴシック" charset="0"/>
              </a:rPr>
              <a:t>に相当</a:t>
            </a:r>
            <a:endParaRPr lang="en-US" altLang="ja-JP" sz="16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r>
              <a:rPr lang="ja-JP" altLang="en-US" sz="2200" i="1" dirty="0" smtClean="0">
                <a:solidFill>
                  <a:srgbClr val="000000"/>
                </a:solidFill>
                <a:latin typeface="Lucida Sans Unicode" charset="0"/>
                <a:ea typeface="ＭＳ Ｐゴシック" charset="0"/>
                <a:cs typeface="ＭＳ Ｐゴシック" charset="0"/>
              </a:rPr>
              <a:t>中性子崩壊からの電子</a:t>
            </a:r>
            <a:r>
              <a:rPr lang="en-US" altLang="ja-JP" sz="2200" i="1" dirty="0" smtClean="0">
                <a:solidFill>
                  <a:srgbClr val="000000"/>
                </a:solidFill>
                <a:latin typeface="Lucida Sans Unicode" charset="0"/>
                <a:ea typeface="ＭＳ Ｐゴシック" charset="0"/>
                <a:cs typeface="ＭＳ Ｐゴシック" charset="0"/>
              </a:rPr>
              <a:t> </a:t>
            </a:r>
            <a:r>
              <a:rPr lang="ja-JP" altLang="en-US" sz="2200" i="1" dirty="0" smtClean="0">
                <a:solidFill>
                  <a:srgbClr val="000000"/>
                </a:solidFill>
                <a:latin typeface="Lucida Sans Unicode" charset="0"/>
                <a:ea typeface="ＭＳ Ｐゴシック" charset="0"/>
                <a:cs typeface="ＭＳ Ｐゴシック" charset="0"/>
              </a:rPr>
              <a:t>（</a:t>
            </a:r>
            <a:r>
              <a:rPr lang="en-US" altLang="ja-JP" sz="2200" i="1" dirty="0" smtClean="0">
                <a:solidFill>
                  <a:srgbClr val="000000"/>
                </a:solidFill>
                <a:latin typeface="Lucida Sans Unicode" charset="0"/>
                <a:ea typeface="ＭＳ Ｐゴシック" charset="0"/>
                <a:cs typeface="ＭＳ Ｐゴシック" charset="0"/>
              </a:rPr>
              <a:t>0~782 </a:t>
            </a:r>
            <a:r>
              <a:rPr lang="en-US" altLang="ja-JP" sz="2200" i="1" dirty="0" err="1" smtClean="0">
                <a:solidFill>
                  <a:srgbClr val="000000"/>
                </a:solidFill>
                <a:latin typeface="Lucida Sans Unicode" charset="0"/>
                <a:ea typeface="ＭＳ Ｐゴシック" charset="0"/>
                <a:cs typeface="ＭＳ Ｐゴシック" charset="0"/>
              </a:rPr>
              <a:t>keV</a:t>
            </a:r>
            <a:r>
              <a:rPr lang="ja-JP" altLang="en-US" sz="2200" i="1" dirty="0" smtClean="0">
                <a:solidFill>
                  <a:srgbClr val="000000"/>
                </a:solidFill>
                <a:latin typeface="Lucida Sans Unicode" charset="0"/>
                <a:ea typeface="ＭＳ Ｐゴシック" charset="0"/>
                <a:cs typeface="ＭＳ Ｐゴシック" charset="0"/>
              </a:rPr>
              <a:t>）に適用</a:t>
            </a:r>
            <a:endParaRPr lang="en-US" altLang="ja-JP" sz="22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000000"/>
              </a:solidFill>
              <a:latin typeface="Lucida Sans Unicode" charset="0"/>
              <a:ea typeface="ＭＳ Ｐゴシック" charset="0"/>
              <a:cs typeface="ＭＳ Ｐゴシック" charset="0"/>
            </a:endParaRPr>
          </a:p>
          <a:p>
            <a:pPr marL="800100" lvl="1" indent="-342900">
              <a:buFont typeface="Arial"/>
              <a:buChar char="•"/>
            </a:pPr>
            <a:r>
              <a:rPr lang="ja-JP" altLang="en-US" sz="1600" i="1" dirty="0" smtClean="0">
                <a:solidFill>
                  <a:srgbClr val="000000"/>
                </a:solidFill>
                <a:latin typeface="Lucida Sans Unicode" charset="0"/>
                <a:ea typeface="ＭＳ Ｐゴシック" charset="0"/>
                <a:cs typeface="ＭＳ Ｐゴシック" charset="0"/>
              </a:rPr>
              <a:t>ビーム軸で等方に発生</a:t>
            </a:r>
            <a:endParaRPr lang="en-US" altLang="ja-JP" sz="12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en-US" sz="800" i="1" dirty="0">
              <a:solidFill>
                <a:srgbClr val="C0504D"/>
              </a:solidFill>
              <a:latin typeface="Lucida Sans Unicode" charset="0"/>
              <a:ea typeface="ＭＳ Ｐゴシック" charset="0"/>
              <a:cs typeface="ＭＳ Ｐゴシック" charset="0"/>
            </a:endParaRPr>
          </a:p>
          <a:p>
            <a:pPr marL="800100" lvl="1" indent="-342900">
              <a:buFont typeface="Arial"/>
              <a:buChar char="•"/>
            </a:pPr>
            <a:r>
              <a:rPr lang="ja-JP" altLang="en-US" sz="1600" i="1" dirty="0" smtClean="0">
                <a:solidFill>
                  <a:srgbClr val="000000"/>
                </a:solidFill>
                <a:latin typeface="Lucida Sans Unicode" charset="0"/>
                <a:ea typeface="ＭＳ Ｐゴシック" charset="0"/>
                <a:cs typeface="ＭＳ Ｐゴシック" charset="0"/>
              </a:rPr>
              <a:t>ヒットしたワイヤーとビーム軸の最近接距離を評価</a:t>
            </a:r>
            <a:endParaRPr lang="en-US" altLang="ja-JP" sz="1600" i="1" dirty="0" smtClean="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800" i="1" dirty="0" smtClean="0">
              <a:solidFill>
                <a:srgbClr val="000000"/>
              </a:solidFill>
              <a:latin typeface="Lucida Sans Unicode" charset="0"/>
              <a:ea typeface="ＭＳ Ｐゴシック" charset="0"/>
              <a:cs typeface="ＭＳ Ｐゴシック" charset="0"/>
            </a:endParaRPr>
          </a:p>
          <a:p>
            <a:pPr lvl="1"/>
            <a:r>
              <a:rPr lang="ja-JP" altLang="en-US" sz="1600" i="1" dirty="0" smtClean="0">
                <a:solidFill>
                  <a:srgbClr val="000000"/>
                </a:solidFill>
                <a:latin typeface="Lucida Sans Unicode" charset="0"/>
                <a:ea typeface="ＭＳ Ｐゴシック" charset="0"/>
                <a:cs typeface="ＭＳ Ｐゴシック" charset="0"/>
              </a:rPr>
              <a:t>　</a:t>
            </a:r>
            <a:r>
              <a:rPr lang="en-US" altLang="ja-JP" sz="1600" i="1" dirty="0" smtClean="0">
                <a:solidFill>
                  <a:srgbClr val="000000"/>
                </a:solidFill>
                <a:latin typeface="Lucida Sans Unicode" charset="0"/>
                <a:ea typeface="ＭＳ Ｐゴシック" charset="0"/>
                <a:cs typeface="ＭＳ Ｐゴシック" charset="0"/>
              </a:rPr>
              <a:t>→</a:t>
            </a:r>
            <a:r>
              <a:rPr lang="ja-JP" altLang="en-US" sz="1600" i="1" dirty="0" smtClean="0">
                <a:solidFill>
                  <a:srgbClr val="000000"/>
                </a:solidFill>
                <a:latin typeface="Lucida Sans Unicode" charset="0"/>
                <a:ea typeface="ＭＳ Ｐゴシック" charset="0"/>
                <a:cs typeface="ＭＳ Ｐゴシック" charset="0"/>
              </a:rPr>
              <a:t>　</a:t>
            </a:r>
            <a:r>
              <a:rPr lang="en-US" altLang="ja-JP" sz="1600" i="1" dirty="0" smtClean="0">
                <a:solidFill>
                  <a:srgbClr val="FF0000"/>
                </a:solidFill>
                <a:latin typeface="Lucida Sans Unicode" charset="0"/>
                <a:ea typeface="ＭＳ Ｐゴシック" charset="0"/>
                <a:cs typeface="ＭＳ Ｐゴシック" charset="0"/>
              </a:rPr>
              <a:t>99.9%</a:t>
            </a:r>
            <a:r>
              <a:rPr lang="ja-JP" altLang="en-US" sz="1600" i="1" dirty="0" smtClean="0">
                <a:solidFill>
                  <a:srgbClr val="FF0000"/>
                </a:solidFill>
                <a:latin typeface="Lucida Sans Unicode" charset="0"/>
                <a:ea typeface="ＭＳ Ｐゴシック" charset="0"/>
                <a:cs typeface="ＭＳ Ｐゴシック" charset="0"/>
              </a:rPr>
              <a:t>以上の電子</a:t>
            </a:r>
            <a:r>
              <a:rPr lang="ja-JP" altLang="en-US" sz="1600" i="1" dirty="0" smtClean="0">
                <a:solidFill>
                  <a:srgbClr val="000000"/>
                </a:solidFill>
                <a:latin typeface="Lucida Sans Unicode" charset="0"/>
                <a:ea typeface="ＭＳ Ｐゴシック" charset="0"/>
                <a:cs typeface="ＭＳ Ｐゴシック" charset="0"/>
              </a:rPr>
              <a:t>がビーム軸から</a:t>
            </a:r>
            <a:r>
              <a:rPr lang="en-US" altLang="ja-JP" sz="1600" i="1" dirty="0" smtClean="0">
                <a:solidFill>
                  <a:srgbClr val="000000"/>
                </a:solidFill>
                <a:latin typeface="Lucida Sans Unicode" charset="0"/>
                <a:ea typeface="ＭＳ Ｐゴシック" charset="0"/>
                <a:cs typeface="ＭＳ Ｐゴシック" charset="0"/>
              </a:rPr>
              <a:t>4wire</a:t>
            </a:r>
            <a:r>
              <a:rPr lang="ja-JP" altLang="en-US" sz="1600" i="1" dirty="0" smtClean="0">
                <a:solidFill>
                  <a:srgbClr val="000000"/>
                </a:solidFill>
                <a:latin typeface="Lucida Sans Unicode" charset="0"/>
                <a:ea typeface="ＭＳ Ｐゴシック" charset="0"/>
                <a:cs typeface="ＭＳ Ｐゴシック" charset="0"/>
              </a:rPr>
              <a:t>以内にヒットを残す</a:t>
            </a:r>
            <a:endParaRPr lang="en-US" altLang="ja-JP" sz="1600" i="1" dirty="0">
              <a:solidFill>
                <a:srgbClr val="000000"/>
              </a:solidFill>
              <a:latin typeface="Lucida Sans Unicode" charset="0"/>
              <a:ea typeface="ＭＳ Ｐゴシック" charset="0"/>
              <a:cs typeface="ＭＳ Ｐゴシック" charset="0"/>
            </a:endParaRPr>
          </a:p>
        </p:txBody>
      </p:sp>
      <p:pic>
        <p:nvPicPr>
          <p:cNvPr id="7" name="図 6" descr="bl05schematic.eps"/>
          <p:cNvPicPr>
            <a:picLocks noChangeAspect="1"/>
          </p:cNvPicPr>
          <p:nvPr/>
        </p:nvPicPr>
        <p:blipFill rotWithShape="1">
          <a:blip r:embed="rId3">
            <a:extLst>
              <a:ext uri="{28A0092B-C50C-407E-A947-70E740481C1C}">
                <a14:useLocalDpi xmlns:a14="http://schemas.microsoft.com/office/drawing/2010/main" val="0"/>
              </a:ext>
            </a:extLst>
          </a:blip>
          <a:srcRect l="90402" t="18602" r="7212" b="66287"/>
          <a:stretch/>
        </p:blipFill>
        <p:spPr>
          <a:xfrm>
            <a:off x="1855166" y="4792001"/>
            <a:ext cx="2352203" cy="2066000"/>
          </a:xfrm>
          <a:prstGeom prst="rect">
            <a:avLst/>
          </a:prstGeom>
        </p:spPr>
      </p:pic>
      <p:sp>
        <p:nvSpPr>
          <p:cNvPr id="9" name="角丸四角形 8"/>
          <p:cNvSpPr/>
          <p:nvPr/>
        </p:nvSpPr>
        <p:spPr>
          <a:xfrm>
            <a:off x="2657105" y="5693786"/>
            <a:ext cx="914400" cy="1084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cxnSp>
        <p:nvCxnSpPr>
          <p:cNvPr id="13" name="直線矢印コネクタ 12"/>
          <p:cNvCxnSpPr>
            <a:stCxn id="9" idx="2"/>
          </p:cNvCxnSpPr>
          <p:nvPr/>
        </p:nvCxnSpPr>
        <p:spPr>
          <a:xfrm>
            <a:off x="3114305" y="5802260"/>
            <a:ext cx="911748" cy="791924"/>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3304799" y="5839032"/>
            <a:ext cx="377026" cy="553998"/>
          </a:xfrm>
          <a:prstGeom prst="rect">
            <a:avLst/>
          </a:prstGeom>
          <a:noFill/>
        </p:spPr>
        <p:txBody>
          <a:bodyPr wrap="none" rtlCol="0">
            <a:spAutoFit/>
          </a:bodyPr>
          <a:lstStyle/>
          <a:p>
            <a:r>
              <a:rPr lang="ja-JP" altLang="en-US" sz="3000" dirty="0" smtClean="0">
                <a:solidFill>
                  <a:srgbClr val="FF0000"/>
                </a:solidFill>
              </a:rPr>
              <a:t>・</a:t>
            </a:r>
            <a:endParaRPr kumimoji="1" lang="ja-JP" altLang="en-US" sz="3000" dirty="0">
              <a:solidFill>
                <a:srgbClr val="FF0000"/>
              </a:solidFill>
            </a:endParaRPr>
          </a:p>
        </p:txBody>
      </p:sp>
      <p:cxnSp>
        <p:nvCxnSpPr>
          <p:cNvPr id="27" name="直線矢印コネクタ 26"/>
          <p:cNvCxnSpPr/>
          <p:nvPr/>
        </p:nvCxnSpPr>
        <p:spPr>
          <a:xfrm>
            <a:off x="2508493" y="5742476"/>
            <a:ext cx="0" cy="428867"/>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3457199" y="5959683"/>
            <a:ext cx="377026" cy="553998"/>
          </a:xfrm>
          <a:prstGeom prst="rect">
            <a:avLst/>
          </a:prstGeom>
          <a:noFill/>
        </p:spPr>
        <p:txBody>
          <a:bodyPr wrap="none" rtlCol="0">
            <a:spAutoFit/>
          </a:bodyPr>
          <a:lstStyle/>
          <a:p>
            <a:r>
              <a:rPr lang="ja-JP" altLang="en-US" sz="3000" dirty="0" smtClean="0">
                <a:solidFill>
                  <a:srgbClr val="FF0000"/>
                </a:solidFill>
              </a:rPr>
              <a:t>・</a:t>
            </a:r>
            <a:endParaRPr kumimoji="1" lang="ja-JP" altLang="en-US" sz="3000" dirty="0">
              <a:solidFill>
                <a:srgbClr val="FF0000"/>
              </a:solidFill>
            </a:endParaRPr>
          </a:p>
        </p:txBody>
      </p:sp>
      <p:sp>
        <p:nvSpPr>
          <p:cNvPr id="32" name="テキスト ボックス 31"/>
          <p:cNvSpPr txBox="1"/>
          <p:nvPr/>
        </p:nvSpPr>
        <p:spPr>
          <a:xfrm>
            <a:off x="3563029" y="6054930"/>
            <a:ext cx="377026" cy="553998"/>
          </a:xfrm>
          <a:prstGeom prst="rect">
            <a:avLst/>
          </a:prstGeom>
          <a:noFill/>
        </p:spPr>
        <p:txBody>
          <a:bodyPr wrap="none" rtlCol="0">
            <a:spAutoFit/>
          </a:bodyPr>
          <a:lstStyle/>
          <a:p>
            <a:r>
              <a:rPr lang="ja-JP" altLang="en-US" sz="3000" dirty="0" smtClean="0">
                <a:solidFill>
                  <a:srgbClr val="FF0000"/>
                </a:solidFill>
              </a:rPr>
              <a:t>・</a:t>
            </a:r>
            <a:endParaRPr kumimoji="1" lang="ja-JP" altLang="en-US" sz="3000" dirty="0">
              <a:solidFill>
                <a:srgbClr val="FF0000"/>
              </a:solidFill>
            </a:endParaRPr>
          </a:p>
        </p:txBody>
      </p:sp>
      <p:sp>
        <p:nvSpPr>
          <p:cNvPr id="33" name="テキスト ボックス 32"/>
          <p:cNvSpPr txBox="1"/>
          <p:nvPr/>
        </p:nvSpPr>
        <p:spPr>
          <a:xfrm>
            <a:off x="3690025" y="6160760"/>
            <a:ext cx="377026" cy="553998"/>
          </a:xfrm>
          <a:prstGeom prst="rect">
            <a:avLst/>
          </a:prstGeom>
          <a:noFill/>
        </p:spPr>
        <p:txBody>
          <a:bodyPr wrap="none" rtlCol="0">
            <a:spAutoFit/>
          </a:bodyPr>
          <a:lstStyle/>
          <a:p>
            <a:r>
              <a:rPr lang="ja-JP" altLang="en-US" sz="3000" dirty="0" smtClean="0">
                <a:solidFill>
                  <a:srgbClr val="FF0000"/>
                </a:solidFill>
              </a:rPr>
              <a:t>・</a:t>
            </a:r>
            <a:endParaRPr kumimoji="1" lang="ja-JP" altLang="en-US" sz="3000" dirty="0">
              <a:solidFill>
                <a:srgbClr val="FF0000"/>
              </a:solidFill>
            </a:endParaRPr>
          </a:p>
        </p:txBody>
      </p:sp>
      <p:cxnSp>
        <p:nvCxnSpPr>
          <p:cNvPr id="35" name="直線矢印コネクタ 34"/>
          <p:cNvCxnSpPr/>
          <p:nvPr/>
        </p:nvCxnSpPr>
        <p:spPr>
          <a:xfrm flipV="1">
            <a:off x="2360236" y="6129011"/>
            <a:ext cx="1518302" cy="10583"/>
          </a:xfrm>
          <a:prstGeom prst="straightConnector1">
            <a:avLst/>
          </a:prstGeom>
          <a:ln>
            <a:solidFill>
              <a:schemeClr val="tx1"/>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スライド番号プレースホルダ 15"/>
          <p:cNvSpPr>
            <a:spLocks noGrp="1"/>
          </p:cNvSpPr>
          <p:nvPr>
            <p:ph type="sldNum" sz="quarter" idx="12"/>
          </p:nvPr>
        </p:nvSpPr>
        <p:spPr/>
        <p:txBody>
          <a:bodyPr/>
          <a:lstStyle/>
          <a:p>
            <a:fld id="{9B0CFA48-2645-BA46-ACA1-D8C7F53859BA}" type="slidenum">
              <a:rPr kumimoji="1" lang="ja-JP" altLang="en-US" smtClean="0"/>
              <a:pPr/>
              <a:t>27</a:t>
            </a:fld>
            <a:endParaRPr kumimoji="1" lang="ja-JP" altLang="en-US"/>
          </a:p>
        </p:txBody>
      </p:sp>
      <p:pic>
        <p:nvPicPr>
          <p:cNvPr id="17" name="図 16" descr="Anode_DetectionEfficiency_2to22_fill-1.eps"/>
          <p:cNvPicPr>
            <a:picLocks noChangeAspect="1"/>
          </p:cNvPicPr>
          <p:nvPr/>
        </p:nvPicPr>
        <p:blipFill rotWithShape="1">
          <a:blip r:embed="rId4">
            <a:extLst>
              <a:ext uri="{28A0092B-C50C-407E-A947-70E740481C1C}">
                <a14:useLocalDpi xmlns:a14="http://schemas.microsoft.com/office/drawing/2010/main" val="0"/>
              </a:ext>
            </a:extLst>
          </a:blip>
          <a:srcRect t="8432" r="8198"/>
          <a:stretch/>
        </p:blipFill>
        <p:spPr>
          <a:xfrm>
            <a:off x="6149895" y="786340"/>
            <a:ext cx="2878347" cy="2789971"/>
          </a:xfrm>
          <a:prstGeom prst="rect">
            <a:avLst/>
          </a:prstGeom>
        </p:spPr>
      </p:pic>
      <p:sp>
        <p:nvSpPr>
          <p:cNvPr id="19" name="右矢印 18"/>
          <p:cNvSpPr/>
          <p:nvPr/>
        </p:nvSpPr>
        <p:spPr>
          <a:xfrm rot="16200000" flipH="1">
            <a:off x="2798084" y="2745808"/>
            <a:ext cx="448830" cy="484187"/>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5072770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 y="923920"/>
            <a:ext cx="8657167" cy="6124754"/>
          </a:xfrm>
          <a:prstGeom prst="rect">
            <a:avLst/>
          </a:prstGeom>
        </p:spPr>
        <p:txBody>
          <a:bodyPr wrap="square">
            <a:spAutoFit/>
          </a:bodyPr>
          <a:lstStyle/>
          <a:p>
            <a:pPr marL="342900" indent="-342900">
              <a:buFont typeface="Arial"/>
              <a:buChar char="•"/>
            </a:pPr>
            <a:r>
              <a:rPr lang="ja-JP" altLang="en-US" sz="2000" dirty="0" smtClean="0">
                <a:latin typeface="Lucida Sans Unicode" charset="0"/>
                <a:ea typeface="ＭＳ Ｐゴシック" charset="0"/>
                <a:cs typeface="ＭＳ Ｐゴシック" charset="0"/>
              </a:rPr>
              <a:t>エネルギー分解能に寄与するパラメーターと実測値</a:t>
            </a:r>
            <a:endParaRPr lang="en-US" altLang="ja-JP" sz="2000" dirty="0" smtClean="0">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lvl="2"/>
            <a:endParaRPr lang="en-US" altLang="ja-JP" sz="2000" dirty="0" smtClean="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2000" dirty="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2000" dirty="0" smtClean="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2000" dirty="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2000" dirty="0" smtClean="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2000" dirty="0" smtClean="0">
              <a:solidFill>
                <a:srgbClr val="000000"/>
              </a:solidFill>
              <a:latin typeface="Lucida Sans Unicode" charset="0"/>
              <a:ea typeface="ＭＳ Ｐゴシック" charset="0"/>
              <a:cs typeface="ＭＳ Ｐゴシック" charset="0"/>
            </a:endParaRPr>
          </a:p>
          <a:p>
            <a:pPr marL="1257300" lvl="2" indent="-342900">
              <a:buFont typeface="Wingdings" charset="2"/>
              <a:buChar char="Ø"/>
            </a:pPr>
            <a:endParaRPr lang="en-US" altLang="ja-JP" sz="8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r>
              <a:rPr lang="en-US" altLang="en-US" sz="2400" baseline="30000" dirty="0" smtClean="0">
                <a:solidFill>
                  <a:srgbClr val="FF0000"/>
                </a:solidFill>
                <a:latin typeface="Lucida Sans Unicode" charset="0"/>
                <a:ea typeface="ＭＳ Ｐゴシック" charset="0"/>
                <a:cs typeface="ＭＳ Ｐゴシック" charset="0"/>
              </a:rPr>
              <a:t>12</a:t>
            </a:r>
            <a:r>
              <a:rPr lang="en-US" altLang="en-US" sz="2400" dirty="0" smtClean="0">
                <a:solidFill>
                  <a:srgbClr val="FF0000"/>
                </a:solidFill>
                <a:latin typeface="Lucida Sans Unicode" charset="0"/>
                <a:ea typeface="ＭＳ Ｐゴシック" charset="0"/>
                <a:cs typeface="ＭＳ Ｐゴシック" charset="0"/>
              </a:rPr>
              <a:t>C</a:t>
            </a:r>
            <a:r>
              <a:rPr lang="ja-JP" altLang="en-US" sz="2400" dirty="0" smtClean="0">
                <a:solidFill>
                  <a:srgbClr val="FF0000"/>
                </a:solidFill>
                <a:latin typeface="Lucida Sans Unicode" charset="0"/>
                <a:ea typeface="ＭＳ Ｐゴシック" charset="0"/>
                <a:cs typeface="ＭＳ Ｐゴシック" charset="0"/>
              </a:rPr>
              <a:t>吸収反応との分離</a:t>
            </a:r>
            <a:endParaRPr lang="en-US" altLang="en-US" sz="2400" dirty="0" smtClean="0">
              <a:solidFill>
                <a:srgbClr val="FF0000"/>
              </a:solidFill>
              <a:latin typeface="Lucida Sans Unicode" charset="0"/>
              <a:ea typeface="ＭＳ Ｐゴシック" charset="0"/>
              <a:cs typeface="ＭＳ Ｐゴシック" charset="0"/>
            </a:endParaRPr>
          </a:p>
          <a:p>
            <a:endParaRPr lang="en-US" altLang="en-US" sz="2400" i="1" dirty="0" smtClean="0">
              <a:solidFill>
                <a:srgbClr val="C0504D"/>
              </a:solidFill>
              <a:latin typeface="Lucida Sans Unicode" charset="0"/>
              <a:ea typeface="ＭＳ Ｐゴシック" charset="0"/>
              <a:cs typeface="ＭＳ Ｐゴシック" charset="0"/>
            </a:endParaRPr>
          </a:p>
          <a:p>
            <a:endParaRPr lang="en-US" altLang="en-US" sz="2400" i="1" dirty="0">
              <a:solidFill>
                <a:srgbClr val="C0504D"/>
              </a:solidFill>
              <a:latin typeface="Lucida Sans Unicode" charset="0"/>
              <a:ea typeface="ＭＳ Ｐゴシック" charset="0"/>
              <a:cs typeface="ＭＳ Ｐゴシック" charset="0"/>
            </a:endParaRPr>
          </a:p>
          <a:p>
            <a:endParaRPr lang="en-US" altLang="en-US" sz="2400" i="1" dirty="0" smtClean="0">
              <a:solidFill>
                <a:srgbClr val="C0504D"/>
              </a:solidFill>
              <a:latin typeface="Lucida Sans Unicode" charset="0"/>
              <a:ea typeface="ＭＳ Ｐゴシック" charset="0"/>
              <a:cs typeface="ＭＳ Ｐゴシック" charset="0"/>
            </a:endParaRPr>
          </a:p>
          <a:p>
            <a:endParaRPr lang="en-US" altLang="en-US" sz="2400" i="1" dirty="0">
              <a:solidFill>
                <a:srgbClr val="C0504D"/>
              </a:solidFill>
              <a:latin typeface="Lucida Sans Unicode" charset="0"/>
              <a:ea typeface="ＭＳ Ｐゴシック" charset="0"/>
              <a:cs typeface="ＭＳ Ｐゴシック" charset="0"/>
            </a:endParaRPr>
          </a:p>
          <a:p>
            <a:endParaRPr lang="en-US" altLang="en-US" sz="2400" i="1" dirty="0">
              <a:solidFill>
                <a:srgbClr val="C0504D"/>
              </a:solidFill>
              <a:latin typeface="Lucida Sans Unicode" charset="0"/>
              <a:ea typeface="ＭＳ Ｐゴシック" charset="0"/>
              <a:cs typeface="ＭＳ Ｐゴシック" charset="0"/>
            </a:endParaRPr>
          </a:p>
          <a:p>
            <a:pPr lvl="1"/>
            <a:r>
              <a:rPr lang="ja-JP" altLang="en-US" sz="2000" dirty="0" smtClean="0">
                <a:solidFill>
                  <a:srgbClr val="000000"/>
                </a:solidFill>
                <a:latin typeface="Lucida Sans Unicode" charset="0"/>
                <a:ea typeface="ＭＳ Ｐゴシック" charset="0"/>
                <a:cs typeface="ＭＳ Ｐゴシック" charset="0"/>
              </a:rPr>
              <a:t>　</a:t>
            </a:r>
            <a:r>
              <a:rPr lang="en-US" altLang="ja-JP" sz="2000" dirty="0" smtClean="0">
                <a:solidFill>
                  <a:srgbClr val="000000"/>
                </a:solidFill>
                <a:latin typeface="Lucida Sans Unicode" charset="0"/>
                <a:ea typeface="ＭＳ Ｐゴシック" charset="0"/>
                <a:cs typeface="ＭＳ Ｐゴシック" charset="0"/>
              </a:rPr>
              <a:t>→</a:t>
            </a:r>
            <a:r>
              <a:rPr lang="ja-JP" altLang="en-US" sz="2000" dirty="0" smtClean="0">
                <a:solidFill>
                  <a:srgbClr val="000000"/>
                </a:solidFill>
                <a:latin typeface="Lucida Sans Unicode" charset="0"/>
                <a:ea typeface="ＭＳ Ｐゴシック" charset="0"/>
                <a:cs typeface="ＭＳ Ｐゴシック" charset="0"/>
              </a:rPr>
              <a:t>　ガス起因バックグラウンドの引き算</a:t>
            </a:r>
            <a:endParaRPr lang="en-US" altLang="ja-JP" sz="2000" dirty="0" smtClean="0">
              <a:solidFill>
                <a:srgbClr val="000000"/>
              </a:solidFill>
              <a:latin typeface="Lucida Sans Unicode" charset="0"/>
              <a:ea typeface="ＭＳ Ｐゴシック" charset="0"/>
              <a:cs typeface="ＭＳ Ｐゴシック" charset="0"/>
            </a:endParaRPr>
          </a:p>
          <a:p>
            <a:pPr marL="1257300" lvl="2" indent="-342900">
              <a:buFont typeface="Arial"/>
              <a:buChar char="•"/>
            </a:pPr>
            <a:endParaRPr lang="en-US" altLang="ja-JP" sz="800" dirty="0" smtClean="0">
              <a:solidFill>
                <a:srgbClr val="000000"/>
              </a:solidFill>
              <a:latin typeface="Lucida Sans Unicode" charset="0"/>
              <a:ea typeface="ＭＳ Ｐゴシック" charset="0"/>
              <a:cs typeface="ＭＳ Ｐゴシック" charset="0"/>
            </a:endParaRPr>
          </a:p>
          <a:p>
            <a:pPr lvl="3"/>
            <a:r>
              <a:rPr lang="en-US" altLang="ja-JP" sz="2000" i="1" dirty="0" smtClean="0">
                <a:solidFill>
                  <a:srgbClr val="000000"/>
                </a:solidFill>
                <a:latin typeface="Lucida Sans Unicode" charset="0"/>
                <a:ea typeface="ＭＳ Ｐゴシック" charset="0"/>
                <a:cs typeface="ＭＳ Ｐゴシック" charset="0"/>
              </a:rPr>
              <a:t>N</a:t>
            </a:r>
            <a:r>
              <a:rPr lang="en-US" altLang="ja-JP" sz="2000" i="1" baseline="-25000" dirty="0" smtClean="0">
                <a:solidFill>
                  <a:srgbClr val="000000"/>
                </a:solidFill>
                <a:latin typeface="Lucida Sans Unicode" charset="0"/>
                <a:ea typeface="ＭＳ Ｐゴシック" charset="0"/>
                <a:cs typeface="ＭＳ Ｐゴシック" charset="0"/>
              </a:rPr>
              <a:t> </a:t>
            </a:r>
            <a:r>
              <a:rPr lang="en-US" altLang="ja-JP" sz="2000" i="1" dirty="0" smtClean="0">
                <a:solidFill>
                  <a:srgbClr val="000000"/>
                </a:solidFill>
                <a:latin typeface="Lucida Sans Unicode" charset="0"/>
                <a:ea typeface="ＭＳ Ｐゴシック" charset="0"/>
                <a:cs typeface="ＭＳ Ｐゴシック" charset="0"/>
              </a:rPr>
              <a:t>= 2xN</a:t>
            </a:r>
            <a:r>
              <a:rPr lang="en-US" altLang="ja-JP" sz="2000" i="1" baseline="-25000" dirty="0" smtClean="0">
                <a:solidFill>
                  <a:srgbClr val="000000"/>
                </a:solidFill>
                <a:latin typeface="Lucida Sans Unicode" charset="0"/>
                <a:ea typeface="ＭＳ Ｐゴシック" charset="0"/>
                <a:cs typeface="ＭＳ Ｐゴシック" charset="0"/>
              </a:rPr>
              <a:t>50kPa </a:t>
            </a:r>
            <a:r>
              <a:rPr lang="en-US" altLang="ja-JP" sz="2000" i="1" dirty="0" smtClean="0">
                <a:solidFill>
                  <a:srgbClr val="000000"/>
                </a:solidFill>
                <a:latin typeface="Lucida Sans Unicode" charset="0"/>
                <a:ea typeface="ＭＳ Ｐゴシック" charset="0"/>
                <a:cs typeface="ＭＳ Ｐゴシック" charset="0"/>
              </a:rPr>
              <a:t>- N</a:t>
            </a:r>
            <a:r>
              <a:rPr lang="en-US" altLang="ja-JP" sz="2000" i="1" baseline="-25000" dirty="0" smtClean="0">
                <a:solidFill>
                  <a:srgbClr val="000000"/>
                </a:solidFill>
                <a:latin typeface="Lucida Sans Unicode" charset="0"/>
                <a:ea typeface="ＭＳ Ｐゴシック" charset="0"/>
                <a:cs typeface="ＭＳ Ｐゴシック" charset="0"/>
              </a:rPr>
              <a:t>100kPa </a:t>
            </a:r>
            <a:endParaRPr lang="en-US" altLang="ja-JP" sz="2000" i="1" dirty="0" smtClean="0">
              <a:solidFill>
                <a:srgbClr val="000000"/>
              </a:solidFill>
              <a:latin typeface="Lucida Sans Unicode" charset="0"/>
              <a:ea typeface="ＭＳ Ｐゴシック" charset="0"/>
              <a:cs typeface="ＭＳ Ｐゴシック" charset="0"/>
            </a:endParaRPr>
          </a:p>
          <a:p>
            <a:pPr lvl="2"/>
            <a:endParaRPr lang="en-US" altLang="ja-JP" sz="800" i="1" dirty="0">
              <a:solidFill>
                <a:srgbClr val="000000"/>
              </a:solidFill>
              <a:latin typeface="Lucida Sans Unicode" charset="0"/>
              <a:ea typeface="ＭＳ Ｐゴシック" charset="0"/>
              <a:cs typeface="ＭＳ Ｐゴシック" charset="0"/>
            </a:endParaRPr>
          </a:p>
          <a:p>
            <a:pPr lvl="2"/>
            <a:r>
              <a:rPr lang="ja-JP" altLang="en-US" sz="2000" dirty="0" smtClean="0">
                <a:solidFill>
                  <a:srgbClr val="000000"/>
                </a:solidFill>
                <a:latin typeface="Lucida Sans Unicode" charset="0"/>
                <a:ea typeface="ＭＳ Ｐゴシック" charset="0"/>
                <a:cs typeface="ＭＳ Ｐゴシック" charset="0"/>
              </a:rPr>
              <a:t>に伴って伝搬した</a:t>
            </a:r>
            <a:r>
              <a:rPr lang="en-US" altLang="ja-JP" sz="2000" dirty="0" smtClean="0">
                <a:solidFill>
                  <a:srgbClr val="000000"/>
                </a:solidFill>
                <a:latin typeface="Lucida Sans Unicode" charset="0"/>
                <a:ea typeface="ＭＳ Ｐゴシック" charset="0"/>
                <a:cs typeface="ＭＳ Ｐゴシック" charset="0"/>
              </a:rPr>
              <a:t>Uncertainty</a:t>
            </a:r>
            <a:r>
              <a:rPr lang="ja-JP" altLang="en-US" sz="2000" dirty="0" smtClean="0">
                <a:solidFill>
                  <a:srgbClr val="000000"/>
                </a:solidFill>
                <a:latin typeface="Lucida Sans Unicode" charset="0"/>
                <a:ea typeface="ＭＳ Ｐゴシック" charset="0"/>
                <a:cs typeface="ＭＳ Ｐゴシック" charset="0"/>
              </a:rPr>
              <a:t>は</a:t>
            </a:r>
            <a:r>
              <a:rPr lang="en-US" altLang="ja-JP" sz="2000" dirty="0" smtClean="0">
                <a:solidFill>
                  <a:srgbClr val="FF0000"/>
                </a:solidFill>
                <a:latin typeface="Lucida Sans Unicode" charset="0"/>
                <a:ea typeface="ＭＳ Ｐゴシック" charset="0"/>
                <a:cs typeface="ＭＳ Ｐゴシック" charset="0"/>
              </a:rPr>
              <a:t>0.13%</a:t>
            </a:r>
            <a:r>
              <a:rPr lang="ja-JP" altLang="en-US" sz="2000" dirty="0" smtClean="0">
                <a:solidFill>
                  <a:srgbClr val="000000"/>
                </a:solidFill>
                <a:latin typeface="Lucida Sans Unicode" charset="0"/>
                <a:ea typeface="ＭＳ Ｐゴシック" charset="0"/>
                <a:cs typeface="ＭＳ Ｐゴシック" charset="0"/>
              </a:rPr>
              <a:t>となる</a:t>
            </a:r>
            <a:endParaRPr lang="en-US" altLang="en-US" sz="2000"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en-US" sz="8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en-US" sz="800" i="1" dirty="0" smtClean="0">
              <a:solidFill>
                <a:srgbClr val="C0504D"/>
              </a:solidFill>
              <a:latin typeface="Lucida Sans Unicode" charset="0"/>
              <a:ea typeface="ＭＳ Ｐゴシック" charset="0"/>
              <a:cs typeface="ＭＳ Ｐゴシック" charset="0"/>
            </a:endParaRPr>
          </a:p>
        </p:txBody>
      </p:sp>
      <p:sp>
        <p:nvSpPr>
          <p:cNvPr id="5" name="Rectangle 2"/>
          <p:cNvSpPr txBox="1">
            <a:spLocks noChangeArrowheads="1"/>
          </p:cNvSpPr>
          <p:nvPr/>
        </p:nvSpPr>
        <p:spPr>
          <a:xfrm>
            <a:off x="0" y="-234950"/>
            <a:ext cx="8788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i="1" baseline="30000"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12</a:t>
            </a:r>
            <a:r>
              <a:rPr lang="en-US" altLang="ja-JP"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C</a:t>
            </a: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吸収反応との分離</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4"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895981384"/>
              </p:ext>
            </p:extLst>
          </p:nvPr>
        </p:nvGraphicFramePr>
        <p:xfrm>
          <a:off x="895236" y="1608663"/>
          <a:ext cx="4294815" cy="1483360"/>
        </p:xfrm>
        <a:graphic>
          <a:graphicData uri="http://schemas.openxmlformats.org/drawingml/2006/table">
            <a:tbl>
              <a:tblPr firstRow="1" bandRow="1">
                <a:tableStyleId>{2D5ABB26-0587-4C30-8999-92F81FD0307C}</a:tableStyleId>
              </a:tblPr>
              <a:tblGrid>
                <a:gridCol w="2770815"/>
                <a:gridCol w="1524000"/>
              </a:tblGrid>
              <a:tr h="370840">
                <a:tc>
                  <a:txBody>
                    <a:bodyPr/>
                    <a:lstStyle/>
                    <a:p>
                      <a:r>
                        <a:rPr kumimoji="1" lang="ja-JP" altLang="en-US" b="1" dirty="0" smtClean="0"/>
                        <a:t>パラメーター</a:t>
                      </a:r>
                      <a:endParaRPr kumimoji="1" lang="ja-JP" altLang="en-US"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b="1" dirty="0" smtClean="0"/>
                        <a:t>実測</a:t>
                      </a:r>
                      <a:endParaRPr kumimoji="1" lang="ja-JP" altLang="en-US"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ja-JP" altLang="en-US" dirty="0" smtClean="0">
                          <a:latin typeface="Lucida Sans Unicode" charset="0"/>
                          <a:ea typeface="ＭＳ Ｐゴシック" charset="0"/>
                          <a:cs typeface="ＭＳ Ｐゴシック" charset="0"/>
                        </a:rPr>
                        <a:t>イオン化時の再結合</a:t>
                      </a:r>
                      <a:r>
                        <a:rPr lang="en-US" altLang="ja-JP" dirty="0" smtClean="0">
                          <a:latin typeface="Lucida Sans Unicode" charset="0"/>
                          <a:ea typeface="ＭＳ Ｐゴシック" charset="0"/>
                          <a:cs typeface="ＭＳ Ｐゴシック" charset="0"/>
                        </a:rPr>
                        <a:t> </a:t>
                      </a:r>
                      <a:endParaRPr kumimoji="1" lang="ja-JP" altLang="en-US" dirty="0"/>
                    </a:p>
                  </a:txBody>
                  <a:tcPr>
                    <a:lnT w="12700" cap="flat" cmpd="sng" algn="ctr">
                      <a:solidFill>
                        <a:scrgbClr r="0" g="0" b="0"/>
                      </a:solidFill>
                      <a:prstDash val="solid"/>
                      <a:round/>
                      <a:headEnd type="none" w="med" len="med"/>
                      <a:tailEnd type="none" w="med" len="med"/>
                    </a:lnT>
                  </a:tcPr>
                </a:tc>
                <a:tc>
                  <a:txBody>
                    <a:bodyPr/>
                    <a:lstStyle/>
                    <a:p>
                      <a:r>
                        <a:rPr kumimoji="1" lang="en-US" altLang="ja-JP" dirty="0" smtClean="0"/>
                        <a:t>12 %</a:t>
                      </a:r>
                      <a:endParaRPr kumimoji="1" lang="ja-JP" altLang="en-US" dirty="0"/>
                    </a:p>
                  </a:txBody>
                  <a:tcPr>
                    <a:lnT w="12700" cap="flat" cmpd="sng" algn="ctr">
                      <a:solidFill>
                        <a:scrgbClr r="0" g="0" b="0"/>
                      </a:solidFill>
                      <a:prstDash val="solid"/>
                      <a:round/>
                      <a:headEnd type="none" w="med" len="med"/>
                      <a:tailEnd type="none" w="med" len="med"/>
                    </a:lnT>
                  </a:tcPr>
                </a:tc>
              </a:tr>
              <a:tr h="370840">
                <a:tc>
                  <a:txBody>
                    <a:bodyPr/>
                    <a:lstStyle/>
                    <a:p>
                      <a:r>
                        <a:rPr lang="ja-JP" altLang="en-US" dirty="0" smtClean="0">
                          <a:latin typeface="Lucida Sans Unicode" charset="0"/>
                          <a:ea typeface="ＭＳ Ｐゴシック" charset="0"/>
                          <a:cs typeface="ＭＳ Ｐゴシック" charset="0"/>
                        </a:rPr>
                        <a:t>ドリフト中の減衰</a:t>
                      </a:r>
                      <a:r>
                        <a:rPr lang="en-US" altLang="ja-JP" dirty="0" smtClean="0">
                          <a:latin typeface="Lucida Sans Unicode" charset="0"/>
                          <a:ea typeface="ＭＳ Ｐゴシック" charset="0"/>
                          <a:cs typeface="ＭＳ Ｐゴシック" charset="0"/>
                        </a:rPr>
                        <a:t>(150mm) </a:t>
                      </a:r>
                      <a:endParaRPr kumimoji="1" lang="ja-JP" altLang="en-US" dirty="0"/>
                    </a:p>
                  </a:txBody>
                  <a:tcPr/>
                </a:tc>
                <a:tc>
                  <a:txBody>
                    <a:bodyPr/>
                    <a:lstStyle/>
                    <a:p>
                      <a:r>
                        <a:rPr kumimoji="1" lang="en-US" altLang="ja-JP" dirty="0" smtClean="0"/>
                        <a:t>4 %</a:t>
                      </a:r>
                      <a:r>
                        <a:rPr kumimoji="1" lang="ja-JP" altLang="en-US" dirty="0" smtClean="0"/>
                        <a:t>　</a:t>
                      </a:r>
                      <a:r>
                        <a:rPr kumimoji="1" lang="en-US" altLang="ja-JP" dirty="0" smtClean="0"/>
                        <a:t>(4 days)</a:t>
                      </a:r>
                      <a:endParaRPr kumimoji="1" lang="ja-JP" altLang="en-US" dirty="0"/>
                    </a:p>
                  </a:txBody>
                  <a:tcPr/>
                </a:tc>
              </a:tr>
              <a:tr h="370840">
                <a:tc>
                  <a:txBody>
                    <a:bodyPr/>
                    <a:lstStyle/>
                    <a:p>
                      <a:r>
                        <a:rPr lang="ja-JP" altLang="en-US" dirty="0" smtClean="0">
                          <a:latin typeface="Lucida Sans Unicode" charset="0"/>
                          <a:ea typeface="ＭＳ Ｐゴシック" charset="0"/>
                          <a:cs typeface="ＭＳ Ｐゴシック" charset="0"/>
                        </a:rPr>
                        <a:t>増倍の</a:t>
                      </a:r>
                      <a:r>
                        <a:rPr lang="en-US" altLang="en-US" dirty="0" smtClean="0">
                          <a:latin typeface="Lucida Sans Unicode" charset="0"/>
                          <a:ea typeface="ＭＳ Ｐゴシック" charset="0"/>
                          <a:cs typeface="ＭＳ Ｐゴシック" charset="0"/>
                        </a:rPr>
                        <a:t>非</a:t>
                      </a:r>
                      <a:r>
                        <a:rPr lang="ja-JP" altLang="en-US" dirty="0" smtClean="0">
                          <a:latin typeface="Lucida Sans Unicode" charset="0"/>
                          <a:ea typeface="ＭＳ Ｐゴシック" charset="0"/>
                          <a:cs typeface="ＭＳ Ｐゴシック" charset="0"/>
                        </a:rPr>
                        <a:t>一様性</a:t>
                      </a:r>
                      <a:r>
                        <a:rPr lang="en-US" altLang="ja-JP" dirty="0" smtClean="0">
                          <a:latin typeface="Lucida Sans Unicode" charset="0"/>
                          <a:ea typeface="ＭＳ Ｐゴシック" charset="0"/>
                          <a:cs typeface="ＭＳ Ｐゴシック" charset="0"/>
                        </a:rPr>
                        <a:t> </a:t>
                      </a:r>
                      <a:endParaRPr kumimoji="1" lang="ja-JP" altLang="en-US" dirty="0"/>
                    </a:p>
                  </a:txBody>
                  <a:tcPr>
                    <a:lnB w="12700" cap="flat" cmpd="sng" algn="ctr">
                      <a:solidFill>
                        <a:scrgbClr r="0" g="0" b="0"/>
                      </a:solidFill>
                      <a:prstDash val="solid"/>
                      <a:round/>
                      <a:headEnd type="none" w="med" len="med"/>
                      <a:tailEnd type="none" w="med" len="med"/>
                    </a:lnB>
                  </a:tcPr>
                </a:tc>
                <a:tc>
                  <a:txBody>
                    <a:bodyPr/>
                    <a:lstStyle/>
                    <a:p>
                      <a:r>
                        <a:rPr kumimoji="1" lang="en-US" altLang="ja-JP" dirty="0" smtClean="0"/>
                        <a:t>5 %</a:t>
                      </a:r>
                      <a:endParaRPr kumimoji="1" lang="ja-JP" altLang="en-US" dirty="0"/>
                    </a:p>
                  </a:txBody>
                  <a:tcPr>
                    <a:lnB w="12700" cap="flat" cmpd="sng" algn="ctr">
                      <a:solidFill>
                        <a:scrgbClr r="0" g="0" b="0"/>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909054050"/>
              </p:ext>
            </p:extLst>
          </p:nvPr>
        </p:nvGraphicFramePr>
        <p:xfrm>
          <a:off x="604115" y="3980999"/>
          <a:ext cx="4953096" cy="1112520"/>
        </p:xfrm>
        <a:graphic>
          <a:graphicData uri="http://schemas.openxmlformats.org/drawingml/2006/table">
            <a:tbl>
              <a:tblPr firstRow="1" bandRow="1">
                <a:tableStyleId>{2D5ABB26-0587-4C30-8999-92F81FD0307C}</a:tableStyleId>
              </a:tblPr>
              <a:tblGrid>
                <a:gridCol w="2062837"/>
                <a:gridCol w="2890259"/>
              </a:tblGrid>
              <a:tr h="370840">
                <a:tc>
                  <a:txBody>
                    <a:bodyPr/>
                    <a:lstStyle/>
                    <a:p>
                      <a:pPr algn="ctr"/>
                      <a:r>
                        <a:rPr lang="en-US" altLang="ja-JP" b="1" dirty="0" smtClean="0">
                          <a:latin typeface="Lucida Sans Unicode" charset="0"/>
                          <a:ea typeface="ＭＳ Ｐゴシック" charset="0"/>
                          <a:cs typeface="ＭＳ Ｐゴシック" charset="0"/>
                        </a:rPr>
                        <a:t> </a:t>
                      </a:r>
                      <a:r>
                        <a:rPr lang="ja-JP" altLang="en-US" b="1" dirty="0" smtClean="0">
                          <a:latin typeface="Lucida Sans Unicode" charset="0"/>
                          <a:ea typeface="ＭＳ Ｐゴシック" charset="0"/>
                          <a:cs typeface="ＭＳ Ｐゴシック" charset="0"/>
                        </a:rPr>
                        <a:t>圧力</a:t>
                      </a:r>
                      <a:endParaRPr kumimoji="1" lang="ja-JP" altLang="en-US" b="1"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b="1" dirty="0" smtClean="0"/>
                        <a:t>1.4</a:t>
                      </a:r>
                      <a:r>
                        <a:rPr kumimoji="1" lang="en-US" altLang="ja-JP" b="1" baseline="0" dirty="0" smtClean="0"/>
                        <a:t> keV </a:t>
                      </a:r>
                      <a:r>
                        <a:rPr kumimoji="1" lang="ja-JP" altLang="en-US" b="1" baseline="0" dirty="0" smtClean="0"/>
                        <a:t>以下の中性子崩壊</a:t>
                      </a:r>
                      <a:endParaRPr kumimoji="1" lang="ja-JP" altLang="en-US" b="1"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altLang="ja-JP" dirty="0" smtClean="0">
                          <a:latin typeface="Lucida Sans Unicode" charset="0"/>
                          <a:ea typeface="ＭＳ Ｐゴシック" charset="0"/>
                          <a:cs typeface="ＭＳ Ｐゴシック" charset="0"/>
                        </a:rPr>
                        <a:t>50</a:t>
                      </a:r>
                      <a:r>
                        <a:rPr lang="en-US" altLang="ja-JP" baseline="0" dirty="0" smtClean="0">
                          <a:latin typeface="Lucida Sans Unicode" charset="0"/>
                          <a:ea typeface="ＭＳ Ｐゴシック" charset="0"/>
                          <a:cs typeface="ＭＳ Ｐゴシック" charset="0"/>
                        </a:rPr>
                        <a:t> </a:t>
                      </a:r>
                      <a:r>
                        <a:rPr lang="en-US" altLang="ja-JP" baseline="0" dirty="0" err="1" smtClean="0">
                          <a:latin typeface="Lucida Sans Unicode" charset="0"/>
                          <a:ea typeface="ＭＳ Ｐゴシック" charset="0"/>
                          <a:cs typeface="ＭＳ Ｐゴシック" charset="0"/>
                        </a:rPr>
                        <a:t>kPa</a:t>
                      </a:r>
                      <a:r>
                        <a:rPr lang="en-US" altLang="ja-JP" dirty="0" smtClean="0">
                          <a:latin typeface="Lucida Sans Unicode" charset="0"/>
                          <a:ea typeface="ＭＳ Ｐゴシック" charset="0"/>
                          <a:cs typeface="ＭＳ Ｐゴシック" charset="0"/>
                        </a:rPr>
                        <a:t> </a:t>
                      </a:r>
                      <a:endParaRPr kumimoji="1" lang="ja-JP" altLang="en-US" dirty="0"/>
                    </a:p>
                  </a:txBody>
                  <a:tcPr>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dirty="0" smtClean="0"/>
                        <a:t>0.061(6) %</a:t>
                      </a:r>
                      <a:endParaRPr kumimoji="1" lang="ja-JP" altLang="en-US" dirty="0"/>
                    </a:p>
                  </a:txBody>
                  <a:tcPr>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pPr algn="ctr"/>
                      <a:r>
                        <a:rPr lang="en-US" altLang="ja-JP" dirty="0" smtClean="0">
                          <a:latin typeface="Lucida Sans Unicode" charset="0"/>
                          <a:ea typeface="ＭＳ Ｐゴシック" charset="0"/>
                          <a:cs typeface="ＭＳ Ｐゴシック" charset="0"/>
                        </a:rPr>
                        <a:t>100</a:t>
                      </a:r>
                      <a:r>
                        <a:rPr lang="en-US" altLang="ja-JP" baseline="0" dirty="0" smtClean="0">
                          <a:latin typeface="Lucida Sans Unicode" charset="0"/>
                          <a:ea typeface="ＭＳ Ｐゴシック" charset="0"/>
                          <a:cs typeface="ＭＳ Ｐゴシック" charset="0"/>
                        </a:rPr>
                        <a:t> </a:t>
                      </a:r>
                      <a:r>
                        <a:rPr lang="en-US" altLang="ja-JP" baseline="0" dirty="0" err="1" smtClean="0">
                          <a:latin typeface="Lucida Sans Unicode" charset="0"/>
                          <a:ea typeface="ＭＳ Ｐゴシック" charset="0"/>
                          <a:cs typeface="ＭＳ Ｐゴシック" charset="0"/>
                        </a:rPr>
                        <a:t>kPa</a:t>
                      </a:r>
                      <a:r>
                        <a:rPr lang="en-US" altLang="ja-JP" dirty="0" smtClean="0">
                          <a:latin typeface="Lucida Sans Unicode" charset="0"/>
                          <a:ea typeface="ＭＳ Ｐゴシック" charset="0"/>
                          <a:cs typeface="ＭＳ Ｐゴシック" charset="0"/>
                        </a:rPr>
                        <a:t> </a:t>
                      </a:r>
                      <a:endParaRPr kumimoji="1" lang="ja-JP" altLang="en-US" dirty="0"/>
                    </a:p>
                  </a:txBody>
                  <a:tcPr>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0.026(4)</a:t>
                      </a:r>
                      <a:r>
                        <a:rPr kumimoji="1" lang="en-US" altLang="ja-JP" baseline="0" dirty="0" smtClean="0"/>
                        <a:t> %</a:t>
                      </a:r>
                      <a:endParaRPr kumimoji="1" lang="ja-JP" altLang="en-US" dirty="0"/>
                    </a:p>
                  </a:txBody>
                  <a:tcPr>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スライド番号プレースホルダ 10"/>
          <p:cNvSpPr>
            <a:spLocks noGrp="1"/>
          </p:cNvSpPr>
          <p:nvPr>
            <p:ph type="sldNum" sz="quarter" idx="12"/>
          </p:nvPr>
        </p:nvSpPr>
        <p:spPr/>
        <p:txBody>
          <a:bodyPr/>
          <a:lstStyle/>
          <a:p>
            <a:fld id="{9B0CFA48-2645-BA46-ACA1-D8C7F53859BA}" type="slidenum">
              <a:rPr kumimoji="1" lang="ja-JP" altLang="en-US" smtClean="0"/>
              <a:pPr/>
              <a:t>28</a:t>
            </a:fld>
            <a:endParaRPr kumimoji="1" lang="ja-JP" altLang="en-US"/>
          </a:p>
        </p:txBody>
      </p:sp>
      <p:cxnSp>
        <p:nvCxnSpPr>
          <p:cNvPr id="10" name="直線矢印コネクタ 9"/>
          <p:cNvCxnSpPr/>
          <p:nvPr/>
        </p:nvCxnSpPr>
        <p:spPr>
          <a:xfrm flipV="1">
            <a:off x="6083202" y="1947890"/>
            <a:ext cx="2603500" cy="90251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2" name="星 5 11"/>
          <p:cNvSpPr/>
          <p:nvPr/>
        </p:nvSpPr>
        <p:spPr>
          <a:xfrm>
            <a:off x="7152118" y="2275972"/>
            <a:ext cx="289984" cy="28998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432357" y="1546168"/>
            <a:ext cx="646331" cy="369332"/>
          </a:xfrm>
          <a:prstGeom prst="rect">
            <a:avLst/>
          </a:prstGeom>
          <a:noFill/>
        </p:spPr>
        <p:txBody>
          <a:bodyPr wrap="none" rtlCol="0">
            <a:spAutoFit/>
          </a:bodyPr>
          <a:lstStyle/>
          <a:p>
            <a:r>
              <a:rPr kumimoji="1" lang="ja-JP" altLang="en-US" dirty="0" smtClean="0">
                <a:solidFill>
                  <a:srgbClr val="FF6600"/>
                </a:solidFill>
              </a:rPr>
              <a:t>電子</a:t>
            </a:r>
            <a:endParaRPr kumimoji="1" lang="ja-JP" altLang="en-US" dirty="0">
              <a:solidFill>
                <a:srgbClr val="FF6600"/>
              </a:solidFill>
            </a:endParaRPr>
          </a:p>
        </p:txBody>
      </p:sp>
      <p:sp>
        <p:nvSpPr>
          <p:cNvPr id="15" name="角丸四角形吹き出し 14"/>
          <p:cNvSpPr/>
          <p:nvPr/>
        </p:nvSpPr>
        <p:spPr>
          <a:xfrm>
            <a:off x="7093381" y="2800224"/>
            <a:ext cx="1989667" cy="455291"/>
          </a:xfrm>
          <a:prstGeom prst="wedgeRoundRectCallout">
            <a:avLst>
              <a:gd name="adj1" fmla="val -34230"/>
              <a:gd name="adj2" fmla="val -8984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イオン化</a:t>
            </a:r>
            <a:r>
              <a:rPr lang="en-US" altLang="ja-JP" dirty="0" smtClean="0">
                <a:solidFill>
                  <a:srgbClr val="000000"/>
                </a:solidFill>
              </a:rPr>
              <a:t>/</a:t>
            </a:r>
            <a:r>
              <a:rPr lang="ja-JP" altLang="en-US" dirty="0" smtClean="0">
                <a:solidFill>
                  <a:srgbClr val="000000"/>
                </a:solidFill>
              </a:rPr>
              <a:t>再結合</a:t>
            </a:r>
            <a:endParaRPr kumimoji="1" lang="en-US" altLang="ja-JP" dirty="0" smtClean="0">
              <a:solidFill>
                <a:srgbClr val="000000"/>
              </a:solidFill>
            </a:endParaRPr>
          </a:p>
        </p:txBody>
      </p:sp>
      <p:sp>
        <p:nvSpPr>
          <p:cNvPr id="16" name="テキスト ボックス 15"/>
          <p:cNvSpPr txBox="1"/>
          <p:nvPr/>
        </p:nvSpPr>
        <p:spPr>
          <a:xfrm>
            <a:off x="6309124" y="984808"/>
            <a:ext cx="2616634" cy="369332"/>
          </a:xfrm>
          <a:prstGeom prst="rect">
            <a:avLst/>
          </a:prstGeom>
          <a:noFill/>
        </p:spPr>
        <p:txBody>
          <a:bodyPr wrap="none" rtlCol="0">
            <a:spAutoFit/>
          </a:bodyPr>
          <a:lstStyle/>
          <a:p>
            <a:r>
              <a:rPr lang="en-US" altLang="ja-JP" dirty="0" smtClean="0"/>
              <a:t>. </a:t>
            </a:r>
            <a:r>
              <a:rPr lang="ja-JP" altLang="en-US" dirty="0" smtClean="0"/>
              <a:t>。</a:t>
            </a:r>
            <a:r>
              <a:rPr lang="en-US" altLang="ja-JP" dirty="0" smtClean="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endParaRPr kumimoji="1" lang="ja-JP" altLang="en-US" dirty="0"/>
          </a:p>
        </p:txBody>
      </p:sp>
      <p:sp>
        <p:nvSpPr>
          <p:cNvPr id="17" name="フリーフォーム 16"/>
          <p:cNvSpPr/>
          <p:nvPr/>
        </p:nvSpPr>
        <p:spPr>
          <a:xfrm>
            <a:off x="7208707" y="1259729"/>
            <a:ext cx="104415" cy="899829"/>
          </a:xfrm>
          <a:custGeom>
            <a:avLst/>
            <a:gdLst>
              <a:gd name="connsiteX0" fmla="*/ 95250 w 104415"/>
              <a:gd name="connsiteY0" fmla="*/ 899829 h 899829"/>
              <a:gd name="connsiteX1" fmla="*/ 95250 w 104415"/>
              <a:gd name="connsiteY1" fmla="*/ 137829 h 899829"/>
              <a:gd name="connsiteX2" fmla="*/ 0 w 104415"/>
              <a:gd name="connsiteY2" fmla="*/ 246 h 899829"/>
            </a:gdLst>
            <a:ahLst/>
            <a:cxnLst>
              <a:cxn ang="0">
                <a:pos x="connsiteX0" y="connsiteY0"/>
              </a:cxn>
              <a:cxn ang="0">
                <a:pos x="connsiteX1" y="connsiteY1"/>
              </a:cxn>
              <a:cxn ang="0">
                <a:pos x="connsiteX2" y="connsiteY2"/>
              </a:cxn>
            </a:cxnLst>
            <a:rect l="l" t="t" r="r" b="b"/>
            <a:pathLst>
              <a:path w="104415" h="899829">
                <a:moveTo>
                  <a:pt x="95250" y="899829"/>
                </a:moveTo>
                <a:cubicBezTo>
                  <a:pt x="103187" y="593794"/>
                  <a:pt x="111125" y="287759"/>
                  <a:pt x="95250" y="137829"/>
                </a:cubicBezTo>
                <a:cubicBezTo>
                  <a:pt x="79375" y="-12102"/>
                  <a:pt x="0" y="246"/>
                  <a:pt x="0" y="2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角丸四角形吹き出し 17"/>
          <p:cNvSpPr/>
          <p:nvPr/>
        </p:nvSpPr>
        <p:spPr>
          <a:xfrm>
            <a:off x="5971547" y="1519174"/>
            <a:ext cx="1121834" cy="455291"/>
          </a:xfrm>
          <a:prstGeom prst="wedgeRoundRectCallout">
            <a:avLst>
              <a:gd name="adj1" fmla="val 65770"/>
              <a:gd name="adj2" fmla="val 545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減衰</a:t>
            </a:r>
            <a:endParaRPr kumimoji="1" lang="en-US" altLang="ja-JP" dirty="0" smtClean="0">
              <a:solidFill>
                <a:srgbClr val="000000"/>
              </a:solidFill>
            </a:endParaRPr>
          </a:p>
        </p:txBody>
      </p:sp>
      <p:sp>
        <p:nvSpPr>
          <p:cNvPr id="19" name="角丸四角形吹き出し 18"/>
          <p:cNvSpPr/>
          <p:nvPr/>
        </p:nvSpPr>
        <p:spPr>
          <a:xfrm>
            <a:off x="7604528" y="623823"/>
            <a:ext cx="948602" cy="455291"/>
          </a:xfrm>
          <a:prstGeom prst="wedgeRoundRectCallout">
            <a:avLst>
              <a:gd name="adj1" fmla="val -83287"/>
              <a:gd name="adj2" fmla="val 6357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増倍</a:t>
            </a:r>
            <a:endParaRPr kumimoji="1" lang="en-US" altLang="ja-JP" dirty="0" smtClean="0">
              <a:solidFill>
                <a:srgbClr val="000000"/>
              </a:solidFill>
            </a:endParaRPr>
          </a:p>
        </p:txBody>
      </p:sp>
      <p:pic>
        <p:nvPicPr>
          <p:cNvPr id="2" name="図 1" descr="co2beta-3.eps"/>
          <p:cNvPicPr>
            <a:picLocks noChangeAspect="1"/>
          </p:cNvPicPr>
          <p:nvPr/>
        </p:nvPicPr>
        <p:blipFill rotWithShape="1">
          <a:blip r:embed="rId2">
            <a:extLst>
              <a:ext uri="{28A0092B-C50C-407E-A947-70E740481C1C}">
                <a14:useLocalDpi xmlns:a14="http://schemas.microsoft.com/office/drawing/2010/main" val="0"/>
              </a:ext>
            </a:extLst>
          </a:blip>
          <a:srcRect t="7191" r="8516"/>
          <a:stretch/>
        </p:blipFill>
        <p:spPr>
          <a:xfrm>
            <a:off x="5912757" y="3485808"/>
            <a:ext cx="3234784" cy="3189032"/>
          </a:xfrm>
          <a:prstGeom prst="rect">
            <a:avLst/>
          </a:prstGeom>
        </p:spPr>
      </p:pic>
      <p:sp>
        <p:nvSpPr>
          <p:cNvPr id="21" name="Rectangle 2"/>
          <p:cNvSpPr>
            <a:spLocks noGrp="1" noChangeArrowheads="1"/>
          </p:cNvSpPr>
          <p:nvPr>
            <p:ph type="title"/>
          </p:nvPr>
        </p:nvSpPr>
        <p:spPr>
          <a:xfrm>
            <a:off x="152400" y="-217790"/>
            <a:ext cx="8788400" cy="1143000"/>
          </a:xfrm>
        </p:spPr>
        <p:txBody>
          <a:bodyPr>
            <a:normAutofit/>
          </a:bodyPr>
          <a:lstStyle/>
          <a:p>
            <a:pPr>
              <a:defRPr/>
            </a:pP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CO</a:t>
            </a:r>
            <a:r>
              <a:rPr lang="en-US" altLang="ja-JP" i="1" baseline="-25000"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2</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吸収反応との分離</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3560846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 y="785784"/>
            <a:ext cx="9093140" cy="1286506"/>
          </a:xfrm>
          <a:prstGeom prst="rect">
            <a:avLst/>
          </a:prstGeom>
          <a:solidFill>
            <a:srgbClr val="FFFFFF"/>
          </a:solidFill>
        </p:spPr>
        <p:txBody>
          <a:bodyPr wrap="square">
            <a:spAutoFit/>
          </a:bodyPr>
          <a:lstStyle/>
          <a:p>
            <a:pPr marL="342900" indent="-342900">
              <a:spcBef>
                <a:spcPct val="20000"/>
              </a:spcBef>
              <a:buFont typeface="Arial"/>
              <a:buChar char="•"/>
              <a:defRPr/>
            </a:pPr>
            <a:r>
              <a:rPr lang="ja-JP" altLang="en-US" sz="2000" i="1" dirty="0" smtClean="0">
                <a:solidFill>
                  <a:srgbClr val="FF0000"/>
                </a:solidFill>
              </a:rPr>
              <a:t>以前</a:t>
            </a:r>
            <a:r>
              <a:rPr lang="en-US" altLang="ja-JP" sz="2000" i="1" dirty="0" smtClean="0">
                <a:solidFill>
                  <a:srgbClr val="FF0000"/>
                </a:solidFill>
              </a:rPr>
              <a:t> G10 </a:t>
            </a:r>
            <a:r>
              <a:rPr lang="ja-JP" altLang="en-US" sz="2000" i="1" dirty="0" smtClean="0">
                <a:solidFill>
                  <a:srgbClr val="FF0000"/>
                </a:solidFill>
              </a:rPr>
              <a:t>を使用して</a:t>
            </a:r>
            <a:r>
              <a:rPr lang="en-US" altLang="ja-JP" sz="2000" i="1" dirty="0" smtClean="0">
                <a:solidFill>
                  <a:srgbClr val="FF0000"/>
                </a:solidFill>
              </a:rPr>
              <a:t> TPC </a:t>
            </a:r>
            <a:r>
              <a:rPr lang="ja-JP" altLang="en-US" sz="2000" i="1" dirty="0" smtClean="0">
                <a:solidFill>
                  <a:srgbClr val="FF0000"/>
                </a:solidFill>
              </a:rPr>
              <a:t>を作成</a:t>
            </a:r>
          </a:p>
          <a:p>
            <a:pPr marL="800100" lvl="2" indent="-342900">
              <a:spcBef>
                <a:spcPct val="20000"/>
              </a:spcBef>
              <a:buFont typeface="Arial"/>
              <a:buChar char="•"/>
              <a:defRPr/>
            </a:pPr>
            <a:r>
              <a:rPr lang="en-US" altLang="ja-JP" sz="1600" dirty="0" smtClean="0">
                <a:latin typeface="Lucida Sans Unicode" charset="0"/>
                <a:ea typeface="ＭＳ Ｐゴシック" charset="0"/>
              </a:rPr>
              <a:t>30 cps</a:t>
            </a:r>
            <a:r>
              <a:rPr lang="ja-JP" altLang="en-US" sz="1600" dirty="0" smtClean="0">
                <a:latin typeface="Lucida Sans Unicode" charset="0"/>
                <a:ea typeface="ＭＳ Ｐゴシック" charset="0"/>
              </a:rPr>
              <a:t>のバックグラウンド</a:t>
            </a:r>
            <a:endParaRPr lang="en-US" altLang="ja-JP" sz="1600" dirty="0" smtClean="0">
              <a:solidFill>
                <a:prstClr val="black"/>
              </a:solidFill>
            </a:endParaRPr>
          </a:p>
          <a:p>
            <a:pPr marL="800100" lvl="2" indent="-342900">
              <a:spcBef>
                <a:spcPct val="20000"/>
              </a:spcBef>
              <a:buFont typeface="Arial"/>
              <a:buChar char="•"/>
              <a:defRPr/>
            </a:pPr>
            <a:r>
              <a:rPr lang="ja-JP" altLang="en-US" sz="1600" dirty="0" smtClean="0">
                <a:latin typeface="Lucida Sans Unicode" charset="0"/>
                <a:ea typeface="ＭＳ Ｐゴシック" charset="0"/>
              </a:rPr>
              <a:t>ガラス起因の放射性物質を</a:t>
            </a:r>
            <a:r>
              <a:rPr lang="en-US" altLang="ja-JP" sz="1600" dirty="0" err="1" smtClean="0">
                <a:latin typeface="Lucida Sans Unicode" charset="0"/>
                <a:ea typeface="ＭＳ Ｐゴシック" charset="0"/>
              </a:rPr>
              <a:t>Ge</a:t>
            </a:r>
            <a:r>
              <a:rPr lang="ja-JP" altLang="en-US" sz="1600" dirty="0" smtClean="0">
                <a:latin typeface="Lucida Sans Unicode" charset="0"/>
                <a:ea typeface="ＭＳ Ｐゴシック" charset="0"/>
              </a:rPr>
              <a:t>検出器で検出（</a:t>
            </a:r>
            <a:r>
              <a:rPr lang="en-US" altLang="ja-JP" sz="1600" dirty="0" smtClean="0">
                <a:latin typeface="Lucida Sans Unicode" charset="0"/>
                <a:ea typeface="ＭＳ Ｐゴシック" charset="0"/>
              </a:rPr>
              <a:t>~0.3 </a:t>
            </a:r>
            <a:r>
              <a:rPr lang="en-US" altLang="ja-JP" sz="1600" dirty="0" err="1" smtClean="0">
                <a:latin typeface="Lucida Sans Unicode" charset="0"/>
                <a:ea typeface="ＭＳ Ｐゴシック" charset="0"/>
              </a:rPr>
              <a:t>Bq</a:t>
            </a:r>
            <a:r>
              <a:rPr lang="en-US" altLang="ja-JP" sz="1600" dirty="0" smtClean="0">
                <a:latin typeface="Lucida Sans Unicode" charset="0"/>
                <a:ea typeface="ＭＳ Ｐゴシック" charset="0"/>
              </a:rPr>
              <a:t>/cc</a:t>
            </a:r>
            <a:r>
              <a:rPr lang="ja-JP" altLang="en-US" sz="1600" dirty="0" smtClean="0">
                <a:latin typeface="Lucida Sans Unicode" charset="0"/>
                <a:ea typeface="ＭＳ Ｐゴシック" charset="0"/>
              </a:rPr>
              <a:t>）</a:t>
            </a:r>
            <a:endParaRPr lang="en-US" altLang="ja-JP" sz="1600" dirty="0" smtClean="0">
              <a:latin typeface="Lucida Sans Unicode" charset="0"/>
              <a:ea typeface="ＭＳ Ｐゴシック" charset="0"/>
            </a:endParaRPr>
          </a:p>
          <a:p>
            <a:pPr marL="457200" lvl="2">
              <a:spcBef>
                <a:spcPct val="20000"/>
              </a:spcBef>
              <a:buClr>
                <a:schemeClr val="tx1"/>
              </a:buClr>
              <a:defRPr/>
            </a:pPr>
            <a:r>
              <a:rPr lang="ja-JP" altLang="en-US" sz="1600" dirty="0" smtClean="0">
                <a:solidFill>
                  <a:srgbClr val="FF0000"/>
                </a:solidFill>
                <a:latin typeface="Lucida Sans Unicode" charset="0"/>
                <a:ea typeface="ＭＳ Ｐゴシック" charset="0"/>
              </a:rPr>
              <a:t>　　　</a:t>
            </a:r>
            <a:r>
              <a:rPr lang="en-US" altLang="ja-JP" sz="1600" dirty="0" smtClean="0">
                <a:solidFill>
                  <a:srgbClr val="FF0000"/>
                </a:solidFill>
                <a:latin typeface="Lucida Sans Unicode" charset="0"/>
                <a:ea typeface="ＭＳ Ｐゴシック" charset="0"/>
              </a:rPr>
              <a:t>→1cps</a:t>
            </a:r>
            <a:r>
              <a:rPr lang="ja-JP" altLang="en-US" sz="1600" dirty="0" smtClean="0">
                <a:solidFill>
                  <a:srgbClr val="FF0000"/>
                </a:solidFill>
                <a:latin typeface="Lucida Sans Unicode" charset="0"/>
                <a:ea typeface="ＭＳ Ｐゴシック" charset="0"/>
              </a:rPr>
              <a:t>は</a:t>
            </a:r>
            <a:r>
              <a:rPr lang="en-US" altLang="ja-JP" sz="1600" dirty="0" smtClean="0">
                <a:solidFill>
                  <a:srgbClr val="FF0000"/>
                </a:solidFill>
                <a:latin typeface="Lucida Sans Unicode" charset="0"/>
                <a:ea typeface="ＭＳ Ｐゴシック" charset="0"/>
              </a:rPr>
              <a:t>0.01 </a:t>
            </a:r>
            <a:r>
              <a:rPr lang="en-US" altLang="ja-JP" sz="1600" dirty="0" err="1" smtClean="0">
                <a:solidFill>
                  <a:srgbClr val="FF0000"/>
                </a:solidFill>
                <a:latin typeface="Lucida Sans Unicode" charset="0"/>
                <a:ea typeface="ＭＳ Ｐゴシック" charset="0"/>
              </a:rPr>
              <a:t>Bq</a:t>
            </a:r>
            <a:r>
              <a:rPr lang="en-US" altLang="ja-JP" sz="1600" dirty="0" smtClean="0">
                <a:solidFill>
                  <a:srgbClr val="FF0000"/>
                </a:solidFill>
                <a:latin typeface="Lucida Sans Unicode" charset="0"/>
                <a:ea typeface="ＭＳ Ｐゴシック" charset="0"/>
              </a:rPr>
              <a:t>/cc </a:t>
            </a:r>
            <a:r>
              <a:rPr lang="ja-JP" altLang="en-US" sz="1600" dirty="0" smtClean="0">
                <a:latin typeface="Lucida Sans Unicode" charset="0"/>
                <a:ea typeface="ＭＳ Ｐゴシック" charset="0"/>
              </a:rPr>
              <a:t>に相当</a:t>
            </a:r>
            <a:endParaRPr lang="en-US" altLang="ja-JP" sz="1600" dirty="0" smtClean="0">
              <a:latin typeface="Lucida Sans Unicode" charset="0"/>
              <a:ea typeface="ＭＳ Ｐゴシック" charset="0"/>
            </a:endParaRPr>
          </a:p>
        </p:txBody>
      </p:sp>
      <p:pic>
        <p:nvPicPr>
          <p:cNvPr id="6" name="図 7" descr="IMG_442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256" y="2132216"/>
            <a:ext cx="3527954" cy="235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pic>
        <p:nvPicPr>
          <p:cNvPr id="13" name="図 12" descr="スクリーンショット（2011-09-21 19.35.31）.png"/>
          <p:cNvPicPr>
            <a:picLocks noChangeAspect="1"/>
          </p:cNvPicPr>
          <p:nvPr/>
        </p:nvPicPr>
        <p:blipFill rotWithShape="1">
          <a:blip r:embed="rId3">
            <a:extLst>
              <a:ext uri="{28A0092B-C50C-407E-A947-70E740481C1C}">
                <a14:useLocalDpi xmlns:a14="http://schemas.microsoft.com/office/drawing/2010/main" val="0"/>
              </a:ext>
            </a:extLst>
          </a:blip>
          <a:srcRect l="8046" b="9357"/>
          <a:stretch/>
        </p:blipFill>
        <p:spPr>
          <a:xfrm>
            <a:off x="5545966" y="2278952"/>
            <a:ext cx="2767217" cy="1849931"/>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2436951189"/>
              </p:ext>
            </p:extLst>
          </p:nvPr>
        </p:nvGraphicFramePr>
        <p:xfrm>
          <a:off x="43284" y="4690554"/>
          <a:ext cx="9049173" cy="2133599"/>
        </p:xfrm>
        <a:graphic>
          <a:graphicData uri="http://schemas.openxmlformats.org/drawingml/2006/table">
            <a:tbl>
              <a:tblPr firstRow="1" bandRow="1">
                <a:tableStyleId>{2D5ABB26-0587-4C30-8999-92F81FD0307C}</a:tableStyleId>
              </a:tblPr>
              <a:tblGrid>
                <a:gridCol w="802814"/>
                <a:gridCol w="678342"/>
                <a:gridCol w="678342"/>
                <a:gridCol w="678342"/>
                <a:gridCol w="678341"/>
                <a:gridCol w="678341"/>
                <a:gridCol w="786167"/>
                <a:gridCol w="678341"/>
                <a:gridCol w="678341"/>
                <a:gridCol w="678341"/>
                <a:gridCol w="678342"/>
                <a:gridCol w="678341"/>
                <a:gridCol w="676778"/>
              </a:tblGrid>
              <a:tr h="191495">
                <a:tc>
                  <a:txBody>
                    <a:bodyPr/>
                    <a:lstStyle/>
                    <a:p>
                      <a:pPr algn="ctr"/>
                      <a:r>
                        <a:rPr kumimoji="1" lang="en-US" altLang="ja-JP" sz="1400" dirty="0" smtClean="0"/>
                        <a:t>Isotope</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pPr algn="ctr"/>
                      <a:r>
                        <a:rPr kumimoji="1" lang="en-US" altLang="ja-JP" sz="1400" baseline="30000" dirty="0" smtClean="0"/>
                        <a:t>212</a:t>
                      </a:r>
                      <a:r>
                        <a:rPr kumimoji="1" lang="en-US" altLang="ja-JP" sz="1400" dirty="0" smtClean="0"/>
                        <a:t>Pb</a:t>
                      </a:r>
                      <a:endParaRPr kumimoji="1" lang="ja-JP" altLang="en-US" sz="1400" dirty="0"/>
                    </a:p>
                  </a:txBody>
                  <a:tcPr>
                    <a:lnL w="12700" cap="flat" cmpd="sng" algn="ctr">
                      <a:solidFill>
                        <a:scrgbClr r="0" g="0" b="0"/>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214</a:t>
                      </a:r>
                      <a:r>
                        <a:rPr kumimoji="1" lang="en-US" altLang="ja-JP" sz="1400" dirty="0" smtClean="0"/>
                        <a:t>Pb</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228</a:t>
                      </a:r>
                      <a:r>
                        <a:rPr kumimoji="1" lang="en-US" altLang="ja-JP" sz="1400" baseline="0" dirty="0" smtClean="0"/>
                        <a:t>Ac</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214</a:t>
                      </a:r>
                      <a:r>
                        <a:rPr kumimoji="1" lang="en-US" altLang="ja-JP" sz="1400" dirty="0" smtClean="0"/>
                        <a:t>Pb</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208</a:t>
                      </a:r>
                      <a:r>
                        <a:rPr kumimoji="1" lang="en-US" altLang="ja-JP" sz="1400" baseline="0" dirty="0" smtClean="0"/>
                        <a:t>Tl</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214</a:t>
                      </a:r>
                      <a:r>
                        <a:rPr kumimoji="1" lang="en-US" altLang="ja-JP" sz="1400" baseline="0" dirty="0" smtClean="0"/>
                        <a:t>Bi</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212</a:t>
                      </a:r>
                      <a:r>
                        <a:rPr kumimoji="1" lang="en-US" altLang="ja-JP" sz="1400" baseline="0" dirty="0" smtClean="0"/>
                        <a:t>Bi</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208</a:t>
                      </a:r>
                      <a:r>
                        <a:rPr kumimoji="1" lang="en-US" altLang="ja-JP" sz="1400" baseline="0" dirty="0" smtClean="0"/>
                        <a:t>Tl</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228</a:t>
                      </a:r>
                      <a:r>
                        <a:rPr kumimoji="1" lang="en-US" altLang="ja-JP" sz="1400" baseline="0" dirty="0" smtClean="0"/>
                        <a:t>Ac</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40</a:t>
                      </a:r>
                      <a:r>
                        <a:rPr kumimoji="1" lang="en-US" altLang="ja-JP" sz="1400" baseline="0" dirty="0" smtClean="0"/>
                        <a:t>K</a:t>
                      </a:r>
                      <a:endParaRPr kumimoji="1" lang="ja-JP" altLang="en-US" sz="1400" dirty="0" smtClean="0"/>
                    </a:p>
                  </a:txBody>
                  <a:tcP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baseline="30000" dirty="0" smtClean="0"/>
                        <a:t>214</a:t>
                      </a:r>
                      <a:r>
                        <a:rPr kumimoji="1" lang="en-US" altLang="ja-JP" sz="1400" baseline="0" dirty="0" smtClean="0"/>
                        <a:t>Bi</a:t>
                      </a:r>
                      <a:endParaRPr kumimoji="1" lang="ja-JP" altLang="en-US" sz="1400" dirty="0" smtClean="0"/>
                    </a:p>
                  </a:txBody>
                  <a:tcPr>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Total</a:t>
                      </a:r>
                      <a:endParaRPr kumimoji="1" lang="ja-JP" altLang="en-US" sz="1400" dirty="0" smtClean="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r>
              <a:tr h="174546">
                <a:tc>
                  <a:txBody>
                    <a:bodyPr/>
                    <a:lstStyle/>
                    <a:p>
                      <a:pPr algn="ctr"/>
                      <a:r>
                        <a:rPr kumimoji="1" lang="en-US" altLang="ja-JP" sz="1400" dirty="0" err="1" smtClean="0"/>
                        <a:t>Eγ</a:t>
                      </a:r>
                      <a:r>
                        <a:rPr kumimoji="1" lang="en-US" altLang="ja-JP" sz="1400" dirty="0" smtClean="0"/>
                        <a:t> [</a:t>
                      </a:r>
                      <a:r>
                        <a:rPr kumimoji="1" lang="en-US" altLang="ja-JP" sz="1400" dirty="0" err="1" smtClean="0"/>
                        <a:t>keV</a:t>
                      </a:r>
                      <a:r>
                        <a:rPr kumimoji="1" lang="en-US" altLang="ja-JP" sz="1400" dirty="0" smtClean="0"/>
                        <a:t>]</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239</a:t>
                      </a:r>
                      <a:endParaRPr kumimoji="1" lang="ja-JP" altLang="en-US" sz="1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295</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338</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352</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583</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609</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727</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861</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911</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1461</a:t>
                      </a:r>
                      <a:endParaRPr kumimoji="1" lang="ja-JP" altLang="en-US" sz="1400"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t>1765</a:t>
                      </a:r>
                      <a:endParaRPr kumimoji="1" lang="ja-JP" altLang="en-US" sz="1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174546">
                <a:tc>
                  <a:txBody>
                    <a:bodyPr/>
                    <a:lstStyle/>
                    <a:p>
                      <a:pPr algn="ctr"/>
                      <a:r>
                        <a:rPr kumimoji="1" lang="en-US" altLang="ja-JP" sz="1400" dirty="0" smtClean="0"/>
                        <a:t>PEEK</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kumimoji="1" lang="en-US" altLang="ja-JP" sz="1400" dirty="0" smtClean="0"/>
                        <a:t>---</a:t>
                      </a:r>
                      <a:endParaRPr kumimoji="1" lang="ja-JP" altLang="en-US" sz="1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kumimoji="1" lang="en-US" altLang="ja-JP" sz="1400" dirty="0" smtClean="0"/>
                        <a:t>---</a:t>
                      </a:r>
                      <a:endParaRPr kumimoji="1" lang="ja-JP" altLang="en-US" sz="1400" dirty="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T w="12700" cap="flat" cmpd="sng" algn="ctr">
                      <a:solidFill>
                        <a:scrgbClr r="0" g="0" b="0"/>
                      </a:solidFill>
                      <a:prstDash val="solid"/>
                      <a:round/>
                      <a:headEnd type="none" w="med" len="med"/>
                      <a:tailEnd type="none" w="med" len="med"/>
                    </a:lnT>
                  </a:tcPr>
                </a:tc>
                <a:tc>
                  <a:txBody>
                    <a:bodyPr/>
                    <a:lstStyle/>
                    <a:p>
                      <a:pPr algn="ctr"/>
                      <a:r>
                        <a:rPr kumimoji="1" lang="en-US" altLang="ja-JP" sz="1400" dirty="0" smtClean="0"/>
                        <a:t>---</a:t>
                      </a:r>
                      <a:endParaRPr kumimoji="1" lang="ja-JP" altLang="en-US" sz="14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kumimoji="1" lang="en-US" altLang="ja-JP" sz="1400" dirty="0" smtClean="0"/>
                        <a:t>&lt;0.001</a:t>
                      </a: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174546">
                <a:tc>
                  <a:txBody>
                    <a:bodyPr/>
                    <a:lstStyle/>
                    <a:p>
                      <a:pPr algn="ctr"/>
                      <a:r>
                        <a:rPr kumimoji="1" lang="en-US" altLang="ja-JP" sz="1400" dirty="0" smtClean="0"/>
                        <a:t>PPS</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kumimoji="1" lang="en-US" altLang="ja-JP" sz="1400" dirty="0" smtClean="0"/>
                        <a:t>0.0016</a:t>
                      </a:r>
                      <a:endParaRPr kumimoji="1" lang="ja-JP" altLang="en-US" sz="1400" dirty="0"/>
                    </a:p>
                  </a:txBody>
                  <a:tcPr>
                    <a:lnL w="12700" cap="flat" cmpd="sng" algn="ctr">
                      <a:solidFill>
                        <a:scrgbClr r="0" g="0" b="0"/>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algn="ctr"/>
                      <a:r>
                        <a:rPr kumimoji="1" lang="en-US" altLang="ja-JP" sz="1400" dirty="0" smtClean="0"/>
                        <a:t>---</a:t>
                      </a:r>
                      <a:endParaRPr kumimoji="1" lang="ja-JP" altLang="en-US" sz="1400" dirty="0"/>
                    </a:p>
                  </a:txBody>
                  <a:tcPr/>
                </a:tc>
                <a:tc>
                  <a:txBody>
                    <a:bodyPr/>
                    <a:lstStyle/>
                    <a:p>
                      <a:pPr algn="ctr"/>
                      <a:r>
                        <a:rPr kumimoji="1" lang="en-US" altLang="ja-JP" sz="1400" dirty="0" smtClean="0"/>
                        <a:t>(0.0028)</a:t>
                      </a:r>
                      <a:endParaRPr kumimoji="1" lang="ja-JP" altLang="en-US" sz="1400" dirty="0"/>
                    </a:p>
                  </a:txBody>
                  <a:tcPr/>
                </a:tc>
                <a:tc>
                  <a:txBody>
                    <a:bodyPr/>
                    <a:lstStyle/>
                    <a:p>
                      <a:pPr algn="ctr"/>
                      <a:r>
                        <a:rPr kumimoji="1" lang="en-US" altLang="ja-JP" sz="1400" dirty="0" smtClean="0"/>
                        <a:t>0.0080</a:t>
                      </a:r>
                      <a:endParaRPr kumimoji="1" lang="ja-JP" alt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algn="ctr"/>
                      <a:r>
                        <a:rPr kumimoji="1" lang="en-US" altLang="ja-JP" sz="1400" dirty="0" smtClean="0"/>
                        <a:t>0.0068</a:t>
                      </a:r>
                      <a:endParaRPr kumimoji="1" lang="ja-JP" altLang="en-US" sz="1400" dirty="0"/>
                    </a:p>
                  </a:txBody>
                  <a:tcPr/>
                </a:tc>
                <a:tc>
                  <a:txBody>
                    <a:bodyPr/>
                    <a:lstStyle/>
                    <a:p>
                      <a:pPr algn="ctr"/>
                      <a:r>
                        <a:rPr kumimoji="1" lang="en-US" altLang="ja-JP" sz="1400" dirty="0" smtClean="0"/>
                        <a:t>---</a:t>
                      </a:r>
                      <a:endParaRPr kumimoji="1" lang="ja-JP" altLang="en-US" sz="1400" dirty="0"/>
                    </a:p>
                  </a:txBody>
                  <a:tcPr>
                    <a:lnR w="12700" cap="flat" cmpd="sng" algn="ctr">
                      <a:solidFill>
                        <a:scrgbClr r="0" g="0" b="0"/>
                      </a:solidFill>
                      <a:prstDash val="solid"/>
                      <a:round/>
                      <a:headEnd type="none" w="med" len="med"/>
                      <a:tailEnd type="none" w="med" len="med"/>
                    </a:lnR>
                  </a:tcPr>
                </a:tc>
                <a:tc>
                  <a:txBody>
                    <a:bodyPr/>
                    <a:lstStyle/>
                    <a:p>
                      <a:pPr algn="ctr"/>
                      <a:r>
                        <a:rPr kumimoji="1" lang="en-US" altLang="ja-JP" sz="1400" dirty="0" smtClean="0"/>
                        <a:t>0.016</a:t>
                      </a: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174546">
                <a:tc>
                  <a:txBody>
                    <a:bodyPr/>
                    <a:lstStyle/>
                    <a:p>
                      <a:pPr algn="ctr"/>
                      <a:r>
                        <a:rPr kumimoji="1" lang="en-US" altLang="ja-JP" sz="1400" dirty="0" smtClean="0"/>
                        <a:t>PS</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L w="12700" cap="flat" cmpd="sng" algn="ctr">
                      <a:solidFill>
                        <a:scrgbClr r="0" g="0" b="0"/>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0.0080</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0.008</a:t>
                      </a:r>
                      <a:endParaRPr kumimoji="1" lang="ja-JP" altLang="en-US" sz="1400" dirty="0" smtClean="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174546">
                <a:tc>
                  <a:txBody>
                    <a:bodyPr/>
                    <a:lstStyle/>
                    <a:p>
                      <a:pPr algn="ctr"/>
                      <a:r>
                        <a:rPr kumimoji="1" lang="en-US" altLang="ja-JP" sz="1400" dirty="0" smtClean="0"/>
                        <a:t>Alumina</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L w="12700" cap="flat" cmpd="sng" algn="ctr">
                      <a:solidFill>
                        <a:scrgbClr r="0" g="0" b="0"/>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algn="ctr"/>
                      <a:r>
                        <a:rPr kumimoji="1" lang="en-US" altLang="ja-JP" sz="1400" dirty="0" smtClean="0"/>
                        <a:t>(0.0026)</a:t>
                      </a:r>
                      <a:endParaRPr kumimoji="1" lang="ja-JP" alt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algn="ctr"/>
                      <a:r>
                        <a:rPr kumimoji="1" lang="en-US" altLang="ja-JP" sz="1400" dirty="0" smtClean="0"/>
                        <a:t>0.0020</a:t>
                      </a:r>
                      <a:endParaRPr kumimoji="1" lang="ja-JP" alt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0.002</a:t>
                      </a:r>
                      <a:endParaRPr kumimoji="1" lang="ja-JP" altLang="en-US" sz="1400" dirty="0" smtClean="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174546">
                <a:tc>
                  <a:txBody>
                    <a:bodyPr/>
                    <a:lstStyle/>
                    <a:p>
                      <a:pPr algn="ctr"/>
                      <a:r>
                        <a:rPr kumimoji="1" lang="en-US" altLang="ja-JP" sz="1400" dirty="0" smtClean="0"/>
                        <a:t>G10</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0.0480</a:t>
                      </a:r>
                      <a:endParaRPr kumimoji="1" lang="ja-JP" altLang="en-US" sz="1400" dirty="0"/>
                    </a:p>
                  </a:txBody>
                  <a:tcPr>
                    <a:lnL w="12700" cap="flat" cmpd="sng" algn="ctr">
                      <a:solidFill>
                        <a:scrgbClr r="0" g="0" b="0"/>
                      </a:solidFill>
                      <a:prstDash val="solid"/>
                      <a:round/>
                      <a:headEnd type="none" w="med" len="med"/>
                      <a:tailEnd type="none" w="med" len="med"/>
                    </a:lnL>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0.0272</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0.0424</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0.0257</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0.0135</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0.0201</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0.0480</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0.0142</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0.0412</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0.022</a:t>
                      </a:r>
                      <a:endParaRPr kumimoji="1" lang="ja-JP" altLang="en-US" sz="1400" dirty="0"/>
                    </a:p>
                  </a:txBody>
                  <a:tcP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0.0267</a:t>
                      </a:r>
                      <a:endParaRPr kumimoji="1" lang="ja-JP" altLang="en-US" sz="1400" dirty="0"/>
                    </a:p>
                  </a:txBody>
                  <a:tcPr>
                    <a:lnR w="12700" cap="flat" cmpd="sng" algn="ctr">
                      <a:solidFill>
                        <a:scrgbClr r="0" g="0" b="0"/>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c>
                  <a:txBody>
                    <a:bodyPr/>
                    <a:lstStyle/>
                    <a:p>
                      <a:pPr algn="ctr"/>
                      <a:r>
                        <a:rPr kumimoji="1" lang="en-US" altLang="ja-JP" sz="1400" dirty="0" smtClean="0"/>
                        <a:t>0.27</a:t>
                      </a:r>
                      <a:endParaRPr kumimoji="1" lang="ja-JP" altLang="en-US" sz="1400"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sp>
        <p:nvSpPr>
          <p:cNvPr id="14" name="Rectangle 2"/>
          <p:cNvSpPr txBox="1">
            <a:spLocks noChangeArrowheads="1"/>
          </p:cNvSpPr>
          <p:nvPr/>
        </p:nvSpPr>
        <p:spPr>
          <a:xfrm>
            <a:off x="0" y="-234950"/>
            <a:ext cx="9640888" cy="1143000"/>
          </a:xfrm>
          <a:prstGeom prst="rect">
            <a:avLst/>
          </a:prstGeom>
        </p:spPr>
        <p:txBody>
          <a:bodyPr anchor="ctr">
            <a:norm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914400">
              <a:defRPr/>
            </a:pPr>
            <a:r>
              <a:rPr lang="en-US" altLang="ja-JP" sz="4100" i="1" dirty="0" smtClean="0">
                <a:solidFill>
                  <a:srgbClr val="0000FF"/>
                </a:solidFill>
                <a:effectLst>
                  <a:outerShdw blurRad="38100" dist="38100" dir="2700000" algn="tl">
                    <a:srgbClr val="DDDDDD"/>
                  </a:outerShdw>
                </a:effectLst>
                <a:latin typeface="Lucida Sans Unicode" charset="0"/>
              </a:rPr>
              <a:t>TPC</a:t>
            </a:r>
            <a:r>
              <a:rPr lang="ja-JP" altLang="en-US" sz="4100" i="1" dirty="0" smtClean="0">
                <a:solidFill>
                  <a:srgbClr val="0000FF"/>
                </a:solidFill>
                <a:effectLst>
                  <a:outerShdw blurRad="38100" dist="38100" dir="2700000" algn="tl">
                    <a:srgbClr val="DDDDDD"/>
                  </a:outerShdw>
                </a:effectLst>
                <a:latin typeface="Lucida Sans Unicode" charset="0"/>
              </a:rPr>
              <a:t>が含む放射性物質起因の</a:t>
            </a:r>
            <a:r>
              <a:rPr lang="en-US" altLang="ja-JP" sz="4100" i="1" dirty="0" smtClean="0">
                <a:solidFill>
                  <a:srgbClr val="0000FF"/>
                </a:solidFill>
                <a:effectLst>
                  <a:outerShdw blurRad="38100" dist="38100" dir="2700000" algn="tl">
                    <a:srgbClr val="DDDDDD"/>
                  </a:outerShdw>
                </a:effectLst>
                <a:latin typeface="Lucida Sans Unicode" charset="0"/>
              </a:rPr>
              <a:t>BG</a:t>
            </a:r>
            <a:r>
              <a:rPr lang="ja-JP" altLang="en-US" sz="4100" i="1" dirty="0" smtClean="0">
                <a:solidFill>
                  <a:srgbClr val="0000FF"/>
                </a:solidFill>
                <a:effectLst>
                  <a:outerShdw blurRad="38100" dist="38100" dir="2700000" algn="tl">
                    <a:srgbClr val="DDDDDD"/>
                  </a:outerShdw>
                </a:effectLst>
                <a:latin typeface="Lucida Sans Unicode" charset="0"/>
              </a:rPr>
              <a:t>抑制</a:t>
            </a:r>
            <a:endParaRPr lang="en-US" altLang="ja-JP" sz="4100" i="1" dirty="0" smtClean="0">
              <a:solidFill>
                <a:srgbClr val="0000FF"/>
              </a:solidFill>
              <a:effectLst>
                <a:outerShdw blurRad="38100" dist="38100" dir="2700000" algn="tl">
                  <a:srgbClr val="DDDDDD"/>
                </a:outerShdw>
              </a:effectLst>
              <a:latin typeface="Lucida Sans Unicode" charset="0"/>
            </a:endParaRPr>
          </a:p>
        </p:txBody>
      </p:sp>
      <p:sp>
        <p:nvSpPr>
          <p:cNvPr id="15" name="正方形/長方形 14"/>
          <p:cNvSpPr/>
          <p:nvPr/>
        </p:nvSpPr>
        <p:spPr>
          <a:xfrm rot="577919">
            <a:off x="6899010" y="2191801"/>
            <a:ext cx="2229810" cy="369332"/>
          </a:xfrm>
          <a:prstGeom prst="rect">
            <a:avLst/>
          </a:prstGeom>
          <a:solidFill>
            <a:schemeClr val="accent6">
              <a:lumMod val="40000"/>
              <a:lumOff val="60000"/>
            </a:schemeClr>
          </a:solidFill>
        </p:spPr>
        <p:txBody>
          <a:bodyPr wrap="none">
            <a:spAutoFit/>
          </a:bodyPr>
          <a:lstStyle/>
          <a:p>
            <a:pPr>
              <a:defRPr/>
            </a:pPr>
            <a:r>
              <a:rPr lang="en-US" altLang="ja-JP" dirty="0" smtClean="0">
                <a:solidFill>
                  <a:srgbClr val="000000"/>
                </a:solidFill>
                <a:latin typeface="Lucida Sans Unicode" charset="0"/>
                <a:cs typeface="ＭＳ Ｐゴシック" charset="-128"/>
              </a:rPr>
              <a:t>G10</a:t>
            </a:r>
            <a:r>
              <a:rPr lang="ja-JP" altLang="en-US" dirty="0" smtClean="0">
                <a:solidFill>
                  <a:srgbClr val="000000"/>
                </a:solidFill>
                <a:latin typeface="Lucida Sans Unicode" charset="0"/>
                <a:cs typeface="ＭＳ Ｐゴシック" charset="-128"/>
              </a:rPr>
              <a:t>の</a:t>
            </a:r>
            <a:r>
              <a:rPr lang="en-US" altLang="ja-JP" dirty="0" err="1" smtClean="0">
                <a:solidFill>
                  <a:srgbClr val="000000"/>
                </a:solidFill>
                <a:latin typeface="Lucida Sans Unicode" charset="0"/>
                <a:cs typeface="ＭＳ Ｐゴシック" charset="-128"/>
              </a:rPr>
              <a:t>γ</a:t>
            </a:r>
            <a:r>
              <a:rPr lang="ja-JP" altLang="en-US" dirty="0" smtClean="0">
                <a:solidFill>
                  <a:srgbClr val="000000"/>
                </a:solidFill>
                <a:latin typeface="Lucida Sans Unicode" charset="0"/>
                <a:cs typeface="ＭＳ Ｐゴシック" charset="-128"/>
              </a:rPr>
              <a:t>線スペクトル</a:t>
            </a:r>
            <a:endParaRPr lang="ja-JP" altLang="en-US" dirty="0"/>
          </a:p>
        </p:txBody>
      </p:sp>
      <p:sp>
        <p:nvSpPr>
          <p:cNvPr id="10" name="スライド番号プレースホルダ 9"/>
          <p:cNvSpPr>
            <a:spLocks noGrp="1"/>
          </p:cNvSpPr>
          <p:nvPr>
            <p:ph type="sldNum" sz="quarter" idx="12"/>
          </p:nvPr>
        </p:nvSpPr>
        <p:spPr/>
        <p:txBody>
          <a:bodyPr/>
          <a:lstStyle/>
          <a:p>
            <a:fld id="{9B0CFA48-2645-BA46-ACA1-D8C7F53859BA}" type="slidenum">
              <a:rPr kumimoji="1" lang="ja-JP" altLang="en-US" smtClean="0"/>
              <a:pPr/>
              <a:t>29</a:t>
            </a:fld>
            <a:endParaRPr kumimoji="1" lang="ja-JP" altLang="en-US"/>
          </a:p>
        </p:txBody>
      </p:sp>
      <p:sp>
        <p:nvSpPr>
          <p:cNvPr id="2" name="テキスト ボックス 1"/>
          <p:cNvSpPr txBox="1"/>
          <p:nvPr/>
        </p:nvSpPr>
        <p:spPr>
          <a:xfrm>
            <a:off x="5420031" y="4035683"/>
            <a:ext cx="3528084" cy="369332"/>
          </a:xfrm>
          <a:prstGeom prst="rect">
            <a:avLst/>
          </a:prstGeom>
          <a:noFill/>
        </p:spPr>
        <p:txBody>
          <a:bodyPr wrap="square" rtlCol="0">
            <a:spAutoFit/>
          </a:bodyPr>
          <a:lstStyle/>
          <a:p>
            <a:r>
              <a:rPr kumimoji="1" lang="en-US" altLang="ja-JP" dirty="0" smtClean="0"/>
              <a:t>0                     1000                2000</a:t>
            </a:r>
            <a:r>
              <a:rPr lang="en-US" altLang="ja-JP" dirty="0" smtClean="0"/>
              <a:t>   </a:t>
            </a:r>
            <a:endParaRPr kumimoji="1" lang="ja-JP" altLang="en-US" dirty="0"/>
          </a:p>
        </p:txBody>
      </p:sp>
      <p:sp>
        <p:nvSpPr>
          <p:cNvPr id="11" name="テキスト ボックス 10"/>
          <p:cNvSpPr txBox="1"/>
          <p:nvPr/>
        </p:nvSpPr>
        <p:spPr>
          <a:xfrm>
            <a:off x="4681111" y="2132216"/>
            <a:ext cx="911456" cy="1631216"/>
          </a:xfrm>
          <a:prstGeom prst="rect">
            <a:avLst/>
          </a:prstGeom>
          <a:noFill/>
        </p:spPr>
        <p:txBody>
          <a:bodyPr wrap="square" rtlCol="0">
            <a:spAutoFit/>
          </a:bodyPr>
          <a:lstStyle/>
          <a:p>
            <a:pPr algn="r"/>
            <a:r>
              <a:rPr kumimoji="1" lang="en-US" altLang="ja-JP" dirty="0" smtClean="0"/>
              <a:t>0.001</a:t>
            </a:r>
          </a:p>
          <a:p>
            <a:pPr algn="r"/>
            <a:endParaRPr lang="en-US" altLang="ja-JP" dirty="0" smtClean="0"/>
          </a:p>
          <a:p>
            <a:pPr algn="r"/>
            <a:endParaRPr lang="en-US" altLang="ja-JP" sz="800" dirty="0"/>
          </a:p>
          <a:p>
            <a:pPr algn="r"/>
            <a:r>
              <a:rPr kumimoji="1" lang="en-US" altLang="ja-JP" dirty="0" smtClean="0"/>
              <a:t>0.0005</a:t>
            </a:r>
          </a:p>
          <a:p>
            <a:pPr algn="r"/>
            <a:endParaRPr kumimoji="1" lang="en-US" altLang="ja-JP" sz="2000" dirty="0" smtClean="0"/>
          </a:p>
          <a:p>
            <a:pPr algn="r"/>
            <a:r>
              <a:rPr lang="en-US" altLang="ja-JP" dirty="0"/>
              <a:t>0</a:t>
            </a:r>
            <a:endParaRPr kumimoji="1" lang="en-US" altLang="ja-JP" dirty="0" smtClean="0"/>
          </a:p>
        </p:txBody>
      </p:sp>
      <p:sp>
        <p:nvSpPr>
          <p:cNvPr id="4" name="正方形/長方形 3"/>
          <p:cNvSpPr/>
          <p:nvPr/>
        </p:nvSpPr>
        <p:spPr>
          <a:xfrm>
            <a:off x="4541297" y="1845540"/>
            <a:ext cx="1156887" cy="369332"/>
          </a:xfrm>
          <a:prstGeom prst="rect">
            <a:avLst/>
          </a:prstGeom>
        </p:spPr>
        <p:txBody>
          <a:bodyPr wrap="none">
            <a:spAutoFit/>
          </a:bodyPr>
          <a:lstStyle/>
          <a:p>
            <a:r>
              <a:rPr lang="en-US" altLang="ja-JP" dirty="0"/>
              <a:t> </a:t>
            </a:r>
            <a:r>
              <a:rPr lang="en-US" altLang="ja-JP" sz="1400" dirty="0" smtClean="0"/>
              <a:t>[cps/0.5keV</a:t>
            </a:r>
            <a:r>
              <a:rPr lang="en-US" altLang="ja-JP" sz="1400" dirty="0"/>
              <a:t>]</a:t>
            </a:r>
            <a:endParaRPr lang="ja-JP" altLang="en-US" sz="1400" dirty="0"/>
          </a:p>
        </p:txBody>
      </p:sp>
      <p:sp>
        <p:nvSpPr>
          <p:cNvPr id="5" name="正方形/長方形 4"/>
          <p:cNvSpPr/>
          <p:nvPr/>
        </p:nvSpPr>
        <p:spPr>
          <a:xfrm>
            <a:off x="7588193" y="4293460"/>
            <a:ext cx="1107858" cy="307777"/>
          </a:xfrm>
          <a:prstGeom prst="rect">
            <a:avLst/>
          </a:prstGeom>
        </p:spPr>
        <p:txBody>
          <a:bodyPr wrap="none">
            <a:spAutoFit/>
          </a:bodyPr>
          <a:lstStyle/>
          <a:p>
            <a:r>
              <a:rPr lang="en-US" altLang="ja-JP" sz="1400" dirty="0"/>
              <a:t>Energy [</a:t>
            </a:r>
            <a:r>
              <a:rPr lang="en-US" altLang="ja-JP" sz="1400" dirty="0" err="1"/>
              <a:t>keV</a:t>
            </a:r>
            <a:r>
              <a:rPr lang="en-US" altLang="ja-JP" sz="1400" dirty="0"/>
              <a:t>]</a:t>
            </a:r>
            <a:endParaRPr lang="ja-JP" altLang="en-US" sz="1400" dirty="0"/>
          </a:p>
        </p:txBody>
      </p:sp>
      <p:sp>
        <p:nvSpPr>
          <p:cNvPr id="17" name="正方形/長方形 16"/>
          <p:cNvSpPr/>
          <p:nvPr/>
        </p:nvSpPr>
        <p:spPr>
          <a:xfrm rot="1011635">
            <a:off x="2901369" y="2276064"/>
            <a:ext cx="1210588" cy="369332"/>
          </a:xfrm>
          <a:prstGeom prst="rect">
            <a:avLst/>
          </a:prstGeom>
          <a:solidFill>
            <a:schemeClr val="accent6">
              <a:lumMod val="40000"/>
              <a:lumOff val="60000"/>
            </a:schemeClr>
          </a:solidFill>
        </p:spPr>
        <p:txBody>
          <a:bodyPr wrap="none">
            <a:spAutoFit/>
          </a:bodyPr>
          <a:lstStyle/>
          <a:p>
            <a:pPr>
              <a:defRPr/>
            </a:pPr>
            <a:r>
              <a:rPr lang="en-US" altLang="ja-JP" dirty="0" smtClean="0">
                <a:solidFill>
                  <a:srgbClr val="000000"/>
                </a:solidFill>
                <a:latin typeface="Lucida Sans Unicode" charset="0"/>
                <a:cs typeface="ＭＳ Ｐゴシック" charset="-128"/>
              </a:rPr>
              <a:t>G10-TPC</a:t>
            </a:r>
            <a:endParaRPr lang="ja-JP" altLang="en-US" dirty="0"/>
          </a:p>
        </p:txBody>
      </p:sp>
    </p:spTree>
    <p:extLst>
      <p:ext uri="{BB962C8B-B14F-4D97-AF65-F5344CB8AC3E}">
        <p14:creationId xmlns:p14="http://schemas.microsoft.com/office/powerpoint/2010/main" val="7401958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9" name="Rectangle 2"/>
          <p:cNvSpPr>
            <a:spLocks noGrp="1" noChangeArrowheads="1"/>
          </p:cNvSpPr>
          <p:nvPr>
            <p:ph type="title"/>
          </p:nvPr>
        </p:nvSpPr>
        <p:spPr>
          <a:xfrm>
            <a:off x="0" y="-234950"/>
            <a:ext cx="8229600" cy="1143000"/>
          </a:xfrm>
        </p:spPr>
        <p:txBody>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中性子寿命測定の現状</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graphicFrame>
        <p:nvGraphicFramePr>
          <p:cNvPr id="2" name="表 1"/>
          <p:cNvGraphicFramePr>
            <a:graphicFrameLocks noGrp="1"/>
          </p:cNvGraphicFramePr>
          <p:nvPr>
            <p:extLst>
              <p:ext uri="{D42A27DB-BD31-4B8C-83A1-F6EECF244321}">
                <p14:modId xmlns:p14="http://schemas.microsoft.com/office/powerpoint/2010/main" val="2308582956"/>
              </p:ext>
            </p:extLst>
          </p:nvPr>
        </p:nvGraphicFramePr>
        <p:xfrm>
          <a:off x="52434" y="875826"/>
          <a:ext cx="9103198" cy="2983930"/>
        </p:xfrm>
        <a:graphic>
          <a:graphicData uri="http://schemas.openxmlformats.org/drawingml/2006/table">
            <a:tbl>
              <a:tblPr firstRow="1" bandRow="1">
                <a:tableStyleId>{2D5ABB26-0587-4C30-8999-92F81FD0307C}</a:tableStyleId>
              </a:tblPr>
              <a:tblGrid>
                <a:gridCol w="1268730"/>
                <a:gridCol w="2110168"/>
                <a:gridCol w="1717336"/>
                <a:gridCol w="2190658"/>
                <a:gridCol w="1816306"/>
              </a:tblGrid>
              <a:tr h="405158">
                <a:tc>
                  <a:txBody>
                    <a:bodyPr/>
                    <a:lstStyle/>
                    <a:p>
                      <a:pPr algn="ctr"/>
                      <a:r>
                        <a:rPr kumimoji="1" lang="ja-JP" altLang="en-US" sz="1800" dirty="0" smtClean="0">
                          <a:solidFill>
                            <a:schemeClr val="tx1"/>
                          </a:solidFill>
                        </a:rPr>
                        <a:t>手法</a:t>
                      </a:r>
                      <a:endParaRPr kumimoji="1" lang="ja-JP" altLang="en-US" sz="180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Beam</a:t>
                      </a:r>
                      <a:endParaRPr kumimoji="1" lang="ja-JP" altLang="en-US" sz="2200" dirty="0">
                        <a:solidFill>
                          <a:srgbClr val="FF0000"/>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Penning</a:t>
                      </a:r>
                      <a:r>
                        <a:rPr kumimoji="1" lang="en-US" altLang="ja-JP" sz="2200" baseline="0" dirty="0" smtClean="0">
                          <a:solidFill>
                            <a:srgbClr val="FF0000"/>
                          </a:solidFill>
                        </a:rPr>
                        <a:t> trap</a:t>
                      </a:r>
                      <a:endParaRPr kumimoji="1" lang="ja-JP" altLang="en-US" sz="2200" dirty="0">
                        <a:solidFill>
                          <a:srgbClr val="FF0000"/>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Gravitational trap</a:t>
                      </a:r>
                      <a:endParaRPr kumimoji="1" lang="ja-JP" altLang="en-US" sz="2200" dirty="0">
                        <a:solidFill>
                          <a:srgbClr val="FF0000"/>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Magnetic trap</a:t>
                      </a:r>
                      <a:endParaRPr kumimoji="1" lang="ja-JP" altLang="en-US" sz="2200" dirty="0">
                        <a:solidFill>
                          <a:srgbClr val="FF0000"/>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4127">
                <a:tc>
                  <a:txBody>
                    <a:bodyPr/>
                    <a:lstStyle/>
                    <a:p>
                      <a:pPr algn="ctr"/>
                      <a:r>
                        <a:rPr kumimoji="1" lang="ja-JP" altLang="en-US" dirty="0" smtClean="0"/>
                        <a:t>中性子源</a:t>
                      </a:r>
                      <a:endParaRPr kumimoji="1" lang="ja-JP" altLang="en-US" dirty="0"/>
                    </a:p>
                  </a:txBody>
                  <a:tcPr>
                    <a:lnT w="12700" cap="flat" cmpd="sng" algn="ctr">
                      <a:solidFill>
                        <a:scrgbClr r="0" g="0" b="0"/>
                      </a:solidFill>
                      <a:prstDash val="solid"/>
                      <a:round/>
                      <a:headEnd type="none" w="med" len="med"/>
                      <a:tailEnd type="none" w="med" len="med"/>
                    </a:lnT>
                  </a:tcPr>
                </a:tc>
                <a:tc>
                  <a:txBody>
                    <a:bodyPr/>
                    <a:lstStyle/>
                    <a:p>
                      <a:pPr algn="ctr"/>
                      <a:r>
                        <a:rPr kumimoji="1" lang="ja-JP" altLang="en-US" dirty="0" smtClean="0">
                          <a:solidFill>
                            <a:srgbClr val="FF0000"/>
                          </a:solidFill>
                        </a:rPr>
                        <a:t>原子炉</a:t>
                      </a:r>
                      <a:endParaRPr kumimoji="1" lang="ja-JP" altLang="en-US" dirty="0">
                        <a:solidFill>
                          <a:srgbClr val="FF0000"/>
                        </a:solidFill>
                      </a:endParaRPr>
                    </a:p>
                  </a:txBody>
                  <a:tcPr>
                    <a:lnT w="12700" cap="flat" cmpd="sng" algn="ctr">
                      <a:solidFill>
                        <a:scrgbClr r="0" g="0" b="0"/>
                      </a:solidFill>
                      <a:prstDash val="solid"/>
                      <a:round/>
                      <a:headEnd type="none" w="med" len="med"/>
                      <a:tailEnd type="none" w="med" len="med"/>
                    </a:lnT>
                  </a:tcPr>
                </a:tc>
                <a:tc>
                  <a:txBody>
                    <a:bodyPr/>
                    <a:lstStyle/>
                    <a:p>
                      <a:pPr algn="ctr"/>
                      <a:r>
                        <a:rPr kumimoji="1" lang="ja-JP" altLang="en-US" dirty="0" smtClean="0">
                          <a:solidFill>
                            <a:srgbClr val="FF0000"/>
                          </a:solidFill>
                        </a:rPr>
                        <a:t>原子炉</a:t>
                      </a:r>
                      <a:endParaRPr kumimoji="1" lang="ja-JP" altLang="en-US" dirty="0">
                        <a:solidFill>
                          <a:srgbClr val="FF0000"/>
                        </a:solidFill>
                      </a:endParaRPr>
                    </a:p>
                  </a:txBody>
                  <a:tcPr>
                    <a:lnT w="12700" cap="flat" cmpd="sng" algn="ctr">
                      <a:solidFill>
                        <a:scrgbClr r="0" g="0" b="0"/>
                      </a:solidFill>
                      <a:prstDash val="solid"/>
                      <a:round/>
                      <a:headEnd type="none" w="med" len="med"/>
                      <a:tailEnd type="none" w="med" len="med"/>
                    </a:lnT>
                  </a:tcPr>
                </a:tc>
                <a:tc>
                  <a:txBody>
                    <a:bodyPr/>
                    <a:lstStyle/>
                    <a:p>
                      <a:pPr algn="ctr"/>
                      <a:r>
                        <a:rPr kumimoji="1" lang="ja-JP" altLang="en-US" dirty="0" smtClean="0">
                          <a:solidFill>
                            <a:srgbClr val="FF0000"/>
                          </a:solidFill>
                        </a:rPr>
                        <a:t>原子炉</a:t>
                      </a:r>
                      <a:endParaRPr kumimoji="1" lang="ja-JP" altLang="en-US" dirty="0">
                        <a:solidFill>
                          <a:srgbClr val="FF0000"/>
                        </a:solidFill>
                      </a:endParaRPr>
                    </a:p>
                  </a:txBody>
                  <a:tcPr>
                    <a:lnT w="12700" cap="flat" cmpd="sng" algn="ctr">
                      <a:solidFill>
                        <a:scrgbClr r="0" g="0" b="0"/>
                      </a:solidFill>
                      <a:prstDash val="solid"/>
                      <a:round/>
                      <a:headEnd type="none" w="med" len="med"/>
                      <a:tailEnd type="none" w="med" len="med"/>
                    </a:lnT>
                  </a:tcPr>
                </a:tc>
                <a:tc>
                  <a:txBody>
                    <a:bodyPr/>
                    <a:lstStyle/>
                    <a:p>
                      <a:pPr algn="ctr"/>
                      <a:r>
                        <a:rPr kumimoji="1" lang="ja-JP" altLang="en-US" dirty="0" smtClean="0">
                          <a:solidFill>
                            <a:srgbClr val="FF0000"/>
                          </a:solidFill>
                        </a:rPr>
                        <a:t>原子炉</a:t>
                      </a:r>
                      <a:endParaRPr kumimoji="1" lang="ja-JP" altLang="en-US" dirty="0">
                        <a:solidFill>
                          <a:srgbClr val="FF0000"/>
                        </a:solidFill>
                      </a:endParaRPr>
                    </a:p>
                  </a:txBody>
                  <a:tcPr>
                    <a:lnT w="12700" cap="flat" cmpd="sng" algn="ctr">
                      <a:solidFill>
                        <a:scrgbClr r="0" g="0" b="0"/>
                      </a:solidFill>
                      <a:prstDash val="solid"/>
                      <a:round/>
                      <a:headEnd type="none" w="med" len="med"/>
                      <a:tailEnd type="none" w="med" len="med"/>
                    </a:lnT>
                  </a:tcPr>
                </a:tc>
              </a:tr>
              <a:tr h="324127">
                <a:tc>
                  <a:txBody>
                    <a:bodyPr/>
                    <a:lstStyle/>
                    <a:p>
                      <a:pPr algn="ctr"/>
                      <a:r>
                        <a:rPr lang="ja-JP" altLang="en-US" dirty="0" smtClean="0"/>
                        <a:t>エネルギー</a:t>
                      </a:r>
                      <a:endParaRPr lang="ja-JP" altLang="en-US" dirty="0"/>
                    </a:p>
                  </a:txBody>
                  <a:tcPr/>
                </a:tc>
                <a:tc>
                  <a:txBody>
                    <a:bodyPr/>
                    <a:lstStyle/>
                    <a:p>
                      <a:pPr algn="ctr"/>
                      <a:r>
                        <a:rPr lang="ja-JP" altLang="en-US" dirty="0" smtClean="0"/>
                        <a:t>冷中性子</a:t>
                      </a:r>
                      <a:endParaRPr lang="ja-JP" altLang="en-US" dirty="0"/>
                    </a:p>
                  </a:txBody>
                  <a:tcPr/>
                </a:tc>
                <a:tc>
                  <a:txBody>
                    <a:bodyPr/>
                    <a:lstStyle/>
                    <a:p>
                      <a:pPr algn="ctr"/>
                      <a:r>
                        <a:rPr kumimoji="1" lang="ja-JP" altLang="en-US" dirty="0" smtClean="0"/>
                        <a:t>冷中性子</a:t>
                      </a:r>
                      <a:endParaRPr kumimoji="1" lang="ja-JP" altLang="en-US" dirty="0"/>
                    </a:p>
                  </a:txBody>
                  <a:tcPr/>
                </a:tc>
                <a:tc>
                  <a:txBody>
                    <a:bodyPr/>
                    <a:lstStyle/>
                    <a:p>
                      <a:pPr algn="ctr"/>
                      <a:r>
                        <a:rPr kumimoji="1" lang="ja-JP" altLang="en-US" dirty="0" smtClean="0"/>
                        <a:t>超冷中性子</a:t>
                      </a:r>
                      <a:endParaRPr kumimoji="1" lang="ja-JP"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dirty="0" smtClean="0"/>
                        <a:t>超冷中性子</a:t>
                      </a:r>
                    </a:p>
                  </a:txBody>
                  <a:tcPr/>
                </a:tc>
              </a:tr>
              <a:tr h="324127">
                <a:tc>
                  <a:txBody>
                    <a:bodyPr/>
                    <a:lstStyle/>
                    <a:p>
                      <a:pPr algn="ctr"/>
                      <a:r>
                        <a:rPr kumimoji="1" lang="ja-JP" altLang="en-US" dirty="0" smtClean="0"/>
                        <a:t>測定粒子</a:t>
                      </a:r>
                      <a:endParaRPr kumimoji="1" lang="ja-JP" altLang="en-US" dirty="0"/>
                    </a:p>
                  </a:txBody>
                  <a:tcPr/>
                </a:tc>
                <a:tc>
                  <a:txBody>
                    <a:bodyPr/>
                    <a:lstStyle/>
                    <a:p>
                      <a:pPr algn="ctr"/>
                      <a:r>
                        <a:rPr kumimoji="1" lang="ja-JP" altLang="en-US" dirty="0" smtClean="0"/>
                        <a:t>電子</a:t>
                      </a:r>
                      <a:endParaRPr kumimoji="1" lang="ja-JP" altLang="en-US" dirty="0"/>
                    </a:p>
                  </a:txBody>
                  <a:tcPr/>
                </a:tc>
                <a:tc>
                  <a:txBody>
                    <a:bodyPr/>
                    <a:lstStyle/>
                    <a:p>
                      <a:pPr algn="ctr"/>
                      <a:r>
                        <a:rPr kumimoji="1" lang="ja-JP" altLang="en-US" dirty="0" smtClean="0"/>
                        <a:t>陽子</a:t>
                      </a:r>
                      <a:endParaRPr kumimoji="1" lang="ja-JP" altLang="en-US" dirty="0"/>
                    </a:p>
                  </a:txBody>
                  <a:tcPr/>
                </a:tc>
                <a:tc>
                  <a:txBody>
                    <a:bodyPr/>
                    <a:lstStyle/>
                    <a:p>
                      <a:pPr algn="ctr"/>
                      <a:r>
                        <a:rPr kumimoji="1" lang="ja-JP" altLang="en-US" dirty="0" smtClean="0"/>
                        <a:t>中性子</a:t>
                      </a:r>
                      <a:endParaRPr kumimoji="1" lang="ja-JP" altLang="en-US" dirty="0"/>
                    </a:p>
                  </a:txBody>
                  <a:tcPr/>
                </a:tc>
                <a:tc>
                  <a:txBody>
                    <a:bodyPr/>
                    <a:lstStyle/>
                    <a:p>
                      <a:pPr algn="ctr"/>
                      <a:r>
                        <a:rPr kumimoji="1" lang="ja-JP" altLang="en-US" dirty="0" smtClean="0"/>
                        <a:t>中性子</a:t>
                      </a:r>
                      <a:endParaRPr kumimoji="1" lang="ja-JP" altLang="en-US" dirty="0"/>
                    </a:p>
                  </a:txBody>
                  <a:tcPr/>
                </a:tc>
              </a:tr>
              <a:tr h="324127">
                <a:tc>
                  <a:txBody>
                    <a:bodyPr/>
                    <a:lstStyle/>
                    <a:p>
                      <a:pPr algn="ctr"/>
                      <a:r>
                        <a:rPr kumimoji="1" lang="ja-JP" altLang="en-US" dirty="0" smtClean="0"/>
                        <a:t>メリット</a:t>
                      </a:r>
                      <a:endParaRPr kumimoji="1" lang="ja-JP" altLang="en-US" dirty="0"/>
                    </a:p>
                  </a:txBody>
                  <a:tcPr/>
                </a:tc>
                <a:tc>
                  <a:txBody>
                    <a:bodyPr/>
                    <a:lstStyle/>
                    <a:p>
                      <a:pPr algn="ctr"/>
                      <a:r>
                        <a:rPr kumimoji="1" lang="en-US" altLang="ja-JP" dirty="0" smtClean="0"/>
                        <a:t>flux monitor</a:t>
                      </a:r>
                      <a:endParaRPr kumimoji="1" lang="ja-JP" altLang="en-US" dirty="0"/>
                    </a:p>
                  </a:txBody>
                  <a:tcPr/>
                </a:tc>
                <a:tc>
                  <a:txBody>
                    <a:bodyPr/>
                    <a:lstStyle/>
                    <a:p>
                      <a:pPr algn="ctr"/>
                      <a:r>
                        <a:rPr kumimoji="1" lang="en-US" altLang="ja-JP" dirty="0" smtClean="0"/>
                        <a:t>low</a:t>
                      </a:r>
                      <a:r>
                        <a:rPr kumimoji="1" lang="en-US" altLang="ja-JP" baseline="0" dirty="0" smtClean="0"/>
                        <a:t> background</a:t>
                      </a:r>
                      <a:endParaRPr kumimoji="1" lang="ja-JP" altLang="en-US" dirty="0"/>
                    </a:p>
                  </a:txBody>
                  <a:tcPr/>
                </a:tc>
                <a:tc>
                  <a:txBody>
                    <a:bodyPr/>
                    <a:lstStyle/>
                    <a:p>
                      <a:pPr algn="ctr"/>
                      <a:r>
                        <a:rPr kumimoji="1" lang="en-US" altLang="ja-JP" dirty="0" smtClean="0"/>
                        <a:t>small</a:t>
                      </a:r>
                      <a:r>
                        <a:rPr kumimoji="1" lang="en-US" altLang="ja-JP" baseline="0" dirty="0" smtClean="0"/>
                        <a:t> </a:t>
                      </a:r>
                      <a:r>
                        <a:rPr kumimoji="1" lang="en-US" altLang="ja-JP" dirty="0" smtClean="0"/>
                        <a:t>correction</a:t>
                      </a:r>
                      <a:endParaRPr kumimoji="1" lang="ja-JP" altLang="en-US" dirty="0"/>
                    </a:p>
                  </a:txBody>
                  <a:tcPr/>
                </a:tc>
                <a:tc>
                  <a:txBody>
                    <a:bodyPr/>
                    <a:lstStyle/>
                    <a:p>
                      <a:pPr algn="ctr"/>
                      <a:r>
                        <a:rPr kumimoji="1" lang="en-US" altLang="ja-JP" dirty="0" smtClean="0"/>
                        <a:t>no wall loss</a:t>
                      </a:r>
                      <a:endParaRPr kumimoji="1" lang="ja-JP" altLang="en-US" dirty="0"/>
                    </a:p>
                  </a:txBody>
                  <a:tcPr/>
                </a:tc>
              </a:tr>
              <a:tr h="405158">
                <a:tc>
                  <a:txBody>
                    <a:bodyPr/>
                    <a:lstStyle/>
                    <a:p>
                      <a:pPr algn="ctr"/>
                      <a:r>
                        <a:rPr kumimoji="1" lang="ja-JP" altLang="en-US" sz="1800" dirty="0" smtClean="0"/>
                        <a:t>デメリット</a:t>
                      </a:r>
                      <a:endParaRPr kumimoji="1" lang="ja-JP" altLang="en-US" sz="1800" dirty="0"/>
                    </a:p>
                  </a:txBody>
                  <a:tcPr>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200" dirty="0" smtClean="0">
                          <a:solidFill>
                            <a:srgbClr val="FF0000"/>
                          </a:solidFill>
                        </a:rPr>
                        <a:t>high</a:t>
                      </a:r>
                      <a:r>
                        <a:rPr kumimoji="1" lang="en-US" altLang="ja-JP" sz="2200" baseline="0" dirty="0" smtClean="0">
                          <a:solidFill>
                            <a:srgbClr val="FF0000"/>
                          </a:solidFill>
                        </a:rPr>
                        <a:t> background</a:t>
                      </a:r>
                      <a:endParaRPr kumimoji="1" lang="ja-JP" altLang="en-US" sz="2200" dirty="0" smtClean="0">
                        <a:solidFill>
                          <a:srgbClr val="FF0000"/>
                        </a:solidFill>
                      </a:endParaRPr>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flux monitor</a:t>
                      </a:r>
                      <a:endParaRPr kumimoji="1" lang="ja-JP" altLang="en-US" sz="2200" dirty="0">
                        <a:solidFill>
                          <a:srgbClr val="FF0000"/>
                        </a:solidFill>
                      </a:endParaRPr>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wall</a:t>
                      </a:r>
                      <a:r>
                        <a:rPr kumimoji="1" lang="en-US" altLang="ja-JP" sz="2200" baseline="0" dirty="0" smtClean="0">
                          <a:solidFill>
                            <a:srgbClr val="FF0000"/>
                          </a:solidFill>
                        </a:rPr>
                        <a:t> effect</a:t>
                      </a:r>
                      <a:endParaRPr kumimoji="1" lang="ja-JP" altLang="en-US" sz="2200" dirty="0">
                        <a:solidFill>
                          <a:srgbClr val="FF0000"/>
                        </a:solidFill>
                      </a:endParaRPr>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sz="2200" dirty="0" smtClean="0">
                          <a:solidFill>
                            <a:srgbClr val="FF0000"/>
                          </a:solidFill>
                        </a:rPr>
                        <a:t>depolarization</a:t>
                      </a:r>
                      <a:endParaRPr kumimoji="1" lang="ja-JP" altLang="en-US" sz="2200" dirty="0">
                        <a:solidFill>
                          <a:srgbClr val="FF0000"/>
                        </a:solidFill>
                      </a:endParaRPr>
                    </a:p>
                  </a:txBody>
                  <a:tcPr>
                    <a:lnB w="12700" cap="flat" cmpd="sng" algn="ctr">
                      <a:solidFill>
                        <a:scrgbClr r="0" g="0" b="0"/>
                      </a:solidFill>
                      <a:prstDash val="solid"/>
                      <a:round/>
                      <a:headEnd type="none" w="med" len="med"/>
                      <a:tailEnd type="none" w="med" len="med"/>
                    </a:lnB>
                  </a:tcPr>
                </a:tc>
              </a:tr>
              <a:tr h="667450">
                <a:tc>
                  <a:txBody>
                    <a:bodyPr/>
                    <a:lstStyle/>
                    <a:p>
                      <a:pPr algn="ctr"/>
                      <a:r>
                        <a:rPr kumimoji="1" lang="ja-JP" altLang="en-US" dirty="0" smtClean="0"/>
                        <a:t>結果</a:t>
                      </a:r>
                      <a:endParaRPr kumimoji="1" lang="en-US" altLang="ja-JP"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800" dirty="0" smtClean="0"/>
                        <a:t>878 ± 27 ±</a:t>
                      </a:r>
                      <a:r>
                        <a:rPr kumimoji="1" lang="en-US" altLang="ja-JP" sz="1800" baseline="0" dirty="0" smtClean="0"/>
                        <a:t> 14 </a:t>
                      </a:r>
                    </a:p>
                    <a:p>
                      <a:pPr algn="ctr"/>
                      <a:r>
                        <a:rPr kumimoji="1" lang="en-US" altLang="ja-JP" dirty="0" smtClean="0"/>
                        <a:t>(1989)</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886.6 ± 1.2 ± 3.2</a:t>
                      </a:r>
                    </a:p>
                    <a:p>
                      <a:pPr algn="ctr"/>
                      <a:r>
                        <a:rPr kumimoji="1" lang="en-US" altLang="ja-JP" dirty="0" smtClean="0"/>
                        <a:t>(2005)</a:t>
                      </a:r>
                      <a:endParaRPr kumimoji="1" lang="ja-JP" alt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878.5 ± 0.7 ± 0.3</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(2008)</a:t>
                      </a:r>
                      <a:endParaRPr kumimoji="1" lang="ja-JP" altLang="en-US"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878 ± 1.9</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(2009)</a:t>
                      </a:r>
                      <a:endParaRPr kumimoji="1" lang="ja-JP" altLang="en-US"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2" name="正方形/長方形 54"/>
          <p:cNvSpPr>
            <a:spLocks noChangeArrowheads="1"/>
          </p:cNvSpPr>
          <p:nvPr/>
        </p:nvSpPr>
        <p:spPr bwMode="auto">
          <a:xfrm>
            <a:off x="102403" y="6438110"/>
            <a:ext cx="8869018" cy="369332"/>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ja-JP" altLang="en-US" dirty="0" smtClean="0">
                <a:solidFill>
                  <a:srgbClr val="000000"/>
                </a:solidFill>
                <a:latin typeface="Lucida Sans Unicode" charset="0"/>
                <a:ea typeface="ＭＳ Ｐゴシック" charset="0"/>
                <a:cs typeface="ＭＳ Ｐゴシック" charset="0"/>
              </a:rPr>
              <a:t>本研究の目標：　これらの誤差の要因を克服する手法</a:t>
            </a:r>
            <a:r>
              <a:rPr lang="ja-JP" altLang="en-US" dirty="0">
                <a:solidFill>
                  <a:srgbClr val="000000"/>
                </a:solidFill>
                <a:latin typeface="Lucida Sans Unicode" charset="0"/>
                <a:ea typeface="ＭＳ Ｐゴシック" charset="0"/>
                <a:cs typeface="ＭＳ Ｐゴシック" charset="0"/>
              </a:rPr>
              <a:t>を開発し</a:t>
            </a:r>
            <a:r>
              <a:rPr lang="ja-JP" altLang="en-US" dirty="0" smtClean="0">
                <a:solidFill>
                  <a:srgbClr val="000000"/>
                </a:solidFill>
                <a:latin typeface="Lucida Sans Unicode" charset="0"/>
                <a:ea typeface="ＭＳ Ｐゴシック" charset="0"/>
                <a:cs typeface="ＭＳ Ｐゴシック" charset="0"/>
              </a:rPr>
              <a:t>、</a:t>
            </a:r>
            <a:r>
              <a:rPr lang="en-US" altLang="ja-JP" i="1" dirty="0" smtClean="0">
                <a:solidFill>
                  <a:srgbClr val="FF0000"/>
                </a:solidFill>
                <a:latin typeface="Lucida Sans Unicode" charset="0"/>
                <a:ea typeface="ＭＳ Ｐゴシック" charset="0"/>
                <a:cs typeface="ＭＳ Ｐゴシック" charset="0"/>
              </a:rPr>
              <a:t>O</a:t>
            </a:r>
            <a:r>
              <a:rPr lang="ja-JP" altLang="en-US" i="1" dirty="0" smtClean="0">
                <a:solidFill>
                  <a:srgbClr val="FF0000"/>
                </a:solidFill>
                <a:latin typeface="Lucida Sans Unicode" charset="0"/>
                <a:ea typeface="ＭＳ Ｐゴシック" charset="0"/>
                <a:cs typeface="ＭＳ Ｐゴシック" charset="0"/>
              </a:rPr>
              <a:t>（</a:t>
            </a:r>
            <a:r>
              <a:rPr lang="en-US" altLang="ja-JP" i="1" dirty="0" smtClean="0">
                <a:solidFill>
                  <a:srgbClr val="FF0000"/>
                </a:solidFill>
                <a:latin typeface="Lucida Sans Unicode" charset="0"/>
                <a:ea typeface="ＭＳ Ｐゴシック" charset="0"/>
                <a:cs typeface="ＭＳ Ｐゴシック" charset="0"/>
              </a:rPr>
              <a:t>0.1%</a:t>
            </a:r>
            <a:r>
              <a:rPr lang="ja-JP" altLang="en-US" i="1" dirty="0" smtClean="0">
                <a:solidFill>
                  <a:srgbClr val="FF0000"/>
                </a:solidFill>
                <a:latin typeface="Lucida Sans Unicode" charset="0"/>
                <a:ea typeface="ＭＳ Ｐゴシック" charset="0"/>
                <a:cs typeface="ＭＳ Ｐゴシック" charset="0"/>
              </a:rPr>
              <a:t>）</a:t>
            </a:r>
            <a:r>
              <a:rPr lang="ja-JP" altLang="en-US" dirty="0" smtClean="0">
                <a:solidFill>
                  <a:srgbClr val="000000"/>
                </a:solidFill>
                <a:latin typeface="Lucida Sans Unicode" charset="0"/>
                <a:ea typeface="ＭＳ Ｐゴシック" charset="0"/>
                <a:cs typeface="ＭＳ Ｐゴシック" charset="0"/>
              </a:rPr>
              <a:t>の精度を目指す</a:t>
            </a:r>
            <a:endParaRPr lang="ja-JP" altLang="en-US" dirty="0">
              <a:solidFill>
                <a:srgbClr val="000000"/>
              </a:solidFill>
              <a:latin typeface="Lucida Sans Unicode" charset="0"/>
              <a:ea typeface="ＭＳ Ｐゴシック" charset="0"/>
              <a:cs typeface="ＭＳ Ｐゴシック" charset="0"/>
            </a:endParaRPr>
          </a:p>
        </p:txBody>
      </p:sp>
      <p:pic>
        <p:nvPicPr>
          <p:cNvPr id="14" name="図 13" descr="Serebrov.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830" y="3970921"/>
            <a:ext cx="2046355" cy="2355888"/>
          </a:xfrm>
          <a:prstGeom prst="rect">
            <a:avLst/>
          </a:prstGeom>
        </p:spPr>
      </p:pic>
      <p:pic>
        <p:nvPicPr>
          <p:cNvPr id="15" name="図 14" descr="Ezhov.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946" y="3903105"/>
            <a:ext cx="1626427" cy="2355888"/>
          </a:xfrm>
          <a:prstGeom prst="rect">
            <a:avLst/>
          </a:prstGeom>
        </p:spPr>
      </p:pic>
      <p:pic>
        <p:nvPicPr>
          <p:cNvPr id="16" name="図 15" descr="Nic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42" y="4331643"/>
            <a:ext cx="4077274" cy="1294915"/>
          </a:xfrm>
          <a:prstGeom prst="rect">
            <a:avLst/>
          </a:prstGeom>
        </p:spPr>
      </p:pic>
    </p:spTree>
    <p:extLst>
      <p:ext uri="{BB962C8B-B14F-4D97-AF65-F5344CB8AC3E}">
        <p14:creationId xmlns:p14="http://schemas.microsoft.com/office/powerpoint/2010/main" val="18848628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34950"/>
            <a:ext cx="87884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ワイヤー</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 / </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プリアンプ</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6" name="コンテンツ プレースホルダー 1"/>
          <p:cNvSpPr>
            <a:spLocks noGrp="1"/>
          </p:cNvSpPr>
          <p:nvPr>
            <p:ph idx="1"/>
          </p:nvPr>
        </p:nvSpPr>
        <p:spPr>
          <a:xfrm>
            <a:off x="14288" y="787400"/>
            <a:ext cx="9070975" cy="6070600"/>
          </a:xfrm>
        </p:spPr>
        <p:txBody>
          <a:bodyPr>
            <a:normAutofit fontScale="85000" lnSpcReduction="20000"/>
          </a:bodyPr>
          <a:lstStyle/>
          <a:p>
            <a:r>
              <a:rPr lang="en-US" altLang="ja-JP" i="1" dirty="0" err="1">
                <a:latin typeface="Lucida Sans Unicode" charset="0"/>
                <a:ea typeface="ＭＳ Ｐゴシック" charset="0"/>
                <a:cs typeface="ＭＳ Ｐゴシック" charset="0"/>
              </a:rPr>
              <a:t>MWPC</a:t>
            </a:r>
            <a:r>
              <a:rPr lang="en-US" i="1" dirty="0" err="1" smtClean="0">
                <a:latin typeface="Lucida Sans Unicode" charset="0"/>
                <a:ea typeface="ＭＳ Ｐゴシック" charset="0"/>
                <a:cs typeface="ＭＳ Ｐゴシック" charset="0"/>
              </a:rPr>
              <a:t>部</a:t>
            </a:r>
            <a:endParaRPr lang="en-US" i="1" dirty="0" smtClean="0">
              <a:latin typeface="Lucida Sans Unicode" charset="0"/>
              <a:ea typeface="ＭＳ Ｐゴシック" charset="0"/>
              <a:cs typeface="ＭＳ Ｐゴシック" charset="0"/>
            </a:endParaRPr>
          </a:p>
          <a:p>
            <a:endParaRPr lang="en-US" altLang="ja-JP" sz="1000" i="1" dirty="0">
              <a:solidFill>
                <a:srgbClr val="C0504D"/>
              </a:solidFill>
              <a:latin typeface="Lucida Sans Unicode" charset="0"/>
              <a:ea typeface="ＭＳ Ｐゴシック" charset="0"/>
              <a:cs typeface="ＭＳ Ｐゴシック" charset="0"/>
            </a:endParaRPr>
          </a:p>
          <a:p>
            <a:pPr lvl="2"/>
            <a:r>
              <a:rPr lang="en-US" altLang="ja-JP" sz="1800" dirty="0">
                <a:latin typeface="Lucida Sans Unicode" charset="0"/>
                <a:ea typeface="ＭＳ Ｐゴシック" charset="0"/>
              </a:rPr>
              <a:t>6mm</a:t>
            </a:r>
            <a:r>
              <a:rPr lang="ja-JP" altLang="en-US" sz="1800" dirty="0">
                <a:latin typeface="Lucida Sans Unicode" charset="0"/>
                <a:ea typeface="ＭＳ Ｐゴシック" charset="0"/>
              </a:rPr>
              <a:t>間隔の</a:t>
            </a:r>
            <a:r>
              <a:rPr lang="en-US" altLang="ja-JP" sz="1800" dirty="0">
                <a:latin typeface="Lucida Sans Unicode" charset="0"/>
                <a:ea typeface="ＭＳ Ｐゴシック" charset="0"/>
              </a:rPr>
              <a:t>3</a:t>
            </a:r>
            <a:r>
              <a:rPr lang="ja-JP" altLang="en-US" sz="1800" dirty="0">
                <a:latin typeface="Lucida Sans Unicode" charset="0"/>
                <a:ea typeface="ＭＳ Ｐゴシック" charset="0"/>
              </a:rPr>
              <a:t>層</a:t>
            </a:r>
            <a:r>
              <a:rPr lang="ja-JP" altLang="en-US" sz="1800" dirty="0" smtClean="0">
                <a:latin typeface="Lucida Sans Unicode" charset="0"/>
                <a:ea typeface="ＭＳ Ｐゴシック" charset="0"/>
              </a:rPr>
              <a:t>構造</a:t>
            </a:r>
            <a:endParaRPr lang="en-US" altLang="ja-JP" sz="1800" dirty="0" smtClean="0">
              <a:latin typeface="Lucida Sans Unicode" charset="0"/>
              <a:ea typeface="ＭＳ Ｐゴシック" charset="0"/>
            </a:endParaRPr>
          </a:p>
          <a:p>
            <a:pPr lvl="2"/>
            <a:endParaRPr lang="en-US" altLang="ja-JP" sz="900" dirty="0" smtClean="0">
              <a:latin typeface="Lucida Sans Unicode" charset="0"/>
              <a:ea typeface="ＭＳ Ｐゴシック" charset="0"/>
            </a:endParaRPr>
          </a:p>
          <a:p>
            <a:pPr lvl="2"/>
            <a:r>
              <a:rPr lang="ja-JP" altLang="en-US" sz="1800" dirty="0" smtClean="0">
                <a:latin typeface="Lucida Sans Unicode" charset="0"/>
                <a:ea typeface="ＭＳ Ｐゴシック" charset="0"/>
              </a:rPr>
              <a:t>プリテンション</a:t>
            </a:r>
            <a:r>
              <a:rPr lang="ja-JP" altLang="en-US" sz="1800" dirty="0">
                <a:latin typeface="Lucida Sans Unicode" charset="0"/>
                <a:ea typeface="ＭＳ Ｐゴシック" charset="0"/>
              </a:rPr>
              <a:t>をかけてワイヤー</a:t>
            </a:r>
            <a:r>
              <a:rPr lang="ja-JP" altLang="en-US" sz="1800" dirty="0" smtClean="0">
                <a:latin typeface="Lucida Sans Unicode" charset="0"/>
                <a:ea typeface="ＭＳ Ｐゴシック" charset="0"/>
              </a:rPr>
              <a:t>張り</a:t>
            </a:r>
            <a:endParaRPr lang="en-US" altLang="ja-JP" sz="1800" dirty="0" smtClean="0">
              <a:latin typeface="Lucida Sans Unicode" charset="0"/>
              <a:ea typeface="ＭＳ Ｐゴシック" charset="0"/>
            </a:endParaRPr>
          </a:p>
          <a:p>
            <a:pPr lvl="2"/>
            <a:endParaRPr lang="en-US" altLang="ja-JP" dirty="0">
              <a:latin typeface="Lucida Sans Unicode" charset="0"/>
              <a:ea typeface="ＭＳ Ｐゴシック" charset="0"/>
              <a:cs typeface="ＭＳ Ｐゴシック" charset="0"/>
            </a:endParaRPr>
          </a:p>
          <a:p>
            <a:pPr lvl="2"/>
            <a:endParaRPr lang="en-US" altLang="ja-JP" dirty="0" smtClean="0">
              <a:latin typeface="Lucida Sans Unicode" charset="0"/>
              <a:ea typeface="ＭＳ Ｐゴシック" charset="0"/>
            </a:endParaRPr>
          </a:p>
          <a:p>
            <a:pPr lvl="2"/>
            <a:endParaRPr lang="en-US" altLang="ja-JP" dirty="0">
              <a:latin typeface="Lucida Sans Unicode" charset="0"/>
              <a:ea typeface="ＭＳ Ｐゴシック" charset="0"/>
            </a:endParaRPr>
          </a:p>
          <a:p>
            <a:pPr marL="914400" lvl="2" indent="0">
              <a:buNone/>
            </a:pPr>
            <a:endParaRPr lang="en-US" altLang="ja-JP" dirty="0" smtClean="0">
              <a:latin typeface="Lucida Sans Unicode" charset="0"/>
              <a:ea typeface="ＭＳ Ｐゴシック" charset="0"/>
            </a:endParaRPr>
          </a:p>
          <a:p>
            <a:pPr marL="914400" lvl="2" indent="0">
              <a:buNone/>
            </a:pPr>
            <a:endParaRPr lang="en-US" altLang="ja-JP" dirty="0">
              <a:latin typeface="Lucida Sans Unicode" charset="0"/>
              <a:ea typeface="ＭＳ Ｐゴシック" charset="0"/>
            </a:endParaRPr>
          </a:p>
          <a:p>
            <a:endParaRPr lang="en-US" altLang="ja-JP" i="1" dirty="0" smtClean="0">
              <a:solidFill>
                <a:srgbClr val="C0504D"/>
              </a:solidFill>
              <a:latin typeface="Lucida Sans Unicode" charset="0"/>
              <a:ea typeface="ＭＳ Ｐゴシック" charset="0"/>
              <a:cs typeface="ＭＳ Ｐゴシック" charset="0"/>
            </a:endParaRPr>
          </a:p>
          <a:p>
            <a:endParaRPr lang="en-US" altLang="ja-JP" i="1" dirty="0" smtClean="0">
              <a:solidFill>
                <a:srgbClr val="C0504D"/>
              </a:solidFill>
              <a:latin typeface="Lucida Sans Unicode" charset="0"/>
              <a:ea typeface="ＭＳ Ｐゴシック" charset="0"/>
              <a:cs typeface="ＭＳ Ｐゴシック" charset="0"/>
            </a:endParaRPr>
          </a:p>
          <a:p>
            <a:r>
              <a:rPr lang="en-US" altLang="ja-JP" i="1" dirty="0" smtClean="0">
                <a:solidFill>
                  <a:srgbClr val="000000"/>
                </a:solidFill>
                <a:latin typeface="Lucida Sans Unicode" charset="0"/>
                <a:ea typeface="ＭＳ Ｐゴシック" charset="0"/>
                <a:cs typeface="ＭＳ Ｐゴシック" charset="0"/>
              </a:rPr>
              <a:t>2</a:t>
            </a:r>
            <a:r>
              <a:rPr lang="ja-JP" altLang="en-US" i="1" dirty="0">
                <a:solidFill>
                  <a:srgbClr val="000000"/>
                </a:solidFill>
                <a:latin typeface="Lucida Sans Unicode" charset="0"/>
                <a:ea typeface="ＭＳ Ｐゴシック" charset="0"/>
                <a:cs typeface="ＭＳ Ｐゴシック" charset="0"/>
              </a:rPr>
              <a:t>段の反転増幅回路の積分</a:t>
            </a:r>
            <a:r>
              <a:rPr lang="ja-JP" altLang="en-US" i="1" dirty="0" smtClean="0">
                <a:solidFill>
                  <a:srgbClr val="000000"/>
                </a:solidFill>
                <a:latin typeface="Lucida Sans Unicode" charset="0"/>
                <a:ea typeface="ＭＳ Ｐゴシック" charset="0"/>
                <a:cs typeface="ＭＳ Ｐゴシック" charset="0"/>
              </a:rPr>
              <a:t>アンプ</a:t>
            </a:r>
            <a:endParaRPr lang="en-US" altLang="ja-JP" i="1" dirty="0">
              <a:solidFill>
                <a:srgbClr val="000000"/>
              </a:solidFill>
              <a:latin typeface="Lucida Sans Unicode" charset="0"/>
              <a:ea typeface="ＭＳ Ｐゴシック" charset="0"/>
              <a:cs typeface="ＭＳ Ｐゴシック" charset="0"/>
            </a:endParaRPr>
          </a:p>
          <a:p>
            <a:pPr lvl="1"/>
            <a:r>
              <a:rPr lang="en-US" altLang="ja-JP" sz="2000" dirty="0">
                <a:latin typeface="Lucida Sans Unicode" charset="0"/>
                <a:ea typeface="ＭＳ Ｐゴシック" charset="0"/>
              </a:rPr>
              <a:t>High gain</a:t>
            </a:r>
            <a:r>
              <a:rPr lang="ja-JP" altLang="en-US" sz="2000" dirty="0">
                <a:latin typeface="Lucida Sans Unicode" charset="0"/>
                <a:ea typeface="ＭＳ Ｐゴシック" charset="0"/>
              </a:rPr>
              <a:t>アンプ</a:t>
            </a:r>
            <a:r>
              <a:rPr lang="en-US" altLang="ja-JP" sz="2000" dirty="0">
                <a:latin typeface="Lucida Sans Unicode" charset="0"/>
                <a:ea typeface="ＭＳ Ｐゴシック" charset="0"/>
              </a:rPr>
              <a:t> </a:t>
            </a:r>
          </a:p>
          <a:p>
            <a:pPr lvl="3"/>
            <a:r>
              <a:rPr lang="ja-JP" altLang="en-US" sz="1600" dirty="0">
                <a:latin typeface="Lucida Sans Unicode" charset="0"/>
                <a:ea typeface="ＭＳ Ｐゴシック" charset="0"/>
              </a:rPr>
              <a:t>変換係数　　　：</a:t>
            </a:r>
            <a:r>
              <a:rPr lang="en-US" altLang="ja-JP" sz="1600" dirty="0">
                <a:latin typeface="Lucida Sans Unicode" charset="0"/>
                <a:ea typeface="ＭＳ Ｐゴシック" charset="0"/>
              </a:rPr>
              <a:t> </a:t>
            </a:r>
            <a:r>
              <a:rPr lang="en-US" altLang="ja-JP" sz="1600" dirty="0" smtClean="0">
                <a:latin typeface="Lucida Sans Unicode" charset="0"/>
                <a:ea typeface="ＭＳ Ｐゴシック" charset="0"/>
              </a:rPr>
              <a:t>1.6 V</a:t>
            </a:r>
            <a:r>
              <a:rPr lang="en-US" altLang="ja-JP" sz="1600" dirty="0">
                <a:latin typeface="Lucida Sans Unicode" charset="0"/>
                <a:ea typeface="ＭＳ Ｐゴシック" charset="0"/>
              </a:rPr>
              <a:t>/</a:t>
            </a:r>
            <a:r>
              <a:rPr lang="en-US" altLang="ja-JP" sz="1600" dirty="0" err="1">
                <a:latin typeface="Lucida Sans Unicode" charset="0"/>
                <a:ea typeface="ＭＳ Ｐゴシック" charset="0"/>
              </a:rPr>
              <a:t>pC</a:t>
            </a:r>
            <a:endParaRPr lang="en-US" altLang="ja-JP" sz="1600" dirty="0">
              <a:latin typeface="Lucida Sans Unicode" charset="0"/>
              <a:ea typeface="ＭＳ Ｐゴシック" charset="0"/>
            </a:endParaRPr>
          </a:p>
          <a:p>
            <a:pPr lvl="3"/>
            <a:r>
              <a:rPr lang="ja-JP" altLang="en-US" sz="1600" dirty="0">
                <a:latin typeface="Lucida Sans Unicode" charset="0"/>
                <a:ea typeface="ＭＳ Ｐゴシック" charset="0"/>
              </a:rPr>
              <a:t>時定数　　　　</a:t>
            </a:r>
            <a:r>
              <a:rPr lang="en-US" altLang="ja-JP" sz="1600" dirty="0">
                <a:latin typeface="Lucida Sans Unicode" charset="0"/>
                <a:ea typeface="ＭＳ Ｐゴシック" charset="0"/>
              </a:rPr>
              <a:t> </a:t>
            </a:r>
            <a:r>
              <a:rPr lang="ja-JP" altLang="en-US" sz="1600" dirty="0">
                <a:latin typeface="Lucida Sans Unicode" charset="0"/>
                <a:ea typeface="ＭＳ Ｐゴシック" charset="0"/>
              </a:rPr>
              <a:t>：</a:t>
            </a:r>
            <a:r>
              <a:rPr lang="en-US" altLang="ja-JP" sz="1600" dirty="0">
                <a:latin typeface="Lucida Sans Unicode" charset="0"/>
                <a:ea typeface="ＭＳ Ｐゴシック" charset="0"/>
              </a:rPr>
              <a:t> </a:t>
            </a:r>
            <a:r>
              <a:rPr lang="en-US" altLang="ja-JP" sz="1600" dirty="0" smtClean="0">
                <a:latin typeface="Lucida Sans Unicode" charset="0"/>
                <a:ea typeface="ＭＳ Ｐゴシック" charset="0"/>
              </a:rPr>
              <a:t>2.4 </a:t>
            </a:r>
            <a:r>
              <a:rPr lang="en-US" altLang="ja-JP" sz="1600" dirty="0" err="1" smtClean="0">
                <a:latin typeface="Lucida Sans Unicode" charset="0"/>
                <a:ea typeface="ＭＳ Ｐゴシック" charset="0"/>
              </a:rPr>
              <a:t>μsec</a:t>
            </a:r>
            <a:endParaRPr lang="en-US" altLang="ja-JP" sz="1600" dirty="0">
              <a:latin typeface="Lucida Sans Unicode" charset="0"/>
              <a:ea typeface="ＭＳ Ｐゴシック" charset="0"/>
            </a:endParaRPr>
          </a:p>
          <a:p>
            <a:pPr lvl="3"/>
            <a:r>
              <a:rPr lang="ja-JP" altLang="en-US" sz="1600" dirty="0">
                <a:latin typeface="Lucida Sans Unicode" charset="0"/>
                <a:ea typeface="ＭＳ Ｐゴシック" charset="0"/>
              </a:rPr>
              <a:t>ノイズレベル　：</a:t>
            </a:r>
            <a:r>
              <a:rPr lang="en-US" altLang="ja-JP" sz="1600" dirty="0">
                <a:latin typeface="Lucida Sans Unicode" charset="0"/>
                <a:ea typeface="ＭＳ Ｐゴシック" charset="0"/>
              </a:rPr>
              <a:t> </a:t>
            </a:r>
            <a:r>
              <a:rPr lang="en-US" altLang="ja-JP" sz="1600" dirty="0" smtClean="0">
                <a:latin typeface="Lucida Sans Unicode" charset="0"/>
                <a:ea typeface="ＭＳ Ｐゴシック" charset="0"/>
              </a:rPr>
              <a:t>1.3 </a:t>
            </a:r>
            <a:r>
              <a:rPr lang="en-US" altLang="ja-JP" sz="1600" dirty="0" err="1" smtClean="0">
                <a:latin typeface="Lucida Sans Unicode" charset="0"/>
                <a:ea typeface="ＭＳ Ｐゴシック" charset="0"/>
              </a:rPr>
              <a:t>mV</a:t>
            </a:r>
            <a:r>
              <a:rPr lang="en-US" altLang="ja-JP" sz="1600" baseline="-25000" dirty="0" err="1" smtClean="0">
                <a:latin typeface="Lucida Sans Unicode" charset="0"/>
                <a:ea typeface="ＭＳ Ｐゴシック" charset="0"/>
              </a:rPr>
              <a:t>RMS</a:t>
            </a:r>
            <a:endParaRPr lang="en-US" altLang="ja-JP" sz="1600" baseline="-25000" dirty="0">
              <a:latin typeface="Lucida Sans Unicode" charset="0"/>
              <a:ea typeface="ＭＳ Ｐゴシック" charset="0"/>
            </a:endParaRPr>
          </a:p>
          <a:p>
            <a:pPr lvl="3"/>
            <a:r>
              <a:rPr lang="ja-JP" altLang="en-US" sz="1600" dirty="0">
                <a:solidFill>
                  <a:srgbClr val="000000"/>
                </a:solidFill>
                <a:latin typeface="Lucida Sans Unicode" charset="0"/>
                <a:ea typeface="ＭＳ Ｐゴシック" charset="0"/>
                <a:cs typeface="ＭＳ Ｐゴシック" charset="0"/>
              </a:rPr>
              <a:t>消費電力　　　：</a:t>
            </a:r>
            <a:r>
              <a:rPr lang="en-US" altLang="ja-JP" sz="1600" dirty="0">
                <a:solidFill>
                  <a:srgbClr val="000000"/>
                </a:solidFill>
                <a:latin typeface="Lucida Sans Unicode" charset="0"/>
                <a:ea typeface="ＭＳ Ｐゴシック" charset="0"/>
                <a:cs typeface="ＭＳ Ｐゴシック" charset="0"/>
              </a:rPr>
              <a:t> </a:t>
            </a:r>
            <a:r>
              <a:rPr lang="en-US" altLang="ja-JP" sz="1600" dirty="0" smtClean="0">
                <a:solidFill>
                  <a:srgbClr val="000000"/>
                </a:solidFill>
                <a:latin typeface="Lucida Sans Unicode" charset="0"/>
                <a:ea typeface="ＭＳ Ｐゴシック" charset="0"/>
                <a:cs typeface="ＭＳ Ｐゴシック" charset="0"/>
              </a:rPr>
              <a:t>500 </a:t>
            </a:r>
            <a:r>
              <a:rPr lang="en-US" altLang="ja-JP" sz="1600" dirty="0" err="1" smtClean="0">
                <a:solidFill>
                  <a:srgbClr val="000000"/>
                </a:solidFill>
                <a:latin typeface="Lucida Sans Unicode" charset="0"/>
                <a:ea typeface="ＭＳ Ｐゴシック" charset="0"/>
                <a:cs typeface="ＭＳ Ｐゴシック" charset="0"/>
              </a:rPr>
              <a:t>mW</a:t>
            </a:r>
            <a:r>
              <a:rPr lang="en-US" altLang="ja-JP" sz="1600" dirty="0">
                <a:solidFill>
                  <a:srgbClr val="000000"/>
                </a:solidFill>
                <a:latin typeface="Lucida Sans Unicode" charset="0"/>
                <a:ea typeface="ＭＳ Ｐゴシック" charset="0"/>
                <a:cs typeface="ＭＳ Ｐゴシック" charset="0"/>
              </a:rPr>
              <a:t>/</a:t>
            </a:r>
            <a:r>
              <a:rPr lang="en-US" altLang="ja-JP" sz="1600" dirty="0" err="1">
                <a:solidFill>
                  <a:srgbClr val="000000"/>
                </a:solidFill>
                <a:latin typeface="Lucida Sans Unicode" charset="0"/>
                <a:ea typeface="ＭＳ Ｐゴシック" charset="0"/>
                <a:cs typeface="ＭＳ Ｐゴシック" charset="0"/>
              </a:rPr>
              <a:t>ch</a:t>
            </a:r>
            <a:r>
              <a:rPr lang="en-US" altLang="ja-JP" sz="1600" dirty="0">
                <a:solidFill>
                  <a:srgbClr val="000000"/>
                </a:solidFill>
                <a:latin typeface="Lucida Sans Unicode" charset="0"/>
                <a:ea typeface="ＭＳ Ｐゴシック" charset="0"/>
                <a:cs typeface="ＭＳ Ｐゴシック" charset="0"/>
              </a:rPr>
              <a:t> </a:t>
            </a:r>
            <a:endParaRPr lang="en-US" altLang="ja-JP" sz="1600" dirty="0" smtClean="0">
              <a:solidFill>
                <a:srgbClr val="000000"/>
              </a:solidFill>
              <a:latin typeface="Lucida Sans Unicode" charset="0"/>
              <a:ea typeface="ＭＳ Ｐゴシック" charset="0"/>
              <a:cs typeface="ＭＳ Ｐゴシック" charset="0"/>
            </a:endParaRPr>
          </a:p>
          <a:p>
            <a:pPr lvl="3"/>
            <a:r>
              <a:rPr lang="ja-JP" altLang="en-US" sz="2595" dirty="0" smtClean="0">
                <a:solidFill>
                  <a:srgbClr val="FF0000"/>
                </a:solidFill>
                <a:latin typeface="Lucida Sans Unicode" charset="0"/>
                <a:ea typeface="ＭＳ Ｐゴシック" charset="0"/>
                <a:cs typeface="ＭＳ Ｐゴシック" charset="0"/>
              </a:rPr>
              <a:t>閾値　　</a:t>
            </a:r>
            <a:r>
              <a:rPr lang="en-US" altLang="ja-JP" sz="2595" dirty="0">
                <a:solidFill>
                  <a:srgbClr val="FF0000"/>
                </a:solidFill>
                <a:latin typeface="Lucida Sans Unicode" charset="0"/>
                <a:ea typeface="ＭＳ Ｐゴシック" charset="0"/>
                <a:cs typeface="ＭＳ Ｐゴシック" charset="0"/>
              </a:rPr>
              <a:t> </a:t>
            </a:r>
            <a:r>
              <a:rPr lang="ja-JP" altLang="en-US" sz="2595" dirty="0" smtClean="0">
                <a:solidFill>
                  <a:srgbClr val="FF0000"/>
                </a:solidFill>
                <a:latin typeface="Lucida Sans Unicode" charset="0"/>
                <a:ea typeface="ＭＳ Ｐゴシック" charset="0"/>
                <a:cs typeface="ＭＳ Ｐゴシック" charset="0"/>
              </a:rPr>
              <a:t>：</a:t>
            </a:r>
            <a:r>
              <a:rPr lang="en-US" altLang="ja-JP" sz="2595" dirty="0" smtClean="0">
                <a:solidFill>
                  <a:srgbClr val="FF0000"/>
                </a:solidFill>
                <a:latin typeface="Lucida Sans Unicode" charset="0"/>
                <a:ea typeface="ＭＳ Ｐゴシック" charset="0"/>
                <a:cs typeface="ＭＳ Ｐゴシック" charset="0"/>
              </a:rPr>
              <a:t> 200 </a:t>
            </a:r>
            <a:r>
              <a:rPr lang="en-US" altLang="ja-JP" sz="2595" dirty="0" err="1" smtClean="0">
                <a:solidFill>
                  <a:srgbClr val="FF0000"/>
                </a:solidFill>
                <a:latin typeface="Lucida Sans Unicode" charset="0"/>
                <a:ea typeface="ＭＳ Ｐゴシック" charset="0"/>
                <a:cs typeface="ＭＳ Ｐゴシック" charset="0"/>
              </a:rPr>
              <a:t>eV</a:t>
            </a:r>
            <a:r>
              <a:rPr lang="en-US" altLang="ja-JP" sz="2595" dirty="0" smtClean="0">
                <a:solidFill>
                  <a:srgbClr val="FF0000"/>
                </a:solidFill>
                <a:latin typeface="Lucida Sans Unicode" charset="0"/>
                <a:ea typeface="ＭＳ Ｐゴシック" charset="0"/>
                <a:cs typeface="ＭＳ Ｐゴシック" charset="0"/>
              </a:rPr>
              <a:t> </a:t>
            </a:r>
            <a:endParaRPr lang="en-US" altLang="ja-JP" sz="2595" baseline="-25000" dirty="0">
              <a:solidFill>
                <a:srgbClr val="FF0000"/>
              </a:solidFill>
              <a:latin typeface="Lucida Sans Unicode" charset="0"/>
              <a:ea typeface="ＭＳ Ｐゴシック" charset="0"/>
              <a:cs typeface="ＭＳ Ｐゴシック" charset="0"/>
            </a:endParaRPr>
          </a:p>
          <a:p>
            <a:pPr lvl="3"/>
            <a:endParaRPr lang="en-US" altLang="ja-JP" baseline="-25000" dirty="0">
              <a:latin typeface="Lucida Sans Unicode" charset="0"/>
              <a:ea typeface="ＭＳ Ｐゴシック" charset="0"/>
            </a:endParaRPr>
          </a:p>
          <a:p>
            <a:pPr lvl="1"/>
            <a:r>
              <a:rPr lang="en-US" altLang="ja-JP" sz="2000" dirty="0">
                <a:solidFill>
                  <a:srgbClr val="000000"/>
                </a:solidFill>
                <a:latin typeface="Lucida Sans Unicode" charset="0"/>
                <a:ea typeface="ＭＳ Ｐゴシック" charset="0"/>
                <a:cs typeface="ＭＳ Ｐゴシック" charset="0"/>
              </a:rPr>
              <a:t>Low gain</a:t>
            </a:r>
            <a:r>
              <a:rPr lang="ja-JP" altLang="en-US" sz="2000" dirty="0">
                <a:solidFill>
                  <a:srgbClr val="000000"/>
                </a:solidFill>
                <a:latin typeface="Lucida Sans Unicode" charset="0"/>
                <a:ea typeface="ＭＳ Ｐゴシック" charset="0"/>
                <a:cs typeface="ＭＳ Ｐゴシック" charset="0"/>
              </a:rPr>
              <a:t>アンプ</a:t>
            </a:r>
            <a:endParaRPr lang="en-US" altLang="ja-JP" sz="2000" dirty="0">
              <a:solidFill>
                <a:srgbClr val="000000"/>
              </a:solidFill>
              <a:latin typeface="Lucida Sans Unicode" charset="0"/>
              <a:ea typeface="ＭＳ Ｐゴシック" charset="0"/>
              <a:cs typeface="ＭＳ Ｐゴシック" charset="0"/>
            </a:endParaRPr>
          </a:p>
          <a:p>
            <a:pPr lvl="3"/>
            <a:r>
              <a:rPr lang="en-US" altLang="ja-JP" sz="1600" dirty="0">
                <a:latin typeface="Lucida Sans Unicode" charset="0"/>
                <a:ea typeface="ＭＳ Ｐゴシック" charset="0"/>
                <a:cs typeface="ＭＳ Ｐゴシック" charset="0"/>
              </a:rPr>
              <a:t>High gain</a:t>
            </a:r>
            <a:r>
              <a:rPr lang="ja-JP" altLang="en-US" sz="1600" dirty="0">
                <a:latin typeface="Lucida Sans Unicode" charset="0"/>
                <a:ea typeface="ＭＳ Ｐゴシック" charset="0"/>
                <a:cs typeface="ＭＳ Ｐゴシック" charset="0"/>
              </a:rPr>
              <a:t>アンプの上流で抵抗を用いて分流</a:t>
            </a:r>
            <a:endParaRPr lang="en-US" altLang="ja-JP" sz="1600" dirty="0">
              <a:latin typeface="Lucida Sans Unicode" charset="0"/>
              <a:ea typeface="ＭＳ Ｐゴシック" charset="0"/>
              <a:cs typeface="ＭＳ Ｐゴシック" charset="0"/>
            </a:endParaRPr>
          </a:p>
        </p:txBody>
      </p:sp>
      <p:graphicFrame>
        <p:nvGraphicFramePr>
          <p:cNvPr id="7" name="表 6"/>
          <p:cNvGraphicFramePr>
            <a:graphicFrameLocks noGrp="1"/>
          </p:cNvGraphicFramePr>
          <p:nvPr>
            <p:extLst>
              <p:ext uri="{D42A27DB-BD31-4B8C-83A1-F6EECF244321}">
                <p14:modId xmlns:p14="http://schemas.microsoft.com/office/powerpoint/2010/main" val="2023412923"/>
              </p:ext>
            </p:extLst>
          </p:nvPr>
        </p:nvGraphicFramePr>
        <p:xfrm>
          <a:off x="317490" y="2502509"/>
          <a:ext cx="8369310" cy="1397000"/>
        </p:xfrm>
        <a:graphic>
          <a:graphicData uri="http://schemas.openxmlformats.org/drawingml/2006/table">
            <a:tbl>
              <a:tblPr/>
              <a:tblGrid>
                <a:gridCol w="1269959"/>
                <a:gridCol w="1023023"/>
                <a:gridCol w="1297324"/>
                <a:gridCol w="628774"/>
                <a:gridCol w="1203844"/>
                <a:gridCol w="1071884"/>
                <a:gridCol w="1874502"/>
              </a:tblGrid>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本数</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rPr>
                        <a:t>ワイヤー径</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rPr>
                        <a:t>ピッチ</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rPr>
                        <a:t>方向</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rPr>
                        <a:t>電圧</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rPr>
                        <a:t>アンプ</a:t>
                      </a:r>
                    </a:p>
                  </a:txBody>
                  <a:tcPr marL="91442" marR="91442" marT="45685" marB="45685"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69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cathode</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160</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50μm</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6mm</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rPr>
                        <a:t>ビームに垂直</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0V</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High gain</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anode/field</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24/24</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20μm/50μm</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6mm</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rPr>
                        <a:t>ビームに平行</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1720V</a:t>
                      </a: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/0V</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High gain/Low gain</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cathode</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Lucida Sans Unicode" charset="0"/>
                          <a:ea typeface="ＭＳ Ｐゴシック" charset="0"/>
                          <a:cs typeface="ＭＳ Ｐゴシック" charset="0"/>
                        </a:rPr>
                        <a:t>160</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50μm</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6mm</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rPr>
                        <a:t>ビームに垂直</a:t>
                      </a: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Lucida Sans Unicode" charset="0"/>
                          <a:ea typeface="ＭＳ Ｐゴシック" charset="0"/>
                          <a:cs typeface="ＭＳ Ｐゴシック" charset="0"/>
                        </a:rPr>
                        <a:t>0V</a:t>
                      </a:r>
                      <a:endParaRPr kumimoji="1" lang="ja-JP" altLang="en-US" sz="1400" b="0" i="0" u="none" strike="noStrike" cap="none" normalizeH="0" baseline="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Lucida Sans Unicode" charset="0"/>
                          <a:ea typeface="ＭＳ Ｐゴシック" charset="0"/>
                          <a:cs typeface="ＭＳ Ｐゴシック" charset="0"/>
                        </a:rPr>
                        <a:t>Low gain</a:t>
                      </a:r>
                      <a:endParaRPr kumimoji="1" lang="ja-JP" altLang="en-US" sz="1400" b="0" i="0" u="none" strike="noStrike" cap="none" normalizeH="0" baseline="0" dirty="0">
                        <a:ln>
                          <a:noFill/>
                        </a:ln>
                        <a:solidFill>
                          <a:schemeClr val="tx1"/>
                        </a:solidFill>
                        <a:effectLst/>
                        <a:latin typeface="Lucida Sans Unicode" charset="0"/>
                        <a:ea typeface="ＭＳ Ｐゴシック" charset="0"/>
                        <a:cs typeface="ＭＳ Ｐゴシック" charset="0"/>
                      </a:endParaRPr>
                    </a:p>
                  </a:txBody>
                  <a:tcPr marL="91442" marR="91442" marT="45685" marB="4568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pic>
        <p:nvPicPr>
          <p:cNvPr id="8" name="図 8" descr="P10100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8842" y="5101659"/>
            <a:ext cx="18383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descr="MWPC_Efield.eps"/>
          <p:cNvPicPr>
            <a:picLocks noChangeAspect="1"/>
          </p:cNvPicPr>
          <p:nvPr/>
        </p:nvPicPr>
        <p:blipFill rotWithShape="1">
          <a:blip r:embed="rId3">
            <a:extLst>
              <a:ext uri="{28A0092B-C50C-407E-A947-70E740481C1C}">
                <a14:useLocalDpi xmlns:a14="http://schemas.microsoft.com/office/drawing/2010/main" val="0"/>
              </a:ext>
            </a:extLst>
          </a:blip>
          <a:srcRect t="87687"/>
          <a:stretch/>
        </p:blipFill>
        <p:spPr>
          <a:xfrm>
            <a:off x="5329988" y="1953392"/>
            <a:ext cx="3814012" cy="466800"/>
          </a:xfrm>
          <a:prstGeom prst="rect">
            <a:avLst/>
          </a:prstGeom>
        </p:spPr>
      </p:pic>
      <p:pic>
        <p:nvPicPr>
          <p:cNvPr id="9" name="図 8" descr="MWPC_Efield.eps"/>
          <p:cNvPicPr>
            <a:picLocks noChangeAspect="1"/>
          </p:cNvPicPr>
          <p:nvPr/>
        </p:nvPicPr>
        <p:blipFill rotWithShape="1">
          <a:blip r:embed="rId3">
            <a:extLst>
              <a:ext uri="{28A0092B-C50C-407E-A947-70E740481C1C}">
                <a14:useLocalDpi xmlns:a14="http://schemas.microsoft.com/office/drawing/2010/main" val="0"/>
              </a:ext>
            </a:extLst>
          </a:blip>
          <a:srcRect t="29401" b="39548"/>
          <a:stretch/>
        </p:blipFill>
        <p:spPr>
          <a:xfrm>
            <a:off x="5329988" y="787406"/>
            <a:ext cx="3814012" cy="1177138"/>
          </a:xfrm>
          <a:prstGeom prst="rect">
            <a:avLst/>
          </a:prstGeom>
        </p:spPr>
      </p:pic>
      <p:sp>
        <p:nvSpPr>
          <p:cNvPr id="10" name="スライド番号プレースホルダ 9"/>
          <p:cNvSpPr>
            <a:spLocks noGrp="1"/>
          </p:cNvSpPr>
          <p:nvPr>
            <p:ph type="sldNum" sz="quarter" idx="12"/>
          </p:nvPr>
        </p:nvSpPr>
        <p:spPr/>
        <p:txBody>
          <a:bodyPr/>
          <a:lstStyle/>
          <a:p>
            <a:fld id="{9B0CFA48-2645-BA46-ACA1-D8C7F53859BA}" type="slidenum">
              <a:rPr kumimoji="1" lang="ja-JP" altLang="en-US" smtClean="0"/>
              <a:pPr/>
              <a:t>30</a:t>
            </a:fld>
            <a:endParaRPr kumimoji="1" lang="ja-JP" altLang="en-US"/>
          </a:p>
        </p:txBody>
      </p:sp>
    </p:spTree>
    <p:extLst>
      <p:ext uri="{BB962C8B-B14F-4D97-AF65-F5344CB8AC3E}">
        <p14:creationId xmlns:p14="http://schemas.microsoft.com/office/powerpoint/2010/main" val="21229083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1"/>
          <p:cNvSpPr>
            <a:spLocks noGrp="1"/>
          </p:cNvSpPr>
          <p:nvPr>
            <p:ph idx="1"/>
          </p:nvPr>
        </p:nvSpPr>
        <p:spPr>
          <a:xfrm>
            <a:off x="56343" y="786930"/>
            <a:ext cx="8994972" cy="6040438"/>
          </a:xfrm>
        </p:spPr>
        <p:txBody>
          <a:bodyPr>
            <a:normAutofit lnSpcReduction="10000"/>
          </a:bodyPr>
          <a:lstStyle/>
          <a:p>
            <a:pPr>
              <a:defRPr/>
            </a:pPr>
            <a:r>
              <a:rPr lang="en-US" altLang="ja-JP" sz="2400" i="1" dirty="0" smtClean="0">
                <a:latin typeface="Lucida Sans Unicode" charset="0"/>
                <a:ea typeface="ＭＳ Ｐゴシック" charset="0"/>
              </a:rPr>
              <a:t>Trigger</a:t>
            </a:r>
            <a:r>
              <a:rPr lang="ja-JP" altLang="en-US" sz="2400" i="1" dirty="0" smtClean="0">
                <a:latin typeface="Lucida Sans Unicode" charset="0"/>
                <a:ea typeface="ＭＳ Ｐゴシック" charset="0"/>
              </a:rPr>
              <a:t>条件</a:t>
            </a:r>
            <a:endParaRPr lang="en-US" altLang="ja-JP" sz="2400" i="1" dirty="0" smtClean="0">
              <a:latin typeface="Lucida Sans Unicode" charset="0"/>
              <a:ea typeface="ＭＳ Ｐゴシック" charset="0"/>
            </a:endParaRPr>
          </a:p>
          <a:p>
            <a:pPr lvl="1">
              <a:defRPr/>
            </a:pPr>
            <a:r>
              <a:rPr lang="en-US" altLang="ja-JP" sz="1800" dirty="0" smtClean="0">
                <a:latin typeface="Lucida Sans Unicode" charset="0"/>
                <a:ea typeface="ＭＳ Ｐゴシック" charset="0"/>
              </a:rPr>
              <a:t>24</a:t>
            </a:r>
            <a:r>
              <a:rPr lang="ja-JP" altLang="en-US" sz="1800" dirty="0" smtClean="0">
                <a:latin typeface="Lucida Sans Unicode" charset="0"/>
                <a:ea typeface="ＭＳ Ｐゴシック" charset="0"/>
              </a:rPr>
              <a:t>本のアノードワイヤーのいずれかに</a:t>
            </a:r>
            <a:r>
              <a:rPr lang="en-US" altLang="ja-JP" sz="1800" dirty="0" smtClean="0">
                <a:latin typeface="Lucida Sans Unicode" charset="0"/>
                <a:ea typeface="ＭＳ Ｐゴシック" charset="0"/>
              </a:rPr>
              <a:t>200eV</a:t>
            </a:r>
            <a:r>
              <a:rPr lang="ja-JP" altLang="en-US" sz="1800" dirty="0" smtClean="0">
                <a:latin typeface="Lucida Sans Unicode" charset="0"/>
                <a:ea typeface="ＭＳ Ｐゴシック" charset="0"/>
              </a:rPr>
              <a:t>以上のヒット</a:t>
            </a:r>
            <a:endParaRPr lang="en-US" altLang="ja-JP" sz="1800" dirty="0">
              <a:latin typeface="Lucida Sans Unicode" charset="0"/>
              <a:ea typeface="ＭＳ Ｐゴシック" charset="0"/>
            </a:endParaRPr>
          </a:p>
          <a:p>
            <a:pPr>
              <a:defRPr/>
            </a:pPr>
            <a:endParaRPr lang="en-US" altLang="ja-JP" sz="2400" i="1" dirty="0" smtClean="0">
              <a:latin typeface="Lucida Sans Unicode" charset="0"/>
              <a:ea typeface="ＭＳ Ｐゴシック" charset="0"/>
            </a:endParaRPr>
          </a:p>
          <a:p>
            <a:pPr>
              <a:defRPr/>
            </a:pPr>
            <a:r>
              <a:rPr lang="en-US" altLang="ja-JP" sz="2400" i="1" dirty="0" smtClean="0">
                <a:latin typeface="Lucida Sans Unicode" charset="0"/>
                <a:ea typeface="ＭＳ Ｐゴシック" charset="0"/>
              </a:rPr>
              <a:t>Copper-Lite system</a:t>
            </a:r>
          </a:p>
          <a:p>
            <a:pPr lvl="1">
              <a:defRPr/>
            </a:pPr>
            <a:r>
              <a:rPr lang="en-US" altLang="ja-JP" sz="1400" dirty="0" smtClean="0">
                <a:latin typeface="Lucida Sans Unicode" charset="0"/>
                <a:ea typeface="ＭＳ Ｐゴシック" charset="0"/>
              </a:rPr>
              <a:t>Mother board (copper-lite)</a:t>
            </a:r>
            <a:r>
              <a:rPr lang="ja-JP" altLang="en-US" sz="1400" dirty="0" smtClean="0">
                <a:latin typeface="Lucida Sans Unicode" charset="0"/>
                <a:ea typeface="ＭＳ Ｐゴシック" charset="0"/>
              </a:rPr>
              <a:t>に</a:t>
            </a:r>
            <a:r>
              <a:rPr lang="en-US" altLang="ja-JP" sz="1400" dirty="0" smtClean="0">
                <a:latin typeface="Lucida Sans Unicode" charset="0"/>
                <a:ea typeface="ＭＳ Ｐゴシック" charset="0"/>
              </a:rPr>
              <a:t>Daughter card</a:t>
            </a:r>
            <a:r>
              <a:rPr lang="ja-JP" altLang="en-US" sz="1400" dirty="0" smtClean="0">
                <a:latin typeface="Lucida Sans Unicode" charset="0"/>
                <a:ea typeface="ＭＳ Ｐゴシック" charset="0"/>
              </a:rPr>
              <a:t>（</a:t>
            </a:r>
            <a:r>
              <a:rPr lang="en-US" altLang="ja-JP" sz="1400" dirty="0" smtClean="0">
                <a:latin typeface="Lucida Sans Unicode" charset="0"/>
                <a:ea typeface="ＭＳ Ｐゴシック" charset="0"/>
              </a:rPr>
              <a:t>finesse</a:t>
            </a:r>
            <a:r>
              <a:rPr lang="ja-JP" altLang="en-US" sz="1400" dirty="0" smtClean="0">
                <a:latin typeface="Lucida Sans Unicode" charset="0"/>
                <a:ea typeface="ＭＳ Ｐゴシック" charset="0"/>
              </a:rPr>
              <a:t>）を</a:t>
            </a:r>
            <a:r>
              <a:rPr lang="en-US" altLang="ja-JP" sz="1400" dirty="0" smtClean="0">
                <a:latin typeface="Lucida Sans Unicode" charset="0"/>
                <a:ea typeface="ＭＳ Ｐゴシック" charset="0"/>
              </a:rPr>
              <a:t>4</a:t>
            </a:r>
            <a:r>
              <a:rPr lang="ja-JP" altLang="en-US" sz="1400" dirty="0" smtClean="0">
                <a:latin typeface="Lucida Sans Unicode" charset="0"/>
                <a:ea typeface="ＭＳ Ｐゴシック" charset="0"/>
              </a:rPr>
              <a:t>枚載せて使用</a:t>
            </a:r>
            <a:endParaRPr lang="en-US" altLang="ja-JP" sz="1400" dirty="0">
              <a:latin typeface="Lucida Sans Unicode" charset="0"/>
              <a:ea typeface="ＭＳ Ｐゴシック" charset="0"/>
            </a:endParaRPr>
          </a:p>
          <a:p>
            <a:pPr lvl="1">
              <a:defRPr/>
            </a:pPr>
            <a:r>
              <a:rPr lang="en-US" altLang="ja-JP" sz="1400" dirty="0" smtClean="0">
                <a:latin typeface="Lucida Sans Unicode" charset="0"/>
                <a:ea typeface="ＭＳ Ｐゴシック" charset="0"/>
              </a:rPr>
              <a:t>Board </a:t>
            </a:r>
            <a:r>
              <a:rPr lang="ja-JP" altLang="en-US" sz="1400" dirty="0" smtClean="0">
                <a:latin typeface="Lucida Sans Unicode" charset="0"/>
                <a:ea typeface="ＭＳ Ｐゴシック" charset="0"/>
              </a:rPr>
              <a:t>毎に</a:t>
            </a:r>
            <a:r>
              <a:rPr lang="en-US" altLang="ja-JP" sz="1400" dirty="0" smtClean="0">
                <a:latin typeface="Lucida Sans Unicode" charset="0"/>
                <a:ea typeface="ＭＳ Ｐゴシック" charset="0"/>
              </a:rPr>
              <a:t>TCP/IP</a:t>
            </a:r>
            <a:r>
              <a:rPr lang="ja-JP" altLang="en-US" sz="1400" dirty="0" smtClean="0">
                <a:latin typeface="Lucida Sans Unicode" charset="0"/>
                <a:ea typeface="ＭＳ Ｐゴシック" charset="0"/>
              </a:rPr>
              <a:t>（</a:t>
            </a:r>
            <a:r>
              <a:rPr lang="en-US" altLang="ja-JP" sz="1400" dirty="0" smtClean="0">
                <a:latin typeface="Lucida Sans Unicode" charset="0"/>
                <a:ea typeface="ＭＳ Ｐゴシック" charset="0"/>
              </a:rPr>
              <a:t>1Gbps</a:t>
            </a:r>
            <a:r>
              <a:rPr lang="ja-JP" altLang="en-US" sz="1400" dirty="0" smtClean="0">
                <a:latin typeface="Lucida Sans Unicode" charset="0"/>
                <a:ea typeface="ＭＳ Ｐゴシック" charset="0"/>
              </a:rPr>
              <a:t>）で読み出し</a:t>
            </a:r>
            <a:endParaRPr lang="en-US" altLang="ja-JP" sz="1400" dirty="0" smtClean="0">
              <a:latin typeface="Lucida Sans Unicode" charset="0"/>
              <a:ea typeface="ＭＳ Ｐゴシック" charset="0"/>
            </a:endParaRPr>
          </a:p>
          <a:p>
            <a:pPr lvl="1">
              <a:defRPr/>
            </a:pPr>
            <a:r>
              <a:rPr lang="en-US" altLang="ja-JP" sz="1400" dirty="0" smtClean="0">
                <a:latin typeface="Lucida Sans Unicode" charset="0"/>
                <a:ea typeface="ＭＳ Ｐゴシック" charset="0"/>
              </a:rPr>
              <a:t>200cps</a:t>
            </a:r>
            <a:r>
              <a:rPr lang="ja-JP" altLang="en-US" sz="1400" dirty="0" smtClean="0">
                <a:latin typeface="Lucida Sans Unicode" charset="0"/>
                <a:ea typeface="ＭＳ Ｐゴシック" charset="0"/>
              </a:rPr>
              <a:t>まで</a:t>
            </a:r>
            <a:r>
              <a:rPr lang="en-US" altLang="ja-JP" sz="1400" dirty="0" smtClean="0">
                <a:latin typeface="Lucida Sans Unicode" charset="0"/>
                <a:ea typeface="ＭＳ Ｐゴシック" charset="0"/>
              </a:rPr>
              <a:t>DAQ</a:t>
            </a:r>
            <a:r>
              <a:rPr lang="ja-JP" altLang="en-US" sz="1400" dirty="0" smtClean="0">
                <a:latin typeface="Lucida Sans Unicode" charset="0"/>
                <a:ea typeface="ＭＳ Ｐゴシック" charset="0"/>
              </a:rPr>
              <a:t>可能</a:t>
            </a:r>
            <a:endParaRPr lang="en-US" altLang="ja-JP" sz="1400" dirty="0" smtClean="0">
              <a:latin typeface="Lucida Sans Unicode" charset="0"/>
              <a:ea typeface="ＭＳ Ｐゴシック" charset="0"/>
            </a:endParaRPr>
          </a:p>
          <a:p>
            <a:pPr lvl="1">
              <a:defRPr/>
            </a:pPr>
            <a:endParaRPr lang="en-US" altLang="ja-JP" sz="2000" dirty="0">
              <a:latin typeface="Lucida Sans Unicode" charset="0"/>
              <a:ea typeface="ＭＳ Ｐゴシック" charset="0"/>
            </a:endParaRPr>
          </a:p>
          <a:p>
            <a:pPr>
              <a:defRPr/>
            </a:pPr>
            <a:r>
              <a:rPr lang="en-US" altLang="ja-JP" sz="2400" i="1" dirty="0" smtClean="0">
                <a:latin typeface="Lucida Sans Unicode" charset="0"/>
                <a:ea typeface="ＭＳ Ｐゴシック" charset="0"/>
              </a:rPr>
              <a:t>65MHz 12bit</a:t>
            </a:r>
            <a:r>
              <a:rPr lang="ja-JP" altLang="en-US" sz="2400" i="1" dirty="0" smtClean="0">
                <a:latin typeface="Lucida Sans Unicode" charset="0"/>
                <a:ea typeface="ＭＳ Ｐゴシック" charset="0"/>
              </a:rPr>
              <a:t>　</a:t>
            </a:r>
            <a:r>
              <a:rPr lang="en-US" altLang="ja-JP" sz="2400" i="1" dirty="0" smtClean="0">
                <a:latin typeface="Lucida Sans Unicode" charset="0"/>
                <a:ea typeface="ＭＳ Ｐゴシック" charset="0"/>
              </a:rPr>
              <a:t>FADC</a:t>
            </a:r>
            <a:r>
              <a:rPr lang="ja-JP" altLang="en-US" sz="2400" i="1" dirty="0" smtClean="0">
                <a:latin typeface="Lucida Sans Unicode" charset="0"/>
                <a:ea typeface="ＭＳ Ｐゴシック" charset="0"/>
              </a:rPr>
              <a:t>（</a:t>
            </a:r>
            <a:r>
              <a:rPr lang="en-US" altLang="ja-JP" sz="2400" i="1" dirty="0" smtClean="0">
                <a:latin typeface="Lucida Sans Unicode" charset="0"/>
                <a:ea typeface="ＭＳ Ｐゴシック" charset="0"/>
              </a:rPr>
              <a:t>8ch</a:t>
            </a:r>
            <a:r>
              <a:rPr lang="ja-JP" altLang="en-US" sz="2400" i="1" dirty="0" smtClean="0">
                <a:latin typeface="Lucida Sans Unicode" charset="0"/>
                <a:ea typeface="ＭＳ Ｐゴシック" charset="0"/>
              </a:rPr>
              <a:t>）</a:t>
            </a:r>
            <a:endParaRPr lang="en-US" altLang="ja-JP" sz="2400" i="1" dirty="0" smtClean="0">
              <a:latin typeface="Lucida Sans Unicode" charset="0"/>
              <a:ea typeface="ＭＳ Ｐゴシック" charset="0"/>
            </a:endParaRPr>
          </a:p>
          <a:p>
            <a:pPr lvl="1">
              <a:defRPr/>
            </a:pPr>
            <a:r>
              <a:rPr lang="ja-JP" altLang="en-US" sz="1800" dirty="0" smtClean="0">
                <a:solidFill>
                  <a:srgbClr val="FF0000"/>
                </a:solidFill>
                <a:latin typeface="Lucida Sans Unicode" charset="0"/>
                <a:ea typeface="ＭＳ Ｐゴシック" charset="0"/>
              </a:rPr>
              <a:t>全</a:t>
            </a:r>
            <a:r>
              <a:rPr lang="en-US" altLang="ja-JP" sz="1800" dirty="0" smtClean="0">
                <a:solidFill>
                  <a:srgbClr val="FF0000"/>
                </a:solidFill>
                <a:latin typeface="Lucida Sans Unicode" charset="0"/>
                <a:ea typeface="ＭＳ Ｐゴシック" charset="0"/>
              </a:rPr>
              <a:t>128ch</a:t>
            </a:r>
            <a:r>
              <a:rPr lang="ja-JP" altLang="en-US" sz="1800" dirty="0" smtClean="0">
                <a:solidFill>
                  <a:srgbClr val="FF0000"/>
                </a:solidFill>
                <a:latin typeface="Lucida Sans Unicode" charset="0"/>
                <a:ea typeface="ＭＳ Ｐゴシック" charset="0"/>
              </a:rPr>
              <a:t>の波形を記録</a:t>
            </a:r>
            <a:endParaRPr lang="en-US" altLang="ja-JP" sz="1800" dirty="0" smtClean="0">
              <a:solidFill>
                <a:srgbClr val="FF0000"/>
              </a:solidFill>
              <a:latin typeface="Lucida Sans Unicode" charset="0"/>
              <a:ea typeface="ＭＳ Ｐゴシック" charset="0"/>
            </a:endParaRPr>
          </a:p>
          <a:p>
            <a:pPr lvl="1">
              <a:defRPr/>
            </a:pPr>
            <a:r>
              <a:rPr lang="en-US" altLang="ja-JP" sz="1400" dirty="0" smtClean="0">
                <a:latin typeface="Lucida Sans Unicode" charset="0"/>
                <a:ea typeface="ＭＳ Ｐゴシック" charset="0"/>
              </a:rPr>
              <a:t>Clock               : 10MHz</a:t>
            </a:r>
          </a:p>
          <a:p>
            <a:pPr lvl="1">
              <a:defRPr/>
            </a:pPr>
            <a:r>
              <a:rPr lang="en-US" altLang="ja-JP" sz="1400" dirty="0" smtClean="0">
                <a:latin typeface="Lucida Sans Unicode" charset="0"/>
                <a:ea typeface="ＭＳ Ｐゴシック" charset="0"/>
              </a:rPr>
              <a:t>Dynamic range : 100μsec</a:t>
            </a:r>
          </a:p>
          <a:p>
            <a:pPr lvl="1">
              <a:defRPr/>
            </a:pPr>
            <a:r>
              <a:rPr lang="en-US" altLang="ja-JP" sz="1400" dirty="0" smtClean="0">
                <a:latin typeface="Lucida Sans Unicode" charset="0"/>
                <a:ea typeface="ＭＳ Ｐゴシック" charset="0"/>
              </a:rPr>
              <a:t>Data size /</a:t>
            </a:r>
            <a:r>
              <a:rPr lang="en-US" altLang="ja-JP" sz="1400" dirty="0" err="1" smtClean="0">
                <a:latin typeface="Lucida Sans Unicode" charset="0"/>
                <a:ea typeface="ＭＳ Ｐゴシック" charset="0"/>
              </a:rPr>
              <a:t>ch</a:t>
            </a:r>
            <a:r>
              <a:rPr lang="en-US" altLang="ja-JP" sz="1400" dirty="0" smtClean="0">
                <a:latin typeface="Lucida Sans Unicode" charset="0"/>
                <a:ea typeface="ＭＳ Ｐゴシック" charset="0"/>
              </a:rPr>
              <a:t>    : 2kbyte</a:t>
            </a:r>
          </a:p>
          <a:p>
            <a:pPr lvl="1">
              <a:defRPr/>
            </a:pPr>
            <a:r>
              <a:rPr lang="en-US" altLang="ja-JP" sz="1400" dirty="0" smtClean="0">
                <a:latin typeface="Lucida Sans Unicode" charset="0"/>
                <a:ea typeface="ＭＳ Ｐゴシック" charset="0"/>
              </a:rPr>
              <a:t>self trigger</a:t>
            </a:r>
            <a:r>
              <a:rPr lang="ja-JP" altLang="en-US" sz="1400" dirty="0" smtClean="0">
                <a:latin typeface="Lucida Sans Unicode" charset="0"/>
                <a:ea typeface="ＭＳ Ｐゴシック" charset="0"/>
              </a:rPr>
              <a:t>をかけられように改良</a:t>
            </a:r>
            <a:endParaRPr lang="en-US" altLang="ja-JP" sz="1400" dirty="0">
              <a:latin typeface="Lucida Sans Unicode" charset="0"/>
              <a:ea typeface="ＭＳ Ｐゴシック" charset="0"/>
            </a:endParaRPr>
          </a:p>
          <a:p>
            <a:pPr lvl="1">
              <a:defRPr/>
            </a:pPr>
            <a:endParaRPr lang="en-US" altLang="ja-JP" sz="2400" i="1" dirty="0">
              <a:latin typeface="Lucida Sans Unicode" charset="0"/>
              <a:ea typeface="ＭＳ Ｐゴシック" charset="0"/>
            </a:endParaRPr>
          </a:p>
          <a:p>
            <a:pPr>
              <a:defRPr/>
            </a:pPr>
            <a:r>
              <a:rPr lang="en-US" altLang="ja-JP" sz="2400" i="1" dirty="0" smtClean="0">
                <a:latin typeface="Lucida Sans Unicode" charset="0"/>
                <a:ea typeface="ＭＳ Ｐゴシック" charset="0"/>
              </a:rPr>
              <a:t>1GHz Multi-hit TDC</a:t>
            </a:r>
            <a:r>
              <a:rPr lang="ja-JP" altLang="en-US" sz="2400" i="1" dirty="0" smtClean="0">
                <a:latin typeface="Lucida Sans Unicode" charset="0"/>
                <a:ea typeface="ＭＳ Ｐゴシック" charset="0"/>
              </a:rPr>
              <a:t>（</a:t>
            </a:r>
            <a:r>
              <a:rPr lang="en-US" altLang="ja-JP" sz="2400" i="1" dirty="0" smtClean="0">
                <a:latin typeface="Lucida Sans Unicode" charset="0"/>
                <a:ea typeface="ＭＳ Ｐゴシック" charset="0"/>
              </a:rPr>
              <a:t>32ch</a:t>
            </a:r>
            <a:r>
              <a:rPr lang="ja-JP" altLang="en-US" sz="2400" i="1" dirty="0" smtClean="0">
                <a:latin typeface="Lucida Sans Unicode" charset="0"/>
                <a:ea typeface="ＭＳ Ｐゴシック" charset="0"/>
              </a:rPr>
              <a:t>）</a:t>
            </a:r>
            <a:endParaRPr lang="en-US" altLang="ja-JP" sz="2400" i="1" dirty="0" smtClean="0">
              <a:latin typeface="Lucida Sans Unicode" charset="0"/>
              <a:ea typeface="ＭＳ Ｐゴシック" charset="0"/>
            </a:endParaRPr>
          </a:p>
          <a:p>
            <a:pPr lvl="1">
              <a:defRPr/>
            </a:pPr>
            <a:r>
              <a:rPr lang="en-US" altLang="ja-JP" sz="1800" dirty="0">
                <a:solidFill>
                  <a:srgbClr val="FF0000"/>
                </a:solidFill>
                <a:latin typeface="Lucida Sans Unicode" charset="0"/>
                <a:ea typeface="ＭＳ Ｐゴシック" charset="0"/>
              </a:rPr>
              <a:t>Time of flight</a:t>
            </a:r>
            <a:r>
              <a:rPr lang="ja-JP" altLang="en-US" sz="1800" dirty="0">
                <a:solidFill>
                  <a:srgbClr val="FF0000"/>
                </a:solidFill>
                <a:latin typeface="Lucida Sans Unicode" charset="0"/>
                <a:ea typeface="ＭＳ Ｐゴシック" charset="0"/>
              </a:rPr>
              <a:t>を</a:t>
            </a:r>
            <a:r>
              <a:rPr lang="ja-JP" altLang="en-US" sz="1800" dirty="0" smtClean="0">
                <a:solidFill>
                  <a:srgbClr val="FF0000"/>
                </a:solidFill>
                <a:latin typeface="Lucida Sans Unicode" charset="0"/>
                <a:ea typeface="ＭＳ Ｐゴシック" charset="0"/>
              </a:rPr>
              <a:t>記録</a:t>
            </a:r>
            <a:endParaRPr lang="en-US" altLang="ja-JP" sz="1800" dirty="0" smtClean="0">
              <a:solidFill>
                <a:srgbClr val="FF0000"/>
              </a:solidFill>
              <a:latin typeface="Lucida Sans Unicode" charset="0"/>
              <a:ea typeface="ＭＳ Ｐゴシック" charset="0"/>
            </a:endParaRPr>
          </a:p>
          <a:p>
            <a:pPr lvl="1">
              <a:defRPr/>
            </a:pPr>
            <a:r>
              <a:rPr lang="ja-JP" altLang="en-US" sz="1800" dirty="0" smtClean="0">
                <a:latin typeface="Lucida Sans Unicode" charset="0"/>
                <a:ea typeface="ＭＳ Ｐゴシック" charset="0"/>
              </a:rPr>
              <a:t>分周回路を実装し</a:t>
            </a:r>
            <a:r>
              <a:rPr lang="ja-JP" altLang="en-US" sz="1800" dirty="0" smtClean="0">
                <a:solidFill>
                  <a:srgbClr val="000000"/>
                </a:solidFill>
                <a:latin typeface="Lucida Sans Unicode" charset="0"/>
                <a:ea typeface="ＭＳ Ｐゴシック" charset="0"/>
              </a:rPr>
              <a:t>、</a:t>
            </a:r>
            <a:r>
              <a:rPr lang="en-US" altLang="ja-JP" sz="1800" dirty="0" smtClean="0">
                <a:solidFill>
                  <a:srgbClr val="000000"/>
                </a:solidFill>
                <a:latin typeface="Lucida Sans Unicode" charset="0"/>
                <a:ea typeface="ＭＳ Ｐゴシック" charset="0"/>
              </a:rPr>
              <a:t>1MHz</a:t>
            </a:r>
            <a:r>
              <a:rPr lang="ja-JP" altLang="en-US" sz="1800" dirty="0" smtClean="0">
                <a:solidFill>
                  <a:srgbClr val="000000"/>
                </a:solidFill>
                <a:latin typeface="Lucida Sans Unicode" charset="0"/>
                <a:ea typeface="ＭＳ Ｐゴシック" charset="0"/>
              </a:rPr>
              <a:t>で動作</a:t>
            </a:r>
            <a:endParaRPr lang="en-US" altLang="ja-JP" sz="1800" dirty="0" smtClean="0">
              <a:solidFill>
                <a:srgbClr val="000000"/>
              </a:solidFill>
              <a:latin typeface="Lucida Sans Unicode" charset="0"/>
              <a:ea typeface="ＭＳ Ｐゴシック" charset="0"/>
            </a:endParaRPr>
          </a:p>
          <a:p>
            <a:pPr lvl="3">
              <a:defRPr/>
            </a:pPr>
            <a:endParaRPr lang="en-US" altLang="ja-JP" sz="1600" dirty="0">
              <a:solidFill>
                <a:srgbClr val="000000"/>
              </a:solidFill>
              <a:latin typeface="Lucida Sans Unicode" charset="0"/>
              <a:ea typeface="ＭＳ Ｐゴシック" charset="0"/>
            </a:endParaRPr>
          </a:p>
          <a:p>
            <a:pPr lvl="3">
              <a:defRPr/>
            </a:pPr>
            <a:endParaRPr lang="en-US" altLang="ja-JP" sz="1600" dirty="0" smtClean="0">
              <a:solidFill>
                <a:srgbClr val="000000"/>
              </a:solidFill>
              <a:latin typeface="Lucida Sans Unicode" charset="0"/>
              <a:ea typeface="ＭＳ Ｐゴシック" charset="0"/>
            </a:endParaRPr>
          </a:p>
          <a:p>
            <a:pPr lvl="3">
              <a:defRPr/>
            </a:pPr>
            <a:endParaRPr lang="en-US" altLang="ja-JP" sz="1600" dirty="0">
              <a:solidFill>
                <a:srgbClr val="000000"/>
              </a:solidFill>
              <a:latin typeface="Lucida Sans Unicode" charset="0"/>
              <a:ea typeface="ＭＳ Ｐゴシック" charset="0"/>
            </a:endParaRPr>
          </a:p>
          <a:p>
            <a:pPr lvl="3">
              <a:defRPr/>
            </a:pPr>
            <a:endParaRPr lang="en-US" altLang="ja-JP" sz="1600" dirty="0" smtClean="0">
              <a:solidFill>
                <a:srgbClr val="000000"/>
              </a:solidFill>
              <a:latin typeface="Lucida Sans Unicode" charset="0"/>
              <a:ea typeface="ＭＳ Ｐゴシック" charset="0"/>
            </a:endParaRPr>
          </a:p>
        </p:txBody>
      </p:sp>
      <p:sp>
        <p:nvSpPr>
          <p:cNvPr id="23556" name="Rectangle 9"/>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23557" name="Rectangle 10"/>
          <p:cNvSpPr>
            <a:spLocks noChangeArrowheads="1"/>
          </p:cNvSpPr>
          <p:nvPr/>
        </p:nvSpPr>
        <p:spPr bwMode="auto">
          <a:xfrm>
            <a:off x="0" y="-234950"/>
            <a:ext cx="827237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4400" i="1" dirty="0" smtClean="0">
                <a:solidFill>
                  <a:srgbClr val="0000FF"/>
                </a:solidFill>
              </a:rPr>
              <a:t>Trigger / DAQ</a:t>
            </a:r>
            <a:endParaRPr lang="en-US" altLang="ja-JP" sz="4400" i="1" dirty="0">
              <a:solidFill>
                <a:srgbClr val="0000FF"/>
              </a:solidFill>
            </a:endParaRPr>
          </a:p>
        </p:txBody>
      </p:sp>
      <p:sp>
        <p:nvSpPr>
          <p:cNvPr id="11" name="スライド番号プレースホルダ 10"/>
          <p:cNvSpPr>
            <a:spLocks noGrp="1"/>
          </p:cNvSpPr>
          <p:nvPr>
            <p:ph type="sldNum" sz="quarter" idx="12"/>
          </p:nvPr>
        </p:nvSpPr>
        <p:spPr/>
        <p:txBody>
          <a:bodyPr/>
          <a:lstStyle/>
          <a:p>
            <a:fld id="{9B0CFA48-2645-BA46-ACA1-D8C7F53859BA}" type="slidenum">
              <a:rPr kumimoji="1" lang="ja-JP" altLang="en-US" smtClean="0"/>
              <a:pPr/>
              <a:t>31</a:t>
            </a:fld>
            <a:endParaRPr kumimoji="1" lang="ja-JP" altLang="en-US"/>
          </a:p>
        </p:txBody>
      </p:sp>
      <p:pic>
        <p:nvPicPr>
          <p:cNvPr id="12" name="図 11" descr="スクリーンショット（2012-01-19 17.09.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849" y="4248309"/>
            <a:ext cx="4544151" cy="1722318"/>
          </a:xfrm>
          <a:prstGeom prst="rect">
            <a:avLst/>
          </a:prstGeom>
        </p:spPr>
      </p:pic>
      <p:sp>
        <p:nvSpPr>
          <p:cNvPr id="15" name="テキスト ボックス 14"/>
          <p:cNvSpPr txBox="1"/>
          <p:nvPr/>
        </p:nvSpPr>
        <p:spPr>
          <a:xfrm>
            <a:off x="4347033" y="3848740"/>
            <a:ext cx="1241896" cy="369332"/>
          </a:xfrm>
          <a:prstGeom prst="rect">
            <a:avLst/>
          </a:prstGeom>
          <a:noFill/>
        </p:spPr>
        <p:txBody>
          <a:bodyPr wrap="none" rtlCol="0">
            <a:spAutoFit/>
          </a:bodyPr>
          <a:lstStyle/>
          <a:p>
            <a:r>
              <a:rPr kumimoji="1" lang="en-US" altLang="ja-JP" dirty="0" smtClean="0"/>
              <a:t>[0.5mV/</a:t>
            </a:r>
            <a:r>
              <a:rPr kumimoji="1" lang="en-US" altLang="ja-JP" dirty="0" err="1" smtClean="0"/>
              <a:t>ch</a:t>
            </a:r>
            <a:r>
              <a:rPr kumimoji="1" lang="en-US" altLang="ja-JP" dirty="0" smtClean="0"/>
              <a:t>]</a:t>
            </a:r>
            <a:endParaRPr kumimoji="1" lang="ja-JP" altLang="en-US" dirty="0"/>
          </a:p>
        </p:txBody>
      </p:sp>
      <p:sp>
        <p:nvSpPr>
          <p:cNvPr id="2" name="正方形/長方形 1"/>
          <p:cNvSpPr/>
          <p:nvPr/>
        </p:nvSpPr>
        <p:spPr>
          <a:xfrm>
            <a:off x="8366792" y="5917707"/>
            <a:ext cx="543426" cy="369332"/>
          </a:xfrm>
          <a:prstGeom prst="rect">
            <a:avLst/>
          </a:prstGeom>
        </p:spPr>
        <p:txBody>
          <a:bodyPr wrap="none">
            <a:spAutoFit/>
          </a:bodyPr>
          <a:lstStyle/>
          <a:p>
            <a:r>
              <a:rPr lang="en-US" altLang="ja-JP" dirty="0" smtClean="0"/>
              <a:t>[</a:t>
            </a:r>
            <a:r>
              <a:rPr lang="en-US" altLang="ja-JP" dirty="0" err="1" smtClean="0"/>
              <a:t>μs</a:t>
            </a:r>
            <a:r>
              <a:rPr lang="en-US" altLang="ja-JP" dirty="0" smtClean="0"/>
              <a:t>]</a:t>
            </a:r>
            <a:endParaRPr lang="en-US" altLang="ja-JP" dirty="0"/>
          </a:p>
        </p:txBody>
      </p:sp>
    </p:spTree>
    <p:extLst>
      <p:ext uri="{BB962C8B-B14F-4D97-AF65-F5344CB8AC3E}">
        <p14:creationId xmlns:p14="http://schemas.microsoft.com/office/powerpoint/2010/main" val="40212816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802"/>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22498"/>
            <a:ext cx="8229600" cy="1143000"/>
          </a:xfrm>
        </p:spPr>
        <p:txBody>
          <a:bodyPr>
            <a:normAutofit/>
          </a:bodyPr>
          <a:lstStyle/>
          <a:p>
            <a:pPr>
              <a:defRPr/>
            </a:pPr>
            <a:r>
              <a:rPr lang="en-US"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到達</a:t>
            </a: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精度</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8" name="正方形/長方形 7"/>
          <p:cNvSpPr/>
          <p:nvPr/>
        </p:nvSpPr>
        <p:spPr>
          <a:xfrm>
            <a:off x="-1" y="766389"/>
            <a:ext cx="8657167" cy="1938992"/>
          </a:xfrm>
          <a:prstGeom prst="rect">
            <a:avLst/>
          </a:prstGeom>
        </p:spPr>
        <p:txBody>
          <a:bodyPr wrap="square">
            <a:spAutoFit/>
          </a:bodyPr>
          <a:lstStyle/>
          <a:p>
            <a:pPr marL="342900" indent="-342900">
              <a:buFont typeface="Arial"/>
              <a:buChar char="•"/>
            </a:pPr>
            <a:r>
              <a:rPr lang="ja-JP" altLang="en-US" sz="2400" i="1" dirty="0" smtClean="0">
                <a:solidFill>
                  <a:srgbClr val="C0504D"/>
                </a:solidFill>
                <a:latin typeface="Lucida Sans Unicode" charset="0"/>
                <a:ea typeface="ＭＳ Ｐゴシック" charset="0"/>
                <a:cs typeface="ＭＳ Ｐゴシック" charset="0"/>
              </a:rPr>
              <a:t>作成した</a:t>
            </a:r>
            <a:r>
              <a:rPr lang="en-US" altLang="ja-JP" sz="2400" i="1" dirty="0" smtClean="0">
                <a:solidFill>
                  <a:srgbClr val="C0504D"/>
                </a:solidFill>
                <a:latin typeface="Lucida Sans Unicode" charset="0"/>
                <a:ea typeface="ＭＳ Ｐゴシック" charset="0"/>
                <a:cs typeface="ＭＳ Ｐゴシック" charset="0"/>
              </a:rPr>
              <a:t>TPC</a:t>
            </a:r>
            <a:r>
              <a:rPr lang="ja-JP" altLang="en-US" sz="2400" i="1" dirty="0" smtClean="0">
                <a:solidFill>
                  <a:srgbClr val="C0504D"/>
                </a:solidFill>
                <a:latin typeface="Lucida Sans Unicode" charset="0"/>
                <a:ea typeface="ＭＳ Ｐゴシック" charset="0"/>
                <a:cs typeface="ＭＳ Ｐゴシック" charset="0"/>
              </a:rPr>
              <a:t>を用いた</a:t>
            </a:r>
            <a:r>
              <a:rPr lang="en-US" altLang="ja-JP" sz="2400" i="1" dirty="0" smtClean="0">
                <a:solidFill>
                  <a:srgbClr val="C0504D"/>
                </a:solidFill>
                <a:latin typeface="Lucida Sans Unicode" charset="0"/>
                <a:ea typeface="ＭＳ Ｐゴシック" charset="0"/>
                <a:cs typeface="ＭＳ Ｐゴシック" charset="0"/>
              </a:rPr>
              <a:t>150</a:t>
            </a:r>
            <a:r>
              <a:rPr lang="ja-JP" altLang="en-US" sz="2400" i="1" dirty="0" smtClean="0">
                <a:solidFill>
                  <a:srgbClr val="C0504D"/>
                </a:solidFill>
                <a:latin typeface="Lucida Sans Unicode" charset="0"/>
                <a:ea typeface="ＭＳ Ｐゴシック" charset="0"/>
                <a:cs typeface="ＭＳ Ｐゴシック" charset="0"/>
              </a:rPr>
              <a:t>日の測定</a:t>
            </a:r>
            <a:r>
              <a:rPr lang="en-US" altLang="ja-JP" sz="2400" i="1" dirty="0" smtClean="0">
                <a:solidFill>
                  <a:srgbClr val="C0504D"/>
                </a:solidFill>
                <a:latin typeface="Lucida Sans Unicode" charset="0"/>
                <a:ea typeface="ＭＳ Ｐゴシック" charset="0"/>
                <a:cs typeface="ＭＳ Ｐゴシック" charset="0"/>
              </a:rPr>
              <a:t> </a:t>
            </a:r>
            <a:r>
              <a:rPr lang="ja-JP" altLang="en-US" sz="2400" i="1" dirty="0" smtClean="0">
                <a:solidFill>
                  <a:srgbClr val="C0504D"/>
                </a:solidFill>
                <a:latin typeface="Lucida Sans Unicode" charset="0"/>
                <a:ea typeface="ＭＳ Ｐゴシック" charset="0"/>
                <a:cs typeface="ＭＳ Ｐゴシック" charset="0"/>
              </a:rPr>
              <a:t>（</a:t>
            </a:r>
            <a:r>
              <a:rPr lang="en-US" altLang="ja-JP" sz="2400" i="1" dirty="0" smtClean="0">
                <a:solidFill>
                  <a:srgbClr val="C0504D"/>
                </a:solidFill>
                <a:latin typeface="Lucida Sans Unicode" charset="0"/>
                <a:ea typeface="ＭＳ Ｐゴシック" charset="0"/>
                <a:cs typeface="ＭＳ Ｐゴシック" charset="0"/>
              </a:rPr>
              <a:t>B</a:t>
            </a:r>
            <a:r>
              <a:rPr lang="en-US" altLang="ja-JP" sz="2400" i="1" baseline="-25000" dirty="0" smtClean="0">
                <a:solidFill>
                  <a:srgbClr val="C0504D"/>
                </a:solidFill>
                <a:latin typeface="Lucida Sans Unicode" charset="0"/>
                <a:ea typeface="ＭＳ Ｐゴシック" charset="0"/>
                <a:cs typeface="ＭＳ Ｐゴシック" charset="0"/>
              </a:rPr>
              <a:t>e</a:t>
            </a:r>
            <a:r>
              <a:rPr lang="en-US" altLang="ja-JP" sz="2400" i="1" dirty="0" smtClean="0">
                <a:solidFill>
                  <a:srgbClr val="C0504D"/>
                </a:solidFill>
                <a:latin typeface="Lucida Sans Unicode" charset="0"/>
                <a:ea typeface="ＭＳ Ｐゴシック" charset="0"/>
                <a:cs typeface="ＭＳ Ｐゴシック" charset="0"/>
              </a:rPr>
              <a:t>/S</a:t>
            </a:r>
            <a:r>
              <a:rPr lang="en-US" altLang="ja-JP" sz="2400" i="1" baseline="-25000" dirty="0" smtClean="0">
                <a:solidFill>
                  <a:srgbClr val="C0504D"/>
                </a:solidFill>
                <a:latin typeface="Lucida Sans Unicode" charset="0"/>
                <a:ea typeface="ＭＳ Ｐゴシック" charset="0"/>
                <a:cs typeface="ＭＳ Ｐゴシック" charset="0"/>
              </a:rPr>
              <a:t>β</a:t>
            </a:r>
            <a:r>
              <a:rPr lang="en-US" altLang="ja-JP" sz="2400" i="1" dirty="0" smtClean="0">
                <a:solidFill>
                  <a:srgbClr val="C0504D"/>
                </a:solidFill>
                <a:latin typeface="Lucida Sans Unicode" charset="0"/>
                <a:ea typeface="ＭＳ Ｐゴシック" charset="0"/>
                <a:cs typeface="ＭＳ Ｐゴシック" charset="0"/>
              </a:rPr>
              <a:t>~1</a:t>
            </a:r>
            <a:r>
              <a:rPr lang="ja-JP" altLang="en-US" sz="2400" i="1" dirty="0" smtClean="0">
                <a:solidFill>
                  <a:srgbClr val="C0504D"/>
                </a:solidFill>
                <a:latin typeface="Lucida Sans Unicode" charset="0"/>
                <a:ea typeface="ＭＳ Ｐゴシック" charset="0"/>
                <a:cs typeface="ＭＳ Ｐゴシック" charset="0"/>
              </a:rPr>
              <a:t>）</a:t>
            </a:r>
            <a:endParaRPr lang="en-US" altLang="ja-JP" sz="2400" i="1" dirty="0" smtClean="0">
              <a:solidFill>
                <a:srgbClr val="C0504D"/>
              </a:solidFill>
              <a:latin typeface="Lucida Sans Unicode" charset="0"/>
              <a:ea typeface="ＭＳ Ｐゴシック" charset="0"/>
              <a:cs typeface="ＭＳ Ｐゴシック" charset="0"/>
            </a:endParaRPr>
          </a:p>
          <a:p>
            <a:pPr lvl="2"/>
            <a:endParaRPr lang="en-US" altLang="ja-JP" sz="800" i="1" dirty="0" smtClean="0">
              <a:latin typeface="Lucida Sans Unicode" charset="0"/>
              <a:ea typeface="ＭＳ Ｐゴシック" charset="0"/>
              <a:cs typeface="ＭＳ Ｐゴシック" charset="0"/>
            </a:endParaRPr>
          </a:p>
          <a:p>
            <a:pPr marL="1257300" lvl="2" indent="-342900">
              <a:buFont typeface="Arial"/>
              <a:buChar char="•"/>
            </a:pPr>
            <a:r>
              <a:rPr lang="en-US" altLang="ja-JP" sz="2000" dirty="0" smtClean="0">
                <a:latin typeface="Lucida Sans Unicode" charset="0"/>
                <a:ea typeface="ＭＳ Ｐゴシック" charset="0"/>
                <a:cs typeface="ＭＳ Ｐゴシック" charset="0"/>
              </a:rPr>
              <a:t>220kW</a:t>
            </a:r>
            <a:r>
              <a:rPr lang="ja-JP" altLang="en-US" sz="2000" dirty="0" smtClean="0">
                <a:latin typeface="Lucida Sans Unicode" charset="0"/>
                <a:ea typeface="ＭＳ Ｐゴシック" charset="0"/>
                <a:cs typeface="ＭＳ Ｐゴシック" charset="0"/>
              </a:rPr>
              <a:t>で</a:t>
            </a:r>
            <a:r>
              <a:rPr lang="en-US" altLang="ja-JP" sz="2000" dirty="0" smtClean="0">
                <a:latin typeface="Lucida Sans Unicode" charset="0"/>
                <a:ea typeface="ＭＳ Ｐゴシック" charset="0"/>
                <a:cs typeface="ＭＳ Ｐゴシック" charset="0"/>
              </a:rPr>
              <a:t>0.8%</a:t>
            </a:r>
            <a:r>
              <a:rPr lang="ja-JP" altLang="en-US" sz="2000" dirty="0" smtClean="0">
                <a:latin typeface="Lucida Sans Unicode" charset="0"/>
                <a:ea typeface="ＭＳ Ｐゴシック" charset="0"/>
                <a:cs typeface="ＭＳ Ｐゴシック" charset="0"/>
              </a:rPr>
              <a:t>の統計精度</a:t>
            </a:r>
            <a:endParaRPr lang="en-US" altLang="ja-JP" sz="800" dirty="0" smtClean="0">
              <a:latin typeface="Lucida Sans Unicode" charset="0"/>
              <a:ea typeface="ＭＳ Ｐゴシック" charset="0"/>
              <a:cs typeface="ＭＳ Ｐゴシック" charset="0"/>
            </a:endParaRPr>
          </a:p>
          <a:p>
            <a:pPr marL="1257300" lvl="2" indent="-342900">
              <a:buFont typeface="Arial"/>
              <a:buChar char="•"/>
            </a:pPr>
            <a:endParaRPr lang="en-US" altLang="ja-JP" sz="800" dirty="0" smtClean="0">
              <a:solidFill>
                <a:srgbClr val="000000"/>
              </a:solidFill>
              <a:latin typeface="Lucida Sans Unicode" charset="0"/>
              <a:ea typeface="ＭＳ Ｐゴシック" charset="0"/>
              <a:cs typeface="ＭＳ Ｐゴシック" charset="0"/>
            </a:endParaRPr>
          </a:p>
          <a:p>
            <a:pPr marL="1257300" lvl="2" indent="-342900">
              <a:buFont typeface="Arial"/>
              <a:buChar char="•"/>
            </a:pPr>
            <a:r>
              <a:rPr lang="ja-JP" altLang="en-US" sz="2000" dirty="0" smtClean="0">
                <a:solidFill>
                  <a:srgbClr val="000000"/>
                </a:solidFill>
                <a:latin typeface="Lucida Sans Unicode" charset="0"/>
                <a:ea typeface="ＭＳ Ｐゴシック" charset="0"/>
                <a:cs typeface="ＭＳ Ｐゴシック" charset="0"/>
              </a:rPr>
              <a:t>中性子フラックスが</a:t>
            </a:r>
            <a:r>
              <a:rPr lang="en-US" altLang="ja-JP" sz="2000" dirty="0" smtClean="0">
                <a:solidFill>
                  <a:srgbClr val="000000"/>
                </a:solidFill>
                <a:latin typeface="Lucida Sans Unicode" charset="0"/>
                <a:ea typeface="ＭＳ Ｐゴシック" charset="0"/>
                <a:cs typeface="ＭＳ Ｐゴシック" charset="0"/>
              </a:rPr>
              <a:t>1MW</a:t>
            </a:r>
            <a:r>
              <a:rPr lang="ja-JP" altLang="en-US" sz="2000" dirty="0" smtClean="0">
                <a:solidFill>
                  <a:srgbClr val="000000"/>
                </a:solidFill>
                <a:latin typeface="Lucida Sans Unicode" charset="0"/>
                <a:ea typeface="ＭＳ Ｐゴシック" charset="0"/>
                <a:cs typeface="ＭＳ Ｐゴシック" charset="0"/>
              </a:rPr>
              <a:t>相当まで増強できると</a:t>
            </a:r>
            <a:r>
              <a:rPr lang="en-US" altLang="ja-JP" sz="2000" dirty="0" smtClean="0">
                <a:solidFill>
                  <a:srgbClr val="000000"/>
                </a:solidFill>
                <a:latin typeface="Lucida Sans Unicode" charset="0"/>
                <a:ea typeface="ＭＳ Ｐゴシック" charset="0"/>
                <a:cs typeface="ＭＳ Ｐゴシック" charset="0"/>
              </a:rPr>
              <a:t>0.2%</a:t>
            </a:r>
            <a:r>
              <a:rPr lang="ja-JP" altLang="en-US" sz="2000" dirty="0" smtClean="0">
                <a:solidFill>
                  <a:srgbClr val="000000"/>
                </a:solidFill>
                <a:latin typeface="Lucida Sans Unicode" charset="0"/>
                <a:ea typeface="ＭＳ Ｐゴシック" charset="0"/>
                <a:cs typeface="ＭＳ Ｐゴシック" charset="0"/>
              </a:rPr>
              <a:t>の統計精度</a:t>
            </a:r>
            <a:endParaRPr lang="en-US" altLang="ja-JP" sz="2000" dirty="0" smtClean="0">
              <a:solidFill>
                <a:srgbClr val="000000"/>
              </a:solidFill>
              <a:latin typeface="Lucida Sans Unicode" charset="0"/>
              <a:ea typeface="ＭＳ Ｐゴシック" charset="0"/>
              <a:cs typeface="ＭＳ Ｐゴシック" charset="0"/>
            </a:endParaRPr>
          </a:p>
          <a:p>
            <a:pPr lvl="2"/>
            <a:endParaRPr lang="en-US" altLang="ja-JP" sz="800" dirty="0" smtClean="0">
              <a:solidFill>
                <a:srgbClr val="000000"/>
              </a:solidFill>
              <a:latin typeface="Lucida Sans Unicode" charset="0"/>
              <a:ea typeface="ＭＳ Ｐゴシック" charset="0"/>
              <a:cs typeface="ＭＳ Ｐゴシック" charset="0"/>
            </a:endParaRPr>
          </a:p>
          <a:p>
            <a:pPr lvl="2"/>
            <a:endParaRPr lang="en-US" altLang="ja-JP" sz="24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p:txBody>
      </p:sp>
      <p:sp>
        <p:nvSpPr>
          <p:cNvPr id="9" name="スライド番号プレースホルダ 8"/>
          <p:cNvSpPr>
            <a:spLocks noGrp="1"/>
          </p:cNvSpPr>
          <p:nvPr>
            <p:ph type="sldNum" sz="quarter" idx="12"/>
          </p:nvPr>
        </p:nvSpPr>
        <p:spPr/>
        <p:txBody>
          <a:bodyPr/>
          <a:lstStyle/>
          <a:p>
            <a:fld id="{9B0CFA48-2645-BA46-ACA1-D8C7F53859BA}" type="slidenum">
              <a:rPr kumimoji="1" lang="ja-JP" altLang="en-US" smtClean="0"/>
              <a:pPr/>
              <a:t>32</a:t>
            </a:fld>
            <a:endParaRPr kumimoji="1" lang="ja-JP" altLang="en-US"/>
          </a:p>
        </p:txBody>
      </p:sp>
      <p:pic>
        <p:nvPicPr>
          <p:cNvPr id="2" name="図 1" descr="Uncertainty_stat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28" y="2487137"/>
            <a:ext cx="4202889" cy="4076876"/>
          </a:xfrm>
          <a:prstGeom prst="rect">
            <a:avLst/>
          </a:prstGeom>
        </p:spPr>
      </p:pic>
      <p:pic>
        <p:nvPicPr>
          <p:cNvPr id="3" name="図 2" descr="Uncertainty_stat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35" y="2487137"/>
            <a:ext cx="4234667" cy="4107701"/>
          </a:xfrm>
          <a:prstGeom prst="rect">
            <a:avLst/>
          </a:prstGeom>
        </p:spPr>
      </p:pic>
    </p:spTree>
    <p:extLst>
      <p:ext uri="{BB962C8B-B14F-4D97-AF65-F5344CB8AC3E}">
        <p14:creationId xmlns:p14="http://schemas.microsoft.com/office/powerpoint/2010/main" val="31222766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781878"/>
            <a:ext cx="9093140" cy="5644621"/>
          </a:xfrm>
          <a:prstGeom prst="rect">
            <a:avLst/>
          </a:prstGeom>
          <a:solidFill>
            <a:srgbClr val="FFFFFF"/>
          </a:solidFill>
        </p:spPr>
        <p:txBody>
          <a:bodyPr wrap="square">
            <a:spAutoFit/>
          </a:bodyPr>
          <a:lstStyle/>
          <a:p>
            <a:pPr marL="342900" indent="-342900">
              <a:spcBef>
                <a:spcPct val="20000"/>
              </a:spcBef>
              <a:buFont typeface="Arial"/>
              <a:buChar char="•"/>
              <a:defRPr/>
            </a:pPr>
            <a:r>
              <a:rPr lang="ja-JP" altLang="en-US" sz="2000" i="1" dirty="0" smtClean="0">
                <a:solidFill>
                  <a:srgbClr val="C0504D"/>
                </a:solidFill>
              </a:rPr>
              <a:t>原子炉からの直流中性子を使用</a:t>
            </a:r>
            <a:endParaRPr lang="en-US" altLang="ja-JP" sz="800" dirty="0" smtClean="0">
              <a:solidFill>
                <a:prstClr val="black"/>
              </a:solidFill>
              <a:latin typeface="Symbol" charset="0"/>
            </a:endParaRPr>
          </a:p>
          <a:p>
            <a:pPr lvl="2">
              <a:spcBef>
                <a:spcPct val="20000"/>
              </a:spcBef>
              <a:defRPr/>
            </a:pPr>
            <a:endParaRPr lang="en-US" altLang="ja-JP" sz="400" dirty="0" smtClean="0">
              <a:solidFill>
                <a:prstClr val="black"/>
              </a:solidFill>
              <a:latin typeface="Symbol" charset="0"/>
            </a:endParaRPr>
          </a:p>
          <a:p>
            <a:pPr marL="685800" lvl="1" indent="-228600">
              <a:spcBef>
                <a:spcPct val="20000"/>
              </a:spcBef>
              <a:buFont typeface="Arial"/>
              <a:buChar char="•"/>
              <a:defRPr/>
            </a:pPr>
            <a:r>
              <a:rPr lang="ja-JP" altLang="en-US" sz="2000" dirty="0" smtClean="0">
                <a:solidFill>
                  <a:prstClr val="black"/>
                </a:solidFill>
              </a:rPr>
              <a:t>回転ドラムによるバンチ化</a:t>
            </a:r>
            <a:r>
              <a:rPr lang="en-US" altLang="ja-JP" sz="2000" dirty="0" smtClean="0">
                <a:solidFill>
                  <a:prstClr val="black"/>
                </a:solidFill>
              </a:rPr>
              <a:t> </a:t>
            </a:r>
          </a:p>
          <a:p>
            <a:pPr marL="685800" lvl="1" indent="-228600">
              <a:spcBef>
                <a:spcPct val="20000"/>
              </a:spcBef>
              <a:buFont typeface="Arial"/>
              <a:buChar char="•"/>
              <a:defRPr/>
            </a:pPr>
            <a:endParaRPr lang="en-US" altLang="ja-JP" sz="400" dirty="0">
              <a:solidFill>
                <a:prstClr val="black"/>
              </a:solidFill>
              <a:latin typeface="Symbol" charset="0"/>
            </a:endParaRPr>
          </a:p>
          <a:p>
            <a:pPr marL="685800" lvl="1" indent="-228600">
              <a:spcBef>
                <a:spcPct val="20000"/>
              </a:spcBef>
              <a:buFont typeface="Arial"/>
              <a:buChar char="•"/>
              <a:defRPr/>
            </a:pPr>
            <a:r>
              <a:rPr lang="ja-JP" altLang="en-US" sz="2000" dirty="0" smtClean="0">
                <a:solidFill>
                  <a:prstClr val="black"/>
                </a:solidFill>
                <a:latin typeface="Symbol" charset="0"/>
              </a:rPr>
              <a:t>単結晶での</a:t>
            </a:r>
            <a:r>
              <a:rPr lang="en-US" altLang="ja-JP" sz="2000" dirty="0" smtClean="0">
                <a:solidFill>
                  <a:prstClr val="black"/>
                </a:solidFill>
              </a:rPr>
              <a:t>Bragg</a:t>
            </a:r>
            <a:r>
              <a:rPr lang="ja-JP" altLang="en-US" sz="2000" dirty="0" smtClean="0">
                <a:solidFill>
                  <a:prstClr val="black"/>
                </a:solidFill>
              </a:rPr>
              <a:t>反射による</a:t>
            </a:r>
            <a:r>
              <a:rPr lang="ja-JP" altLang="en-US" sz="2000" dirty="0" smtClean="0">
                <a:solidFill>
                  <a:prstClr val="black"/>
                </a:solidFill>
                <a:latin typeface="Symbol" charset="0"/>
              </a:rPr>
              <a:t>単色化</a:t>
            </a:r>
            <a:endParaRPr lang="en-US" altLang="ja-JP" sz="2000" dirty="0">
              <a:solidFill>
                <a:prstClr val="black"/>
              </a:solidFill>
              <a:latin typeface="Symbol" charset="0"/>
            </a:endParaRPr>
          </a:p>
          <a:p>
            <a:pPr>
              <a:spcBef>
                <a:spcPct val="20000"/>
              </a:spcBef>
              <a:defRPr/>
            </a:pPr>
            <a:endParaRPr lang="en-US" altLang="ja-JP" sz="2000" dirty="0" smtClean="0">
              <a:solidFill>
                <a:prstClr val="black"/>
              </a:solidFill>
              <a:latin typeface="Symbol" charset="0"/>
            </a:endParaRPr>
          </a:p>
          <a:p>
            <a:pPr marL="228600" indent="-228600">
              <a:spcBef>
                <a:spcPct val="20000"/>
              </a:spcBef>
              <a:buFont typeface="Arial"/>
              <a:buChar char="•"/>
              <a:defRPr/>
            </a:pPr>
            <a:endParaRPr lang="en-US" altLang="ja-JP" sz="2000" dirty="0">
              <a:solidFill>
                <a:prstClr val="black"/>
              </a:solidFill>
              <a:latin typeface="Symbol" charset="0"/>
            </a:endParaRPr>
          </a:p>
          <a:p>
            <a:pPr marL="228600" indent="-228600">
              <a:spcBef>
                <a:spcPct val="20000"/>
              </a:spcBef>
              <a:buFont typeface="Arial"/>
              <a:buChar char="•"/>
              <a:defRPr/>
            </a:pPr>
            <a:endParaRPr lang="en-US" altLang="ja-JP" sz="2000" dirty="0" smtClean="0">
              <a:solidFill>
                <a:prstClr val="black"/>
              </a:solidFill>
              <a:latin typeface="Symbol" charset="0"/>
            </a:endParaRPr>
          </a:p>
          <a:p>
            <a:pPr>
              <a:spcBef>
                <a:spcPct val="20000"/>
              </a:spcBef>
              <a:defRPr/>
            </a:pPr>
            <a:endParaRPr lang="en-US" altLang="ja-JP" sz="2000" dirty="0" smtClean="0">
              <a:solidFill>
                <a:prstClr val="black"/>
              </a:solidFill>
              <a:latin typeface="Symbol" charset="0"/>
            </a:endParaRPr>
          </a:p>
          <a:p>
            <a:pPr>
              <a:spcBef>
                <a:spcPct val="20000"/>
              </a:spcBef>
              <a:defRPr/>
            </a:pPr>
            <a:endParaRPr lang="en-US" altLang="ja-JP" sz="2000" dirty="0" smtClean="0">
              <a:solidFill>
                <a:prstClr val="black"/>
              </a:solidFill>
              <a:latin typeface="Symbol" charset="0"/>
            </a:endParaRPr>
          </a:p>
          <a:p>
            <a:pPr>
              <a:spcBef>
                <a:spcPct val="20000"/>
              </a:spcBef>
              <a:defRPr/>
            </a:pPr>
            <a:endParaRPr lang="en-US" altLang="ja-JP" sz="1000" dirty="0" smtClean="0">
              <a:solidFill>
                <a:prstClr val="black"/>
              </a:solidFill>
              <a:latin typeface="Symbol" charset="0"/>
            </a:endParaRPr>
          </a:p>
          <a:p>
            <a:pPr marL="228600" indent="-228600">
              <a:spcBef>
                <a:spcPct val="20000"/>
              </a:spcBef>
              <a:buFont typeface="Arial"/>
              <a:buChar char="•"/>
              <a:defRPr/>
            </a:pPr>
            <a:r>
              <a:rPr lang="en-US" altLang="en-US" sz="2000" i="1" dirty="0" smtClean="0">
                <a:solidFill>
                  <a:srgbClr val="C0504D"/>
                </a:solidFill>
              </a:rPr>
              <a:t>  課題</a:t>
            </a:r>
          </a:p>
          <a:p>
            <a:pPr marL="228600" indent="-228600">
              <a:spcBef>
                <a:spcPct val="20000"/>
              </a:spcBef>
              <a:buFont typeface="Arial"/>
              <a:buChar char="•"/>
              <a:defRPr/>
            </a:pPr>
            <a:endParaRPr lang="en-US" altLang="ja-JP" sz="400" i="1" dirty="0" smtClean="0">
              <a:solidFill>
                <a:srgbClr val="FF0000"/>
              </a:solidFill>
              <a:latin typeface="Symbol" charset="0"/>
            </a:endParaRPr>
          </a:p>
          <a:p>
            <a:pPr marL="685800" lvl="1" indent="-228600">
              <a:spcBef>
                <a:spcPct val="20000"/>
              </a:spcBef>
              <a:buFont typeface="Arial"/>
              <a:buChar char="•"/>
              <a:defRPr/>
            </a:pPr>
            <a:r>
              <a:rPr lang="ja-JP" altLang="en-US" sz="2000" dirty="0" smtClean="0">
                <a:solidFill>
                  <a:prstClr val="black"/>
                </a:solidFill>
                <a:latin typeface="Symbol" charset="0"/>
              </a:rPr>
              <a:t>低統計</a:t>
            </a:r>
            <a:endParaRPr lang="en-US" altLang="ja-JP" sz="2000" dirty="0" smtClean="0">
              <a:solidFill>
                <a:prstClr val="black"/>
              </a:solidFill>
              <a:latin typeface="Symbol" charset="0"/>
            </a:endParaRPr>
          </a:p>
          <a:p>
            <a:pPr lvl="1">
              <a:spcBef>
                <a:spcPct val="20000"/>
              </a:spcBef>
              <a:defRPr/>
            </a:pPr>
            <a:r>
              <a:rPr lang="en-US" altLang="ja-JP" sz="400" dirty="0" smtClean="0">
                <a:solidFill>
                  <a:prstClr val="black"/>
                </a:solidFill>
                <a:latin typeface="Symbol" charset="0"/>
              </a:rPr>
              <a:t>    </a:t>
            </a:r>
          </a:p>
          <a:p>
            <a:pPr marL="685800" lvl="1" indent="-228600">
              <a:spcBef>
                <a:spcPct val="20000"/>
              </a:spcBef>
              <a:buFont typeface="Arial"/>
              <a:buChar char="•"/>
              <a:defRPr/>
            </a:pPr>
            <a:r>
              <a:rPr lang="ja-JP" altLang="en-US" sz="2000" dirty="0" smtClean="0">
                <a:solidFill>
                  <a:prstClr val="black"/>
                </a:solidFill>
                <a:latin typeface="Symbol" charset="0"/>
              </a:rPr>
              <a:t>高バックグラウンド</a:t>
            </a:r>
            <a:endParaRPr lang="en-US" altLang="ja-JP" sz="2000" dirty="0" smtClean="0">
              <a:solidFill>
                <a:prstClr val="black"/>
              </a:solidFill>
              <a:latin typeface="Symbol" charset="0"/>
            </a:endParaRPr>
          </a:p>
          <a:p>
            <a:pPr lvl="1">
              <a:spcBef>
                <a:spcPct val="20000"/>
              </a:spcBef>
              <a:defRPr/>
            </a:pPr>
            <a:r>
              <a:rPr lang="en-US" altLang="ja-JP" sz="400" dirty="0" smtClean="0">
                <a:solidFill>
                  <a:prstClr val="black"/>
                </a:solidFill>
                <a:latin typeface="Symbol" charset="0"/>
              </a:rPr>
              <a:t>       </a:t>
            </a:r>
          </a:p>
          <a:p>
            <a:pPr marL="685800" lvl="1" indent="-228600">
              <a:spcBef>
                <a:spcPct val="20000"/>
              </a:spcBef>
              <a:buFont typeface="Arial"/>
              <a:buChar char="•"/>
              <a:defRPr/>
            </a:pPr>
            <a:r>
              <a:rPr lang="ja-JP" altLang="en-US" sz="2000" dirty="0" smtClean="0">
                <a:solidFill>
                  <a:prstClr val="black"/>
                </a:solidFill>
                <a:latin typeface="Symbol" charset="0"/>
              </a:rPr>
              <a:t>低検出効率</a:t>
            </a:r>
            <a:endParaRPr lang="en-US" altLang="ja-JP" sz="2000" dirty="0" smtClean="0">
              <a:solidFill>
                <a:prstClr val="black"/>
              </a:solidFill>
              <a:latin typeface="Symbol" charset="0"/>
            </a:endParaRPr>
          </a:p>
          <a:p>
            <a:pPr lvl="1">
              <a:spcBef>
                <a:spcPct val="20000"/>
              </a:spcBef>
              <a:defRPr/>
            </a:pPr>
            <a:r>
              <a:rPr lang="en-US" altLang="ja-JP" sz="400" dirty="0" smtClean="0">
                <a:solidFill>
                  <a:prstClr val="black"/>
                </a:solidFill>
                <a:latin typeface="Symbol" charset="0"/>
              </a:rPr>
              <a:t>   </a:t>
            </a:r>
          </a:p>
          <a:p>
            <a:pPr marL="685800" lvl="1" indent="-228600">
              <a:spcBef>
                <a:spcPct val="20000"/>
              </a:spcBef>
              <a:buFont typeface="Arial"/>
              <a:buChar char="•"/>
              <a:defRPr/>
            </a:pPr>
            <a:r>
              <a:rPr lang="ja-JP" altLang="en-US" sz="2000" dirty="0" smtClean="0">
                <a:solidFill>
                  <a:prstClr val="black"/>
                </a:solidFill>
              </a:rPr>
              <a:t>単純な</a:t>
            </a:r>
            <a:r>
              <a:rPr lang="ja-JP" altLang="en-US" sz="2000" dirty="0" smtClean="0">
                <a:solidFill>
                  <a:prstClr val="black"/>
                </a:solidFill>
                <a:latin typeface="Symbol" charset="0"/>
              </a:rPr>
              <a:t>シグナル抽出</a:t>
            </a:r>
            <a:endParaRPr lang="en-US" altLang="ja-JP" sz="2000" dirty="0" smtClean="0">
              <a:solidFill>
                <a:prstClr val="black"/>
              </a:solidFill>
              <a:latin typeface="Symbol" charset="0"/>
            </a:endParaRPr>
          </a:p>
        </p:txBody>
      </p:sp>
      <p:sp>
        <p:nvSpPr>
          <p:cNvPr id="4" name="Rectangle 8"/>
          <p:cNvSpPr>
            <a:spLocks noChangeArrowheads="1"/>
          </p:cNvSpPr>
          <p:nvPr/>
        </p:nvSpPr>
        <p:spPr bwMode="auto">
          <a:xfrm>
            <a:off x="0" y="2389"/>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34149"/>
            <a:ext cx="8229600" cy="1143000"/>
          </a:xfrm>
        </p:spPr>
        <p:txBody>
          <a:bodyPr/>
          <a:lstStyle/>
          <a:p>
            <a:pPr>
              <a:defRPr/>
            </a:pPr>
            <a:r>
              <a:rPr lang="en-US" altLang="ja-JP"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 </a:t>
            </a:r>
            <a:r>
              <a:rPr lang="en-US" altLang="ja-JP" sz="2400"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Kossakowski, 1989</a:t>
            </a:r>
            <a:endParaRPr lang="en-US" altLang="ja-JP" sz="2400"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pic>
        <p:nvPicPr>
          <p:cNvPr id="6" name="図 5" descr="kossakowsk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418" y="808715"/>
            <a:ext cx="3174579" cy="1568903"/>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961724379"/>
              </p:ext>
            </p:extLst>
          </p:nvPr>
        </p:nvGraphicFramePr>
        <p:xfrm>
          <a:off x="4550844" y="2608781"/>
          <a:ext cx="4005914" cy="3352799"/>
        </p:xfrm>
        <a:graphic>
          <a:graphicData uri="http://schemas.openxmlformats.org/drawingml/2006/table">
            <a:tbl>
              <a:tblPr firstRow="1" bandRow="1">
                <a:tableStyleId>{2D5ABB26-0587-4C30-8999-92F81FD0307C}</a:tableStyleId>
              </a:tblPr>
              <a:tblGrid>
                <a:gridCol w="2744601"/>
                <a:gridCol w="1261313"/>
              </a:tblGrid>
              <a:tr h="201567">
                <a:tc>
                  <a:txBody>
                    <a:bodyPr/>
                    <a:lstStyle/>
                    <a:p>
                      <a:r>
                        <a:rPr kumimoji="1" lang="ja-JP" altLang="en-US" sz="1400" dirty="0" smtClean="0"/>
                        <a:t>中性子の崩壊頻度</a:t>
                      </a:r>
                      <a:r>
                        <a:rPr kumimoji="1" lang="en-US" altLang="ja-JP" sz="1400" dirty="0" smtClean="0"/>
                        <a:t> (S</a:t>
                      </a:r>
                      <a:r>
                        <a:rPr kumimoji="1" lang="en-US" altLang="ja-JP" sz="1400" baseline="-25000" dirty="0" smtClean="0"/>
                        <a:t>β</a:t>
                      </a:r>
                      <a:r>
                        <a:rPr kumimoji="1" lang="en-US" altLang="ja-JP" sz="1400" dirty="0" smtClean="0"/>
                        <a:t>)</a:t>
                      </a:r>
                      <a:endParaRPr kumimoji="1" lang="ja-JP" alt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t>0.1 cps</a:t>
                      </a:r>
                      <a:r>
                        <a:rPr kumimoji="1" lang="en-US" altLang="ja-JP" sz="1400" baseline="0" dirty="0" smtClean="0"/>
                        <a:t>        </a:t>
                      </a:r>
                      <a:endParaRPr kumimoji="1" lang="ja-JP" altLang="en-US" sz="14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275355">
                <a:tc>
                  <a:txBody>
                    <a:bodyPr/>
                    <a:lstStyle/>
                    <a:p>
                      <a:r>
                        <a:rPr kumimoji="1" lang="ja-JP" altLang="en-US" sz="1400" baseline="0" dirty="0" smtClean="0"/>
                        <a:t>中性子の</a:t>
                      </a:r>
                      <a:r>
                        <a:rPr kumimoji="1" lang="en-US" altLang="ja-JP" sz="1400" baseline="30000" dirty="0" smtClean="0"/>
                        <a:t>3</a:t>
                      </a:r>
                      <a:r>
                        <a:rPr kumimoji="1" lang="en-US" altLang="ja-JP" sz="1400" baseline="0" dirty="0" smtClean="0"/>
                        <a:t>He</a:t>
                      </a:r>
                      <a:r>
                        <a:rPr kumimoji="1" lang="ja-JP" altLang="en-US" sz="1400" baseline="0" dirty="0" smtClean="0"/>
                        <a:t>吸収頻度</a:t>
                      </a:r>
                      <a:r>
                        <a:rPr kumimoji="1" lang="en-US" altLang="ja-JP" sz="1400" baseline="0" dirty="0" smtClean="0"/>
                        <a:t> (</a:t>
                      </a:r>
                      <a:r>
                        <a:rPr kumimoji="1" lang="en-US" altLang="ja-JP" sz="1400" baseline="0" dirty="0" err="1" smtClean="0"/>
                        <a:t>S</a:t>
                      </a:r>
                      <a:r>
                        <a:rPr kumimoji="1" lang="en-US" altLang="ja-JP" sz="1400" baseline="-25000" dirty="0" err="1" smtClean="0"/>
                        <a:t>n</a:t>
                      </a:r>
                      <a:r>
                        <a:rPr kumimoji="1" lang="en-US" altLang="ja-JP" sz="1400" baseline="0" dirty="0" smtClean="0"/>
                        <a:t>)</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t>1.8</a:t>
                      </a:r>
                      <a:r>
                        <a:rPr kumimoji="1" lang="en-US" altLang="ja-JP" sz="1400" baseline="0" dirty="0" smtClean="0"/>
                        <a:t> cps</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kumimoji="1" lang="ja-JP" altLang="en-US" sz="1400" dirty="0" smtClean="0"/>
                        <a:t>環境バックグラウンド</a:t>
                      </a:r>
                      <a:r>
                        <a:rPr kumimoji="1" lang="en-US" altLang="ja-JP" sz="1400" dirty="0" smtClean="0"/>
                        <a:t> (B</a:t>
                      </a:r>
                      <a:r>
                        <a:rPr kumimoji="1" lang="en-US" altLang="ja-JP" sz="1400" baseline="-25000" dirty="0" smtClean="0"/>
                        <a:t>e</a:t>
                      </a:r>
                      <a:r>
                        <a:rPr kumimoji="1" lang="en-US" altLang="ja-JP" sz="1400" dirty="0" smtClean="0"/>
                        <a:t>)</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t>80 cps</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2607">
                <a:tc>
                  <a:txBody>
                    <a:bodyPr/>
                    <a:lstStyle/>
                    <a:p>
                      <a:r>
                        <a:rPr kumimoji="1" lang="ja-JP" altLang="en-US" sz="1400" dirty="0" smtClean="0"/>
                        <a:t>ビーム起因バックグラウンド</a:t>
                      </a:r>
                      <a:r>
                        <a:rPr kumimoji="1" lang="en-US" altLang="ja-JP" sz="1400" dirty="0" smtClean="0"/>
                        <a:t> (B</a:t>
                      </a:r>
                      <a:r>
                        <a:rPr kumimoji="1" lang="en-US" altLang="ja-JP" sz="1400" baseline="-25000" dirty="0" smtClean="0"/>
                        <a:t>b</a:t>
                      </a:r>
                      <a:r>
                        <a:rPr kumimoji="1" lang="en-US" altLang="ja-JP" sz="1400" dirty="0" smtClean="0"/>
                        <a:t>)</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t>20 cps</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kumimoji="1" lang="ja-JP" altLang="en-US" sz="1400" baseline="0" dirty="0" smtClean="0"/>
                        <a:t>中性子崩壊に対する検出効率</a:t>
                      </a:r>
                      <a:r>
                        <a:rPr kumimoji="1" lang="en-US" altLang="ja-JP" sz="1400" baseline="0" dirty="0" smtClean="0"/>
                        <a:t> (</a:t>
                      </a:r>
                      <a:r>
                        <a:rPr kumimoji="1" lang="en-US" altLang="ja-JP" sz="1400" dirty="0" err="1" smtClean="0"/>
                        <a:t>ε</a:t>
                      </a:r>
                      <a:r>
                        <a:rPr kumimoji="1" lang="en-US" altLang="ja-JP" sz="1400" baseline="-25000" dirty="0" smtClean="0"/>
                        <a:t>β</a:t>
                      </a:r>
                      <a:r>
                        <a:rPr kumimoji="1" lang="en-US" altLang="ja-JP" sz="1400" baseline="0" dirty="0" smtClean="0"/>
                        <a:t>)</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t>87.2%</a:t>
                      </a:r>
                      <a:endParaRPr kumimoji="1" lang="ja-JP" altLang="en-US"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4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smtClean="0">
                          <a:latin typeface="Lucida Sans Unicode" charset="0"/>
                          <a:ea typeface="ＭＳ Ｐゴシック" charset="0"/>
                          <a:cs typeface="ＭＳ Ｐゴシック" charset="0"/>
                        </a:rPr>
                        <a:t>中性子の</a:t>
                      </a:r>
                      <a:r>
                        <a:rPr kumimoji="1" lang="en-US" altLang="ja-JP" sz="1400" baseline="30000" dirty="0" smtClean="0"/>
                        <a:t>3</a:t>
                      </a:r>
                      <a:r>
                        <a:rPr kumimoji="1" lang="en-US" altLang="ja-JP" sz="1400" baseline="0" dirty="0" smtClean="0"/>
                        <a:t>He</a:t>
                      </a:r>
                      <a:r>
                        <a:rPr kumimoji="1" lang="ja-JP" altLang="en-US" sz="1400" baseline="0" dirty="0" smtClean="0"/>
                        <a:t>吸収に対する</a:t>
                      </a:r>
                      <a:r>
                        <a:rPr kumimoji="1" lang="en-US" altLang="ja-JP" sz="1400" baseline="0" dirty="0" smtClean="0"/>
                        <a:t> (</a:t>
                      </a:r>
                      <a:r>
                        <a:rPr kumimoji="1" lang="en-US" altLang="ja-JP" sz="1400" dirty="0" err="1" smtClean="0"/>
                        <a:t>ε</a:t>
                      </a:r>
                      <a:r>
                        <a:rPr kumimoji="1" lang="en-US" altLang="ja-JP" sz="1400" baseline="-25000" dirty="0" err="1" smtClean="0"/>
                        <a:t>n</a:t>
                      </a:r>
                      <a:r>
                        <a:rPr kumimoji="1" lang="en-US" altLang="ja-JP" sz="1400" baseline="0" dirty="0" smtClean="0"/>
                        <a:t>)</a:t>
                      </a:r>
                      <a:endParaRPr kumimoji="1" lang="ja-JP" altLang="en-US" sz="1400" dirty="0" smtClean="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1400" dirty="0" smtClean="0"/>
                        <a:t>99.4%</a:t>
                      </a:r>
                      <a:endParaRPr kumimoji="1" lang="ja-JP" altLang="en-US" sz="1400" dirty="0"/>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kumimoji="1" lang="ja-JP" altLang="en-US" sz="1400" baseline="0" dirty="0" smtClean="0">
                          <a:solidFill>
                            <a:srgbClr val="FF0000"/>
                          </a:solidFill>
                        </a:rPr>
                        <a:t>統計誤差（</a:t>
                      </a:r>
                      <a:r>
                        <a:rPr kumimoji="1" lang="en-US" altLang="ja-JP" sz="1400" baseline="0" dirty="0" smtClean="0">
                          <a:solidFill>
                            <a:srgbClr val="FF0000"/>
                          </a:solidFill>
                        </a:rPr>
                        <a:t>34hours</a:t>
                      </a:r>
                      <a:r>
                        <a:rPr kumimoji="1" lang="ja-JP" altLang="en-US" sz="1400" baseline="0" dirty="0" smtClean="0">
                          <a:solidFill>
                            <a:srgbClr val="FF0000"/>
                          </a:solidFill>
                        </a:rPr>
                        <a:t>）</a:t>
                      </a:r>
                      <a:r>
                        <a:rPr kumimoji="1" lang="en-US" altLang="ja-JP" sz="1400" baseline="0" dirty="0" smtClean="0">
                          <a:solidFill>
                            <a:srgbClr val="FF0000"/>
                          </a:solidFill>
                        </a:rPr>
                        <a:t> </a:t>
                      </a:r>
                      <a:endParaRPr kumimoji="1" lang="ja-JP" altLang="en-US" sz="1400" dirty="0">
                        <a:solidFill>
                          <a:srgbClr val="FF0000"/>
                        </a:solidFill>
                      </a:endParaRPr>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solidFill>
                            <a:srgbClr val="FF0000"/>
                          </a:solidFill>
                        </a:rPr>
                        <a:t>3.1%</a:t>
                      </a:r>
                      <a:endParaRPr kumimoji="1" lang="ja-JP" altLang="en-US" sz="1400" dirty="0">
                        <a:solidFill>
                          <a:srgbClr val="FF0000"/>
                        </a:solidFill>
                      </a:endParaRPr>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2001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err="1" smtClean="0">
                          <a:solidFill>
                            <a:srgbClr val="FF0000"/>
                          </a:solidFill>
                        </a:rPr>
                        <a:t>ε</a:t>
                      </a:r>
                      <a:r>
                        <a:rPr kumimoji="1" lang="en-US" altLang="ja-JP" sz="1400" baseline="-25000" dirty="0" smtClean="0">
                          <a:solidFill>
                            <a:srgbClr val="FF0000"/>
                          </a:solidFill>
                        </a:rPr>
                        <a:t>β</a:t>
                      </a:r>
                      <a:r>
                        <a:rPr lang="ja-JP" altLang="en-US" sz="1400" dirty="0" smtClean="0">
                          <a:solidFill>
                            <a:srgbClr val="FF0000"/>
                          </a:solidFill>
                          <a:latin typeface="Lucida Sans Unicode" charset="0"/>
                          <a:ea typeface="ＭＳ Ｐゴシック" charset="0"/>
                          <a:cs typeface="ＭＳ Ｐゴシック" charset="0"/>
                        </a:rPr>
                        <a:t>の補正に伴う誤差</a:t>
                      </a:r>
                      <a:endParaRPr lang="en-US" altLang="ja-JP" sz="1400" dirty="0" smtClean="0">
                        <a:solidFill>
                          <a:srgbClr val="FF0000"/>
                        </a:solidFill>
                        <a:latin typeface="Lucida Sans Unicode" charset="0"/>
                        <a:ea typeface="ＭＳ Ｐゴシック" charset="0"/>
                        <a:cs typeface="ＭＳ Ｐゴシック"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solidFill>
                            <a:srgbClr val="FF0000"/>
                          </a:solidFill>
                        </a:rPr>
                        <a:t>1.1%</a:t>
                      </a:r>
                      <a:endParaRPr kumimoji="1" lang="ja-JP" altLang="en-US" sz="1400" dirty="0">
                        <a:solidFill>
                          <a:srgbClr val="FF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62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err="1" smtClean="0">
                          <a:solidFill>
                            <a:srgbClr val="FF0000"/>
                          </a:solidFill>
                        </a:rPr>
                        <a:t>ε</a:t>
                      </a:r>
                      <a:r>
                        <a:rPr kumimoji="1" lang="en-US" altLang="ja-JP" sz="1400" baseline="-25000" dirty="0" err="1" smtClean="0">
                          <a:solidFill>
                            <a:srgbClr val="FF0000"/>
                          </a:solidFill>
                        </a:rPr>
                        <a:t>n</a:t>
                      </a:r>
                      <a:r>
                        <a:rPr lang="ja-JP" altLang="en-US" sz="1400" dirty="0" smtClean="0">
                          <a:solidFill>
                            <a:srgbClr val="FF0000"/>
                          </a:solidFill>
                          <a:latin typeface="Lucida Sans Unicode" charset="0"/>
                          <a:ea typeface="ＭＳ Ｐゴシック" charset="0"/>
                          <a:cs typeface="ＭＳ Ｐゴシック" charset="0"/>
                        </a:rPr>
                        <a:t>の補正に伴う誤差</a:t>
                      </a:r>
                      <a:endParaRPr kumimoji="1" lang="ja-JP" altLang="en-US" sz="1400" dirty="0" smtClean="0">
                        <a:solidFill>
                          <a:srgbClr val="FF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solidFill>
                            <a:srgbClr val="FF0000"/>
                          </a:solidFill>
                        </a:rPr>
                        <a:t>0.6%</a:t>
                      </a:r>
                      <a:endParaRPr kumimoji="1" lang="ja-JP" altLang="en-US" sz="1400" dirty="0">
                        <a:solidFill>
                          <a:srgbClr val="FF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401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rgbClr val="FF0000"/>
                          </a:solidFill>
                        </a:rPr>
                        <a:t>B</a:t>
                      </a:r>
                      <a:r>
                        <a:rPr kumimoji="1" lang="en-US" altLang="ja-JP" sz="1400" baseline="-25000" dirty="0" smtClean="0">
                          <a:solidFill>
                            <a:srgbClr val="FF0000"/>
                          </a:solidFill>
                        </a:rPr>
                        <a:t>b</a:t>
                      </a:r>
                      <a:r>
                        <a:rPr lang="ja-JP" altLang="en-US" sz="1400" dirty="0" smtClean="0">
                          <a:solidFill>
                            <a:srgbClr val="FF0000"/>
                          </a:solidFill>
                          <a:latin typeface="Lucida Sans Unicode" charset="0"/>
                          <a:ea typeface="ＭＳ Ｐゴシック" charset="0"/>
                          <a:cs typeface="ＭＳ Ｐゴシック" charset="0"/>
                        </a:rPr>
                        <a:t>の引き算に伴う誤差</a:t>
                      </a:r>
                      <a:endParaRPr kumimoji="1" lang="ja-JP" altLang="en-US" sz="1400" baseline="-25000" dirty="0" smtClean="0">
                        <a:solidFill>
                          <a:srgbClr val="FF0000"/>
                        </a:solidFill>
                      </a:endParaRPr>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1400" dirty="0" smtClean="0">
                          <a:solidFill>
                            <a:srgbClr val="FF0000"/>
                          </a:solidFill>
                        </a:rPr>
                        <a:t>0.9%</a:t>
                      </a:r>
                      <a:endParaRPr kumimoji="1" lang="ja-JP" altLang="en-US" sz="1400" dirty="0">
                        <a:solidFill>
                          <a:srgbClr val="FF0000"/>
                        </a:solidFill>
                      </a:endParaRPr>
                    </a:p>
                  </a:txBody>
                  <a:tcP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528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Result</a:t>
                      </a:r>
                      <a:endParaRPr kumimoji="1" lang="ja-JP" altLang="en-US" sz="1400"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sz="1400" dirty="0" smtClean="0"/>
                        <a:t>878 ± 27 ±</a:t>
                      </a:r>
                      <a:r>
                        <a:rPr kumimoji="1" lang="en-US" altLang="ja-JP" sz="1400" baseline="0" dirty="0" smtClean="0"/>
                        <a:t> 14 s</a:t>
                      </a:r>
                      <a:endParaRPr kumimoji="1" lang="ja-JP" altLang="en-US" sz="14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2" name="図 1" descr="Kossakowski_Beam.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89" y="2229814"/>
            <a:ext cx="2561765" cy="1725878"/>
          </a:xfrm>
          <a:prstGeom prst="rect">
            <a:avLst/>
          </a:prstGeom>
        </p:spPr>
      </p:pic>
      <p:sp>
        <p:nvSpPr>
          <p:cNvPr id="30" name="正方形/長方形 54"/>
          <p:cNvSpPr>
            <a:spLocks noChangeArrowheads="1"/>
          </p:cNvSpPr>
          <p:nvPr/>
        </p:nvSpPr>
        <p:spPr bwMode="auto">
          <a:xfrm>
            <a:off x="308241" y="6438110"/>
            <a:ext cx="8614995" cy="369332"/>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ja-JP" altLang="en-US" dirty="0" smtClean="0">
                <a:solidFill>
                  <a:srgbClr val="FF0000"/>
                </a:solidFill>
                <a:latin typeface="Lucida Sans Unicode" charset="0"/>
                <a:ea typeface="ＭＳ Ｐゴシック" charset="0"/>
                <a:cs typeface="ＭＳ Ｐゴシック" charset="0"/>
              </a:rPr>
              <a:t>本研究　：　全く新しいアプローチによって上記の課題を克服する</a:t>
            </a:r>
            <a:endParaRPr lang="ja-JP" altLang="en-US" dirty="0">
              <a:solidFill>
                <a:srgbClr val="FF0000"/>
              </a:solidFill>
              <a:latin typeface="Lucida Sans Unicode" charset="0"/>
              <a:ea typeface="ＭＳ Ｐゴシック" charset="0"/>
              <a:cs typeface="ＭＳ Ｐゴシック" charset="0"/>
            </a:endParaRPr>
          </a:p>
        </p:txBody>
      </p:sp>
      <p:sp>
        <p:nvSpPr>
          <p:cNvPr id="31" name="曲折矢印 30"/>
          <p:cNvSpPr/>
          <p:nvPr/>
        </p:nvSpPr>
        <p:spPr>
          <a:xfrm rot="5400000">
            <a:off x="8153631" y="2597727"/>
            <a:ext cx="372391" cy="617660"/>
          </a:xfrm>
          <a:prstGeom prst="bentArrow">
            <a:avLst>
              <a:gd name="adj1" fmla="val 11995"/>
              <a:gd name="adj2" fmla="val 25000"/>
              <a:gd name="adj3" fmla="val 25000"/>
              <a:gd name="adj4" fmla="val 4375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角丸四角形 31"/>
          <p:cNvSpPr/>
          <p:nvPr/>
        </p:nvSpPr>
        <p:spPr>
          <a:xfrm>
            <a:off x="8030997" y="3198587"/>
            <a:ext cx="1044067"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rPr>
              <a:t>duty factor </a:t>
            </a:r>
            <a:r>
              <a:rPr lang="ja-JP" altLang="en-US" sz="1200" dirty="0" smtClean="0">
                <a:solidFill>
                  <a:schemeClr val="tx1"/>
                </a:solidFill>
              </a:rPr>
              <a:t>を考慮すると</a:t>
            </a:r>
            <a:r>
              <a:rPr lang="en-US" altLang="ja-JP" sz="1200" dirty="0" smtClean="0">
                <a:solidFill>
                  <a:schemeClr val="tx1"/>
                </a:solidFill>
              </a:rPr>
              <a:t>2cps</a:t>
            </a:r>
            <a:r>
              <a:rPr lang="ja-JP" altLang="en-US" sz="1200" dirty="0" smtClean="0">
                <a:solidFill>
                  <a:schemeClr val="tx1"/>
                </a:solidFill>
              </a:rPr>
              <a:t>相当</a:t>
            </a:r>
            <a:endParaRPr kumimoji="1" lang="ja-JP" altLang="en-US" sz="1200" dirty="0">
              <a:solidFill>
                <a:schemeClr val="tx1"/>
              </a:solidFill>
            </a:endParaRPr>
          </a:p>
        </p:txBody>
      </p:sp>
      <p:sp>
        <p:nvSpPr>
          <p:cNvPr id="10" name="下矢印 9"/>
          <p:cNvSpPr/>
          <p:nvPr/>
        </p:nvSpPr>
        <p:spPr>
          <a:xfrm flipV="1">
            <a:off x="1791974" y="3955692"/>
            <a:ext cx="484632" cy="3711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 11"/>
          <p:cNvSpPr>
            <a:spLocks noGrp="1"/>
          </p:cNvSpPr>
          <p:nvPr>
            <p:ph type="sldNum" sz="quarter" idx="12"/>
          </p:nvPr>
        </p:nvSpPr>
        <p:spPr/>
        <p:txBody>
          <a:bodyPr/>
          <a:lstStyle/>
          <a:p>
            <a:fld id="{9B0CFA48-2645-BA46-ACA1-D8C7F53859BA}" type="slidenum">
              <a:rPr kumimoji="1" lang="ja-JP" altLang="en-US" smtClean="0"/>
              <a:pPr/>
              <a:t>33</a:t>
            </a:fld>
            <a:endParaRPr kumimoji="1" lang="ja-JP" altLang="en-US"/>
          </a:p>
        </p:txBody>
      </p:sp>
    </p:spTree>
    <p:extLst>
      <p:ext uri="{BB962C8B-B14F-4D97-AF65-F5344CB8AC3E}">
        <p14:creationId xmlns:p14="http://schemas.microsoft.com/office/powerpoint/2010/main" val="20972535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FeShie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5" y="2868081"/>
            <a:ext cx="4776733" cy="3870199"/>
          </a:xfrm>
          <a:prstGeom prst="rect">
            <a:avLst/>
          </a:prstGeom>
        </p:spPr>
      </p:pic>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a:spLocks noGrp="1" noChangeArrowheads="1"/>
          </p:cNvSpPr>
          <p:nvPr>
            <p:ph type="title"/>
          </p:nvPr>
        </p:nvSpPr>
        <p:spPr>
          <a:xfrm>
            <a:off x="0" y="-234950"/>
            <a:ext cx="8788400" cy="1143000"/>
          </a:xfrm>
        </p:spPr>
        <p:txBody>
          <a:bodyPr>
            <a:normAutofit/>
          </a:bodyPr>
          <a:lstStyle/>
          <a:p>
            <a:pPr>
              <a:defRPr/>
            </a:pPr>
            <a:r>
              <a:rPr lang="en-US" altLang="ja-JP" i="1" dirty="0" err="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TPC</a:t>
            </a:r>
            <a:r>
              <a:rPr lang="en-US" altLang="en-US" i="1" dirty="0" err="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上流</a:t>
            </a: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での中性子起因の</a:t>
            </a:r>
            <a:r>
              <a:rPr lang="en-US" altLang="ja-JP"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BG</a:t>
            </a: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抑制</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8" name="コンテンツ プレースホルダー 1"/>
          <p:cNvSpPr>
            <a:spLocks noGrp="1"/>
          </p:cNvSpPr>
          <p:nvPr>
            <p:ph idx="1"/>
          </p:nvPr>
        </p:nvSpPr>
        <p:spPr>
          <a:xfrm>
            <a:off x="11116" y="792143"/>
            <a:ext cx="6381750" cy="2365740"/>
          </a:xfrm>
        </p:spPr>
        <p:txBody>
          <a:bodyPr>
            <a:normAutofit/>
          </a:bodyPr>
          <a:lstStyle/>
          <a:p>
            <a:r>
              <a:rPr lang="en-US" altLang="ja-JP" sz="2400" i="1" dirty="0" smtClean="0">
                <a:solidFill>
                  <a:srgbClr val="C0504D"/>
                </a:solidFill>
                <a:latin typeface="Lucida Sans Unicode" charset="0"/>
                <a:ea typeface="ＭＳ Ｐゴシック" charset="0"/>
                <a:cs typeface="ＭＳ Ｐゴシック" charset="0"/>
              </a:rPr>
              <a:t>SFC</a:t>
            </a:r>
            <a:r>
              <a:rPr lang="ja-JP" altLang="en-US" sz="2400" i="1" dirty="0" smtClean="0">
                <a:solidFill>
                  <a:srgbClr val="C0504D"/>
                </a:solidFill>
                <a:latin typeface="Lucida Sans Unicode" charset="0"/>
                <a:ea typeface="ＭＳ Ｐゴシック" charset="0"/>
                <a:cs typeface="ＭＳ Ｐゴシック" charset="0"/>
              </a:rPr>
              <a:t>遮蔽および</a:t>
            </a:r>
            <a:r>
              <a:rPr lang="en-US" altLang="ja-JP" sz="2400" i="1" dirty="0" smtClean="0">
                <a:solidFill>
                  <a:srgbClr val="C0504D"/>
                </a:solidFill>
                <a:latin typeface="Lucida Sans Unicode" charset="0"/>
                <a:ea typeface="ＭＳ Ｐゴシック" charset="0"/>
                <a:cs typeface="ＭＳ Ｐゴシック" charset="0"/>
              </a:rPr>
              <a:t>BL04</a:t>
            </a:r>
            <a:r>
              <a:rPr lang="ja-JP" altLang="en-US" sz="2400" i="1" dirty="0" smtClean="0">
                <a:solidFill>
                  <a:srgbClr val="C0504D"/>
                </a:solidFill>
                <a:latin typeface="Lucida Sans Unicode" charset="0"/>
                <a:ea typeface="ＭＳ Ｐゴシック" charset="0"/>
                <a:cs typeface="ＭＳ Ｐゴシック" charset="0"/>
              </a:rPr>
              <a:t>遮蔽</a:t>
            </a:r>
            <a:endParaRPr lang="en-US" altLang="ja-JP" sz="2400" i="1" dirty="0" smtClean="0">
              <a:solidFill>
                <a:srgbClr val="C0504D"/>
              </a:solidFill>
              <a:latin typeface="Lucida Sans Unicode" charset="0"/>
              <a:ea typeface="ＭＳ Ｐゴシック" charset="0"/>
              <a:cs typeface="ＭＳ Ｐゴシック" charset="0"/>
            </a:endParaRPr>
          </a:p>
          <a:p>
            <a:endParaRPr lang="en-US" altLang="ja-JP" sz="800" i="1" dirty="0">
              <a:solidFill>
                <a:srgbClr val="C0504D"/>
              </a:solidFill>
              <a:latin typeface="Lucida Sans Unicode" charset="0"/>
              <a:ea typeface="ＭＳ Ｐゴシック" charset="0"/>
              <a:cs typeface="ＭＳ Ｐゴシック" charset="0"/>
            </a:endParaRPr>
          </a:p>
          <a:p>
            <a:pPr lvl="2"/>
            <a:r>
              <a:rPr lang="en-US" altLang="ja-JP" sz="2000" dirty="0" smtClean="0">
                <a:latin typeface="Lucida Sans Unicode" charset="0"/>
                <a:ea typeface="ＭＳ Ｐゴシック" charset="0"/>
              </a:rPr>
              <a:t>2cps </a:t>
            </a:r>
            <a:r>
              <a:rPr lang="ja-JP" altLang="en-US" sz="2000" dirty="0" smtClean="0">
                <a:latin typeface="Lucida Sans Unicode" charset="0"/>
                <a:ea typeface="ＭＳ Ｐゴシック" charset="0"/>
              </a:rPr>
              <a:t>まで減少</a:t>
            </a:r>
            <a:endParaRPr lang="en-US" altLang="ja-JP" sz="2000" dirty="0" smtClean="0">
              <a:latin typeface="Lucida Sans Unicode" charset="0"/>
              <a:ea typeface="ＭＳ Ｐゴシック" charset="0"/>
            </a:endParaRPr>
          </a:p>
          <a:p>
            <a:pPr lvl="2"/>
            <a:r>
              <a:rPr lang="ja-JP" altLang="en-US" sz="2000" dirty="0" smtClean="0">
                <a:latin typeface="Lucida Sans Unicode" charset="0"/>
                <a:ea typeface="ＭＳ Ｐゴシック" charset="0"/>
              </a:rPr>
              <a:t>環境放射線と同様のシグナルセレクション</a:t>
            </a:r>
            <a:endParaRPr lang="en-US" altLang="ja-JP" sz="2000" dirty="0" smtClean="0">
              <a:latin typeface="Lucida Sans Unicode" charset="0"/>
              <a:ea typeface="ＭＳ Ｐゴシック" charset="0"/>
            </a:endParaRPr>
          </a:p>
          <a:p>
            <a:pPr lvl="2"/>
            <a:r>
              <a:rPr lang="en-US" altLang="ja-JP" sz="2000" dirty="0" smtClean="0">
                <a:latin typeface="Lucida Sans Unicode" charset="0"/>
                <a:ea typeface="ＭＳ Ｐゴシック" charset="0"/>
              </a:rPr>
              <a:t>B/S ~ 0.25</a:t>
            </a:r>
            <a:endParaRPr lang="en-US" altLang="ja-JP" sz="2000" dirty="0">
              <a:latin typeface="Lucida Sans Unicode" charset="0"/>
              <a:ea typeface="ＭＳ Ｐゴシック" charset="0"/>
            </a:endParaRPr>
          </a:p>
          <a:p>
            <a:pPr lvl="3"/>
            <a:endParaRPr lang="en-US" altLang="ja-JP" dirty="0">
              <a:latin typeface="Lucida Sans Unicode" charset="0"/>
              <a:ea typeface="ＭＳ Ｐゴシック" charset="0"/>
            </a:endParaRPr>
          </a:p>
        </p:txBody>
      </p:sp>
      <p:sp>
        <p:nvSpPr>
          <p:cNvPr id="9" name="スライド番号プレースホルダ 8"/>
          <p:cNvSpPr>
            <a:spLocks noGrp="1"/>
          </p:cNvSpPr>
          <p:nvPr>
            <p:ph type="sldNum" sz="quarter" idx="12"/>
          </p:nvPr>
        </p:nvSpPr>
        <p:spPr/>
        <p:txBody>
          <a:bodyPr/>
          <a:lstStyle/>
          <a:p>
            <a:fld id="{9B0CFA48-2645-BA46-ACA1-D8C7F53859BA}" type="slidenum">
              <a:rPr kumimoji="1" lang="ja-JP" altLang="en-US" smtClean="0"/>
              <a:pPr/>
              <a:t>34</a:t>
            </a:fld>
            <a:endParaRPr kumimoji="1" lang="ja-JP" altLang="en-US"/>
          </a:p>
        </p:txBody>
      </p:sp>
      <p:pic>
        <p:nvPicPr>
          <p:cNvPr id="10" name="図 9" descr="Shielding2.eps"/>
          <p:cNvPicPr>
            <a:picLocks noChangeAspect="1"/>
          </p:cNvPicPr>
          <p:nvPr/>
        </p:nvPicPr>
        <p:blipFill rotWithShape="1">
          <a:blip r:embed="rId3">
            <a:extLst>
              <a:ext uri="{28A0092B-C50C-407E-A947-70E740481C1C}">
                <a14:useLocalDpi xmlns:a14="http://schemas.microsoft.com/office/drawing/2010/main" val="0"/>
              </a:ext>
            </a:extLst>
          </a:blip>
          <a:srcRect t="7843" r="7021"/>
          <a:stretch/>
        </p:blipFill>
        <p:spPr>
          <a:xfrm>
            <a:off x="5003405" y="2868081"/>
            <a:ext cx="4149931" cy="3989918"/>
          </a:xfrm>
          <a:prstGeom prst="rect">
            <a:avLst/>
          </a:prstGeom>
        </p:spPr>
      </p:pic>
    </p:spTree>
    <p:extLst>
      <p:ext uri="{BB962C8B-B14F-4D97-AF65-F5344CB8AC3E}">
        <p14:creationId xmlns:p14="http://schemas.microsoft.com/office/powerpoint/2010/main" val="36826225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図 65" descr="Trigger_circu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 y="1707604"/>
            <a:ext cx="9144000" cy="4587230"/>
          </a:xfrm>
          <a:prstGeom prst="rect">
            <a:avLst/>
          </a:prstGeom>
        </p:spPr>
      </p:pic>
      <p:sp>
        <p:nvSpPr>
          <p:cNvPr id="67"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68" name="Rectangle 2"/>
          <p:cNvSpPr>
            <a:spLocks noGrp="1" noChangeArrowheads="1"/>
          </p:cNvSpPr>
          <p:nvPr>
            <p:ph type="title"/>
          </p:nvPr>
        </p:nvSpPr>
        <p:spPr>
          <a:xfrm>
            <a:off x="0" y="-234950"/>
            <a:ext cx="8788400" cy="1143000"/>
          </a:xfrm>
        </p:spPr>
        <p:txBody>
          <a:bodyPr>
            <a:normAutofit/>
          </a:bodyPr>
          <a:lstStyle/>
          <a:p>
            <a:pPr>
              <a:defRPr/>
            </a:pP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トリガー</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5" name="スライド番号プレースホルダ 4"/>
          <p:cNvSpPr>
            <a:spLocks noGrp="1"/>
          </p:cNvSpPr>
          <p:nvPr>
            <p:ph type="sldNum" sz="quarter" idx="12"/>
          </p:nvPr>
        </p:nvSpPr>
        <p:spPr/>
        <p:txBody>
          <a:bodyPr/>
          <a:lstStyle/>
          <a:p>
            <a:fld id="{9B0CFA48-2645-BA46-ACA1-D8C7F53859BA}" type="slidenum">
              <a:rPr kumimoji="1" lang="ja-JP" altLang="en-US" smtClean="0"/>
              <a:pPr/>
              <a:t>35</a:t>
            </a:fld>
            <a:endParaRPr kumimoji="1" lang="ja-JP" altLang="en-US"/>
          </a:p>
        </p:txBody>
      </p:sp>
    </p:spTree>
    <p:extLst>
      <p:ext uri="{BB962C8B-B14F-4D97-AF65-F5344CB8AC3E}">
        <p14:creationId xmlns:p14="http://schemas.microsoft.com/office/powerpoint/2010/main" val="10137852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
          <p:cNvSpPr txBox="1">
            <a:spLocks/>
          </p:cNvSpPr>
          <p:nvPr/>
        </p:nvSpPr>
        <p:spPr>
          <a:xfrm>
            <a:off x="14288" y="787398"/>
            <a:ext cx="9070975" cy="60706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2400" i="1" dirty="0" smtClean="0">
                <a:solidFill>
                  <a:srgbClr val="C0504D"/>
                </a:solidFill>
                <a:latin typeface="Lucida Sans Unicode" charset="0"/>
                <a:ea typeface="ＭＳ Ｐゴシック" charset="0"/>
                <a:cs typeface="ＭＳ Ｐゴシック" charset="0"/>
              </a:rPr>
              <a:t>減圧による寄与</a:t>
            </a:r>
            <a:endParaRPr lang="en-US" altLang="ja-JP" sz="2400" i="1" dirty="0" smtClean="0">
              <a:solidFill>
                <a:srgbClr val="C0504D"/>
              </a:solidFill>
              <a:latin typeface="Lucida Sans Unicode" charset="0"/>
              <a:ea typeface="ＭＳ Ｐゴシック" charset="0"/>
              <a:cs typeface="ＭＳ Ｐゴシック" charset="0"/>
            </a:endParaRPr>
          </a:p>
          <a:p>
            <a:endParaRPr lang="en-US" altLang="ja-JP" sz="800" i="1" dirty="0" smtClean="0">
              <a:solidFill>
                <a:srgbClr val="C0504D"/>
              </a:solidFill>
              <a:latin typeface="Lucida Sans Unicode" charset="0"/>
              <a:ea typeface="ＭＳ Ｐゴシック" charset="0"/>
              <a:cs typeface="ＭＳ Ｐゴシック" charset="0"/>
            </a:endParaRPr>
          </a:p>
          <a:p>
            <a:pPr lvl="1">
              <a:buFont typeface="Wingdings" charset="2"/>
              <a:buChar char="Ø"/>
            </a:pPr>
            <a:r>
              <a:rPr lang="ja-JP" altLang="en-US" sz="1800" dirty="0" smtClean="0">
                <a:solidFill>
                  <a:srgbClr val="000000"/>
                </a:solidFill>
                <a:latin typeface="Lucida Sans Unicode" charset="0"/>
                <a:ea typeface="ＭＳ Ｐゴシック" charset="0"/>
                <a:cs typeface="ＭＳ Ｐゴシック" charset="0"/>
              </a:rPr>
              <a:t>飛程が伸びる</a:t>
            </a:r>
            <a:endParaRPr lang="en-US" altLang="ja-JP" sz="1800" dirty="0" smtClean="0">
              <a:solidFill>
                <a:srgbClr val="000000"/>
              </a:solidFill>
              <a:latin typeface="Lucida Sans Unicode" charset="0"/>
              <a:ea typeface="ＭＳ Ｐゴシック" charset="0"/>
              <a:cs typeface="ＭＳ Ｐゴシック" charset="0"/>
            </a:endParaRPr>
          </a:p>
          <a:p>
            <a:pPr lvl="1">
              <a:buFont typeface="Wingdings" charset="2"/>
              <a:buChar char="Ø"/>
            </a:pPr>
            <a:endParaRPr lang="en-US" altLang="ja-JP" sz="800" dirty="0" smtClean="0">
              <a:solidFill>
                <a:srgbClr val="000000"/>
              </a:solidFill>
              <a:latin typeface="Lucida Sans Unicode" charset="0"/>
              <a:ea typeface="ＭＳ Ｐゴシック" charset="0"/>
              <a:cs typeface="ＭＳ Ｐゴシック" charset="0"/>
            </a:endParaRPr>
          </a:p>
          <a:p>
            <a:pPr lvl="1">
              <a:buFont typeface="Wingdings" charset="2"/>
              <a:buChar char="Ø"/>
            </a:pPr>
            <a:r>
              <a:rPr lang="en-US" altLang="ja-JP" sz="1800" dirty="0" smtClean="0">
                <a:solidFill>
                  <a:srgbClr val="000000"/>
                </a:solidFill>
                <a:latin typeface="Lucida Sans Unicode" charset="0"/>
                <a:ea typeface="ＭＳ Ｐゴシック" charset="0"/>
                <a:cs typeface="ＭＳ Ｐゴシック" charset="0"/>
              </a:rPr>
              <a:t>TPC</a:t>
            </a:r>
            <a:r>
              <a:rPr lang="ja-JP" altLang="en-US" sz="1800" dirty="0" smtClean="0">
                <a:solidFill>
                  <a:srgbClr val="000000"/>
                </a:solidFill>
                <a:latin typeface="Lucida Sans Unicode" charset="0"/>
                <a:ea typeface="ＭＳ Ｐゴシック" charset="0"/>
                <a:cs typeface="ＭＳ Ｐゴシック" charset="0"/>
              </a:rPr>
              <a:t>を抜ける電子が落とすエネルギーが減る</a:t>
            </a:r>
            <a:endParaRPr lang="en-US" altLang="ja-JP" sz="1800" dirty="0">
              <a:solidFill>
                <a:srgbClr val="000000"/>
              </a:solidFill>
              <a:latin typeface="Lucida Sans Unicode" charset="0"/>
              <a:ea typeface="ＭＳ Ｐゴシック" charset="0"/>
              <a:cs typeface="ＭＳ Ｐゴシック" charset="0"/>
            </a:endParaRPr>
          </a:p>
          <a:p>
            <a:pPr lvl="1">
              <a:buFont typeface="Wingdings" charset="2"/>
              <a:buChar char="Ø"/>
            </a:pPr>
            <a:endParaRPr lang="en-US" altLang="ja-JP" sz="1800" dirty="0" smtClean="0">
              <a:solidFill>
                <a:srgbClr val="000000"/>
              </a:solidFill>
              <a:latin typeface="Lucida Sans Unicode" charset="0"/>
              <a:ea typeface="ＭＳ Ｐゴシック" charset="0"/>
              <a:cs typeface="ＭＳ Ｐゴシック" charset="0"/>
            </a:endParaRPr>
          </a:p>
          <a:p>
            <a:pPr marL="457200" lvl="1" indent="0">
              <a:buNone/>
            </a:pPr>
            <a:endParaRPr lang="en-US" altLang="ja-JP" sz="2400" dirty="0" smtClean="0">
              <a:solidFill>
                <a:srgbClr val="000000"/>
              </a:solidFill>
              <a:latin typeface="Lucida Sans Unicode" charset="0"/>
              <a:ea typeface="ＭＳ Ｐゴシック" charset="0"/>
              <a:cs typeface="ＭＳ Ｐゴシック" charset="0"/>
            </a:endParaRPr>
          </a:p>
          <a:p>
            <a:pPr marL="0" indent="0">
              <a:buNone/>
            </a:pPr>
            <a:endParaRPr lang="en-US" altLang="ja-JP" i="1" dirty="0">
              <a:solidFill>
                <a:srgbClr val="C0504D"/>
              </a:solidFill>
              <a:latin typeface="Lucida Sans Unicode" charset="0"/>
              <a:ea typeface="ＭＳ Ｐゴシック" charset="0"/>
              <a:cs typeface="ＭＳ Ｐゴシック" charset="0"/>
            </a:endParaRPr>
          </a:p>
          <a:p>
            <a:pPr marL="0" indent="0">
              <a:buNone/>
            </a:pPr>
            <a:endParaRPr lang="en-US" altLang="ja-JP" sz="2400" i="1" dirty="0" smtClean="0">
              <a:solidFill>
                <a:srgbClr val="C0504D"/>
              </a:solidFill>
              <a:latin typeface="Lucida Sans Unicode" charset="0"/>
              <a:ea typeface="ＭＳ Ｐゴシック" charset="0"/>
              <a:cs typeface="ＭＳ Ｐゴシック" charset="0"/>
            </a:endParaRPr>
          </a:p>
          <a:p>
            <a:endParaRPr lang="en-US" altLang="ja-JP" sz="2400" i="1" dirty="0">
              <a:solidFill>
                <a:srgbClr val="C0504D"/>
              </a:solidFill>
              <a:latin typeface="Lucida Sans Unicode" charset="0"/>
              <a:ea typeface="ＭＳ Ｐゴシック" charset="0"/>
              <a:cs typeface="ＭＳ Ｐゴシック" charset="0"/>
            </a:endParaRPr>
          </a:p>
          <a:p>
            <a:r>
              <a:rPr lang="ja-JP" altLang="en-US" sz="2400" i="1" dirty="0" smtClean="0">
                <a:solidFill>
                  <a:srgbClr val="C0504D"/>
                </a:solidFill>
                <a:latin typeface="Lucida Sans Unicode" charset="0"/>
                <a:ea typeface="ＭＳ Ｐゴシック" charset="0"/>
                <a:cs typeface="ＭＳ Ｐゴシック" charset="0"/>
              </a:rPr>
              <a:t>エネルギー分解能に寄与するパラメーター</a:t>
            </a:r>
            <a:endParaRPr lang="en-US" altLang="ja-JP" sz="2400" i="1" dirty="0">
              <a:solidFill>
                <a:srgbClr val="C0504D"/>
              </a:solidFill>
              <a:latin typeface="Lucida Sans Unicode" charset="0"/>
              <a:ea typeface="ＭＳ Ｐゴシック" charset="0"/>
              <a:cs typeface="ＭＳ Ｐゴシック" charset="0"/>
            </a:endParaRPr>
          </a:p>
          <a:p>
            <a:endParaRPr lang="en-US" altLang="ja-JP" sz="800" i="1" dirty="0">
              <a:solidFill>
                <a:srgbClr val="C0504D"/>
              </a:solidFill>
              <a:latin typeface="Lucida Sans Unicode" charset="0"/>
              <a:ea typeface="ＭＳ Ｐゴシック" charset="0"/>
              <a:cs typeface="ＭＳ Ｐゴシック" charset="0"/>
            </a:endParaRPr>
          </a:p>
          <a:p>
            <a:pPr marL="742950" lvl="2" indent="-342900">
              <a:buFont typeface="Wingdings" charset="2"/>
              <a:buChar char="Ø"/>
            </a:pPr>
            <a:endParaRPr lang="en-US" altLang="ja-JP" sz="800" dirty="0">
              <a:latin typeface="Lucida Sans Unicode" charset="0"/>
              <a:ea typeface="ＭＳ Ｐゴシック" charset="0"/>
              <a:cs typeface="ＭＳ Ｐゴシック" charset="0"/>
            </a:endParaRPr>
          </a:p>
          <a:p>
            <a:pPr marL="742950" lvl="2" indent="-342900">
              <a:buFont typeface="Wingdings" charset="2"/>
              <a:buChar char="Ø"/>
            </a:pPr>
            <a:r>
              <a:rPr lang="ja-JP" altLang="en-US" sz="1800" dirty="0">
                <a:latin typeface="Lucida Sans Unicode" charset="0"/>
                <a:ea typeface="ＭＳ Ｐゴシック" charset="0"/>
                <a:cs typeface="ＭＳ Ｐゴシック" charset="0"/>
              </a:rPr>
              <a:t>イオン化時の再結合</a:t>
            </a:r>
            <a:r>
              <a:rPr lang="en-US" altLang="ja-JP" sz="1800" dirty="0">
                <a:latin typeface="Lucida Sans Unicode" charset="0"/>
                <a:ea typeface="ＭＳ Ｐゴシック" charset="0"/>
                <a:cs typeface="ＭＳ Ｐゴシック" charset="0"/>
              </a:rPr>
              <a:t>        </a:t>
            </a:r>
            <a:r>
              <a:rPr lang="en-US" altLang="ja-JP" sz="1800" dirty="0" smtClean="0">
                <a:latin typeface="Lucida Sans Unicode" charset="0"/>
                <a:ea typeface="ＭＳ Ｐゴシック" charset="0"/>
                <a:cs typeface="ＭＳ Ｐゴシック" charset="0"/>
              </a:rPr>
              <a:t>  </a:t>
            </a:r>
            <a:r>
              <a:rPr lang="ja-JP" altLang="en-US" sz="1800" dirty="0" smtClean="0">
                <a:latin typeface="Lucida Sans Unicode" charset="0"/>
                <a:ea typeface="ＭＳ Ｐゴシック" charset="0"/>
                <a:cs typeface="ＭＳ Ｐゴシック" charset="0"/>
              </a:rPr>
              <a:t>　</a:t>
            </a:r>
            <a:r>
              <a:rPr lang="en-US" altLang="ja-JP" sz="1800" dirty="0" smtClean="0">
                <a:latin typeface="Lucida Sans Unicode" charset="0"/>
                <a:ea typeface="ＭＳ Ｐゴシック" charset="0"/>
                <a:cs typeface="ＭＳ Ｐゴシック" charset="0"/>
              </a:rPr>
              <a:t> </a:t>
            </a:r>
            <a:endParaRPr lang="en-US" altLang="ja-JP" sz="1800" dirty="0">
              <a:latin typeface="Lucida Sans Unicode" charset="0"/>
              <a:ea typeface="ＭＳ Ｐゴシック" charset="0"/>
              <a:cs typeface="ＭＳ Ｐゴシック" charset="0"/>
            </a:endParaRPr>
          </a:p>
          <a:p>
            <a:pPr marL="742950" lvl="2" indent="-342900">
              <a:buFont typeface="Wingdings" charset="2"/>
              <a:buChar char="Ø"/>
            </a:pPr>
            <a:endParaRPr lang="en-US" altLang="ja-JP" sz="900" dirty="0">
              <a:latin typeface="Lucida Sans Unicode" charset="0"/>
              <a:ea typeface="ＭＳ Ｐゴシック" charset="0"/>
              <a:cs typeface="ＭＳ Ｐゴシック" charset="0"/>
            </a:endParaRPr>
          </a:p>
          <a:p>
            <a:pPr marL="742950" lvl="2" indent="-342900">
              <a:buFont typeface="Wingdings" charset="2"/>
              <a:buChar char="Ø"/>
            </a:pPr>
            <a:r>
              <a:rPr lang="ja-JP" altLang="en-US" sz="1800" dirty="0">
                <a:latin typeface="Lucida Sans Unicode" charset="0"/>
                <a:ea typeface="ＭＳ Ｐゴシック" charset="0"/>
                <a:cs typeface="ＭＳ Ｐゴシック" charset="0"/>
              </a:rPr>
              <a:t>ドリフト中の</a:t>
            </a:r>
            <a:r>
              <a:rPr lang="ja-JP" altLang="en-US" sz="1800" dirty="0" smtClean="0">
                <a:latin typeface="Lucida Sans Unicode" charset="0"/>
                <a:ea typeface="ＭＳ Ｐゴシック" charset="0"/>
                <a:cs typeface="ＭＳ Ｐゴシック" charset="0"/>
              </a:rPr>
              <a:t>減衰</a:t>
            </a:r>
            <a:endParaRPr lang="en-US" altLang="ja-JP" sz="1800" dirty="0">
              <a:latin typeface="Lucida Sans Unicode" charset="0"/>
              <a:ea typeface="ＭＳ Ｐゴシック" charset="0"/>
              <a:cs typeface="ＭＳ Ｐゴシック" charset="0"/>
            </a:endParaRPr>
          </a:p>
          <a:p>
            <a:pPr marL="742950" lvl="2" indent="-342900">
              <a:buFont typeface="Wingdings" charset="2"/>
              <a:buChar char="Ø"/>
            </a:pPr>
            <a:endParaRPr lang="en-US" altLang="ja-JP" sz="900" dirty="0">
              <a:latin typeface="Lucida Sans Unicode" charset="0"/>
              <a:ea typeface="ＭＳ Ｐゴシック" charset="0"/>
              <a:cs typeface="ＭＳ Ｐゴシック" charset="0"/>
            </a:endParaRPr>
          </a:p>
          <a:p>
            <a:pPr marL="742950" lvl="2" indent="-342900">
              <a:buFont typeface="Wingdings" charset="2"/>
              <a:buChar char="Ø"/>
            </a:pPr>
            <a:r>
              <a:rPr lang="ja-JP" altLang="en-US" sz="1800" dirty="0">
                <a:latin typeface="Lucida Sans Unicode" charset="0"/>
                <a:ea typeface="ＭＳ Ｐゴシック" charset="0"/>
                <a:cs typeface="ＭＳ Ｐゴシック" charset="0"/>
              </a:rPr>
              <a:t>増</a:t>
            </a:r>
            <a:r>
              <a:rPr lang="ja-JP" altLang="en-US" sz="1800" dirty="0" smtClean="0">
                <a:latin typeface="Lucida Sans Unicode" charset="0"/>
                <a:ea typeface="ＭＳ Ｐゴシック" charset="0"/>
                <a:cs typeface="ＭＳ Ｐゴシック" charset="0"/>
              </a:rPr>
              <a:t>倍の非一様性　　　　　　　　</a:t>
            </a:r>
            <a:r>
              <a:rPr lang="en-US" altLang="ja-JP" sz="1800" dirty="0" smtClean="0">
                <a:latin typeface="Lucida Sans Unicode" charset="0"/>
                <a:ea typeface="ＭＳ Ｐゴシック" charset="0"/>
                <a:cs typeface="ＭＳ Ｐゴシック" charset="0"/>
              </a:rPr>
              <a:t> </a:t>
            </a:r>
            <a:endParaRPr lang="en-US" altLang="ja-JP" sz="1800" dirty="0">
              <a:latin typeface="Lucida Sans Unicode" charset="0"/>
              <a:ea typeface="ＭＳ Ｐゴシック" charset="0"/>
              <a:cs typeface="ＭＳ Ｐゴシック" charset="0"/>
            </a:endParaRPr>
          </a:p>
          <a:p>
            <a:pPr marL="0" indent="0">
              <a:buNone/>
            </a:pPr>
            <a:endParaRPr lang="en-US" altLang="ja-JP" i="1" dirty="0">
              <a:solidFill>
                <a:srgbClr val="C0504D"/>
              </a:solidFill>
              <a:latin typeface="Lucida Sans Unicode" charset="0"/>
              <a:ea typeface="ＭＳ Ｐゴシック" charset="0"/>
              <a:cs typeface="ＭＳ Ｐゴシック" charset="0"/>
            </a:endParaRPr>
          </a:p>
          <a:p>
            <a:pPr marL="0" indent="0">
              <a:buNone/>
            </a:pPr>
            <a:endParaRPr lang="en-US" altLang="ja-JP" i="1" dirty="0">
              <a:solidFill>
                <a:srgbClr val="C0504D"/>
              </a:solidFill>
              <a:latin typeface="Lucida Sans Unicode" charset="0"/>
              <a:ea typeface="ＭＳ Ｐゴシック" charset="0"/>
              <a:cs typeface="ＭＳ Ｐゴシック" charset="0"/>
            </a:endParaRPr>
          </a:p>
          <a:p>
            <a:endParaRPr lang="en-US" altLang="ja-JP" i="1" dirty="0">
              <a:solidFill>
                <a:srgbClr val="C0504D"/>
              </a:solidFill>
              <a:latin typeface="Lucida Sans Unicode" charset="0"/>
              <a:ea typeface="ＭＳ Ｐゴシック" charset="0"/>
              <a:cs typeface="ＭＳ Ｐゴシック" charset="0"/>
            </a:endParaRPr>
          </a:p>
          <a:p>
            <a:endParaRPr lang="ja-JP" altLang="en-US" i="1" dirty="0" smtClean="0">
              <a:solidFill>
                <a:srgbClr val="C0504D"/>
              </a:solidFill>
              <a:latin typeface="Lucida Sans Unicode" charset="0"/>
              <a:ea typeface="ＭＳ Ｐゴシック" charset="0"/>
              <a:cs typeface="ＭＳ Ｐゴシック" charset="0"/>
            </a:endParaRPr>
          </a:p>
        </p:txBody>
      </p:sp>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a:spLocks noGrp="1" noChangeArrowheads="1"/>
          </p:cNvSpPr>
          <p:nvPr>
            <p:ph type="title"/>
          </p:nvPr>
        </p:nvSpPr>
        <p:spPr>
          <a:xfrm>
            <a:off x="0" y="-234950"/>
            <a:ext cx="8788400" cy="1143000"/>
          </a:xfrm>
        </p:spPr>
        <p:txBody>
          <a:bodyPr>
            <a:normAutofit/>
          </a:bodyPr>
          <a:lstStyle/>
          <a:p>
            <a:pPr>
              <a:defRPr/>
            </a:pP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中性子崩壊と</a:t>
            </a:r>
            <a:r>
              <a:rPr lang="en-US" altLang="ja-JP" i="1" baseline="30000"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12</a:t>
            </a:r>
            <a:r>
              <a:rPr lang="en-US" altLang="ja-JP"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C</a:t>
            </a: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吸収反応の分離</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pic>
        <p:nvPicPr>
          <p:cNvPr id="35" name="図 34" descr="スクリーンショット（2012-01-17 17.33.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4" y="2744014"/>
            <a:ext cx="4826000" cy="642924"/>
          </a:xfrm>
          <a:prstGeom prst="rect">
            <a:avLst/>
          </a:prstGeom>
        </p:spPr>
      </p:pic>
      <p:pic>
        <p:nvPicPr>
          <p:cNvPr id="16" name="図 15" descr="co2bet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386" y="606899"/>
            <a:ext cx="3190877" cy="3100835"/>
          </a:xfrm>
          <a:prstGeom prst="rect">
            <a:avLst/>
          </a:prstGeom>
        </p:spPr>
      </p:pic>
      <p:cxnSp>
        <p:nvCxnSpPr>
          <p:cNvPr id="17" name="直線矢印コネクタ 16"/>
          <p:cNvCxnSpPr/>
          <p:nvPr/>
        </p:nvCxnSpPr>
        <p:spPr>
          <a:xfrm flipV="1">
            <a:off x="6102908" y="5492745"/>
            <a:ext cx="2603500" cy="90251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8" name="星 5 17"/>
          <p:cNvSpPr/>
          <p:nvPr/>
        </p:nvSpPr>
        <p:spPr>
          <a:xfrm>
            <a:off x="7171824" y="5820827"/>
            <a:ext cx="289984" cy="28998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452063" y="5091023"/>
            <a:ext cx="646331" cy="369332"/>
          </a:xfrm>
          <a:prstGeom prst="rect">
            <a:avLst/>
          </a:prstGeom>
          <a:noFill/>
        </p:spPr>
        <p:txBody>
          <a:bodyPr wrap="none" rtlCol="0">
            <a:spAutoFit/>
          </a:bodyPr>
          <a:lstStyle/>
          <a:p>
            <a:r>
              <a:rPr kumimoji="1" lang="ja-JP" altLang="en-US" dirty="0" smtClean="0">
                <a:solidFill>
                  <a:srgbClr val="FF6600"/>
                </a:solidFill>
              </a:rPr>
              <a:t>電子</a:t>
            </a:r>
            <a:endParaRPr kumimoji="1" lang="ja-JP" altLang="en-US" dirty="0">
              <a:solidFill>
                <a:srgbClr val="FF6600"/>
              </a:solidFill>
            </a:endParaRPr>
          </a:p>
        </p:txBody>
      </p:sp>
      <p:sp>
        <p:nvSpPr>
          <p:cNvPr id="20" name="角丸四角形吹き出し 19"/>
          <p:cNvSpPr/>
          <p:nvPr/>
        </p:nvSpPr>
        <p:spPr>
          <a:xfrm>
            <a:off x="7113087" y="6345079"/>
            <a:ext cx="1989667" cy="455291"/>
          </a:xfrm>
          <a:prstGeom prst="wedgeRoundRectCallout">
            <a:avLst>
              <a:gd name="adj1" fmla="val -34230"/>
              <a:gd name="adj2" fmla="val -8984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イオン化</a:t>
            </a:r>
            <a:r>
              <a:rPr lang="en-US" altLang="ja-JP" dirty="0" smtClean="0">
                <a:solidFill>
                  <a:srgbClr val="000000"/>
                </a:solidFill>
              </a:rPr>
              <a:t>/</a:t>
            </a:r>
            <a:r>
              <a:rPr lang="ja-JP" altLang="en-US" dirty="0" smtClean="0">
                <a:solidFill>
                  <a:srgbClr val="000000"/>
                </a:solidFill>
              </a:rPr>
              <a:t>再結合</a:t>
            </a:r>
            <a:endParaRPr kumimoji="1" lang="en-US" altLang="ja-JP" dirty="0" smtClean="0">
              <a:solidFill>
                <a:srgbClr val="000000"/>
              </a:solidFill>
            </a:endParaRPr>
          </a:p>
        </p:txBody>
      </p:sp>
      <p:sp>
        <p:nvSpPr>
          <p:cNvPr id="21" name="テキスト ボックス 20"/>
          <p:cNvSpPr txBox="1"/>
          <p:nvPr/>
        </p:nvSpPr>
        <p:spPr>
          <a:xfrm>
            <a:off x="6328830" y="4529663"/>
            <a:ext cx="2616634" cy="369332"/>
          </a:xfrm>
          <a:prstGeom prst="rect">
            <a:avLst/>
          </a:prstGeom>
          <a:noFill/>
        </p:spPr>
        <p:txBody>
          <a:bodyPr wrap="none" rtlCol="0">
            <a:spAutoFit/>
          </a:bodyPr>
          <a:lstStyle/>
          <a:p>
            <a:r>
              <a:rPr lang="en-US" altLang="ja-JP" dirty="0" smtClean="0"/>
              <a:t>. </a:t>
            </a:r>
            <a:r>
              <a:rPr lang="ja-JP" altLang="en-US" dirty="0" smtClean="0"/>
              <a:t>。</a:t>
            </a:r>
            <a:r>
              <a:rPr lang="en-US" altLang="ja-JP" dirty="0" smtClean="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r>
              <a:rPr lang="ja-JP" altLang="en-US" dirty="0"/>
              <a:t>。</a:t>
            </a:r>
            <a:r>
              <a:rPr lang="en-US" altLang="ja-JP" dirty="0"/>
              <a:t>. </a:t>
            </a:r>
            <a:endParaRPr kumimoji="1" lang="ja-JP" altLang="en-US" dirty="0"/>
          </a:p>
        </p:txBody>
      </p:sp>
      <p:sp>
        <p:nvSpPr>
          <p:cNvPr id="22" name="フリーフォーム 21"/>
          <p:cNvSpPr/>
          <p:nvPr/>
        </p:nvSpPr>
        <p:spPr>
          <a:xfrm>
            <a:off x="7228413" y="4804584"/>
            <a:ext cx="104415" cy="899829"/>
          </a:xfrm>
          <a:custGeom>
            <a:avLst/>
            <a:gdLst>
              <a:gd name="connsiteX0" fmla="*/ 95250 w 104415"/>
              <a:gd name="connsiteY0" fmla="*/ 899829 h 899829"/>
              <a:gd name="connsiteX1" fmla="*/ 95250 w 104415"/>
              <a:gd name="connsiteY1" fmla="*/ 137829 h 899829"/>
              <a:gd name="connsiteX2" fmla="*/ 0 w 104415"/>
              <a:gd name="connsiteY2" fmla="*/ 246 h 899829"/>
            </a:gdLst>
            <a:ahLst/>
            <a:cxnLst>
              <a:cxn ang="0">
                <a:pos x="connsiteX0" y="connsiteY0"/>
              </a:cxn>
              <a:cxn ang="0">
                <a:pos x="connsiteX1" y="connsiteY1"/>
              </a:cxn>
              <a:cxn ang="0">
                <a:pos x="connsiteX2" y="connsiteY2"/>
              </a:cxn>
            </a:cxnLst>
            <a:rect l="l" t="t" r="r" b="b"/>
            <a:pathLst>
              <a:path w="104415" h="899829">
                <a:moveTo>
                  <a:pt x="95250" y="899829"/>
                </a:moveTo>
                <a:cubicBezTo>
                  <a:pt x="103187" y="593794"/>
                  <a:pt x="111125" y="287759"/>
                  <a:pt x="95250" y="137829"/>
                </a:cubicBezTo>
                <a:cubicBezTo>
                  <a:pt x="79375" y="-12102"/>
                  <a:pt x="0" y="246"/>
                  <a:pt x="0" y="2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角丸四角形吹き出し 22"/>
          <p:cNvSpPr/>
          <p:nvPr/>
        </p:nvSpPr>
        <p:spPr>
          <a:xfrm>
            <a:off x="5991253" y="5064029"/>
            <a:ext cx="1121834" cy="455291"/>
          </a:xfrm>
          <a:prstGeom prst="wedgeRoundRectCallout">
            <a:avLst>
              <a:gd name="adj1" fmla="val 65770"/>
              <a:gd name="adj2" fmla="val 545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減衰</a:t>
            </a:r>
            <a:endParaRPr kumimoji="1" lang="en-US" altLang="ja-JP" dirty="0" smtClean="0">
              <a:solidFill>
                <a:srgbClr val="000000"/>
              </a:solidFill>
            </a:endParaRPr>
          </a:p>
        </p:txBody>
      </p:sp>
      <p:sp>
        <p:nvSpPr>
          <p:cNvPr id="24" name="角丸四角形吹き出し 23"/>
          <p:cNvSpPr/>
          <p:nvPr/>
        </p:nvSpPr>
        <p:spPr>
          <a:xfrm>
            <a:off x="7624234" y="4168678"/>
            <a:ext cx="948602" cy="455291"/>
          </a:xfrm>
          <a:prstGeom prst="wedgeRoundRectCallout">
            <a:avLst>
              <a:gd name="adj1" fmla="val -83287"/>
              <a:gd name="adj2" fmla="val 6357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増倍</a:t>
            </a:r>
            <a:endParaRPr kumimoji="1" lang="en-US" altLang="ja-JP" dirty="0" smtClean="0">
              <a:solidFill>
                <a:srgbClr val="000000"/>
              </a:solidFill>
            </a:endParaRPr>
          </a:p>
        </p:txBody>
      </p:sp>
      <p:sp>
        <p:nvSpPr>
          <p:cNvPr id="25" name="スライド番号プレースホルダ 14"/>
          <p:cNvSpPr>
            <a:spLocks noGrp="1"/>
          </p:cNvSpPr>
          <p:nvPr>
            <p:ph type="sldNum" sz="quarter" idx="12"/>
          </p:nvPr>
        </p:nvSpPr>
        <p:spPr>
          <a:xfrm>
            <a:off x="6553200" y="6356350"/>
            <a:ext cx="2133600" cy="365125"/>
          </a:xfrm>
        </p:spPr>
        <p:txBody>
          <a:bodyPr/>
          <a:lstStyle/>
          <a:p>
            <a:fld id="{9B0CFA48-2645-BA46-ACA1-D8C7F53859BA}" type="slidenum">
              <a:rPr kumimoji="1" lang="ja-JP" altLang="en-US" smtClean="0"/>
              <a:pPr/>
              <a:t>36</a:t>
            </a:fld>
            <a:endParaRPr kumimoji="1" lang="ja-JP" altLang="en-US"/>
          </a:p>
        </p:txBody>
      </p:sp>
    </p:spTree>
    <p:extLst>
      <p:ext uri="{BB962C8B-B14F-4D97-AF65-F5344CB8AC3E}">
        <p14:creationId xmlns:p14="http://schemas.microsoft.com/office/powerpoint/2010/main" val="10006703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ecombination_DriftDependenc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37" y="3198278"/>
            <a:ext cx="3620479" cy="3511929"/>
          </a:xfrm>
          <a:prstGeom prst="rect">
            <a:avLst/>
          </a:prstGeom>
        </p:spPr>
      </p:pic>
      <p:pic>
        <p:nvPicPr>
          <p:cNvPr id="2" name="図 1" descr="Transportation_DriftDependenc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191" y="3317511"/>
            <a:ext cx="3509178" cy="3403964"/>
          </a:xfrm>
          <a:prstGeom prst="rect">
            <a:avLst/>
          </a:prstGeom>
        </p:spPr>
      </p:pic>
      <p:pic>
        <p:nvPicPr>
          <p:cNvPr id="10" name="図 9" descr="TPC_Li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083" y="1141964"/>
            <a:ext cx="2745317" cy="2056314"/>
          </a:xfrm>
          <a:prstGeom prst="rect">
            <a:avLst/>
          </a:prstGeom>
        </p:spPr>
      </p:pic>
      <p:cxnSp>
        <p:nvCxnSpPr>
          <p:cNvPr id="12" name="直線矢印コネクタ 11"/>
          <p:cNvCxnSpPr/>
          <p:nvPr/>
        </p:nvCxnSpPr>
        <p:spPr>
          <a:xfrm flipV="1">
            <a:off x="6794501" y="2370668"/>
            <a:ext cx="423334" cy="1058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直線矢印コネクタ 14"/>
          <p:cNvCxnSpPr/>
          <p:nvPr/>
        </p:nvCxnSpPr>
        <p:spPr>
          <a:xfrm flipV="1">
            <a:off x="6794501" y="1718734"/>
            <a:ext cx="423334" cy="1058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直線矢印コネクタ 15"/>
          <p:cNvCxnSpPr/>
          <p:nvPr/>
        </p:nvCxnSpPr>
        <p:spPr>
          <a:xfrm flipV="1">
            <a:off x="6794501" y="1375002"/>
            <a:ext cx="423334" cy="1058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 name="正方形/長方形 16"/>
          <p:cNvSpPr/>
          <p:nvPr/>
        </p:nvSpPr>
        <p:spPr>
          <a:xfrm>
            <a:off x="0" y="913337"/>
            <a:ext cx="5513917" cy="461665"/>
          </a:xfrm>
          <a:prstGeom prst="rect">
            <a:avLst/>
          </a:prstGeom>
        </p:spPr>
        <p:txBody>
          <a:bodyPr wrap="square">
            <a:spAutoFit/>
          </a:bodyPr>
          <a:lstStyle/>
          <a:p>
            <a:pPr marL="342900" indent="-342900">
              <a:buFont typeface="Arial"/>
              <a:buChar char="•"/>
            </a:pPr>
            <a:r>
              <a:rPr lang="en-US" altLang="ja-JP" sz="2400" i="1" dirty="0" smtClean="0">
                <a:solidFill>
                  <a:srgbClr val="C0504D"/>
                </a:solidFill>
                <a:latin typeface="Lucida Sans Unicode" charset="0"/>
                <a:ea typeface="ＭＳ Ｐゴシック" charset="0"/>
                <a:cs typeface="ＭＳ Ｐゴシック" charset="0"/>
              </a:rPr>
              <a:t>X</a:t>
            </a:r>
            <a:r>
              <a:rPr lang="ja-JP" altLang="en-US" sz="2400" i="1" dirty="0" smtClean="0">
                <a:solidFill>
                  <a:srgbClr val="C0504D"/>
                </a:solidFill>
                <a:latin typeface="Lucida Sans Unicode" charset="0"/>
                <a:ea typeface="ＭＳ Ｐゴシック" charset="0"/>
                <a:cs typeface="ＭＳ Ｐゴシック" charset="0"/>
              </a:rPr>
              <a:t>線源</a:t>
            </a:r>
            <a:r>
              <a:rPr lang="en-US" altLang="ja-JP" sz="2400" i="1" dirty="0" smtClean="0">
                <a:solidFill>
                  <a:srgbClr val="C0504D"/>
                </a:solidFill>
                <a:latin typeface="Lucida Sans Unicode" charset="0"/>
                <a:ea typeface="ＭＳ Ｐゴシック" charset="0"/>
                <a:cs typeface="ＭＳ Ｐゴシック" charset="0"/>
              </a:rPr>
              <a:t>(5.9keV)</a:t>
            </a:r>
            <a:r>
              <a:rPr lang="ja-JP" altLang="en-US" sz="2400" i="1" dirty="0" smtClean="0">
                <a:solidFill>
                  <a:srgbClr val="C0504D"/>
                </a:solidFill>
                <a:latin typeface="Lucida Sans Unicode" charset="0"/>
                <a:ea typeface="ＭＳ Ｐゴシック" charset="0"/>
                <a:cs typeface="ＭＳ Ｐゴシック" charset="0"/>
              </a:rPr>
              <a:t>を</a:t>
            </a:r>
            <a:r>
              <a:rPr lang="en-US" altLang="ja-JP" sz="2400" i="1" dirty="0" smtClean="0">
                <a:solidFill>
                  <a:srgbClr val="C0504D"/>
                </a:solidFill>
                <a:latin typeface="Lucida Sans Unicode" charset="0"/>
                <a:ea typeface="ＭＳ Ｐゴシック" charset="0"/>
                <a:cs typeface="ＭＳ Ｐゴシック" charset="0"/>
              </a:rPr>
              <a:t>3</a:t>
            </a:r>
            <a:r>
              <a:rPr lang="ja-JP" altLang="en-US" sz="2400" i="1" dirty="0" smtClean="0">
                <a:solidFill>
                  <a:srgbClr val="C0504D"/>
                </a:solidFill>
                <a:latin typeface="Lucida Sans Unicode" charset="0"/>
                <a:ea typeface="ＭＳ Ｐゴシック" charset="0"/>
                <a:cs typeface="ＭＳ Ｐゴシック" charset="0"/>
              </a:rPr>
              <a:t>箇所に置いて評価</a:t>
            </a:r>
            <a:endParaRPr lang="en-US" altLang="ja-JP" sz="2400" i="1" dirty="0">
              <a:solidFill>
                <a:srgbClr val="C0504D"/>
              </a:solidFill>
              <a:latin typeface="Lucida Sans Unicode" charset="0"/>
              <a:ea typeface="ＭＳ Ｐゴシック" charset="0"/>
              <a:cs typeface="ＭＳ Ｐゴシック"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525524557"/>
              </p:ext>
            </p:extLst>
          </p:nvPr>
        </p:nvGraphicFramePr>
        <p:xfrm>
          <a:off x="814915" y="1502831"/>
          <a:ext cx="4572000" cy="1483360"/>
        </p:xfrm>
        <a:graphic>
          <a:graphicData uri="http://schemas.openxmlformats.org/drawingml/2006/table">
            <a:tbl>
              <a:tblPr firstRow="1" bandRow="1">
                <a:tableStyleId>{2D5ABB26-0587-4C30-8999-92F81FD0307C}</a:tableStyleId>
              </a:tblPr>
              <a:tblGrid>
                <a:gridCol w="1524000"/>
                <a:gridCol w="1524000"/>
                <a:gridCol w="1524000"/>
              </a:tblGrid>
              <a:tr h="370840">
                <a:tc>
                  <a:txBody>
                    <a:bodyPr/>
                    <a:lstStyle/>
                    <a:p>
                      <a:pPr algn="ctr"/>
                      <a:endParaRPr kumimoji="1" lang="ja-JP" alt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再結合</a:t>
                      </a:r>
                      <a:endParaRPr kumimoji="1" lang="ja-JP" alt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減衰</a:t>
                      </a:r>
                      <a:endParaRPr kumimoji="1" lang="ja-JP" alt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kumimoji="1" lang="en-US" altLang="ja-JP" dirty="0" smtClean="0"/>
                        <a:t>MWPC</a:t>
                      </a:r>
                      <a:r>
                        <a:rPr kumimoji="1" lang="ja-JP" altLang="en-US" dirty="0" smtClean="0"/>
                        <a:t>部</a:t>
                      </a:r>
                      <a:endParaRPr kumimoji="1" lang="ja-JP" altLang="en-US" dirty="0"/>
                    </a:p>
                  </a:txBody>
                  <a:tcPr>
                    <a:lnT w="12700" cap="flat" cmpd="sng" algn="ctr">
                      <a:solidFill>
                        <a:scrgbClr r="0" g="0" b="0"/>
                      </a:solidFill>
                      <a:prstDash val="solid"/>
                      <a:round/>
                      <a:headEnd type="none" w="med" len="med"/>
                      <a:tailEnd type="none" w="med" len="med"/>
                    </a:lnT>
                  </a:tcPr>
                </a:tc>
                <a:tc>
                  <a:txBody>
                    <a:bodyPr/>
                    <a:lstStyle/>
                    <a:p>
                      <a:pPr algn="ctr"/>
                      <a:r>
                        <a:rPr kumimoji="1" lang="ja-JP" altLang="en-US" dirty="0" smtClean="0"/>
                        <a:t>なし</a:t>
                      </a:r>
                      <a:endParaRPr kumimoji="1" lang="ja-JP" altLang="en-US" dirty="0"/>
                    </a:p>
                  </a:txBody>
                  <a:tcPr>
                    <a:lnT w="12700" cap="flat" cmpd="sng" algn="ctr">
                      <a:solidFill>
                        <a:scrgbClr r="0" g="0" b="0"/>
                      </a:solidFill>
                      <a:prstDash val="solid"/>
                      <a:round/>
                      <a:headEnd type="none" w="med" len="med"/>
                      <a:tailEnd type="none" w="med" len="med"/>
                    </a:lnT>
                  </a:tcPr>
                </a:tc>
                <a:tc>
                  <a:txBody>
                    <a:bodyPr/>
                    <a:lstStyle/>
                    <a:p>
                      <a:pPr algn="ctr"/>
                      <a:r>
                        <a:rPr kumimoji="1" lang="en-US" altLang="ja-JP" dirty="0" smtClean="0"/>
                        <a:t>0</a:t>
                      </a:r>
                      <a:r>
                        <a:rPr kumimoji="1" lang="en-US" altLang="ja-JP" baseline="0" dirty="0" smtClean="0"/>
                        <a:t> m</a:t>
                      </a:r>
                      <a:r>
                        <a:rPr kumimoji="1" lang="en-US" altLang="ja-JP" dirty="0" smtClean="0"/>
                        <a:t>m</a:t>
                      </a:r>
                      <a:endParaRPr kumimoji="1" lang="ja-JP" altLang="en-US" dirty="0"/>
                    </a:p>
                  </a:txBody>
                  <a:tcPr>
                    <a:lnT w="12700" cap="flat" cmpd="sng" algn="ctr">
                      <a:solidFill>
                        <a:scrgbClr r="0" g="0" b="0"/>
                      </a:solidFill>
                      <a:prstDash val="solid"/>
                      <a:round/>
                      <a:headEnd type="none" w="med" len="med"/>
                      <a:tailEnd type="none" w="med" len="med"/>
                    </a:lnT>
                  </a:tcPr>
                </a:tc>
              </a:tr>
              <a:tr h="370840">
                <a:tc>
                  <a:txBody>
                    <a:bodyPr/>
                    <a:lstStyle/>
                    <a:p>
                      <a:pPr algn="ctr"/>
                      <a:r>
                        <a:rPr kumimoji="1" lang="en-US" altLang="ja-JP" dirty="0" smtClean="0"/>
                        <a:t>Drift</a:t>
                      </a:r>
                      <a:r>
                        <a:rPr kumimoji="1" lang="ja-JP" altLang="en-US" dirty="0" smtClean="0"/>
                        <a:t>部（上）</a:t>
                      </a:r>
                      <a:endParaRPr kumimoji="1" lang="ja-JP" altLang="en-US" dirty="0"/>
                    </a:p>
                  </a:txBody>
                  <a:tcPr/>
                </a:tc>
                <a:tc>
                  <a:txBody>
                    <a:bodyPr/>
                    <a:lstStyle/>
                    <a:p>
                      <a:pPr algn="ctr"/>
                      <a:r>
                        <a:rPr kumimoji="1" lang="ja-JP" altLang="en-US" dirty="0" smtClean="0"/>
                        <a:t>あり</a:t>
                      </a:r>
                      <a:endParaRPr kumimoji="1" lang="ja-JP" altLang="en-US" dirty="0"/>
                    </a:p>
                  </a:txBody>
                  <a:tcPr/>
                </a:tc>
                <a:tc>
                  <a:txBody>
                    <a:bodyPr/>
                    <a:lstStyle/>
                    <a:p>
                      <a:pPr algn="ctr"/>
                      <a:r>
                        <a:rPr kumimoji="1" lang="en-US" altLang="ja-JP" dirty="0" smtClean="0"/>
                        <a:t>75 mm</a:t>
                      </a:r>
                      <a:endParaRPr kumimoji="1" lang="ja-JP" altLang="en-US" dirty="0"/>
                    </a:p>
                  </a:txBody>
                  <a:tcPr/>
                </a:tc>
              </a:tr>
              <a:tr h="370840">
                <a:tc>
                  <a:txBody>
                    <a:bodyPr/>
                    <a:lstStyle/>
                    <a:p>
                      <a:pPr algn="ctr"/>
                      <a:r>
                        <a:rPr kumimoji="1" lang="en-US" altLang="ja-JP" dirty="0" smtClean="0"/>
                        <a:t>Drift</a:t>
                      </a:r>
                      <a:r>
                        <a:rPr kumimoji="1" lang="ja-JP" altLang="en-US" dirty="0" smtClean="0"/>
                        <a:t>部（下）</a:t>
                      </a:r>
                      <a:endParaRPr kumimoji="1" lang="ja-JP" altLang="en-US" dirty="0"/>
                    </a:p>
                  </a:txBody>
                  <a:tcPr>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あり</a:t>
                      </a:r>
                      <a:endParaRPr kumimoji="1" lang="ja-JP" altLang="en-US" dirty="0"/>
                    </a:p>
                  </a:txBody>
                  <a:tcPr>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225</a:t>
                      </a:r>
                      <a:r>
                        <a:rPr kumimoji="1" lang="en-US" altLang="ja-JP" baseline="0" dirty="0" smtClean="0"/>
                        <a:t> mm</a:t>
                      </a:r>
                      <a:endParaRPr kumimoji="1" lang="ja-JP" altLang="en-US" dirty="0"/>
                    </a:p>
                  </a:txBody>
                  <a:tcPr>
                    <a:lnB w="12700" cap="flat" cmpd="sng" algn="ctr">
                      <a:solidFill>
                        <a:scrgbClr r="0" g="0" b="0"/>
                      </a:solidFill>
                      <a:prstDash val="solid"/>
                      <a:round/>
                      <a:headEnd type="none" w="med" len="med"/>
                      <a:tailEnd type="none" w="med" len="med"/>
                    </a:lnB>
                  </a:tcPr>
                </a:tc>
              </a:tr>
            </a:tbl>
          </a:graphicData>
        </a:graphic>
      </p:graphicFrame>
      <p:sp>
        <p:nvSpPr>
          <p:cNvPr id="20" name="角丸四角形吹き出し 19"/>
          <p:cNvSpPr/>
          <p:nvPr/>
        </p:nvSpPr>
        <p:spPr>
          <a:xfrm>
            <a:off x="2364789" y="4267433"/>
            <a:ext cx="1820333" cy="1185333"/>
          </a:xfrm>
          <a:prstGeom prst="wedgeRoundRectCallout">
            <a:avLst>
              <a:gd name="adj1" fmla="val 33076"/>
              <a:gd name="adj2" fmla="val 8557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再結合</a:t>
            </a:r>
            <a:endParaRPr lang="en-US" altLang="ja-JP" dirty="0">
              <a:solidFill>
                <a:srgbClr val="000000"/>
              </a:solidFill>
            </a:endParaRPr>
          </a:p>
          <a:p>
            <a:pPr algn="ctr"/>
            <a:endParaRPr lang="en-US" altLang="ja-JP" dirty="0" smtClean="0">
              <a:solidFill>
                <a:srgbClr val="000000"/>
              </a:solidFill>
            </a:endParaRPr>
          </a:p>
          <a:p>
            <a:pPr algn="ctr"/>
            <a:r>
              <a:rPr lang="ja-JP" altLang="en-US" dirty="0" smtClean="0">
                <a:solidFill>
                  <a:srgbClr val="000000"/>
                </a:solidFill>
              </a:rPr>
              <a:t>実測</a:t>
            </a:r>
            <a:r>
              <a:rPr kumimoji="1" lang="en-US" altLang="ja-JP" dirty="0" smtClean="0">
                <a:solidFill>
                  <a:srgbClr val="000000"/>
                </a:solidFill>
              </a:rPr>
              <a:t> :     12% </a:t>
            </a:r>
          </a:p>
        </p:txBody>
      </p:sp>
      <p:sp>
        <p:nvSpPr>
          <p:cNvPr id="21" name="角丸四角形吹き出し 20"/>
          <p:cNvSpPr/>
          <p:nvPr/>
        </p:nvSpPr>
        <p:spPr>
          <a:xfrm>
            <a:off x="6412974" y="4538024"/>
            <a:ext cx="1820333" cy="1079500"/>
          </a:xfrm>
          <a:prstGeom prst="wedgeRoundRectCallout">
            <a:avLst>
              <a:gd name="adj1" fmla="val 37145"/>
              <a:gd name="adj2" fmla="val 9778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減衰（</a:t>
            </a:r>
            <a:r>
              <a:rPr lang="en-US" altLang="ja-JP" dirty="0" smtClean="0">
                <a:solidFill>
                  <a:srgbClr val="000000"/>
                </a:solidFill>
              </a:rPr>
              <a:t>150mm</a:t>
            </a:r>
            <a:r>
              <a:rPr lang="ja-JP" altLang="en-US" dirty="0" smtClean="0">
                <a:solidFill>
                  <a:srgbClr val="000000"/>
                </a:solidFill>
              </a:rPr>
              <a:t>）</a:t>
            </a:r>
            <a:endParaRPr lang="en-US" altLang="ja-JP" dirty="0">
              <a:solidFill>
                <a:srgbClr val="000000"/>
              </a:solidFill>
            </a:endParaRPr>
          </a:p>
          <a:p>
            <a:pPr algn="ctr"/>
            <a:endParaRPr kumimoji="1" lang="en-US" altLang="ja-JP" dirty="0" smtClean="0">
              <a:solidFill>
                <a:srgbClr val="000000"/>
              </a:solidFill>
            </a:endParaRPr>
          </a:p>
          <a:p>
            <a:pPr algn="ctr"/>
            <a:r>
              <a:rPr lang="ja-JP" altLang="en-US" dirty="0" smtClean="0">
                <a:solidFill>
                  <a:srgbClr val="000000"/>
                </a:solidFill>
              </a:rPr>
              <a:t>実測</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   2%</a:t>
            </a:r>
            <a:endParaRPr kumimoji="1" lang="en-US" altLang="ja-JP" dirty="0" smtClean="0">
              <a:solidFill>
                <a:srgbClr val="000000"/>
              </a:solidFill>
            </a:endParaRPr>
          </a:p>
        </p:txBody>
      </p:sp>
      <p:sp>
        <p:nvSpPr>
          <p:cNvPr id="23"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24" name="Rectangle 2"/>
          <p:cNvSpPr txBox="1">
            <a:spLocks noChangeArrowheads="1"/>
          </p:cNvSpPr>
          <p:nvPr/>
        </p:nvSpPr>
        <p:spPr>
          <a:xfrm>
            <a:off x="0" y="-234950"/>
            <a:ext cx="8788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i="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中性子崩壊と</a:t>
            </a:r>
            <a:r>
              <a:rPr lang="en-US" altLang="ja-JP" i="1" baseline="3000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12</a:t>
            </a:r>
            <a:r>
              <a:rPr lang="en-US" altLang="ja-JP" i="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C</a:t>
            </a:r>
            <a:r>
              <a:rPr lang="ja-JP" altLang="en-US" i="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吸収反応の分離</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14" name="スライド番号プレースホルダ 13"/>
          <p:cNvSpPr>
            <a:spLocks noGrp="1"/>
          </p:cNvSpPr>
          <p:nvPr>
            <p:ph type="sldNum" sz="quarter" idx="12"/>
          </p:nvPr>
        </p:nvSpPr>
        <p:spPr/>
        <p:txBody>
          <a:bodyPr/>
          <a:lstStyle/>
          <a:p>
            <a:fld id="{9B0CFA48-2645-BA46-ACA1-D8C7F53859BA}" type="slidenum">
              <a:rPr kumimoji="1" lang="ja-JP" altLang="en-US" smtClean="0"/>
              <a:pPr/>
              <a:t>37</a:t>
            </a:fld>
            <a:endParaRPr kumimoji="1" lang="ja-JP" altLang="en-US"/>
          </a:p>
        </p:txBody>
      </p:sp>
    </p:spTree>
    <p:extLst>
      <p:ext uri="{BB962C8B-B14F-4D97-AF65-F5344CB8AC3E}">
        <p14:creationId xmlns:p14="http://schemas.microsoft.com/office/powerpoint/2010/main" val="11858711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Time_Attenua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9802"/>
            <a:ext cx="4237782" cy="4118198"/>
          </a:xfrm>
          <a:prstGeom prst="rect">
            <a:avLst/>
          </a:prstGeom>
        </p:spPr>
      </p:pic>
      <p:pic>
        <p:nvPicPr>
          <p:cNvPr id="5" name="図 4" descr="experiment_energyresolu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0" y="2476679"/>
            <a:ext cx="4421271" cy="4288711"/>
          </a:xfrm>
          <a:prstGeom prst="rect">
            <a:avLst/>
          </a:prstGeom>
        </p:spPr>
      </p:pic>
      <p:sp>
        <p:nvSpPr>
          <p:cNvPr id="8" name="正方形/長方形 7"/>
          <p:cNvSpPr/>
          <p:nvPr/>
        </p:nvSpPr>
        <p:spPr>
          <a:xfrm>
            <a:off x="-1" y="923920"/>
            <a:ext cx="8657167" cy="1815882"/>
          </a:xfrm>
          <a:prstGeom prst="rect">
            <a:avLst/>
          </a:prstGeom>
        </p:spPr>
        <p:txBody>
          <a:bodyPr wrap="square">
            <a:spAutoFit/>
          </a:bodyPr>
          <a:lstStyle/>
          <a:p>
            <a:pPr marL="342900" indent="-342900">
              <a:buFont typeface="Arial"/>
              <a:buChar char="•"/>
            </a:pPr>
            <a:r>
              <a:rPr lang="ja-JP" altLang="en-US" sz="2400" i="1" dirty="0" smtClean="0">
                <a:solidFill>
                  <a:srgbClr val="C0504D"/>
                </a:solidFill>
                <a:latin typeface="Lucida Sans Unicode" charset="0"/>
                <a:ea typeface="ＭＳ Ｐゴシック" charset="0"/>
                <a:cs typeface="ＭＳ Ｐゴシック" charset="0"/>
              </a:rPr>
              <a:t>減衰の時間変化</a:t>
            </a:r>
            <a:endParaRPr lang="en-US" altLang="ja-JP" sz="24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marL="1257300" lvl="2" indent="-342900">
              <a:buFont typeface="Arial"/>
              <a:buChar char="•"/>
            </a:pPr>
            <a:r>
              <a:rPr lang="ja-JP" altLang="en-US" sz="2000" dirty="0" smtClean="0">
                <a:solidFill>
                  <a:srgbClr val="000000"/>
                </a:solidFill>
                <a:latin typeface="Lucida Sans Unicode" charset="0"/>
                <a:ea typeface="ＭＳ Ｐゴシック" charset="0"/>
                <a:cs typeface="ＭＳ Ｐゴシック" charset="0"/>
              </a:rPr>
              <a:t>封じきりに伴うアウトガスによる劣化を評価</a:t>
            </a:r>
            <a:endParaRPr lang="en-US" altLang="ja-JP" sz="2000" dirty="0">
              <a:solidFill>
                <a:srgbClr val="000000"/>
              </a:solidFill>
              <a:latin typeface="Lucida Sans Unicode" charset="0"/>
              <a:ea typeface="ＭＳ Ｐゴシック" charset="0"/>
              <a:cs typeface="ＭＳ Ｐゴシック" charset="0"/>
            </a:endParaRPr>
          </a:p>
          <a:p>
            <a:pPr marL="1257300" lvl="2" indent="-342900">
              <a:buFont typeface="Arial"/>
              <a:buChar char="•"/>
            </a:pPr>
            <a:endParaRPr lang="en-US" altLang="ja-JP" sz="800" i="1" dirty="0" smtClean="0">
              <a:solidFill>
                <a:srgbClr val="000000"/>
              </a:solidFill>
              <a:latin typeface="Lucida Sans Unicode" charset="0"/>
              <a:ea typeface="ＭＳ Ｐゴシック" charset="0"/>
              <a:cs typeface="ＭＳ Ｐゴシック" charset="0"/>
            </a:endParaRPr>
          </a:p>
          <a:p>
            <a:pPr marL="342900" indent="-342900">
              <a:buFont typeface="Arial"/>
              <a:buChar char="•"/>
            </a:pPr>
            <a:r>
              <a:rPr lang="en-US" altLang="ja-JP" sz="2400" i="1" dirty="0" smtClean="0">
                <a:solidFill>
                  <a:srgbClr val="C0504D"/>
                </a:solidFill>
                <a:latin typeface="Lucida Sans Unicode" charset="0"/>
                <a:ea typeface="ＭＳ Ｐゴシック" charset="0"/>
                <a:cs typeface="ＭＳ Ｐゴシック" charset="0"/>
              </a:rPr>
              <a:t>Gain</a:t>
            </a:r>
            <a:r>
              <a:rPr lang="en-US" altLang="en-US" sz="2400" i="1" dirty="0" smtClean="0">
                <a:solidFill>
                  <a:srgbClr val="C0504D"/>
                </a:solidFill>
                <a:latin typeface="Lucida Sans Unicode" charset="0"/>
                <a:ea typeface="ＭＳ Ｐゴシック" charset="0"/>
                <a:cs typeface="ＭＳ Ｐゴシック" charset="0"/>
              </a:rPr>
              <a:t>の一様性</a:t>
            </a:r>
          </a:p>
          <a:p>
            <a:pPr marL="342900" indent="-342900">
              <a:buFont typeface="Arial"/>
              <a:buChar char="•"/>
            </a:pPr>
            <a:endParaRPr lang="en-US" altLang="en-US" sz="800" i="1" dirty="0" smtClean="0">
              <a:solidFill>
                <a:srgbClr val="C0504D"/>
              </a:solidFill>
              <a:latin typeface="Lucida Sans Unicode" charset="0"/>
              <a:ea typeface="ＭＳ Ｐゴシック" charset="0"/>
              <a:cs typeface="ＭＳ Ｐゴシック" charset="0"/>
            </a:endParaRPr>
          </a:p>
          <a:p>
            <a:pPr marL="1257300" lvl="2" indent="-342900">
              <a:buFont typeface="Arial"/>
              <a:buChar char="•"/>
            </a:pPr>
            <a:r>
              <a:rPr lang="en-US" altLang="ja-JP" sz="2000" i="1" dirty="0" smtClean="0">
                <a:solidFill>
                  <a:srgbClr val="000000"/>
                </a:solidFill>
                <a:latin typeface="Lucida Sans Unicode" charset="0"/>
                <a:ea typeface="ＭＳ Ｐゴシック" charset="0"/>
                <a:cs typeface="ＭＳ Ｐゴシック" charset="0"/>
              </a:rPr>
              <a:t>5.9 keV</a:t>
            </a:r>
            <a:r>
              <a:rPr lang="ja-JP" altLang="en-US" sz="2000" i="1" dirty="0" smtClean="0">
                <a:solidFill>
                  <a:srgbClr val="000000"/>
                </a:solidFill>
                <a:latin typeface="Lucida Sans Unicode" charset="0"/>
                <a:ea typeface="ＭＳ Ｐゴシック" charset="0"/>
                <a:cs typeface="ＭＳ Ｐゴシック" charset="0"/>
              </a:rPr>
              <a:t>に対する応答から、再結合、減衰の寄与を引いて評価</a:t>
            </a:r>
            <a:endParaRPr lang="en-US" altLang="ja-JP" sz="2000" i="1" dirty="0" smtClean="0">
              <a:solidFill>
                <a:srgbClr val="000000"/>
              </a:solidFill>
              <a:latin typeface="Lucida Sans Unicode" charset="0"/>
              <a:ea typeface="ＭＳ Ｐゴシック" charset="0"/>
              <a:cs typeface="ＭＳ Ｐゴシック" charset="0"/>
            </a:endParaRPr>
          </a:p>
        </p:txBody>
      </p:sp>
      <p:sp>
        <p:nvSpPr>
          <p:cNvPr id="10" name="角丸四角形吹き出し 9"/>
          <p:cNvSpPr/>
          <p:nvPr/>
        </p:nvSpPr>
        <p:spPr>
          <a:xfrm>
            <a:off x="2241316" y="3978164"/>
            <a:ext cx="1820333" cy="1079500"/>
          </a:xfrm>
          <a:prstGeom prst="wedgeRoundRectCallout">
            <a:avLst>
              <a:gd name="adj1" fmla="val 14470"/>
              <a:gd name="adj2" fmla="val 8014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４日での減衰</a:t>
            </a:r>
            <a:endParaRPr lang="en-US" altLang="ja-JP" dirty="0" smtClean="0">
              <a:solidFill>
                <a:srgbClr val="000000"/>
              </a:solidFill>
            </a:endParaRPr>
          </a:p>
          <a:p>
            <a:pPr algn="ctr"/>
            <a:endParaRPr kumimoji="1" lang="en-US" altLang="ja-JP" dirty="0" smtClean="0">
              <a:solidFill>
                <a:srgbClr val="000000"/>
              </a:solidFill>
            </a:endParaRPr>
          </a:p>
          <a:p>
            <a:pPr algn="ctr"/>
            <a:r>
              <a:rPr lang="ja-JP" altLang="en-US" dirty="0" smtClean="0">
                <a:solidFill>
                  <a:srgbClr val="000000"/>
                </a:solidFill>
              </a:rPr>
              <a:t>実測</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 &lt; 4%</a:t>
            </a:r>
            <a:endParaRPr kumimoji="1" lang="en-US" altLang="ja-JP" dirty="0" smtClean="0">
              <a:solidFill>
                <a:srgbClr val="000000"/>
              </a:solidFill>
            </a:endParaRPr>
          </a:p>
        </p:txBody>
      </p:sp>
      <p:sp>
        <p:nvSpPr>
          <p:cNvPr id="11" name="角丸四角形吹き出し 10"/>
          <p:cNvSpPr/>
          <p:nvPr/>
        </p:nvSpPr>
        <p:spPr>
          <a:xfrm>
            <a:off x="7323667" y="4180417"/>
            <a:ext cx="1619250" cy="723900"/>
          </a:xfrm>
          <a:prstGeom prst="wedgeRoundRectCallout">
            <a:avLst>
              <a:gd name="adj1" fmla="val 14470"/>
              <a:gd name="adj2" fmla="val 8014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Gain</a:t>
            </a:r>
            <a:r>
              <a:rPr lang="ja-JP" altLang="en-US" dirty="0" smtClean="0">
                <a:solidFill>
                  <a:srgbClr val="000000"/>
                </a:solidFill>
              </a:rPr>
              <a:t>の一様性</a:t>
            </a:r>
            <a:endParaRPr lang="en-US" altLang="ja-JP" dirty="0" smtClean="0">
              <a:solidFill>
                <a:srgbClr val="000000"/>
              </a:solidFill>
            </a:endParaRPr>
          </a:p>
          <a:p>
            <a:pPr algn="ctr"/>
            <a:endParaRPr kumimoji="1" lang="en-US" altLang="ja-JP" sz="800" dirty="0">
              <a:solidFill>
                <a:srgbClr val="000000"/>
              </a:solidFill>
            </a:endParaRPr>
          </a:p>
          <a:p>
            <a:pPr algn="ctr"/>
            <a:r>
              <a:rPr lang="ja-JP" altLang="en-US" dirty="0" smtClean="0">
                <a:solidFill>
                  <a:srgbClr val="000000"/>
                </a:solidFill>
              </a:rPr>
              <a:t>実測</a:t>
            </a:r>
            <a:r>
              <a:rPr lang="en-US" altLang="ja-JP" dirty="0" smtClean="0">
                <a:solidFill>
                  <a:srgbClr val="000000"/>
                </a:solidFill>
              </a:rPr>
              <a:t> </a:t>
            </a:r>
            <a:r>
              <a:rPr lang="ja-JP" altLang="en-US" dirty="0" smtClean="0">
                <a:solidFill>
                  <a:srgbClr val="000000"/>
                </a:solidFill>
              </a:rPr>
              <a:t>：</a:t>
            </a:r>
            <a:r>
              <a:rPr lang="en-US" altLang="ja-JP" dirty="0" smtClean="0">
                <a:solidFill>
                  <a:srgbClr val="000000"/>
                </a:solidFill>
              </a:rPr>
              <a:t> 5%</a:t>
            </a:r>
            <a:endParaRPr kumimoji="1" lang="en-US" altLang="ja-JP" dirty="0" smtClean="0">
              <a:solidFill>
                <a:srgbClr val="000000"/>
              </a:solidFill>
            </a:endParaRPr>
          </a:p>
        </p:txBody>
      </p:sp>
      <p:sp>
        <p:nvSpPr>
          <p:cNvPr id="13"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4" name="Rectangle 2"/>
          <p:cNvSpPr txBox="1">
            <a:spLocks noChangeArrowheads="1"/>
          </p:cNvSpPr>
          <p:nvPr/>
        </p:nvSpPr>
        <p:spPr>
          <a:xfrm>
            <a:off x="0" y="-234950"/>
            <a:ext cx="8788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i="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中性子崩壊と</a:t>
            </a:r>
            <a:r>
              <a:rPr lang="en-US" altLang="ja-JP" i="1" baseline="3000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12</a:t>
            </a:r>
            <a:r>
              <a:rPr lang="en-US" altLang="ja-JP" i="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C</a:t>
            </a:r>
            <a:r>
              <a:rPr lang="ja-JP" altLang="en-US" i="1"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吸収反応の分離</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9" name="スライド番号プレースホルダ 8"/>
          <p:cNvSpPr>
            <a:spLocks noGrp="1"/>
          </p:cNvSpPr>
          <p:nvPr>
            <p:ph type="sldNum" sz="quarter" idx="12"/>
          </p:nvPr>
        </p:nvSpPr>
        <p:spPr/>
        <p:txBody>
          <a:bodyPr/>
          <a:lstStyle/>
          <a:p>
            <a:fld id="{9B0CFA48-2645-BA46-ACA1-D8C7F53859BA}" type="slidenum">
              <a:rPr kumimoji="1" lang="ja-JP" altLang="en-US" smtClean="0"/>
              <a:pPr/>
              <a:t>38</a:t>
            </a:fld>
            <a:endParaRPr kumimoji="1" lang="ja-JP" altLang="en-US"/>
          </a:p>
        </p:txBody>
      </p:sp>
    </p:spTree>
    <p:extLst>
      <p:ext uri="{BB962C8B-B14F-4D97-AF65-F5344CB8AC3E}">
        <p14:creationId xmlns:p14="http://schemas.microsoft.com/office/powerpoint/2010/main" val="39301360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txBox="1">
            <a:spLocks noChangeArrowheads="1"/>
          </p:cNvSpPr>
          <p:nvPr/>
        </p:nvSpPr>
        <p:spPr>
          <a:xfrm>
            <a:off x="0" y="-234950"/>
            <a:ext cx="8788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i="1" baseline="30000"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3</a:t>
            </a:r>
            <a:r>
              <a:rPr lang="en-US" altLang="ja-JP"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He</a:t>
            </a:r>
            <a:r>
              <a:rPr lang="ja-JP" altLang="en-US" i="1" dirty="0" smtClean="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rPr>
              <a:t>吸収反応の分離</a:t>
            </a:r>
            <a:endParaRPr lang="en-US" altLang="ja-JP" i="1" dirty="0">
              <a:solidFill>
                <a:srgbClr val="3366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8" name="正方形/長方形 7"/>
          <p:cNvSpPr/>
          <p:nvPr/>
        </p:nvSpPr>
        <p:spPr>
          <a:xfrm>
            <a:off x="-1" y="923920"/>
            <a:ext cx="8657167" cy="2000548"/>
          </a:xfrm>
          <a:prstGeom prst="rect">
            <a:avLst/>
          </a:prstGeom>
        </p:spPr>
        <p:txBody>
          <a:bodyPr wrap="square">
            <a:spAutoFit/>
          </a:bodyPr>
          <a:lstStyle/>
          <a:p>
            <a:pPr marL="342900" indent="-342900">
              <a:buFont typeface="Arial"/>
              <a:buChar char="•"/>
            </a:pPr>
            <a:r>
              <a:rPr lang="ja-JP" altLang="en-US" sz="2400" i="1" dirty="0" smtClean="0">
                <a:solidFill>
                  <a:srgbClr val="C0504D"/>
                </a:solidFill>
                <a:latin typeface="Lucida Sans Unicode" charset="0"/>
                <a:ea typeface="ＭＳ Ｐゴシック" charset="0"/>
                <a:cs typeface="ＭＳ Ｐゴシック" charset="0"/>
              </a:rPr>
              <a:t>飛程　（</a:t>
            </a:r>
            <a:r>
              <a:rPr lang="en-US" altLang="ja-JP" sz="2400" i="1" baseline="30000" dirty="0" smtClean="0">
                <a:solidFill>
                  <a:srgbClr val="C0504D"/>
                </a:solidFill>
                <a:latin typeface="Lucida Sans Unicode" charset="0"/>
                <a:ea typeface="ＭＳ Ｐゴシック" charset="0"/>
                <a:cs typeface="ＭＳ Ｐゴシック" charset="0"/>
              </a:rPr>
              <a:t>3</a:t>
            </a:r>
            <a:r>
              <a:rPr lang="en-US" altLang="ja-JP" sz="2400" i="1" dirty="0" smtClean="0">
                <a:solidFill>
                  <a:srgbClr val="C0504D"/>
                </a:solidFill>
                <a:latin typeface="Lucida Sans Unicode" charset="0"/>
                <a:ea typeface="ＭＳ Ｐゴシック" charset="0"/>
                <a:cs typeface="ＭＳ Ｐゴシック" charset="0"/>
              </a:rPr>
              <a:t>He</a:t>
            </a:r>
            <a:r>
              <a:rPr lang="ja-JP" altLang="en-US" sz="2400" i="1" dirty="0">
                <a:solidFill>
                  <a:srgbClr val="C0504D"/>
                </a:solidFill>
                <a:latin typeface="Lucida Sans Unicode" charset="0"/>
                <a:ea typeface="ＭＳ Ｐゴシック" charset="0"/>
                <a:cs typeface="ＭＳ Ｐゴシック" charset="0"/>
              </a:rPr>
              <a:t>吸</a:t>
            </a:r>
            <a:r>
              <a:rPr lang="ja-JP" altLang="en-US" sz="2400" i="1" dirty="0" smtClean="0">
                <a:solidFill>
                  <a:srgbClr val="C0504D"/>
                </a:solidFill>
                <a:latin typeface="Lucida Sans Unicode" charset="0"/>
                <a:ea typeface="ＭＳ Ｐゴシック" charset="0"/>
                <a:cs typeface="ＭＳ Ｐゴシック" charset="0"/>
              </a:rPr>
              <a:t>収反応の飛程は</a:t>
            </a:r>
            <a:r>
              <a:rPr lang="en-US" altLang="ja-JP" sz="2400" i="1" dirty="0" smtClean="0">
                <a:solidFill>
                  <a:srgbClr val="C0504D"/>
                </a:solidFill>
                <a:latin typeface="Lucida Sans Unicode" charset="0"/>
                <a:ea typeface="ＭＳ Ｐゴシック" charset="0"/>
                <a:cs typeface="ＭＳ Ｐゴシック" charset="0"/>
              </a:rPr>
              <a:t>5cm</a:t>
            </a:r>
            <a:r>
              <a:rPr lang="ja-JP" altLang="en-US" sz="2400" i="1" dirty="0" smtClean="0">
                <a:solidFill>
                  <a:srgbClr val="C0504D"/>
                </a:solidFill>
                <a:latin typeface="Lucida Sans Unicode" charset="0"/>
                <a:ea typeface="ＭＳ Ｐゴシック" charset="0"/>
                <a:cs typeface="ＭＳ Ｐゴシック" charset="0"/>
              </a:rPr>
              <a:t>）</a:t>
            </a:r>
            <a:endParaRPr lang="en-US" altLang="ja-JP" sz="24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ja-JP" sz="800" i="1" dirty="0" smtClean="0">
              <a:solidFill>
                <a:srgbClr val="C0504D"/>
              </a:solidFill>
              <a:latin typeface="Lucida Sans Unicode" charset="0"/>
              <a:ea typeface="ＭＳ Ｐゴシック" charset="0"/>
              <a:cs typeface="ＭＳ Ｐゴシック" charset="0"/>
            </a:endParaRPr>
          </a:p>
          <a:p>
            <a:pPr marL="1257300" lvl="2" indent="-342900">
              <a:buFont typeface="Arial"/>
              <a:buChar char="•"/>
            </a:pPr>
            <a:r>
              <a:rPr lang="en-US" altLang="ja-JP" sz="2000" dirty="0" smtClean="0">
                <a:solidFill>
                  <a:srgbClr val="000000"/>
                </a:solidFill>
                <a:latin typeface="Lucida Sans Unicode" charset="0"/>
                <a:ea typeface="ＭＳ Ｐゴシック" charset="0"/>
                <a:cs typeface="ＭＳ Ｐゴシック" charset="0"/>
              </a:rPr>
              <a:t>10cm</a:t>
            </a:r>
            <a:r>
              <a:rPr lang="ja-JP" altLang="en-US" sz="2000" dirty="0" smtClean="0">
                <a:solidFill>
                  <a:srgbClr val="000000"/>
                </a:solidFill>
                <a:latin typeface="Lucida Sans Unicode" charset="0"/>
                <a:ea typeface="ＭＳ Ｐゴシック" charset="0"/>
                <a:cs typeface="ＭＳ Ｐゴシック" charset="0"/>
              </a:rPr>
              <a:t>以上の飛程を持つイベントを除去</a:t>
            </a:r>
            <a:endParaRPr lang="en-US" altLang="en-US" sz="24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endParaRPr lang="en-US" altLang="en-US" sz="800" i="1" dirty="0" smtClean="0">
              <a:solidFill>
                <a:srgbClr val="C0504D"/>
              </a:solidFill>
              <a:latin typeface="Lucida Sans Unicode" charset="0"/>
              <a:ea typeface="ＭＳ Ｐゴシック" charset="0"/>
              <a:cs typeface="ＭＳ Ｐゴシック" charset="0"/>
            </a:endParaRPr>
          </a:p>
          <a:p>
            <a:pPr marL="342900" indent="-342900">
              <a:buFont typeface="Arial"/>
              <a:buChar char="•"/>
            </a:pPr>
            <a:r>
              <a:rPr lang="en-US" altLang="ja-JP" sz="2400" i="1" dirty="0" err="1" smtClean="0">
                <a:solidFill>
                  <a:srgbClr val="C0504D"/>
                </a:solidFill>
                <a:latin typeface="Lucida Sans Unicode" charset="0"/>
                <a:ea typeface="ＭＳ Ｐゴシック" charset="0"/>
                <a:cs typeface="ＭＳ Ｐゴシック" charset="0"/>
              </a:rPr>
              <a:t>dE</a:t>
            </a:r>
            <a:r>
              <a:rPr lang="en-US" altLang="ja-JP" sz="2400" i="1" dirty="0" smtClean="0">
                <a:solidFill>
                  <a:srgbClr val="C0504D"/>
                </a:solidFill>
                <a:latin typeface="Lucida Sans Unicode" charset="0"/>
                <a:ea typeface="ＭＳ Ｐゴシック" charset="0"/>
                <a:cs typeface="ＭＳ Ｐゴシック" charset="0"/>
              </a:rPr>
              <a:t>/dx</a:t>
            </a:r>
            <a:endParaRPr lang="en-US" altLang="ja-JP" sz="2400" dirty="0" smtClean="0">
              <a:solidFill>
                <a:srgbClr val="C0504D"/>
              </a:solidFill>
              <a:latin typeface="Lucida Sans Unicode" charset="0"/>
              <a:ea typeface="ＭＳ Ｐゴシック" charset="0"/>
              <a:cs typeface="ＭＳ Ｐゴシック" charset="0"/>
            </a:endParaRPr>
          </a:p>
          <a:p>
            <a:pPr marL="1257300" lvl="2" indent="-342900">
              <a:buFont typeface="Arial"/>
              <a:buChar char="•"/>
            </a:pPr>
            <a:r>
              <a:rPr lang="ja-JP" altLang="en-US" sz="2000" dirty="0" smtClean="0">
                <a:latin typeface="Lucida Sans Unicode" charset="0"/>
                <a:ea typeface="ＭＳ Ｐゴシック" charset="0"/>
                <a:cs typeface="ＭＳ Ｐゴシック" charset="0"/>
              </a:rPr>
              <a:t>ワイヤーごとの出力で最大エネルギー</a:t>
            </a:r>
            <a:endParaRPr lang="en-US" altLang="ja-JP" sz="2000" dirty="0">
              <a:solidFill>
                <a:srgbClr val="000000"/>
              </a:solidFill>
              <a:latin typeface="Lucida Sans Unicode" charset="0"/>
              <a:ea typeface="ＭＳ Ｐゴシック" charset="0"/>
              <a:cs typeface="ＭＳ Ｐゴシック" charset="0"/>
            </a:endParaRPr>
          </a:p>
          <a:p>
            <a:pPr marL="1257300" lvl="2" indent="-342900">
              <a:buFont typeface="Arial"/>
              <a:buChar char="•"/>
            </a:pPr>
            <a:r>
              <a:rPr lang="en-US" altLang="ja-JP" sz="2000" dirty="0" smtClean="0">
                <a:solidFill>
                  <a:srgbClr val="000000"/>
                </a:solidFill>
                <a:latin typeface="Lucida Sans Unicode" charset="0"/>
                <a:ea typeface="ＭＳ Ｐゴシック" charset="0"/>
                <a:cs typeface="ＭＳ Ｐゴシック" charset="0"/>
              </a:rPr>
              <a:t>35 keV</a:t>
            </a:r>
            <a:r>
              <a:rPr lang="ja-JP" altLang="en-US" sz="2000" dirty="0" smtClean="0">
                <a:solidFill>
                  <a:srgbClr val="000000"/>
                </a:solidFill>
                <a:latin typeface="Lucida Sans Unicode" charset="0"/>
                <a:ea typeface="ＭＳ Ｐゴシック" charset="0"/>
                <a:cs typeface="ＭＳ Ｐゴシック" charset="0"/>
              </a:rPr>
              <a:t>の閾値で</a:t>
            </a:r>
            <a:r>
              <a:rPr lang="en-US" altLang="ja-JP" sz="2000" dirty="0" smtClean="0">
                <a:solidFill>
                  <a:srgbClr val="000000"/>
                </a:solidFill>
                <a:latin typeface="Lucida Sans Unicode" charset="0"/>
                <a:ea typeface="ＭＳ Ｐゴシック" charset="0"/>
                <a:cs typeface="ＭＳ Ｐゴシック" charset="0"/>
              </a:rPr>
              <a:t>99.9%</a:t>
            </a:r>
            <a:r>
              <a:rPr lang="ja-JP" altLang="en-US" sz="2000" dirty="0" smtClean="0">
                <a:solidFill>
                  <a:srgbClr val="000000"/>
                </a:solidFill>
                <a:latin typeface="Lucida Sans Unicode" charset="0"/>
                <a:ea typeface="ＭＳ Ｐゴシック" charset="0"/>
                <a:cs typeface="ＭＳ Ｐゴシック" charset="0"/>
              </a:rPr>
              <a:t>以上の</a:t>
            </a:r>
            <a:r>
              <a:rPr lang="en-US" altLang="ja-JP" sz="2000" baseline="30000" dirty="0" smtClean="0">
                <a:solidFill>
                  <a:srgbClr val="000000"/>
                </a:solidFill>
                <a:latin typeface="Lucida Sans Unicode" charset="0"/>
                <a:ea typeface="ＭＳ Ｐゴシック" charset="0"/>
                <a:cs typeface="ＭＳ Ｐゴシック" charset="0"/>
              </a:rPr>
              <a:t>3</a:t>
            </a:r>
            <a:r>
              <a:rPr lang="en-US" altLang="ja-JP" sz="2000" dirty="0" smtClean="0">
                <a:solidFill>
                  <a:srgbClr val="000000"/>
                </a:solidFill>
                <a:latin typeface="Lucida Sans Unicode" charset="0"/>
                <a:ea typeface="ＭＳ Ｐゴシック" charset="0"/>
                <a:cs typeface="ＭＳ Ｐゴシック" charset="0"/>
              </a:rPr>
              <a:t>He</a:t>
            </a:r>
            <a:r>
              <a:rPr lang="ja-JP" altLang="en-US" sz="2000" dirty="0" smtClean="0">
                <a:solidFill>
                  <a:srgbClr val="000000"/>
                </a:solidFill>
                <a:latin typeface="Lucida Sans Unicode" charset="0"/>
                <a:ea typeface="ＭＳ Ｐゴシック" charset="0"/>
                <a:cs typeface="ＭＳ Ｐゴシック" charset="0"/>
              </a:rPr>
              <a:t>吸収反応が選択</a:t>
            </a:r>
            <a:endParaRPr lang="en-US" altLang="ja-JP" sz="2000" dirty="0">
              <a:latin typeface="Lucida Sans Unicode" charset="0"/>
              <a:ea typeface="ＭＳ Ｐゴシック" charset="0"/>
              <a:cs typeface="ＭＳ Ｐゴシック" charset="0"/>
            </a:endParaRPr>
          </a:p>
        </p:txBody>
      </p:sp>
      <p:sp>
        <p:nvSpPr>
          <p:cNvPr id="9" name="スライド番号プレースホルダ 8"/>
          <p:cNvSpPr>
            <a:spLocks noGrp="1"/>
          </p:cNvSpPr>
          <p:nvPr>
            <p:ph type="sldNum" sz="quarter" idx="12"/>
          </p:nvPr>
        </p:nvSpPr>
        <p:spPr/>
        <p:txBody>
          <a:bodyPr/>
          <a:lstStyle/>
          <a:p>
            <a:fld id="{9B0CFA48-2645-BA46-ACA1-D8C7F53859BA}" type="slidenum">
              <a:rPr kumimoji="1" lang="ja-JP" altLang="en-US" smtClean="0"/>
              <a:pPr/>
              <a:t>39</a:t>
            </a:fld>
            <a:endParaRPr kumimoji="1" lang="ja-JP" altLang="en-US"/>
          </a:p>
        </p:txBody>
      </p:sp>
      <p:pic>
        <p:nvPicPr>
          <p:cNvPr id="2" name="図 1" descr="Separation.eps"/>
          <p:cNvPicPr>
            <a:picLocks noChangeAspect="1"/>
          </p:cNvPicPr>
          <p:nvPr/>
        </p:nvPicPr>
        <p:blipFill rotWithShape="1">
          <a:blip r:embed="rId2">
            <a:extLst>
              <a:ext uri="{28A0092B-C50C-407E-A947-70E740481C1C}">
                <a14:useLocalDpi xmlns:a14="http://schemas.microsoft.com/office/drawing/2010/main" val="0"/>
              </a:ext>
            </a:extLst>
          </a:blip>
          <a:srcRect t="8267" r="7688" b="9438"/>
          <a:stretch/>
        </p:blipFill>
        <p:spPr>
          <a:xfrm>
            <a:off x="685519" y="3396233"/>
            <a:ext cx="3316665" cy="2868146"/>
          </a:xfrm>
          <a:prstGeom prst="rect">
            <a:avLst/>
          </a:prstGeom>
        </p:spPr>
      </p:pic>
      <p:pic>
        <p:nvPicPr>
          <p:cNvPr id="3" name="図 2" descr="He3_Experiment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648" y="3128262"/>
            <a:ext cx="3471998" cy="3367899"/>
          </a:xfrm>
          <a:prstGeom prst="rect">
            <a:avLst/>
          </a:prstGeom>
        </p:spPr>
      </p:pic>
      <p:pic>
        <p:nvPicPr>
          <p:cNvPr id="11" name="図 10" descr="He3_Experiment1.eps"/>
          <p:cNvPicPr>
            <a:picLocks noChangeAspect="1"/>
          </p:cNvPicPr>
          <p:nvPr/>
        </p:nvPicPr>
        <p:blipFill rotWithShape="1">
          <a:blip r:embed="rId3">
            <a:extLst>
              <a:ext uri="{28A0092B-C50C-407E-A947-70E740481C1C}">
                <a14:useLocalDpi xmlns:a14="http://schemas.microsoft.com/office/drawing/2010/main" val="0"/>
              </a:ext>
            </a:extLst>
          </a:blip>
          <a:srcRect t="91324"/>
          <a:stretch/>
        </p:blipFill>
        <p:spPr>
          <a:xfrm>
            <a:off x="1034783" y="6252618"/>
            <a:ext cx="3147919" cy="264936"/>
          </a:xfrm>
          <a:prstGeom prst="rect">
            <a:avLst/>
          </a:prstGeom>
        </p:spPr>
      </p:pic>
    </p:spTree>
    <p:extLst>
      <p:ext uri="{BB962C8B-B14F-4D97-AF65-F5344CB8AC3E}">
        <p14:creationId xmlns:p14="http://schemas.microsoft.com/office/powerpoint/2010/main" val="2757442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9B0CFA48-2645-BA46-ACA1-D8C7F53859BA}" type="slidenum">
              <a:rPr kumimoji="1" lang="ja-JP" altLang="en-US" smtClean="0"/>
              <a:pPr/>
              <a:t>4</a:t>
            </a:fld>
            <a:endParaRPr kumimoji="1" lang="ja-JP" altLang="en-US"/>
          </a:p>
        </p:txBody>
      </p:sp>
      <p:sp>
        <p:nvSpPr>
          <p:cNvPr id="5"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6" name="Rectangle 2"/>
          <p:cNvSpPr>
            <a:spLocks noGrp="1" noChangeArrowheads="1"/>
          </p:cNvSpPr>
          <p:nvPr>
            <p:ph type="title"/>
          </p:nvPr>
        </p:nvSpPr>
        <p:spPr>
          <a:xfrm>
            <a:off x="0" y="-234950"/>
            <a:ext cx="91440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新しい実験手法</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8" name="角丸四角形 7"/>
          <p:cNvSpPr/>
          <p:nvPr/>
        </p:nvSpPr>
        <p:spPr>
          <a:xfrm>
            <a:off x="286047" y="2298297"/>
            <a:ext cx="1759545" cy="77007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67641" y="2376448"/>
            <a:ext cx="1777951" cy="646331"/>
          </a:xfrm>
          <a:prstGeom prst="rect">
            <a:avLst/>
          </a:prstGeom>
          <a:noFill/>
        </p:spPr>
        <p:txBody>
          <a:bodyPr wrap="none" rtlCol="0">
            <a:spAutoFit/>
          </a:bodyPr>
          <a:lstStyle/>
          <a:p>
            <a:pPr algn="ctr"/>
            <a:r>
              <a:rPr lang="ja-JP" altLang="en-US" dirty="0" smtClean="0"/>
              <a:t>パルス中性子源</a:t>
            </a:r>
            <a:endParaRPr lang="en-US" altLang="ja-JP" dirty="0" smtClean="0"/>
          </a:p>
          <a:p>
            <a:pPr algn="ctr"/>
            <a:r>
              <a:rPr lang="ja-JP" altLang="en-US" dirty="0" smtClean="0"/>
              <a:t>（</a:t>
            </a:r>
            <a:r>
              <a:rPr lang="en-US" altLang="ja-JP" dirty="0" smtClean="0"/>
              <a:t>J-PARC</a:t>
            </a:r>
            <a:r>
              <a:rPr lang="ja-JP" altLang="en-US" dirty="0" smtClean="0"/>
              <a:t>）</a:t>
            </a:r>
            <a:endParaRPr kumimoji="1" lang="ja-JP" altLang="en-US" dirty="0"/>
          </a:p>
        </p:txBody>
      </p:sp>
      <p:sp>
        <p:nvSpPr>
          <p:cNvPr id="9" name="下矢印 8"/>
          <p:cNvSpPr/>
          <p:nvPr/>
        </p:nvSpPr>
        <p:spPr>
          <a:xfrm rot="16200000">
            <a:off x="2262841" y="2301377"/>
            <a:ext cx="526762" cy="702563"/>
          </a:xfrm>
          <a:prstGeom prst="downArrow">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00"/>
              </a:solidFill>
            </a:endParaRPr>
          </a:p>
        </p:txBody>
      </p:sp>
      <p:sp>
        <p:nvSpPr>
          <p:cNvPr id="10" name="テキスト ボックス 9"/>
          <p:cNvSpPr txBox="1"/>
          <p:nvPr/>
        </p:nvSpPr>
        <p:spPr>
          <a:xfrm>
            <a:off x="1253978" y="3394703"/>
            <a:ext cx="2430097" cy="738664"/>
          </a:xfrm>
          <a:prstGeom prst="rect">
            <a:avLst/>
          </a:prstGeom>
          <a:noFill/>
        </p:spPr>
        <p:txBody>
          <a:bodyPr wrap="none" rtlCol="0">
            <a:spAutoFit/>
          </a:bodyPr>
          <a:lstStyle/>
          <a:p>
            <a:pPr algn="ctr"/>
            <a:r>
              <a:rPr lang="en-US" altLang="ja-JP" sz="1400" dirty="0" smtClean="0"/>
              <a:t>500〜2000m/s</a:t>
            </a:r>
            <a:r>
              <a:rPr lang="ja-JP" altLang="en-US" sz="1400" dirty="0" smtClean="0"/>
              <a:t>の分布を持ち、</a:t>
            </a:r>
            <a:endParaRPr lang="en-US" altLang="ja-JP" sz="1400" dirty="0" smtClean="0"/>
          </a:p>
          <a:p>
            <a:pPr algn="ctr"/>
            <a:r>
              <a:rPr lang="ja-JP" altLang="en-US" sz="1400" dirty="0" smtClean="0"/>
              <a:t>速度に応じて実験エリアへの</a:t>
            </a:r>
            <a:endParaRPr lang="en-US" altLang="ja-JP" sz="1400" dirty="0" smtClean="0"/>
          </a:p>
          <a:p>
            <a:pPr algn="ctr"/>
            <a:r>
              <a:rPr lang="ja-JP" altLang="en-US" sz="1400" dirty="0" smtClean="0"/>
              <a:t>到達時間が異なる</a:t>
            </a:r>
            <a:endParaRPr kumimoji="1" lang="ja-JP" altLang="en-US" sz="1400" dirty="0"/>
          </a:p>
        </p:txBody>
      </p:sp>
      <p:sp>
        <p:nvSpPr>
          <p:cNvPr id="11" name="角丸四角形 10"/>
          <p:cNvSpPr/>
          <p:nvPr/>
        </p:nvSpPr>
        <p:spPr>
          <a:xfrm>
            <a:off x="3108372" y="2298297"/>
            <a:ext cx="1974416" cy="77007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95448" y="2209717"/>
            <a:ext cx="2570423" cy="923330"/>
          </a:xfrm>
          <a:prstGeom prst="rect">
            <a:avLst/>
          </a:prstGeom>
          <a:noFill/>
        </p:spPr>
        <p:txBody>
          <a:bodyPr wrap="none" rtlCol="0">
            <a:spAutoFit/>
          </a:bodyPr>
          <a:lstStyle/>
          <a:p>
            <a:pPr algn="ctr"/>
            <a:r>
              <a:rPr lang="ja-JP" altLang="en-US" dirty="0" smtClean="0">
                <a:solidFill>
                  <a:srgbClr val="FF0000"/>
                </a:solidFill>
              </a:rPr>
              <a:t>低バックグラウンド</a:t>
            </a:r>
            <a:endParaRPr lang="en-US" altLang="ja-JP" dirty="0" smtClean="0">
              <a:solidFill>
                <a:srgbClr val="FF0000"/>
              </a:solidFill>
            </a:endParaRPr>
          </a:p>
          <a:p>
            <a:pPr algn="ctr"/>
            <a:r>
              <a:rPr lang="ja-JP" altLang="en-US" dirty="0" smtClean="0">
                <a:solidFill>
                  <a:srgbClr val="FF0000"/>
                </a:solidFill>
              </a:rPr>
              <a:t>高検出効率</a:t>
            </a:r>
            <a:endParaRPr lang="en-US" altLang="ja-JP" dirty="0" smtClean="0">
              <a:solidFill>
                <a:srgbClr val="FF0000"/>
              </a:solidFill>
            </a:endParaRPr>
          </a:p>
          <a:p>
            <a:pPr algn="ctr"/>
            <a:r>
              <a:rPr lang="en-US" altLang="ja-JP" dirty="0" smtClean="0">
                <a:solidFill>
                  <a:srgbClr val="FF0000"/>
                </a:solidFill>
              </a:rPr>
              <a:t>Time Projection Chamber</a:t>
            </a:r>
            <a:endParaRPr lang="en-US" altLang="ja-JP" dirty="0">
              <a:solidFill>
                <a:srgbClr val="FF0000"/>
              </a:solidFill>
            </a:endParaRPr>
          </a:p>
        </p:txBody>
      </p:sp>
      <p:sp>
        <p:nvSpPr>
          <p:cNvPr id="14" name="下矢印 13"/>
          <p:cNvSpPr/>
          <p:nvPr/>
        </p:nvSpPr>
        <p:spPr>
          <a:xfrm rot="16200000">
            <a:off x="5377161" y="2301376"/>
            <a:ext cx="526762" cy="702563"/>
          </a:xfrm>
          <a:prstGeom prst="downArrow">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00"/>
              </a:solidFill>
            </a:endParaRPr>
          </a:p>
        </p:txBody>
      </p:sp>
      <p:sp>
        <p:nvSpPr>
          <p:cNvPr id="15" name="テキスト ボックス 14"/>
          <p:cNvSpPr txBox="1"/>
          <p:nvPr/>
        </p:nvSpPr>
        <p:spPr>
          <a:xfrm>
            <a:off x="4437177" y="3686911"/>
            <a:ext cx="2615419" cy="307777"/>
          </a:xfrm>
          <a:prstGeom prst="rect">
            <a:avLst/>
          </a:prstGeom>
          <a:noFill/>
        </p:spPr>
        <p:txBody>
          <a:bodyPr wrap="none" rtlCol="0">
            <a:spAutoFit/>
          </a:bodyPr>
          <a:lstStyle/>
          <a:p>
            <a:pPr algn="ctr"/>
            <a:r>
              <a:rPr lang="ja-JP" altLang="en-US" sz="1400" dirty="0" smtClean="0"/>
              <a:t>等速の中性子バンチに整形する</a:t>
            </a:r>
            <a:endParaRPr lang="en-US" altLang="ja-JP" sz="1400" dirty="0" smtClean="0"/>
          </a:p>
        </p:txBody>
      </p:sp>
      <p:sp>
        <p:nvSpPr>
          <p:cNvPr id="17" name="テキスト ボックス 16"/>
          <p:cNvSpPr txBox="1"/>
          <p:nvPr/>
        </p:nvSpPr>
        <p:spPr>
          <a:xfrm>
            <a:off x="3167162" y="2351217"/>
            <a:ext cx="1841633" cy="646331"/>
          </a:xfrm>
          <a:prstGeom prst="rect">
            <a:avLst/>
          </a:prstGeom>
          <a:noFill/>
        </p:spPr>
        <p:txBody>
          <a:bodyPr wrap="none" rtlCol="0">
            <a:spAutoFit/>
          </a:bodyPr>
          <a:lstStyle/>
          <a:p>
            <a:pPr algn="ctr"/>
            <a:r>
              <a:rPr lang="en-US" altLang="ja-JP" dirty="0" smtClean="0"/>
              <a:t>RF</a:t>
            </a:r>
            <a:r>
              <a:rPr lang="ja-JP" altLang="en-US" dirty="0" smtClean="0"/>
              <a:t>で制御する</a:t>
            </a:r>
            <a:endParaRPr lang="en-US" altLang="ja-JP" dirty="0" smtClean="0"/>
          </a:p>
          <a:p>
            <a:pPr algn="ctr"/>
            <a:r>
              <a:rPr lang="en-US" altLang="ja-JP" dirty="0" smtClean="0"/>
              <a:t>Spin Flip Chopper</a:t>
            </a:r>
            <a:endParaRPr kumimoji="1" lang="ja-JP" altLang="en-US" dirty="0"/>
          </a:p>
        </p:txBody>
      </p:sp>
      <p:sp>
        <p:nvSpPr>
          <p:cNvPr id="21" name="角丸四角形 20"/>
          <p:cNvSpPr/>
          <p:nvPr/>
        </p:nvSpPr>
        <p:spPr>
          <a:xfrm>
            <a:off x="6395447" y="1800214"/>
            <a:ext cx="2623615" cy="168957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2" name="図 81" descr="ピクチャ 16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9307" y="4343267"/>
            <a:ext cx="2750793" cy="193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87" descr="ピクチャ 16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7487" y="4343267"/>
            <a:ext cx="2995759" cy="208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1957400" y="1023454"/>
            <a:ext cx="4506213" cy="400110"/>
          </a:xfrm>
          <a:prstGeom prst="rect">
            <a:avLst/>
          </a:prstGeom>
        </p:spPr>
        <p:txBody>
          <a:bodyPr wrap="square">
            <a:spAutoFit/>
          </a:bodyPr>
          <a:lstStyle/>
          <a:p>
            <a:pPr lvl="1" algn="ctr">
              <a:defRPr/>
            </a:pPr>
            <a:endParaRPr lang="en-US" altLang="ja-JP" sz="2000" dirty="0"/>
          </a:p>
        </p:txBody>
      </p:sp>
      <p:sp>
        <p:nvSpPr>
          <p:cNvPr id="24" name="テキスト ボックス 23"/>
          <p:cNvSpPr txBox="1"/>
          <p:nvPr/>
        </p:nvSpPr>
        <p:spPr>
          <a:xfrm>
            <a:off x="1109766" y="1074438"/>
            <a:ext cx="6218770" cy="461665"/>
          </a:xfrm>
          <a:prstGeom prst="rect">
            <a:avLst/>
          </a:prstGeom>
          <a:noFill/>
        </p:spPr>
        <p:txBody>
          <a:bodyPr wrap="none" rtlCol="0">
            <a:spAutoFit/>
          </a:bodyPr>
          <a:lstStyle/>
          <a:p>
            <a:r>
              <a:rPr lang="ja-JP" altLang="en-US" sz="2400" dirty="0" smtClean="0"/>
              <a:t>初めての</a:t>
            </a:r>
            <a:r>
              <a:rPr lang="ja-JP" altLang="en-US" sz="2400" dirty="0" smtClean="0">
                <a:solidFill>
                  <a:srgbClr val="FF0000"/>
                </a:solidFill>
              </a:rPr>
              <a:t>加速器</a:t>
            </a:r>
            <a:r>
              <a:rPr lang="ja-JP" altLang="en-US" sz="2400" dirty="0" smtClean="0"/>
              <a:t>を用いた中性子寿命測定実験</a:t>
            </a:r>
            <a:endParaRPr kumimoji="1" lang="ja-JP" altLang="en-US" sz="2400" dirty="0"/>
          </a:p>
        </p:txBody>
      </p:sp>
    </p:spTree>
    <p:extLst>
      <p:ext uri="{BB962C8B-B14F-4D97-AF65-F5344CB8AC3E}">
        <p14:creationId xmlns:p14="http://schemas.microsoft.com/office/powerpoint/2010/main" val="2157078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54"/>
          <p:cNvSpPr>
            <a:spLocks noChangeArrowheads="1"/>
          </p:cNvSpPr>
          <p:nvPr/>
        </p:nvSpPr>
        <p:spPr bwMode="auto">
          <a:xfrm>
            <a:off x="6125626" y="5148209"/>
            <a:ext cx="1804988" cy="584776"/>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altLang="ja-JP" sz="1400" dirty="0" smtClean="0">
                <a:solidFill>
                  <a:schemeClr val="tx1"/>
                </a:solidFill>
                <a:latin typeface="Lucida Sans Unicode" charset="0"/>
                <a:ea typeface="ＭＳ Ｐゴシック" charset="0"/>
                <a:cs typeface="ＭＳ Ｐゴシック" charset="0"/>
              </a:rPr>
              <a:t>L</a:t>
            </a:r>
            <a:r>
              <a:rPr lang="ja-JP" altLang="en-US" sz="1400" dirty="0" smtClean="0">
                <a:solidFill>
                  <a:schemeClr val="tx1"/>
                </a:solidFill>
                <a:latin typeface="Lucida Sans Unicode" charset="0"/>
                <a:ea typeface="ＭＳ Ｐゴシック" charset="0"/>
                <a:cs typeface="ＭＳ Ｐゴシック" charset="0"/>
              </a:rPr>
              <a:t>はキャンセル</a:t>
            </a:r>
            <a:endParaRPr lang="en-US" altLang="ja-JP" sz="1400" dirty="0" smtClean="0">
              <a:solidFill>
                <a:schemeClr val="tx1"/>
              </a:solidFill>
              <a:latin typeface="Lucida Sans Unicode" charset="0"/>
              <a:ea typeface="ＭＳ Ｐゴシック" charset="0"/>
              <a:cs typeface="ＭＳ Ｐゴシック" charset="0"/>
            </a:endParaRPr>
          </a:p>
          <a:p>
            <a:pPr algn="ctr">
              <a:defRPr/>
            </a:pPr>
            <a:endParaRPr lang="en-US" altLang="ja-JP" dirty="0">
              <a:solidFill>
                <a:srgbClr val="FF0000"/>
              </a:solidFill>
              <a:latin typeface="Lucida Sans Unicode" charset="0"/>
              <a:ea typeface="ＭＳ Ｐゴシック" charset="0"/>
              <a:cs typeface="ＭＳ Ｐゴシック" charset="0"/>
            </a:endParaRPr>
          </a:p>
        </p:txBody>
      </p:sp>
      <p:sp>
        <p:nvSpPr>
          <p:cNvPr id="45" name="正方形/長方形 44"/>
          <p:cNvSpPr/>
          <p:nvPr/>
        </p:nvSpPr>
        <p:spPr>
          <a:xfrm>
            <a:off x="9464" y="837766"/>
            <a:ext cx="9086083" cy="3133166"/>
          </a:xfrm>
          <a:prstGeom prst="rect">
            <a:avLst/>
          </a:prstGeom>
        </p:spPr>
        <p:txBody>
          <a:bodyPr wrap="square">
            <a:spAutoFit/>
          </a:bodyPr>
          <a:lstStyle/>
          <a:p>
            <a:pPr marL="342900" indent="-342900">
              <a:spcBef>
                <a:spcPct val="20000"/>
              </a:spcBef>
              <a:buFont typeface="Arial"/>
              <a:buChar char="•"/>
              <a:defRPr/>
            </a:pPr>
            <a:r>
              <a:rPr lang="ja-JP" altLang="en-US" sz="2000" dirty="0">
                <a:solidFill>
                  <a:srgbClr val="000000"/>
                </a:solidFill>
                <a:latin typeface="Lucida Sans Unicode" charset="0"/>
                <a:ea typeface="ＭＳ Ｐゴシック" charset="0"/>
                <a:cs typeface="ＭＳ Ｐゴシック" charset="0"/>
              </a:rPr>
              <a:t>冷</a:t>
            </a:r>
            <a:r>
              <a:rPr lang="ja-JP" altLang="en-US" sz="2000" dirty="0" smtClean="0">
                <a:solidFill>
                  <a:srgbClr val="000000"/>
                </a:solidFill>
                <a:latin typeface="Lucida Sans Unicode" charset="0"/>
                <a:ea typeface="ＭＳ Ｐゴシック" charset="0"/>
                <a:cs typeface="ＭＳ Ｐゴシック" charset="0"/>
              </a:rPr>
              <a:t>中性子が</a:t>
            </a:r>
            <a:r>
              <a:rPr lang="en-US" altLang="ja-JP" sz="2000" dirty="0" smtClean="0">
                <a:solidFill>
                  <a:srgbClr val="000000"/>
                </a:solidFill>
                <a:latin typeface="Lucida Sans Unicode" charset="0"/>
                <a:ea typeface="ＭＳ Ｐゴシック" charset="0"/>
                <a:cs typeface="ＭＳ Ｐゴシック" charset="0"/>
              </a:rPr>
              <a:t>TPC</a:t>
            </a:r>
            <a:r>
              <a:rPr lang="ja-JP" altLang="en-US" sz="2000" dirty="0" smtClean="0">
                <a:solidFill>
                  <a:srgbClr val="000000"/>
                </a:solidFill>
                <a:latin typeface="Lucida Sans Unicode" charset="0"/>
                <a:ea typeface="ＭＳ Ｐゴシック" charset="0"/>
                <a:cs typeface="ＭＳ Ｐゴシック" charset="0"/>
              </a:rPr>
              <a:t>で飛行中</a:t>
            </a:r>
            <a:r>
              <a:rPr lang="ja-JP" altLang="en-US" sz="2000" dirty="0">
                <a:solidFill>
                  <a:srgbClr val="000000"/>
                </a:solidFill>
                <a:latin typeface="Lucida Sans Unicode" charset="0"/>
                <a:ea typeface="ＭＳ Ｐゴシック" charset="0"/>
                <a:cs typeface="ＭＳ Ｐゴシック" charset="0"/>
              </a:rPr>
              <a:t>に崩壊して発生する</a:t>
            </a:r>
            <a:r>
              <a:rPr lang="ja-JP" altLang="en-US" sz="2000" dirty="0" smtClean="0">
                <a:solidFill>
                  <a:srgbClr val="000000"/>
                </a:solidFill>
                <a:latin typeface="Lucida Sans Unicode" charset="0"/>
                <a:ea typeface="ＭＳ Ｐゴシック" charset="0"/>
                <a:cs typeface="ＭＳ Ｐゴシック" charset="0"/>
              </a:rPr>
              <a:t>電子（</a:t>
            </a:r>
            <a:r>
              <a:rPr lang="en-US" altLang="ja-JP" sz="2000" dirty="0" smtClean="0">
                <a:solidFill>
                  <a:srgbClr val="000000"/>
                </a:solidFill>
                <a:latin typeface="Lucida Sans Unicode" charset="0"/>
                <a:ea typeface="ＭＳ Ｐゴシック" charset="0"/>
                <a:cs typeface="ＭＳ Ｐゴシック" charset="0"/>
              </a:rPr>
              <a:t>0~782keV</a:t>
            </a:r>
            <a:r>
              <a:rPr lang="ja-JP" altLang="en-US" sz="2000" dirty="0" smtClean="0">
                <a:solidFill>
                  <a:srgbClr val="000000"/>
                </a:solidFill>
                <a:latin typeface="Lucida Sans Unicode" charset="0"/>
                <a:ea typeface="ＭＳ Ｐゴシック" charset="0"/>
                <a:cs typeface="ＭＳ Ｐゴシック" charset="0"/>
              </a:rPr>
              <a:t>）を</a:t>
            </a:r>
            <a:r>
              <a:rPr lang="ja-JP" altLang="en-US" sz="2000" dirty="0">
                <a:solidFill>
                  <a:srgbClr val="000000"/>
                </a:solidFill>
                <a:latin typeface="Lucida Sans Unicode" charset="0"/>
                <a:ea typeface="ＭＳ Ｐゴシック" charset="0"/>
                <a:cs typeface="ＭＳ Ｐゴシック" charset="0"/>
              </a:rPr>
              <a:t>直接</a:t>
            </a:r>
            <a:r>
              <a:rPr lang="ja-JP" altLang="en-US" sz="2000" dirty="0" smtClean="0">
                <a:solidFill>
                  <a:srgbClr val="000000"/>
                </a:solidFill>
                <a:latin typeface="Lucida Sans Unicode" charset="0"/>
                <a:ea typeface="ＭＳ Ｐゴシック" charset="0"/>
                <a:cs typeface="ＭＳ Ｐゴシック" charset="0"/>
              </a:rPr>
              <a:t>計数</a:t>
            </a:r>
            <a:endParaRPr lang="en-US" altLang="ja-JP" sz="2000" i="1" dirty="0" smtClean="0">
              <a:solidFill>
                <a:srgbClr val="C0504D"/>
              </a:solidFill>
            </a:endParaRPr>
          </a:p>
          <a:p>
            <a:pPr marL="800100" lvl="1" indent="-342900">
              <a:spcBef>
                <a:spcPct val="20000"/>
              </a:spcBef>
              <a:buFont typeface="Arial"/>
              <a:buChar char="•"/>
              <a:defRPr/>
            </a:pPr>
            <a:endParaRPr lang="en-US" altLang="ja-JP" sz="800" i="1" dirty="0" smtClean="0">
              <a:solidFill>
                <a:srgbClr val="C0504D"/>
              </a:solidFill>
            </a:endParaRPr>
          </a:p>
          <a:p>
            <a:pPr marL="1714500" lvl="3" indent="-342900">
              <a:spcBef>
                <a:spcPct val="20000"/>
              </a:spcBef>
              <a:buFont typeface="Arial"/>
              <a:buChar char="•"/>
              <a:defRPr/>
            </a:pPr>
            <a:r>
              <a:rPr lang="en-US" altLang="ja-JP" sz="2000" dirty="0" smtClean="0">
                <a:solidFill>
                  <a:prstClr val="black"/>
                </a:solidFill>
              </a:rPr>
              <a:t>N :  </a:t>
            </a:r>
            <a:r>
              <a:rPr lang="ja-JP" altLang="en-US" sz="2000" dirty="0" smtClean="0">
                <a:solidFill>
                  <a:prstClr val="black"/>
                </a:solidFill>
              </a:rPr>
              <a:t>中性子の数</a:t>
            </a:r>
            <a:endParaRPr lang="en-US" altLang="ja-JP" sz="2000" dirty="0" smtClean="0">
              <a:solidFill>
                <a:prstClr val="black"/>
              </a:solidFill>
            </a:endParaRPr>
          </a:p>
          <a:p>
            <a:pPr marL="1714500" lvl="3" indent="-342900">
              <a:spcBef>
                <a:spcPct val="20000"/>
              </a:spcBef>
              <a:buFont typeface="Arial"/>
              <a:buChar char="•"/>
              <a:defRPr/>
            </a:pPr>
            <a:r>
              <a:rPr lang="en-US" altLang="ja-JP" sz="2000" dirty="0" smtClean="0">
                <a:solidFill>
                  <a:prstClr val="black"/>
                </a:solidFill>
              </a:rPr>
              <a:t>L  :  </a:t>
            </a:r>
            <a:r>
              <a:rPr lang="en-US" altLang="ja-JP" sz="2000" dirty="0" err="1" smtClean="0">
                <a:solidFill>
                  <a:prstClr val="black"/>
                </a:solidFill>
              </a:rPr>
              <a:t>Fiducial</a:t>
            </a:r>
            <a:r>
              <a:rPr lang="en-US" altLang="ja-JP" sz="2000" dirty="0" smtClean="0">
                <a:solidFill>
                  <a:prstClr val="black"/>
                </a:solidFill>
              </a:rPr>
              <a:t> volume</a:t>
            </a:r>
          </a:p>
          <a:p>
            <a:pPr marL="1714500" lvl="3" indent="-342900">
              <a:spcBef>
                <a:spcPct val="20000"/>
              </a:spcBef>
              <a:defRPr/>
            </a:pPr>
            <a:endParaRPr lang="en-US" altLang="ja-JP" sz="2000" dirty="0" smtClean="0">
              <a:solidFill>
                <a:prstClr val="black"/>
              </a:solidFill>
            </a:endParaRPr>
          </a:p>
          <a:p>
            <a:pPr marL="800100" lvl="1" indent="-342900">
              <a:spcBef>
                <a:spcPct val="20000"/>
              </a:spcBef>
              <a:buFont typeface="Arial"/>
              <a:buChar char="•"/>
              <a:defRPr/>
            </a:pPr>
            <a:r>
              <a:rPr lang="en-US" altLang="ja-JP" sz="2000" i="1" dirty="0" smtClean="0">
                <a:solidFill>
                  <a:srgbClr val="FF0000"/>
                </a:solidFill>
              </a:rPr>
              <a:t>TPC</a:t>
            </a:r>
            <a:r>
              <a:rPr lang="ja-JP" altLang="en-US" sz="2000" i="1" dirty="0" smtClean="0">
                <a:solidFill>
                  <a:srgbClr val="FF0000"/>
                </a:solidFill>
              </a:rPr>
              <a:t>より短く、速度の揃った中性子バンチ</a:t>
            </a:r>
            <a:endParaRPr lang="en-US" altLang="ja-JP" sz="2000" dirty="0" smtClean="0">
              <a:solidFill>
                <a:srgbClr val="FF0000"/>
              </a:solidFill>
            </a:endParaRPr>
          </a:p>
          <a:p>
            <a:pPr lvl="0">
              <a:spcBef>
                <a:spcPct val="20000"/>
              </a:spcBef>
              <a:defRPr/>
            </a:pPr>
            <a:endParaRPr lang="en-US" altLang="ja-JP" sz="1200" i="1" dirty="0" smtClean="0">
              <a:solidFill>
                <a:srgbClr val="C0504D"/>
              </a:solidFill>
            </a:endParaRPr>
          </a:p>
          <a:p>
            <a:pPr marL="800100" lvl="1" indent="-342900">
              <a:spcBef>
                <a:spcPct val="20000"/>
              </a:spcBef>
              <a:buFont typeface="Arial"/>
              <a:buChar char="•"/>
              <a:defRPr/>
            </a:pPr>
            <a:r>
              <a:rPr lang="ja-JP" altLang="en-US" sz="2000" i="1" dirty="0" smtClean="0">
                <a:solidFill>
                  <a:srgbClr val="FF0000"/>
                </a:solidFill>
              </a:rPr>
              <a:t>ガスに少量の</a:t>
            </a:r>
            <a:r>
              <a:rPr lang="en-US" altLang="ja-JP" sz="2000" i="1" dirty="0" smtClean="0">
                <a:solidFill>
                  <a:srgbClr val="FF0000"/>
                </a:solidFill>
              </a:rPr>
              <a:t> </a:t>
            </a:r>
            <a:r>
              <a:rPr lang="en-US" altLang="ja-JP" sz="2000" i="1" baseline="30000" dirty="0" smtClean="0">
                <a:solidFill>
                  <a:srgbClr val="FF0000"/>
                </a:solidFill>
              </a:rPr>
              <a:t>3</a:t>
            </a:r>
            <a:r>
              <a:rPr lang="en-US" altLang="ja-JP" sz="2000" i="1" dirty="0" smtClean="0">
                <a:solidFill>
                  <a:srgbClr val="FF0000"/>
                </a:solidFill>
              </a:rPr>
              <a:t>He </a:t>
            </a:r>
            <a:r>
              <a:rPr lang="ja-JP" altLang="en-US" sz="2000" i="1" dirty="0">
                <a:solidFill>
                  <a:srgbClr val="FF0000"/>
                </a:solidFill>
              </a:rPr>
              <a:t>を</a:t>
            </a:r>
            <a:r>
              <a:rPr lang="ja-JP" altLang="en-US" sz="2000" i="1" dirty="0" smtClean="0">
                <a:solidFill>
                  <a:srgbClr val="FF0000"/>
                </a:solidFill>
              </a:rPr>
              <a:t>加え、封じきって実験</a:t>
            </a:r>
            <a:endParaRPr lang="en-US" altLang="ja-JP" sz="2000" i="1" dirty="0" smtClean="0">
              <a:solidFill>
                <a:srgbClr val="FF0000"/>
              </a:solidFill>
            </a:endParaRPr>
          </a:p>
          <a:p>
            <a:pPr marL="800100" lvl="1" indent="-342900">
              <a:spcBef>
                <a:spcPct val="20000"/>
              </a:spcBef>
              <a:buFont typeface="Arial"/>
              <a:buChar char="•"/>
              <a:defRPr/>
            </a:pPr>
            <a:endParaRPr lang="en-US" altLang="ja-JP" sz="800" dirty="0">
              <a:solidFill>
                <a:prstClr val="black"/>
              </a:solidFill>
              <a:latin typeface="Symbol" charset="0"/>
            </a:endParaRPr>
          </a:p>
          <a:p>
            <a:pPr marL="1143000" lvl="2" indent="-228600">
              <a:spcBef>
                <a:spcPct val="20000"/>
              </a:spcBef>
              <a:buFont typeface="Arial"/>
              <a:buChar char="•"/>
              <a:defRPr/>
            </a:pPr>
            <a:r>
              <a:rPr lang="ja-JP" altLang="en-US" sz="2000" dirty="0">
                <a:solidFill>
                  <a:prstClr val="black"/>
                </a:solidFill>
                <a:latin typeface="Symbol" charset="0"/>
              </a:rPr>
              <a:t>崩壊に伴う電子（</a:t>
            </a:r>
            <a:r>
              <a:rPr lang="en-US" altLang="ja-JP" sz="2000" dirty="0">
                <a:solidFill>
                  <a:prstClr val="black"/>
                </a:solidFill>
              </a:rPr>
              <a:t>S</a:t>
            </a:r>
            <a:r>
              <a:rPr lang="en-US" altLang="ja-JP" sz="2000" baseline="-25000" dirty="0">
                <a:solidFill>
                  <a:prstClr val="black"/>
                </a:solidFill>
              </a:rPr>
              <a:t>β</a:t>
            </a:r>
            <a:r>
              <a:rPr lang="ja-JP" altLang="en-US" sz="2000" dirty="0">
                <a:solidFill>
                  <a:prstClr val="black"/>
                </a:solidFill>
                <a:latin typeface="Symbol" charset="0"/>
              </a:rPr>
              <a:t>）</a:t>
            </a:r>
            <a:r>
              <a:rPr lang="en-US" altLang="ja-JP" sz="2000" dirty="0">
                <a:solidFill>
                  <a:prstClr val="black"/>
                </a:solidFill>
                <a:latin typeface="Symbol" charset="0"/>
              </a:rPr>
              <a:t> </a:t>
            </a:r>
            <a:r>
              <a:rPr lang="ja-JP" altLang="en-US" sz="2000" dirty="0">
                <a:solidFill>
                  <a:prstClr val="black"/>
                </a:solidFill>
                <a:latin typeface="Symbol" charset="0"/>
              </a:rPr>
              <a:t>と</a:t>
            </a:r>
            <a:r>
              <a:rPr lang="en-US" altLang="ja-JP" sz="2000" dirty="0">
                <a:solidFill>
                  <a:prstClr val="black"/>
                </a:solidFill>
                <a:latin typeface="Symbol" charset="0"/>
              </a:rPr>
              <a:t> </a:t>
            </a:r>
            <a:r>
              <a:rPr lang="en-US" altLang="ja-JP" sz="2000" baseline="30000" dirty="0"/>
              <a:t>3</a:t>
            </a:r>
            <a:r>
              <a:rPr lang="en-US" altLang="ja-JP" sz="2000" dirty="0"/>
              <a:t>He</a:t>
            </a:r>
            <a:r>
              <a:rPr lang="ja-JP" altLang="en-US" sz="2000" dirty="0"/>
              <a:t>の中性子吸収反応（</a:t>
            </a:r>
            <a:r>
              <a:rPr lang="en-US" altLang="ja-JP" sz="2000" dirty="0"/>
              <a:t>S</a:t>
            </a:r>
            <a:r>
              <a:rPr lang="en-US" altLang="ja-JP" sz="2000" baseline="-25000" dirty="0"/>
              <a:t>n</a:t>
            </a:r>
            <a:r>
              <a:rPr lang="ja-JP" altLang="en-US" sz="2000" dirty="0"/>
              <a:t>）</a:t>
            </a:r>
            <a:r>
              <a:rPr lang="en-US" altLang="ja-JP" sz="2000" dirty="0"/>
              <a:t> </a:t>
            </a:r>
            <a:r>
              <a:rPr lang="ja-JP" altLang="en-US" sz="2000" dirty="0"/>
              <a:t>を同時計測</a:t>
            </a:r>
            <a:endParaRPr lang="en-US" altLang="ja-JP" sz="2000" dirty="0">
              <a:solidFill>
                <a:prstClr val="black"/>
              </a:solidFill>
              <a:latin typeface="Symbol" charset="0"/>
            </a:endParaRPr>
          </a:p>
        </p:txBody>
      </p:sp>
      <p:sp>
        <p:nvSpPr>
          <p:cNvPr id="12" name="正方形/長方形 11"/>
          <p:cNvSpPr/>
          <p:nvPr/>
        </p:nvSpPr>
        <p:spPr>
          <a:xfrm>
            <a:off x="6381891" y="1265620"/>
            <a:ext cx="763818" cy="1582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descr="スクリーンショット（2012-01-16 16.48.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312" y="5041146"/>
            <a:ext cx="1228512" cy="570171"/>
          </a:xfrm>
          <a:prstGeom prst="rect">
            <a:avLst/>
          </a:prstGeom>
        </p:spPr>
      </p:pic>
      <p:pic>
        <p:nvPicPr>
          <p:cNvPr id="16" name="図 15" descr="スクリーンショット（2012-01-16 16.49.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220" y="5098183"/>
            <a:ext cx="1283937" cy="331151"/>
          </a:xfrm>
          <a:prstGeom prst="rect">
            <a:avLst/>
          </a:prstGeom>
        </p:spPr>
      </p:pic>
      <p:cxnSp>
        <p:nvCxnSpPr>
          <p:cNvPr id="18" name="直線矢印コネクタ 17"/>
          <p:cNvCxnSpPr/>
          <p:nvPr/>
        </p:nvCxnSpPr>
        <p:spPr>
          <a:xfrm>
            <a:off x="2069403" y="4106017"/>
            <a:ext cx="6165" cy="10808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5054105" y="4106017"/>
            <a:ext cx="0" cy="106139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5504321" y="4237420"/>
            <a:ext cx="2150974" cy="1015663"/>
          </a:xfrm>
          <a:prstGeom prst="rect">
            <a:avLst/>
          </a:prstGeom>
        </p:spPr>
        <p:txBody>
          <a:bodyPr wrap="none">
            <a:spAutoFit/>
          </a:bodyPr>
          <a:lstStyle/>
          <a:p>
            <a:r>
              <a:rPr lang="en-US" altLang="ja-JP" sz="1400" dirty="0" smtClean="0"/>
              <a:t>: </a:t>
            </a:r>
            <a:r>
              <a:rPr lang="en-US" altLang="ja-JP" sz="1400" baseline="30000" dirty="0" smtClean="0"/>
              <a:t>3</a:t>
            </a:r>
            <a:r>
              <a:rPr lang="en-US" altLang="ja-JP" sz="1400" dirty="0" smtClean="0"/>
              <a:t>He</a:t>
            </a:r>
            <a:r>
              <a:rPr lang="ja-JP" altLang="en-US" sz="1400" dirty="0" smtClean="0"/>
              <a:t>吸収反応の検出効率</a:t>
            </a:r>
            <a:endParaRPr lang="en-US" altLang="ja-JP" sz="1400" dirty="0" smtClean="0"/>
          </a:p>
          <a:p>
            <a:r>
              <a:rPr lang="en-US" altLang="ja-JP" sz="1400" dirty="0" smtClean="0"/>
              <a:t>: </a:t>
            </a:r>
            <a:r>
              <a:rPr lang="en-US" altLang="ja-JP" sz="1400" baseline="30000" dirty="0" smtClean="0"/>
              <a:t>3</a:t>
            </a:r>
            <a:r>
              <a:rPr lang="en-US" altLang="ja-JP" sz="1400" dirty="0" smtClean="0"/>
              <a:t>He</a:t>
            </a:r>
            <a:r>
              <a:rPr lang="ja-JP" altLang="en-US" sz="1400" dirty="0" smtClean="0"/>
              <a:t>の密度</a:t>
            </a:r>
            <a:endParaRPr lang="en-US" altLang="ja-JP" sz="1400" dirty="0" smtClean="0"/>
          </a:p>
          <a:p>
            <a:r>
              <a:rPr lang="en-US" altLang="ja-JP" sz="1400" dirty="0" smtClean="0"/>
              <a:t>: </a:t>
            </a:r>
            <a:r>
              <a:rPr lang="en-US" altLang="ja-JP" sz="1400" baseline="30000" dirty="0" smtClean="0"/>
              <a:t>3</a:t>
            </a:r>
            <a:r>
              <a:rPr lang="en-US" altLang="ja-JP" sz="1400" dirty="0" smtClean="0"/>
              <a:t>He</a:t>
            </a:r>
            <a:r>
              <a:rPr lang="ja-JP" altLang="en-US" sz="1400" dirty="0" smtClean="0"/>
              <a:t>の中性子吸収断面積</a:t>
            </a:r>
            <a:endParaRPr lang="en-US" altLang="ja-JP" sz="1400" dirty="0" smtClean="0"/>
          </a:p>
          <a:p>
            <a:endParaRPr lang="ja-JP" altLang="en-US" dirty="0"/>
          </a:p>
        </p:txBody>
      </p:sp>
      <p:sp>
        <p:nvSpPr>
          <p:cNvPr id="23" name="正方形/長方形 22"/>
          <p:cNvSpPr/>
          <p:nvPr/>
        </p:nvSpPr>
        <p:spPr>
          <a:xfrm>
            <a:off x="5259169" y="4229609"/>
            <a:ext cx="519871" cy="738664"/>
          </a:xfrm>
          <a:prstGeom prst="rect">
            <a:avLst/>
          </a:prstGeom>
        </p:spPr>
        <p:txBody>
          <a:bodyPr wrap="square">
            <a:spAutoFit/>
          </a:bodyPr>
          <a:lstStyle/>
          <a:p>
            <a:r>
              <a:rPr lang="el-GR" altLang="ja-JP" sz="1400" dirty="0" smtClean="0"/>
              <a:t>ε</a:t>
            </a:r>
            <a:r>
              <a:rPr lang="en-US" altLang="ja-JP" sz="1400" baseline="-25000" dirty="0" smtClean="0"/>
              <a:t>n</a:t>
            </a:r>
          </a:p>
          <a:p>
            <a:r>
              <a:rPr lang="en-US" altLang="ja-JP" sz="1400" dirty="0" err="1" smtClean="0"/>
              <a:t>ρ</a:t>
            </a:r>
            <a:endParaRPr lang="en-US" altLang="ja-JP" sz="1400" dirty="0" smtClean="0"/>
          </a:p>
          <a:p>
            <a:r>
              <a:rPr lang="en-US" altLang="ja-JP" sz="1400" dirty="0" err="1" smtClean="0"/>
              <a:t>σ</a:t>
            </a:r>
            <a:endParaRPr lang="en-US" altLang="ja-JP" sz="1400" dirty="0" smtClean="0"/>
          </a:p>
        </p:txBody>
      </p:sp>
      <p:sp>
        <p:nvSpPr>
          <p:cNvPr id="27" name="正方形/長方形 26"/>
          <p:cNvSpPr/>
          <p:nvPr/>
        </p:nvSpPr>
        <p:spPr>
          <a:xfrm>
            <a:off x="2174207" y="4192496"/>
            <a:ext cx="426530" cy="738664"/>
          </a:xfrm>
          <a:prstGeom prst="rect">
            <a:avLst/>
          </a:prstGeom>
        </p:spPr>
        <p:txBody>
          <a:bodyPr wrap="square">
            <a:spAutoFit/>
          </a:bodyPr>
          <a:lstStyle/>
          <a:p>
            <a:r>
              <a:rPr lang="en-US" altLang="ja-JP" sz="1400" dirty="0" err="1" smtClean="0"/>
              <a:t>τ</a:t>
            </a:r>
            <a:r>
              <a:rPr lang="en-US" altLang="ja-JP" sz="1400" baseline="-25000" dirty="0" err="1" smtClean="0"/>
              <a:t>n</a:t>
            </a:r>
            <a:endParaRPr lang="en-US" altLang="ja-JP" sz="1400" baseline="-25000" dirty="0" smtClean="0"/>
          </a:p>
          <a:p>
            <a:r>
              <a:rPr lang="en-US" altLang="ja-JP" sz="1400" dirty="0" smtClean="0"/>
              <a:t>v</a:t>
            </a:r>
          </a:p>
          <a:p>
            <a:r>
              <a:rPr lang="el-GR" altLang="ja-JP" sz="1400" dirty="0" smtClean="0"/>
              <a:t>ε</a:t>
            </a:r>
            <a:r>
              <a:rPr lang="el-GR" altLang="ja-JP" sz="1400" baseline="-25000" dirty="0" smtClean="0"/>
              <a:t>e</a:t>
            </a:r>
            <a:endParaRPr lang="ja-JP" altLang="en-US" sz="1400" dirty="0"/>
          </a:p>
        </p:txBody>
      </p:sp>
      <p:sp>
        <p:nvSpPr>
          <p:cNvPr id="28" name="正方形/長方形 27"/>
          <p:cNvSpPr/>
          <p:nvPr/>
        </p:nvSpPr>
        <p:spPr>
          <a:xfrm>
            <a:off x="2389400" y="4203183"/>
            <a:ext cx="2028973" cy="738664"/>
          </a:xfrm>
          <a:prstGeom prst="rect">
            <a:avLst/>
          </a:prstGeom>
        </p:spPr>
        <p:txBody>
          <a:bodyPr wrap="square">
            <a:spAutoFit/>
          </a:bodyPr>
          <a:lstStyle/>
          <a:p>
            <a:r>
              <a:rPr lang="en-US" altLang="ja-JP" sz="1400" dirty="0" smtClean="0"/>
              <a:t>: </a:t>
            </a:r>
            <a:r>
              <a:rPr lang="ja-JP" altLang="en-US" sz="1400" dirty="0" smtClean="0"/>
              <a:t>中性子寿命</a:t>
            </a:r>
            <a:endParaRPr lang="en-US" altLang="ja-JP" sz="1400" dirty="0" smtClean="0"/>
          </a:p>
          <a:p>
            <a:r>
              <a:rPr lang="en-US" altLang="ja-JP" sz="1400" dirty="0" smtClean="0"/>
              <a:t>: </a:t>
            </a:r>
            <a:r>
              <a:rPr lang="ja-JP" altLang="en-US" sz="1400" dirty="0" smtClean="0"/>
              <a:t>中性子の速度</a:t>
            </a:r>
            <a:endParaRPr lang="en-US" altLang="ja-JP" sz="1400" dirty="0" smtClean="0"/>
          </a:p>
          <a:p>
            <a:r>
              <a:rPr lang="en-US" altLang="ja-JP" sz="1400" dirty="0" smtClean="0"/>
              <a:t>: </a:t>
            </a:r>
            <a:r>
              <a:rPr lang="ja-JP" altLang="en-US" sz="1400" dirty="0" smtClean="0"/>
              <a:t>電子の検出効率</a:t>
            </a:r>
            <a:endParaRPr lang="en-US" altLang="ja-JP" sz="1400" dirty="0" smtClean="0"/>
          </a:p>
        </p:txBody>
      </p:sp>
      <p:pic>
        <p:nvPicPr>
          <p:cNvPr id="32" name="図 31" descr="スクリーンショット（2012-01-16 17.12.5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134" y="5741369"/>
            <a:ext cx="2163570" cy="591858"/>
          </a:xfrm>
          <a:prstGeom prst="rect">
            <a:avLst/>
          </a:prstGeom>
        </p:spPr>
      </p:pic>
      <p:sp>
        <p:nvSpPr>
          <p:cNvPr id="4"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5" name="Rectangle 2"/>
          <p:cNvSpPr>
            <a:spLocks noGrp="1" noChangeArrowheads="1"/>
          </p:cNvSpPr>
          <p:nvPr>
            <p:ph type="title"/>
          </p:nvPr>
        </p:nvSpPr>
        <p:spPr>
          <a:xfrm>
            <a:off x="0" y="-234950"/>
            <a:ext cx="9144000" cy="1143000"/>
          </a:xfrm>
        </p:spPr>
        <p:txBody>
          <a:bodyPr>
            <a:normAutofit/>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測定原理</a:t>
            </a: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 </a:t>
            </a:r>
            <a:r>
              <a:rPr lang="ja-JP" altLang="en-US" sz="2400"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a:t>
            </a:r>
            <a:r>
              <a:rPr lang="en-US" altLang="ja-JP" sz="2400"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kossakowski,1989</a:t>
            </a:r>
            <a:r>
              <a:rPr lang="ja-JP" altLang="en-US" sz="2400"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a:t>
            </a:r>
            <a:endParaRPr lang="en-US" altLang="ja-JP" sz="2400"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pic>
        <p:nvPicPr>
          <p:cNvPr id="38" name="図 37" descr="スクリーンショット（2012-01-16 17.21.1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7658" y="5468575"/>
            <a:ext cx="1049564" cy="204793"/>
          </a:xfrm>
          <a:prstGeom prst="rect">
            <a:avLst/>
          </a:prstGeom>
        </p:spPr>
      </p:pic>
      <p:cxnSp>
        <p:nvCxnSpPr>
          <p:cNvPr id="39" name="直線矢印コネクタ 38"/>
          <p:cNvCxnSpPr>
            <a:stCxn id="15" idx="2"/>
          </p:cNvCxnSpPr>
          <p:nvPr/>
        </p:nvCxnSpPr>
        <p:spPr>
          <a:xfrm>
            <a:off x="2075568" y="5611317"/>
            <a:ext cx="573125" cy="31000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a:off x="4691610" y="5489648"/>
            <a:ext cx="362495" cy="24333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26" name="図 25" descr="bl05schematic.eps"/>
          <p:cNvPicPr>
            <a:picLocks noChangeAspect="1"/>
          </p:cNvPicPr>
          <p:nvPr/>
        </p:nvPicPr>
        <p:blipFill rotWithShape="1">
          <a:blip r:embed="rId8">
            <a:extLst>
              <a:ext uri="{28A0092B-C50C-407E-A947-70E740481C1C}">
                <a14:useLocalDpi xmlns:a14="http://schemas.microsoft.com/office/drawing/2010/main" val="0"/>
              </a:ext>
            </a:extLst>
          </a:blip>
          <a:srcRect l="89793" t="10982" r="4112" b="59822"/>
          <a:stretch/>
        </p:blipFill>
        <p:spPr>
          <a:xfrm>
            <a:off x="5720363" y="1265620"/>
            <a:ext cx="3375185" cy="2241977"/>
          </a:xfrm>
          <a:prstGeom prst="rect">
            <a:avLst/>
          </a:prstGeom>
        </p:spPr>
      </p:pic>
      <p:sp>
        <p:nvSpPr>
          <p:cNvPr id="7" name="角丸四角形 6"/>
          <p:cNvSpPr/>
          <p:nvPr/>
        </p:nvSpPr>
        <p:spPr>
          <a:xfrm>
            <a:off x="6381891" y="2348864"/>
            <a:ext cx="914400" cy="1084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7296291" y="2391599"/>
            <a:ext cx="802556"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6871853" y="2428246"/>
            <a:ext cx="0" cy="372435"/>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8098847" y="2428246"/>
            <a:ext cx="0" cy="372435"/>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6871853" y="2757932"/>
            <a:ext cx="1226994"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3" name="正方形/長方形 42"/>
          <p:cNvSpPr/>
          <p:nvPr/>
        </p:nvSpPr>
        <p:spPr>
          <a:xfrm>
            <a:off x="7362070" y="2439023"/>
            <a:ext cx="287258" cy="369332"/>
          </a:xfrm>
          <a:prstGeom prst="rect">
            <a:avLst/>
          </a:prstGeom>
        </p:spPr>
        <p:txBody>
          <a:bodyPr wrap="none">
            <a:spAutoFit/>
          </a:bodyPr>
          <a:lstStyle/>
          <a:p>
            <a:r>
              <a:rPr lang="en-US" altLang="ja-JP" dirty="0">
                <a:solidFill>
                  <a:prstClr val="black"/>
                </a:solidFill>
              </a:rPr>
              <a:t>L</a:t>
            </a:r>
            <a:endParaRPr lang="ja-JP" altLang="en-US" dirty="0"/>
          </a:p>
        </p:txBody>
      </p:sp>
      <p:sp>
        <p:nvSpPr>
          <p:cNvPr id="31" name="スライド番号プレースホルダ 30"/>
          <p:cNvSpPr>
            <a:spLocks noGrp="1"/>
          </p:cNvSpPr>
          <p:nvPr>
            <p:ph type="sldNum" sz="quarter" idx="12"/>
          </p:nvPr>
        </p:nvSpPr>
        <p:spPr/>
        <p:txBody>
          <a:bodyPr/>
          <a:lstStyle/>
          <a:p>
            <a:fld id="{9B0CFA48-2645-BA46-ACA1-D8C7F53859BA}" type="slidenum">
              <a:rPr kumimoji="1" lang="ja-JP" altLang="en-US" smtClean="0"/>
              <a:pPr/>
              <a:t>5</a:t>
            </a:fld>
            <a:endParaRPr kumimoji="1" lang="ja-JP" altLang="en-US"/>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767485429"/>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92" name="数式" r:id="rId9" imgW="114300" imgH="165100" progId="Equation.3">
                  <p:embed/>
                </p:oleObj>
              </mc:Choice>
              <mc:Fallback>
                <p:oleObj name="数式" r:id="rId9" imgW="114300" imgH="165100" progId="Equation.3">
                  <p:embed/>
                  <p:pic>
                    <p:nvPicPr>
                      <p:cNvPr id="0"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直線矢印コネクタ 35"/>
          <p:cNvCxnSpPr/>
          <p:nvPr/>
        </p:nvCxnSpPr>
        <p:spPr>
          <a:xfrm flipH="1" flipV="1">
            <a:off x="7262309" y="5673368"/>
            <a:ext cx="234913" cy="23552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6322726" y="5893076"/>
            <a:ext cx="2703685" cy="276999"/>
          </a:xfrm>
          <a:prstGeom prst="rect">
            <a:avLst/>
          </a:prstGeom>
        </p:spPr>
        <p:txBody>
          <a:bodyPr wrap="none">
            <a:spAutoFit/>
          </a:bodyPr>
          <a:lstStyle/>
          <a:p>
            <a:r>
              <a:rPr lang="en-US" altLang="ja-JP" sz="1200" dirty="0" smtClean="0"/>
              <a:t>2200m/s</a:t>
            </a:r>
            <a:r>
              <a:rPr lang="ja-JP" altLang="en-US" sz="1200" dirty="0" smtClean="0"/>
              <a:t>の中性子に対する吸収断面積</a:t>
            </a:r>
            <a:endParaRPr lang="ja-JP" altLang="en-US" sz="1200" dirty="0"/>
          </a:p>
        </p:txBody>
      </p:sp>
      <p:sp>
        <p:nvSpPr>
          <p:cNvPr id="34" name="正方形/長方形 54"/>
          <p:cNvSpPr>
            <a:spLocks noChangeArrowheads="1"/>
          </p:cNvSpPr>
          <p:nvPr/>
        </p:nvSpPr>
        <p:spPr bwMode="auto">
          <a:xfrm>
            <a:off x="308241" y="6438110"/>
            <a:ext cx="8614995" cy="369332"/>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altLang="ja-JP" dirty="0" smtClean="0">
                <a:solidFill>
                  <a:srgbClr val="FF0000"/>
                </a:solidFill>
                <a:latin typeface="Lucida Sans Unicode" charset="0"/>
                <a:ea typeface="ＭＳ Ｐゴシック" charset="0"/>
                <a:cs typeface="ＭＳ Ｐゴシック" charset="0"/>
              </a:rPr>
              <a:t>Flux monitor</a:t>
            </a:r>
            <a:r>
              <a:rPr lang="ja-JP" altLang="en-US" dirty="0" smtClean="0">
                <a:solidFill>
                  <a:srgbClr val="FF0000"/>
                </a:solidFill>
                <a:latin typeface="Lucida Sans Unicode" charset="0"/>
                <a:ea typeface="ＭＳ Ｐゴシック" charset="0"/>
                <a:cs typeface="ＭＳ Ｐゴシック" charset="0"/>
              </a:rPr>
              <a:t>、</a:t>
            </a:r>
            <a:r>
              <a:rPr lang="en-US" altLang="ja-JP" dirty="0" smtClean="0">
                <a:solidFill>
                  <a:srgbClr val="FF0000"/>
                </a:solidFill>
                <a:latin typeface="Lucida Sans Unicode" charset="0"/>
                <a:ea typeface="ＭＳ Ｐゴシック" charset="0"/>
                <a:cs typeface="ＭＳ Ｐゴシック" charset="0"/>
              </a:rPr>
              <a:t>wall loss</a:t>
            </a:r>
            <a:r>
              <a:rPr lang="ja-JP" altLang="en-US" dirty="0" smtClean="0">
                <a:solidFill>
                  <a:srgbClr val="FF0000"/>
                </a:solidFill>
                <a:latin typeface="Lucida Sans Unicode" charset="0"/>
                <a:ea typeface="ＭＳ Ｐゴシック" charset="0"/>
                <a:cs typeface="ＭＳ Ｐゴシック" charset="0"/>
              </a:rPr>
              <a:t>、</a:t>
            </a:r>
            <a:r>
              <a:rPr lang="en-US" altLang="ja-JP" dirty="0" smtClean="0">
                <a:solidFill>
                  <a:srgbClr val="FF0000"/>
                </a:solidFill>
                <a:latin typeface="Lucida Sans Unicode" charset="0"/>
                <a:ea typeface="ＭＳ Ｐゴシック" charset="0"/>
                <a:cs typeface="ＭＳ Ｐゴシック" charset="0"/>
              </a:rPr>
              <a:t>depolarization</a:t>
            </a:r>
            <a:r>
              <a:rPr lang="ja-JP" altLang="en-US" dirty="0" smtClean="0">
                <a:solidFill>
                  <a:srgbClr val="FF0000"/>
                </a:solidFill>
                <a:latin typeface="Lucida Sans Unicode" charset="0"/>
                <a:ea typeface="ＭＳ Ｐゴシック" charset="0"/>
                <a:cs typeface="ＭＳ Ｐゴシック" charset="0"/>
              </a:rPr>
              <a:t>起因の誤差を排除</a:t>
            </a:r>
            <a:endParaRPr lang="ja-JP" altLang="en-US" dirty="0">
              <a:solidFill>
                <a:srgbClr val="FF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36528377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389"/>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18" name="Rectangle 2"/>
          <p:cNvSpPr>
            <a:spLocks noGrp="1" noChangeArrowheads="1"/>
          </p:cNvSpPr>
          <p:nvPr>
            <p:ph type="title"/>
          </p:nvPr>
        </p:nvSpPr>
        <p:spPr>
          <a:xfrm>
            <a:off x="0" y="-234149"/>
            <a:ext cx="8229600" cy="1143000"/>
          </a:xfrm>
        </p:spPr>
        <p:txBody>
          <a:bodyPr/>
          <a:lstStyle/>
          <a:p>
            <a:pPr>
              <a:defRPr/>
            </a:pP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本研究のための新しいアプローチ</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7" name="角丸四角形 6"/>
          <p:cNvSpPr/>
          <p:nvPr/>
        </p:nvSpPr>
        <p:spPr>
          <a:xfrm>
            <a:off x="265893" y="947729"/>
            <a:ext cx="4571138" cy="122725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7641" y="2416105"/>
            <a:ext cx="4571139" cy="149414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49435" y="2508878"/>
            <a:ext cx="3508893" cy="1292662"/>
          </a:xfrm>
          <a:prstGeom prst="rect">
            <a:avLst/>
          </a:prstGeom>
          <a:noFill/>
        </p:spPr>
        <p:txBody>
          <a:bodyPr wrap="none" rtlCol="0">
            <a:spAutoFit/>
          </a:bodyPr>
          <a:lstStyle/>
          <a:p>
            <a:r>
              <a:rPr kumimoji="1" lang="ja-JP" altLang="en-US" sz="2400" dirty="0" smtClean="0">
                <a:solidFill>
                  <a:srgbClr val="FF0000"/>
                </a:solidFill>
              </a:rPr>
              <a:t>低バックグラウンド環境化</a:t>
            </a:r>
            <a:endParaRPr kumimoji="1"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a:t>
            </a:r>
            <a:r>
              <a:rPr lang="en-US" altLang="ja-JP" sz="1400" dirty="0" smtClean="0"/>
              <a:t>TPC</a:t>
            </a:r>
            <a:r>
              <a:rPr lang="ja-JP" altLang="en-US" sz="1400" dirty="0" smtClean="0"/>
              <a:t>素材を吟味し、</a:t>
            </a:r>
            <a:r>
              <a:rPr lang="en-US" altLang="ja-JP" sz="1400" dirty="0" smtClean="0">
                <a:solidFill>
                  <a:srgbClr val="FF0000"/>
                </a:solidFill>
              </a:rPr>
              <a:t>PEEK</a:t>
            </a:r>
            <a:r>
              <a:rPr lang="ja-JP" altLang="en-US" sz="1400" dirty="0" smtClean="0">
                <a:solidFill>
                  <a:srgbClr val="FF0000"/>
                </a:solidFill>
              </a:rPr>
              <a:t>材</a:t>
            </a:r>
            <a:r>
              <a:rPr lang="ja-JP" altLang="en-US" sz="1400" dirty="0" smtClean="0"/>
              <a:t>の選定</a:t>
            </a:r>
            <a:endParaRPr lang="en-US" altLang="ja-JP" sz="1400" dirty="0" smtClean="0"/>
          </a:p>
          <a:p>
            <a:endParaRPr lang="en-US" altLang="ja-JP" sz="400" dirty="0" smtClean="0"/>
          </a:p>
          <a:p>
            <a:r>
              <a:rPr lang="en-US" altLang="ja-JP" sz="1400" dirty="0" smtClean="0"/>
              <a:t>→</a:t>
            </a:r>
            <a:r>
              <a:rPr lang="ja-JP" altLang="en-US" sz="1400" dirty="0" smtClean="0"/>
              <a:t>　</a:t>
            </a:r>
            <a:r>
              <a:rPr kumimoji="1" lang="en-US" altLang="ja-JP" sz="1400" baseline="30000" dirty="0" smtClean="0">
                <a:solidFill>
                  <a:srgbClr val="FF0000"/>
                </a:solidFill>
              </a:rPr>
              <a:t>6</a:t>
            </a:r>
            <a:r>
              <a:rPr kumimoji="1" lang="en-US" altLang="ja-JP" sz="1400" dirty="0" smtClean="0">
                <a:solidFill>
                  <a:srgbClr val="FF0000"/>
                </a:solidFill>
              </a:rPr>
              <a:t>Li</a:t>
            </a:r>
            <a:r>
              <a:rPr kumimoji="1" lang="ja-JP" altLang="en-US" sz="1400" dirty="0" smtClean="0">
                <a:solidFill>
                  <a:srgbClr val="FF0000"/>
                </a:solidFill>
              </a:rPr>
              <a:t>板（誘電体）</a:t>
            </a:r>
            <a:r>
              <a:rPr lang="ja-JP" altLang="en-US" sz="1400" dirty="0" smtClean="0"/>
              <a:t>を</a:t>
            </a:r>
            <a:r>
              <a:rPr lang="en-US" altLang="ja-JP" sz="1400" dirty="0" smtClean="0"/>
              <a:t>TPC</a:t>
            </a:r>
            <a:r>
              <a:rPr lang="ja-JP" altLang="en-US" sz="1400" dirty="0" smtClean="0"/>
              <a:t>内部に設置</a:t>
            </a:r>
            <a:endParaRPr lang="en-US" altLang="ja-JP" sz="1400" dirty="0" smtClean="0"/>
          </a:p>
          <a:p>
            <a:endParaRPr lang="en-US" altLang="ja-JP" sz="400" dirty="0" smtClean="0"/>
          </a:p>
          <a:p>
            <a:r>
              <a:rPr lang="en-US" altLang="ja-JP" sz="1400" dirty="0" smtClean="0"/>
              <a:t>→</a:t>
            </a:r>
            <a:r>
              <a:rPr lang="ja-JP" altLang="en-US" sz="1400" dirty="0" smtClean="0"/>
              <a:t>　自然放射線、中性子起因放射線の遮蔽</a:t>
            </a:r>
            <a:endParaRPr lang="en-US" altLang="ja-JP" sz="1400" dirty="0" smtClean="0"/>
          </a:p>
        </p:txBody>
      </p:sp>
      <p:sp>
        <p:nvSpPr>
          <p:cNvPr id="10" name="テキスト ボックス 9"/>
          <p:cNvSpPr txBox="1"/>
          <p:nvPr/>
        </p:nvSpPr>
        <p:spPr>
          <a:xfrm>
            <a:off x="349435" y="1058921"/>
            <a:ext cx="4106913" cy="984885"/>
          </a:xfrm>
          <a:prstGeom prst="rect">
            <a:avLst/>
          </a:prstGeom>
          <a:noFill/>
        </p:spPr>
        <p:txBody>
          <a:bodyPr wrap="none" rtlCol="0">
            <a:spAutoFit/>
          </a:bodyPr>
          <a:lstStyle/>
          <a:p>
            <a:r>
              <a:rPr lang="ja-JP" altLang="en-US" sz="2200" dirty="0">
                <a:solidFill>
                  <a:srgbClr val="FF0000"/>
                </a:solidFill>
              </a:rPr>
              <a:t>加速器（パルス中性子源）の</a:t>
            </a:r>
            <a:r>
              <a:rPr lang="ja-JP" altLang="en-US" sz="2200" dirty="0" smtClean="0">
                <a:solidFill>
                  <a:srgbClr val="FF0000"/>
                </a:solidFill>
              </a:rPr>
              <a:t>使用</a:t>
            </a:r>
            <a:endParaRPr lang="en-US" altLang="ja-JP" sz="2200" dirty="0">
              <a:solidFill>
                <a:srgbClr val="FF0000"/>
              </a:solidFill>
            </a:endParaRPr>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Spin Flip Chopper</a:t>
            </a:r>
            <a:r>
              <a:rPr lang="ja-JP" altLang="en-US" sz="1400" dirty="0" smtClean="0"/>
              <a:t>を開発</a:t>
            </a:r>
            <a:endParaRPr lang="en-US" altLang="ja-JP" sz="1400" dirty="0" smtClean="0"/>
          </a:p>
          <a:p>
            <a:endParaRPr lang="en-US" altLang="ja-JP" sz="400" dirty="0" smtClean="0"/>
          </a:p>
          <a:p>
            <a:r>
              <a:rPr lang="en-US" altLang="ja-JP" sz="1400" dirty="0" smtClean="0"/>
              <a:t>→</a:t>
            </a:r>
            <a:r>
              <a:rPr lang="ja-JP" altLang="en-US" sz="1400" dirty="0" smtClean="0"/>
              <a:t>　等速の中性子バンチに整形</a:t>
            </a:r>
            <a:endParaRPr lang="en-US" altLang="ja-JP" sz="1400" dirty="0" smtClean="0"/>
          </a:p>
        </p:txBody>
      </p:sp>
      <p:sp>
        <p:nvSpPr>
          <p:cNvPr id="11" name="角丸四角形 10"/>
          <p:cNvSpPr/>
          <p:nvPr/>
        </p:nvSpPr>
        <p:spPr>
          <a:xfrm>
            <a:off x="267643" y="5449093"/>
            <a:ext cx="4571138" cy="133072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51184" y="5449093"/>
            <a:ext cx="2812188" cy="1292662"/>
          </a:xfrm>
          <a:prstGeom prst="rect">
            <a:avLst/>
          </a:prstGeom>
          <a:noFill/>
        </p:spPr>
        <p:txBody>
          <a:bodyPr wrap="none" rtlCol="0">
            <a:spAutoFit/>
          </a:bodyPr>
          <a:lstStyle/>
          <a:p>
            <a:r>
              <a:rPr lang="en-US" altLang="ja-JP" sz="2400" dirty="0" smtClean="0">
                <a:solidFill>
                  <a:srgbClr val="FF0000"/>
                </a:solidFill>
              </a:rPr>
              <a:t>TPC</a:t>
            </a:r>
            <a:r>
              <a:rPr lang="ja-JP" altLang="en-US" sz="2400" dirty="0" smtClean="0">
                <a:solidFill>
                  <a:srgbClr val="FF0000"/>
                </a:solidFill>
              </a:rPr>
              <a:t>の高検出効率化</a:t>
            </a:r>
            <a:endParaRPr lang="en-US" altLang="ja-JP" sz="2400" dirty="0" smtClean="0">
              <a:solidFill>
                <a:srgbClr val="FF0000"/>
              </a:solidFill>
            </a:endParaRPr>
          </a:p>
          <a:p>
            <a:endParaRPr lang="en-US" altLang="ja-JP" sz="400" dirty="0" smtClean="0">
              <a:solidFill>
                <a:srgbClr val="FF0000"/>
              </a:solidFill>
            </a:endParaRPr>
          </a:p>
          <a:p>
            <a:r>
              <a:rPr lang="en-US" altLang="ja-JP" sz="1400" dirty="0" smtClean="0"/>
              <a:t>→</a:t>
            </a:r>
            <a:r>
              <a:rPr lang="ja-JP" altLang="en-US" sz="1400" dirty="0" smtClean="0"/>
              <a:t>　低ノイズアンプ</a:t>
            </a:r>
            <a:endParaRPr lang="en-US" altLang="ja-JP" sz="1400" dirty="0" smtClean="0"/>
          </a:p>
          <a:p>
            <a:endParaRPr lang="en-US" altLang="ja-JP" sz="400" dirty="0" smtClean="0"/>
          </a:p>
          <a:p>
            <a:r>
              <a:rPr lang="en-US" altLang="ja-JP" sz="1400" dirty="0" smtClean="0"/>
              <a:t>→</a:t>
            </a:r>
            <a:r>
              <a:rPr lang="ja-JP" altLang="en-US" sz="1400" dirty="0" smtClean="0"/>
              <a:t>　高いエネルギー分解能</a:t>
            </a:r>
            <a:endParaRPr lang="en-US" altLang="ja-JP" sz="1400" dirty="0" smtClean="0"/>
          </a:p>
          <a:p>
            <a:endParaRPr lang="en-US" altLang="ja-JP" sz="400" dirty="0" smtClean="0"/>
          </a:p>
          <a:p>
            <a:r>
              <a:rPr lang="en-US" altLang="ja-JP" sz="1400" dirty="0" smtClean="0"/>
              <a:t>→</a:t>
            </a:r>
            <a:r>
              <a:rPr lang="ja-JP" altLang="en-US" sz="1400" dirty="0" smtClean="0"/>
              <a:t>　</a:t>
            </a:r>
            <a:r>
              <a:rPr lang="ja-JP" altLang="en-US" sz="1400" dirty="0" smtClean="0">
                <a:solidFill>
                  <a:srgbClr val="FF0000"/>
                </a:solidFill>
              </a:rPr>
              <a:t>ガス圧の変更</a:t>
            </a:r>
            <a:r>
              <a:rPr lang="ja-JP" altLang="en-US" sz="1400" dirty="0" smtClean="0"/>
              <a:t>にも対応</a:t>
            </a:r>
            <a:endParaRPr lang="en-US" altLang="ja-JP" sz="1400" dirty="0" smtClean="0"/>
          </a:p>
        </p:txBody>
      </p:sp>
      <p:sp>
        <p:nvSpPr>
          <p:cNvPr id="15" name="角丸四角形 14"/>
          <p:cNvSpPr/>
          <p:nvPr/>
        </p:nvSpPr>
        <p:spPr>
          <a:xfrm>
            <a:off x="265893" y="4076901"/>
            <a:ext cx="4571139" cy="123251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ｓ</a:t>
            </a:r>
            <a:endParaRPr kumimoji="1" lang="ja-JP" altLang="en-US" dirty="0"/>
          </a:p>
        </p:txBody>
      </p:sp>
      <p:sp>
        <p:nvSpPr>
          <p:cNvPr id="16" name="テキスト ボックス 15"/>
          <p:cNvSpPr txBox="1"/>
          <p:nvPr/>
        </p:nvSpPr>
        <p:spPr>
          <a:xfrm>
            <a:off x="349435" y="4160126"/>
            <a:ext cx="4572886" cy="1015663"/>
          </a:xfrm>
          <a:prstGeom prst="rect">
            <a:avLst/>
          </a:prstGeom>
          <a:noFill/>
        </p:spPr>
        <p:txBody>
          <a:bodyPr wrap="none" rtlCol="0">
            <a:spAutoFit/>
          </a:bodyPr>
          <a:lstStyle/>
          <a:p>
            <a:r>
              <a:rPr lang="ja-JP" altLang="en-US" sz="2400" dirty="0" smtClean="0">
                <a:solidFill>
                  <a:srgbClr val="FF0000"/>
                </a:solidFill>
              </a:rPr>
              <a:t>シグナル抽出アルゴリズムの開発</a:t>
            </a:r>
            <a:endParaRPr lang="en-US" altLang="ja-JP" sz="2400" dirty="0" smtClean="0">
              <a:solidFill>
                <a:srgbClr val="FF0000"/>
              </a:solidFill>
            </a:endParaRPr>
          </a:p>
          <a:p>
            <a:endParaRPr kumimoji="1" lang="en-US" altLang="ja-JP" sz="400" dirty="0" smtClean="0">
              <a:solidFill>
                <a:srgbClr val="FF0000"/>
              </a:solidFill>
            </a:endParaRPr>
          </a:p>
          <a:p>
            <a:r>
              <a:rPr lang="en-US" altLang="ja-JP" sz="1400" dirty="0" smtClean="0"/>
              <a:t>→</a:t>
            </a:r>
            <a:r>
              <a:rPr lang="ja-JP" altLang="en-US" sz="1400" dirty="0" smtClean="0"/>
              <a:t>　ガス圧の変更やビームの</a:t>
            </a:r>
            <a:r>
              <a:rPr lang="en-US" altLang="ja-JP" sz="1400" dirty="0" smtClean="0"/>
              <a:t>ON/OFF</a:t>
            </a:r>
            <a:r>
              <a:rPr lang="ja-JP" altLang="en-US" sz="1400" dirty="0" smtClean="0"/>
              <a:t>を駆使</a:t>
            </a:r>
            <a:endParaRPr lang="en-US" altLang="ja-JP" sz="1400" dirty="0" smtClean="0"/>
          </a:p>
          <a:p>
            <a:endParaRPr lang="en-US" altLang="ja-JP" sz="400" dirty="0" smtClean="0"/>
          </a:p>
          <a:p>
            <a:r>
              <a:rPr lang="en-US" altLang="ja-JP" sz="1400" dirty="0" smtClean="0"/>
              <a:t>→</a:t>
            </a:r>
            <a:r>
              <a:rPr lang="ja-JP" altLang="en-US" sz="1400" dirty="0" smtClean="0"/>
              <a:t>　</a:t>
            </a:r>
            <a:r>
              <a:rPr lang="en-US" altLang="ja-JP" sz="1400" dirty="0" smtClean="0">
                <a:solidFill>
                  <a:srgbClr val="FF0000"/>
                </a:solidFill>
              </a:rPr>
              <a:t>data driven</a:t>
            </a:r>
            <a:r>
              <a:rPr lang="ja-JP" altLang="en-US" sz="1400" dirty="0" smtClean="0"/>
              <a:t>でバックグラウンドを引き算</a:t>
            </a:r>
            <a:endParaRPr lang="en-US" altLang="ja-JP" sz="1400" dirty="0" smtClean="0"/>
          </a:p>
        </p:txBody>
      </p:sp>
      <p:graphicFrame>
        <p:nvGraphicFramePr>
          <p:cNvPr id="17" name="表 16"/>
          <p:cNvGraphicFramePr>
            <a:graphicFrameLocks noGrp="1"/>
          </p:cNvGraphicFramePr>
          <p:nvPr>
            <p:extLst>
              <p:ext uri="{D42A27DB-BD31-4B8C-83A1-F6EECF244321}">
                <p14:modId xmlns:p14="http://schemas.microsoft.com/office/powerpoint/2010/main" val="1044877704"/>
              </p:ext>
            </p:extLst>
          </p:nvPr>
        </p:nvGraphicFramePr>
        <p:xfrm>
          <a:off x="5663126" y="2298461"/>
          <a:ext cx="3365758" cy="2687320"/>
        </p:xfrm>
        <a:graphic>
          <a:graphicData uri="http://schemas.openxmlformats.org/drawingml/2006/table">
            <a:tbl>
              <a:tblPr firstRow="1" bandRow="1">
                <a:tableStyleId>{2D5ABB26-0587-4C30-8999-92F81FD0307C}</a:tableStyleId>
              </a:tblPr>
              <a:tblGrid>
                <a:gridCol w="1796574"/>
                <a:gridCol w="810934"/>
                <a:gridCol w="758250"/>
              </a:tblGrid>
              <a:tr h="370840">
                <a:tc>
                  <a:txBody>
                    <a:bodyPr/>
                    <a:lstStyle/>
                    <a:p>
                      <a:pPr algn="ctr"/>
                      <a:r>
                        <a:rPr kumimoji="1" lang="ja-JP" altLang="en-US" sz="1600" dirty="0" smtClean="0"/>
                        <a:t>ビームパワー</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220 kW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t>1MW</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中性子</a:t>
                      </a:r>
                      <a:endParaRPr kumimoji="1" lang="en-US" altLang="ja-JP" sz="1600" dirty="0" smtClean="0"/>
                    </a:p>
                    <a:p>
                      <a:pPr algn="ctr"/>
                      <a:r>
                        <a:rPr kumimoji="1" lang="ja-JP" altLang="en-US" sz="1600" dirty="0" smtClean="0"/>
                        <a:t>崩壊レート</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0.4</a:t>
                      </a:r>
                      <a:r>
                        <a:rPr kumimoji="1" lang="en-US" altLang="ja-JP" sz="1600" baseline="0" dirty="0" smtClean="0">
                          <a:solidFill>
                            <a:srgbClr val="FF0000"/>
                          </a:solidFill>
                        </a:rPr>
                        <a:t> cps</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統計誤差</a:t>
                      </a:r>
                      <a:endParaRPr kumimoji="1" lang="en-US" altLang="ja-JP" sz="1600" dirty="0" smtClean="0"/>
                    </a:p>
                    <a:p>
                      <a:pPr algn="ctr"/>
                      <a:r>
                        <a:rPr kumimoji="1" lang="ja-JP" altLang="en-US" sz="1600" dirty="0" smtClean="0"/>
                        <a:t>（</a:t>
                      </a:r>
                      <a:r>
                        <a:rPr kumimoji="1" lang="en-US" altLang="ja-JP" sz="1600" dirty="0" smtClean="0"/>
                        <a:t>150</a:t>
                      </a:r>
                      <a:r>
                        <a:rPr kumimoji="1" lang="ja-JP" altLang="en-US" sz="1600" dirty="0" smtClean="0"/>
                        <a:t>日）</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0.8%</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0.2</a:t>
                      </a:r>
                      <a:r>
                        <a:rPr kumimoji="1" lang="en-US" altLang="ja-JP" sz="1600" baseline="0" dirty="0" smtClean="0">
                          <a:solidFill>
                            <a:srgbClr val="FF0000"/>
                          </a:solidFill>
                        </a:rPr>
                        <a:t>%</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シグナル抽出に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&lt;0.1%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ja-JP" altLang="en-US" sz="1600" dirty="0" smtClean="0"/>
                        <a:t>検出効率の補正に</a:t>
                      </a:r>
                      <a:endParaRPr kumimoji="1" lang="en-US" altLang="ja-JP" sz="1600" dirty="0" smtClean="0"/>
                    </a:p>
                    <a:p>
                      <a:pPr algn="ctr"/>
                      <a:r>
                        <a:rPr kumimoji="1" lang="ja-JP" altLang="en-US" sz="1600" dirty="0" smtClean="0"/>
                        <a:t>伴う誤差</a:t>
                      </a: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600" dirty="0" smtClean="0">
                          <a:solidFill>
                            <a:srgbClr val="FF0000"/>
                          </a:solidFill>
                        </a:rPr>
                        <a:t>0.1%</a:t>
                      </a:r>
                      <a:endParaRPr kumimoji="1" lang="ja-JP" altLang="en-US" sz="16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図 21" descr="スクリーンショット（2012-01-16 17.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232" y="1143400"/>
            <a:ext cx="2163570" cy="591858"/>
          </a:xfrm>
          <a:prstGeom prst="rect">
            <a:avLst/>
          </a:prstGeom>
        </p:spPr>
      </p:pic>
      <p:cxnSp>
        <p:nvCxnSpPr>
          <p:cNvPr id="25" name="直線矢印コネクタ 24"/>
          <p:cNvCxnSpPr>
            <a:stCxn id="7" idx="3"/>
          </p:cNvCxnSpPr>
          <p:nvPr/>
        </p:nvCxnSpPr>
        <p:spPr>
          <a:xfrm>
            <a:off x="4837031" y="1561358"/>
            <a:ext cx="748438" cy="1390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9" idx="3"/>
          </p:cNvCxnSpPr>
          <p:nvPr/>
        </p:nvCxnSpPr>
        <p:spPr>
          <a:xfrm>
            <a:off x="4838780" y="3163178"/>
            <a:ext cx="746689" cy="376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4838781" y="4160126"/>
            <a:ext cx="746688" cy="62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838781" y="4780242"/>
            <a:ext cx="746688" cy="1398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2119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4263C94C-B9A1-F242-9A9E-5B15A92BF84F}" type="slidenum">
              <a:rPr kumimoji="0" lang="ja-JP" altLang="en-US" sz="1000">
                <a:latin typeface="Lucida Sans Unicode" charset="0"/>
              </a:rPr>
              <a:pPr/>
              <a:t>7</a:t>
            </a:fld>
            <a:endParaRPr kumimoji="0" lang="ja-JP" altLang="en-US" sz="1000">
              <a:latin typeface="Lucida Sans Unicode" charset="0"/>
            </a:endParaRPr>
          </a:p>
        </p:txBody>
      </p:sp>
      <p:sp>
        <p:nvSpPr>
          <p:cNvPr id="44034"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8" name="Rectangle 2"/>
          <p:cNvSpPr>
            <a:spLocks noGrp="1" noChangeArrowheads="1"/>
          </p:cNvSpPr>
          <p:nvPr>
            <p:ph type="title"/>
          </p:nvPr>
        </p:nvSpPr>
        <p:spPr>
          <a:xfrm>
            <a:off x="0" y="-234950"/>
            <a:ext cx="8229600" cy="1143000"/>
          </a:xfrm>
        </p:spPr>
        <p:txBody>
          <a:bodyPr/>
          <a:lstStyle/>
          <a:p>
            <a:pPr>
              <a:defRPr/>
            </a:pPr>
            <a:r>
              <a:rPr lang="en-US" altLang="ja-JP"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J-PARC</a:t>
            </a:r>
            <a:r>
              <a:rPr lang="ja-JP" altLang="en-US" i="1" dirty="0" smtClean="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rPr>
              <a:t>、物質生命科学実験施設</a:t>
            </a:r>
            <a:endParaRPr lang="en-US" altLang="ja-JP" i="1" dirty="0">
              <a:solidFill>
                <a:srgbClr val="0000FF"/>
              </a:solidFill>
              <a:effectLst>
                <a:outerShdw blurRad="38100" dist="38100" dir="2700000" algn="tl">
                  <a:srgbClr val="DDDDDD"/>
                </a:outerShdw>
              </a:effectLst>
              <a:latin typeface="Lucida Sans Unicode" charset="0"/>
              <a:ea typeface="ＭＳ Ｐゴシック" charset="0"/>
              <a:cs typeface="ＭＳ Ｐゴシック" charset="0"/>
            </a:endParaRPr>
          </a:p>
        </p:txBody>
      </p:sp>
      <p:sp>
        <p:nvSpPr>
          <p:cNvPr id="44038" name="テキスト ボックス 11"/>
          <p:cNvSpPr txBox="1">
            <a:spLocks noChangeArrowheads="1"/>
          </p:cNvSpPr>
          <p:nvPr/>
        </p:nvSpPr>
        <p:spPr bwMode="auto">
          <a:xfrm>
            <a:off x="667938" y="3117959"/>
            <a:ext cx="412885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endParaRPr lang="ja-JP" altLang="en-US" sz="1800" dirty="0" smtClean="0"/>
          </a:p>
          <a:p>
            <a:endParaRPr lang="en-US" altLang="ja-JP" sz="1800" dirty="0"/>
          </a:p>
          <a:p>
            <a:endParaRPr lang="en-US" altLang="ja-JP" sz="1600" dirty="0" smtClean="0"/>
          </a:p>
          <a:p>
            <a:r>
              <a:rPr lang="en-US" altLang="ja-JP" sz="1600" dirty="0" smtClean="0"/>
              <a:t>→　</a:t>
            </a:r>
            <a:r>
              <a:rPr lang="ja-JP" altLang="en-US" sz="1600" dirty="0" smtClean="0"/>
              <a:t>ビームエリアでは</a:t>
            </a:r>
            <a:r>
              <a:rPr lang="en-US" altLang="ja-JP" sz="1600" dirty="0" smtClean="0"/>
              <a:t>10m</a:t>
            </a:r>
            <a:r>
              <a:rPr lang="ja-JP" altLang="en-US" sz="1600" dirty="0" smtClean="0"/>
              <a:t>以上に広がり</a:t>
            </a:r>
            <a:endParaRPr lang="en-US" altLang="ja-JP" sz="1600" dirty="0" smtClean="0"/>
          </a:p>
          <a:p>
            <a:endParaRPr lang="en-US" altLang="ja-JP" sz="600" dirty="0" smtClean="0"/>
          </a:p>
          <a:p>
            <a:r>
              <a:rPr lang="ja-JP" altLang="en-US" sz="1600" dirty="0" smtClean="0"/>
              <a:t>　　</a:t>
            </a:r>
            <a:r>
              <a:rPr lang="en-US" altLang="ja-JP" sz="1600" dirty="0" smtClean="0"/>
              <a:t>Time of flight</a:t>
            </a:r>
            <a:r>
              <a:rPr lang="ja-JP" altLang="en-US" sz="1600" dirty="0" smtClean="0"/>
              <a:t>を用いて速度選択ができる。</a:t>
            </a:r>
            <a:endParaRPr lang="en-US" altLang="ja-JP" sz="1600" dirty="0"/>
          </a:p>
        </p:txBody>
      </p:sp>
      <p:sp>
        <p:nvSpPr>
          <p:cNvPr id="44039" name="テキスト ボックス 12"/>
          <p:cNvSpPr txBox="1">
            <a:spLocks noChangeArrowheads="1"/>
          </p:cNvSpPr>
          <p:nvPr/>
        </p:nvSpPr>
        <p:spPr bwMode="auto">
          <a:xfrm>
            <a:off x="6326188" y="481171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20m</a:t>
            </a:r>
            <a:r>
              <a:rPr lang="ja-JP" altLang="en-US" sz="1800"/>
              <a:t>地点までの到達時間</a:t>
            </a:r>
          </a:p>
        </p:txBody>
      </p:sp>
      <p:pic>
        <p:nvPicPr>
          <p:cNvPr id="14"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956" y="3977033"/>
            <a:ext cx="3598862" cy="2803525"/>
          </a:xfrm>
          <a:prstGeom prst="rect">
            <a:avLst/>
          </a:prstGeom>
          <a:noFill/>
          <a:ln w="12700" cap="flat">
            <a:noFill/>
            <a:miter lim="800000"/>
            <a:headEnd/>
            <a:tailEnd/>
          </a:ln>
          <a:effectLst>
            <a:outerShdw blurRad="127000" dist="76199" dir="2700000" algn="ctr" rotWithShape="0">
              <a:schemeClr val="bg2">
                <a:alpha val="75000"/>
              </a:schemeClr>
            </a:outerShdw>
          </a:effectLst>
        </p:spPr>
      </p:pic>
      <p:sp>
        <p:nvSpPr>
          <p:cNvPr id="44041" name="Freeform 3"/>
          <p:cNvSpPr>
            <a:spLocks/>
          </p:cNvSpPr>
          <p:nvPr/>
        </p:nvSpPr>
        <p:spPr bwMode="auto">
          <a:xfrm>
            <a:off x="6028620" y="4755523"/>
            <a:ext cx="1619250" cy="1668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59" y="0"/>
                </a:moveTo>
                <a:lnTo>
                  <a:pt x="0" y="18514"/>
                </a:lnTo>
                <a:lnTo>
                  <a:pt x="21600" y="21600"/>
                </a:lnTo>
                <a:lnTo>
                  <a:pt x="20647" y="154"/>
                </a:lnTo>
                <a:lnTo>
                  <a:pt x="16359" y="0"/>
                </a:lnTo>
                <a:close/>
                <a:moveTo>
                  <a:pt x="16359" y="0"/>
                </a:moveTo>
              </a:path>
            </a:pathLst>
          </a:custGeom>
          <a:noFill/>
          <a:ln w="63500">
            <a:solidFill>
              <a:srgbClr val="FF2712"/>
            </a:solidFill>
            <a:prstDash val="sys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44036" name="図 8" descr="ピクチャ 16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4515" y="764893"/>
            <a:ext cx="32162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224793" y="765175"/>
            <a:ext cx="4572000" cy="461665"/>
          </a:xfrm>
          <a:prstGeom prst="rect">
            <a:avLst/>
          </a:prstGeom>
        </p:spPr>
        <p:txBody>
          <a:bodyPr>
            <a:spAutoFit/>
          </a:bodyPr>
          <a:lstStyle/>
          <a:p>
            <a:pPr>
              <a:spcBef>
                <a:spcPct val="20000"/>
              </a:spcBef>
              <a:defRPr/>
            </a:pPr>
            <a:r>
              <a:rPr lang="en-US" altLang="ja-JP" sz="2400" i="1" dirty="0" smtClean="0">
                <a:solidFill>
                  <a:srgbClr val="FF0000"/>
                </a:solidFill>
              </a:rPr>
              <a:t>BL05 </a:t>
            </a:r>
            <a:r>
              <a:rPr lang="ja-JP" altLang="en-US" sz="2400" i="1" dirty="0" smtClean="0">
                <a:solidFill>
                  <a:srgbClr val="FF0000"/>
                </a:solidFill>
              </a:rPr>
              <a:t>、偏極ビームブランチ</a:t>
            </a:r>
            <a:endParaRPr lang="en-US" altLang="ja-JP" sz="2400" dirty="0">
              <a:solidFill>
                <a:srgbClr val="FF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557767414"/>
              </p:ext>
            </p:extLst>
          </p:nvPr>
        </p:nvGraphicFramePr>
        <p:xfrm>
          <a:off x="952027" y="1313580"/>
          <a:ext cx="3407912" cy="2464612"/>
        </p:xfrm>
        <a:graphic>
          <a:graphicData uri="http://schemas.openxmlformats.org/drawingml/2006/table">
            <a:tbl>
              <a:tblPr firstRow="1" bandRow="1">
                <a:tableStyleId>{2D5ABB26-0587-4C30-8999-92F81FD0307C}</a:tableStyleId>
              </a:tblPr>
              <a:tblGrid>
                <a:gridCol w="1460718"/>
                <a:gridCol w="1947194"/>
              </a:tblGrid>
              <a:tr h="272066">
                <a:tc>
                  <a:txBody>
                    <a:bodyPr/>
                    <a:lstStyle/>
                    <a:p>
                      <a:r>
                        <a:rPr kumimoji="1" lang="en-US" altLang="en-US" sz="1400" dirty="0" smtClean="0"/>
                        <a:t>ビームサイクル</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25Hz</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モデレーター</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ja-JP" altLang="en-US" sz="1400" dirty="0" smtClean="0"/>
                        <a:t>結合型</a:t>
                      </a:r>
                      <a:r>
                        <a:rPr kumimoji="1" lang="en-US" altLang="ja-JP" sz="1400" dirty="0" smtClean="0"/>
                        <a:t> </a:t>
                      </a:r>
                      <a:r>
                        <a:rPr kumimoji="1" lang="ja-JP" altLang="en-US" sz="1400" dirty="0" smtClean="0"/>
                        <a:t>（</a:t>
                      </a:r>
                      <a:r>
                        <a:rPr kumimoji="1" lang="en-US" altLang="ja-JP" sz="1400" dirty="0" smtClean="0"/>
                        <a:t>20 K</a:t>
                      </a:r>
                      <a:r>
                        <a:rPr kumimoji="1" lang="ja-JP" altLang="en-US" sz="1400" dirty="0" smtClean="0"/>
                        <a:t>）</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solidFill>
                            <a:schemeClr val="tx1"/>
                          </a:solidFill>
                        </a:rPr>
                        <a:t>ビームサイズ</a:t>
                      </a:r>
                      <a:endParaRPr kumimoji="1" lang="ja-JP" altLang="en-US" sz="1400" dirty="0">
                        <a:solidFill>
                          <a:schemeClr val="tx1"/>
                        </a:solidFill>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solidFill>
                            <a:schemeClr val="tx1"/>
                          </a:solidFill>
                        </a:rPr>
                        <a:t>10 cm x 4 cm</a:t>
                      </a:r>
                      <a:endParaRPr kumimoji="1" lang="ja-JP" altLang="en-US" sz="1400" dirty="0">
                        <a:solidFill>
                          <a:schemeClr val="tx1"/>
                        </a:solidFill>
                      </a:endParaRP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フラックス</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8.6 x 10</a:t>
                      </a:r>
                      <a:r>
                        <a:rPr kumimoji="1" lang="en-US" altLang="ja-JP" sz="1400" baseline="30000" dirty="0" smtClean="0"/>
                        <a:t>6  </a:t>
                      </a:r>
                      <a:r>
                        <a:rPr kumimoji="1" lang="en-US" altLang="ja-JP" sz="1400" dirty="0" smtClean="0"/>
                        <a:t>/s/cm</a:t>
                      </a:r>
                      <a:r>
                        <a:rPr kumimoji="1" lang="en-US" altLang="ja-JP" sz="1400" baseline="30000" dirty="0" smtClean="0"/>
                        <a:t>2</a:t>
                      </a:r>
                      <a:endParaRPr kumimoji="1" lang="ja-JP" altLang="en-US" sz="1400" baseline="300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solidFill>
                            <a:srgbClr val="FF0000"/>
                          </a:solidFill>
                        </a:rPr>
                        <a:t>偏極率</a:t>
                      </a:r>
                      <a:endParaRPr kumimoji="1" lang="ja-JP" altLang="en-US" sz="1400" dirty="0">
                        <a:solidFill>
                          <a:srgbClr val="FF0000"/>
                        </a:solidFill>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solidFill>
                            <a:srgbClr val="FF0000"/>
                          </a:solidFill>
                        </a:rPr>
                        <a:t>95%</a:t>
                      </a:r>
                      <a:endParaRPr kumimoji="1" lang="ja-JP" altLang="en-US" sz="1400" dirty="0">
                        <a:solidFill>
                          <a:srgbClr val="FF0000"/>
                        </a:solidFill>
                      </a:endParaRP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エネルギー</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1 〜 20</a:t>
                      </a:r>
                      <a:r>
                        <a:rPr kumimoji="1" lang="en-US" altLang="ja-JP" sz="1400" baseline="0" dirty="0" smtClean="0"/>
                        <a:t> </a:t>
                      </a:r>
                      <a:r>
                        <a:rPr kumimoji="1" lang="en-US" altLang="ja-JP" sz="1400" baseline="0" dirty="0" err="1" smtClean="0"/>
                        <a:t>meV</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波長</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0.2 〜 1 nm</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31013">
                <a:tc>
                  <a:txBody>
                    <a:bodyPr/>
                    <a:lstStyle/>
                    <a:p>
                      <a:r>
                        <a:rPr kumimoji="1" lang="ja-JP" altLang="en-US" sz="1400" dirty="0" smtClean="0">
                          <a:solidFill>
                            <a:srgbClr val="FF0000"/>
                          </a:solidFill>
                        </a:rPr>
                        <a:t>速度</a:t>
                      </a:r>
                      <a:endParaRPr kumimoji="1" lang="ja-JP" altLang="en-US" sz="1400" dirty="0">
                        <a:solidFill>
                          <a:srgbClr val="FF0000"/>
                        </a:solidFill>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1400" dirty="0" smtClean="0">
                          <a:solidFill>
                            <a:srgbClr val="FF0000"/>
                          </a:solidFill>
                        </a:rPr>
                        <a:t>500 〜 2000 m/s</a:t>
                      </a:r>
                      <a:endParaRPr kumimoji="1" lang="ja-JP" altLang="en-US" sz="1400" dirty="0">
                        <a:solidFill>
                          <a:srgbClr val="FF0000"/>
                        </a:solidFill>
                      </a:endParaRP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17" name="図 10" descr="ピクチャ 16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5875" y="4567213"/>
            <a:ext cx="3220482" cy="226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6183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吹き出し 80"/>
          <p:cNvSpPr/>
          <p:nvPr/>
        </p:nvSpPr>
        <p:spPr>
          <a:xfrm>
            <a:off x="4750394" y="3458511"/>
            <a:ext cx="4378873" cy="2956301"/>
          </a:xfrm>
          <a:prstGeom prst="wedgeRoundRectCallout">
            <a:avLst>
              <a:gd name="adj1" fmla="val -22791"/>
              <a:gd name="adj2" fmla="val -82661"/>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47727" y="3387503"/>
            <a:ext cx="4525963" cy="3078809"/>
          </a:xfrm>
          <a:prstGeom prst="wedgeRoundRectCallout">
            <a:avLst>
              <a:gd name="adj1" fmla="val 26661"/>
              <a:gd name="adj2" fmla="val -67164"/>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129" name="コンテンツ プレースホルダ 2"/>
          <p:cNvSpPr>
            <a:spLocks noGrp="1"/>
          </p:cNvSpPr>
          <p:nvPr>
            <p:ph idx="1"/>
          </p:nvPr>
        </p:nvSpPr>
        <p:spPr>
          <a:xfrm>
            <a:off x="79374" y="785556"/>
            <a:ext cx="8623923" cy="1250378"/>
          </a:xfrm>
        </p:spPr>
        <p:txBody>
          <a:bodyPr/>
          <a:lstStyle/>
          <a:p>
            <a:pPr marL="0" indent="0">
              <a:buNone/>
            </a:pPr>
            <a:endParaRPr lang="en-US" altLang="ja-JP" sz="400" dirty="0" smtClean="0">
              <a:latin typeface="Lucida Sans Unicode" charset="0"/>
              <a:ea typeface="ＭＳ Ｐゴシック" charset="0"/>
              <a:cs typeface="ＭＳ Ｐゴシック" charset="0"/>
            </a:endParaRPr>
          </a:p>
          <a:p>
            <a:pPr marL="457200" lvl="1" indent="0">
              <a:buClr>
                <a:schemeClr val="tx1"/>
              </a:buClr>
              <a:buNone/>
            </a:pPr>
            <a:r>
              <a:rPr lang="ja-JP" altLang="en-US" sz="2000" dirty="0" smtClean="0">
                <a:solidFill>
                  <a:srgbClr val="FF0000"/>
                </a:solidFill>
                <a:latin typeface="Lucida Sans Unicode" charset="0"/>
                <a:ea typeface="ＭＳ Ｐゴシック" charset="0"/>
              </a:rPr>
              <a:t>スピンフリッパー</a:t>
            </a:r>
            <a:r>
              <a:rPr lang="ja-JP" altLang="en-US" sz="2000" dirty="0">
                <a:latin typeface="Lucida Sans Unicode" charset="0"/>
                <a:ea typeface="ＭＳ Ｐゴシック" charset="0"/>
              </a:rPr>
              <a:t>でパルスの一部のスピン</a:t>
            </a:r>
            <a:r>
              <a:rPr lang="ja-JP" altLang="en-US" sz="2000" dirty="0" smtClean="0">
                <a:latin typeface="Lucida Sans Unicode" charset="0"/>
                <a:ea typeface="ＭＳ Ｐゴシック" charset="0"/>
              </a:rPr>
              <a:t>を下向きに反転</a:t>
            </a:r>
            <a:endParaRPr lang="en-US" altLang="ja-JP" sz="2000" dirty="0" smtClean="0">
              <a:latin typeface="Lucida Sans Unicode" charset="0"/>
              <a:ea typeface="ＭＳ Ｐゴシック" charset="0"/>
            </a:endParaRPr>
          </a:p>
          <a:p>
            <a:pPr lvl="1"/>
            <a:endParaRPr lang="en-US" altLang="ja-JP" sz="400" dirty="0">
              <a:latin typeface="Lucida Sans Unicode" charset="0"/>
              <a:ea typeface="ＭＳ Ｐゴシック" charset="0"/>
            </a:endParaRPr>
          </a:p>
          <a:p>
            <a:pPr marL="457200" lvl="1" indent="0">
              <a:buClr>
                <a:schemeClr val="tx1"/>
              </a:buClr>
              <a:buNone/>
            </a:pPr>
            <a:r>
              <a:rPr lang="ja-JP" altLang="en-US" sz="2000" dirty="0" smtClean="0">
                <a:solidFill>
                  <a:srgbClr val="FF0000"/>
                </a:solidFill>
                <a:latin typeface="Lucida Sans Unicode" charset="0"/>
                <a:ea typeface="ＭＳ Ｐゴシック" charset="0"/>
              </a:rPr>
              <a:t>磁気スーパーミラー</a:t>
            </a:r>
            <a:r>
              <a:rPr lang="ja-JP" altLang="en-US" sz="2000" dirty="0" smtClean="0">
                <a:latin typeface="Lucida Sans Unicode" charset="0"/>
                <a:ea typeface="ＭＳ Ｐゴシック" charset="0"/>
              </a:rPr>
              <a:t>で上向きスピンのみがポテンシャル差を感じて反射</a:t>
            </a:r>
            <a:endParaRPr lang="en-US" altLang="ja-JP" sz="2000" dirty="0">
              <a:latin typeface="Lucida Sans Unicode" charset="0"/>
              <a:ea typeface="ＭＳ Ｐゴシック" charset="0"/>
              <a:cs typeface="ＭＳ Ｐゴシック" charset="0"/>
            </a:endParaRPr>
          </a:p>
          <a:p>
            <a:endParaRPr lang="en-US" altLang="ja-JP" sz="2000" dirty="0">
              <a:latin typeface="Lucida Sans Unicode" charset="0"/>
              <a:ea typeface="ＭＳ Ｐゴシック" charset="0"/>
              <a:cs typeface="ＭＳ Ｐゴシック" charset="0"/>
            </a:endParaRPr>
          </a:p>
          <a:p>
            <a:endParaRPr lang="en-US" altLang="ja-JP" sz="2000" dirty="0">
              <a:latin typeface="Lucida Sans Unicode" charset="0"/>
              <a:ea typeface="ＭＳ Ｐゴシック" charset="0"/>
              <a:cs typeface="ＭＳ Ｐゴシック" charset="0"/>
            </a:endParaRPr>
          </a:p>
          <a:p>
            <a:pPr lvl="1">
              <a:buFont typeface="Verdana" charset="0"/>
              <a:buNone/>
            </a:pPr>
            <a:endParaRPr lang="en-US" altLang="ja-JP" sz="2000" dirty="0">
              <a:latin typeface="Lucida Sans Unicode" charset="0"/>
              <a:ea typeface="ＭＳ Ｐゴシック" charset="0"/>
            </a:endParaRPr>
          </a:p>
        </p:txBody>
      </p:sp>
      <p:cxnSp>
        <p:nvCxnSpPr>
          <p:cNvPr id="101" name="直線コネクタ 100"/>
          <p:cNvCxnSpPr/>
          <p:nvPr/>
        </p:nvCxnSpPr>
        <p:spPr>
          <a:xfrm>
            <a:off x="5972797" y="2375541"/>
            <a:ext cx="1840980" cy="1011962"/>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p:nvPr/>
        </p:nvCxnSpPr>
        <p:spPr>
          <a:xfrm>
            <a:off x="1816722" y="2375541"/>
            <a:ext cx="6670675" cy="12700"/>
          </a:xfrm>
          <a:prstGeom prst="straightConnector1">
            <a:avLst/>
          </a:prstGeom>
          <a:ln w="25400">
            <a:headEnd type="oval"/>
            <a:tailEnd type="none"/>
          </a:ln>
        </p:spPr>
        <p:style>
          <a:lnRef idx="2">
            <a:schemeClr val="accent1"/>
          </a:lnRef>
          <a:fillRef idx="0">
            <a:schemeClr val="accent1"/>
          </a:fillRef>
          <a:effectRef idx="1">
            <a:schemeClr val="accent1"/>
          </a:effectRef>
          <a:fontRef idx="minor">
            <a:schemeClr val="tx1"/>
          </a:fontRef>
        </p:style>
      </p:cxnSp>
      <p:sp>
        <p:nvSpPr>
          <p:cNvPr id="48145" name="Line 27"/>
          <p:cNvSpPr>
            <a:spLocks noChangeShapeType="1"/>
          </p:cNvSpPr>
          <p:nvPr/>
        </p:nvSpPr>
        <p:spPr bwMode="auto">
          <a:xfrm>
            <a:off x="2268530"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46" name="Line 30"/>
          <p:cNvSpPr>
            <a:spLocks noChangeShapeType="1"/>
          </p:cNvSpPr>
          <p:nvPr/>
        </p:nvSpPr>
        <p:spPr bwMode="auto">
          <a:xfrm>
            <a:off x="2379655"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47" name="Line 30"/>
          <p:cNvSpPr>
            <a:spLocks noChangeShapeType="1"/>
          </p:cNvSpPr>
          <p:nvPr/>
        </p:nvSpPr>
        <p:spPr bwMode="auto">
          <a:xfrm>
            <a:off x="2143117"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48" name="Line 27"/>
          <p:cNvSpPr>
            <a:spLocks noChangeShapeType="1"/>
          </p:cNvSpPr>
          <p:nvPr/>
        </p:nvSpPr>
        <p:spPr bwMode="auto">
          <a:xfrm>
            <a:off x="2736842"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49" name="Line 30"/>
          <p:cNvSpPr>
            <a:spLocks noChangeShapeType="1"/>
          </p:cNvSpPr>
          <p:nvPr/>
        </p:nvSpPr>
        <p:spPr bwMode="auto">
          <a:xfrm>
            <a:off x="2860667"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50" name="Line 27"/>
          <p:cNvSpPr>
            <a:spLocks noChangeShapeType="1"/>
          </p:cNvSpPr>
          <p:nvPr/>
        </p:nvSpPr>
        <p:spPr bwMode="auto">
          <a:xfrm>
            <a:off x="2503480"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51" name="Line 30"/>
          <p:cNvSpPr>
            <a:spLocks noChangeShapeType="1"/>
          </p:cNvSpPr>
          <p:nvPr/>
        </p:nvSpPr>
        <p:spPr bwMode="auto">
          <a:xfrm>
            <a:off x="2614605" y="2158054"/>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52" name="正方形/長方形 454"/>
          <p:cNvSpPr>
            <a:spLocks noChangeArrowheads="1"/>
          </p:cNvSpPr>
          <p:nvPr/>
        </p:nvSpPr>
        <p:spPr bwMode="auto">
          <a:xfrm>
            <a:off x="708647" y="2207266"/>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1400"/>
              <a:t>中性子源</a:t>
            </a:r>
            <a:endParaRPr lang="en-US" altLang="ja-JP" sz="1400"/>
          </a:p>
        </p:txBody>
      </p:sp>
      <p:sp>
        <p:nvSpPr>
          <p:cNvPr id="124" name="ドーナツ 123"/>
          <p:cNvSpPr/>
          <p:nvPr/>
        </p:nvSpPr>
        <p:spPr>
          <a:xfrm>
            <a:off x="37619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25" name="ドーナツ 124"/>
          <p:cNvSpPr/>
          <p:nvPr/>
        </p:nvSpPr>
        <p:spPr>
          <a:xfrm>
            <a:off x="36857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26" name="ドーナツ 125"/>
          <p:cNvSpPr/>
          <p:nvPr/>
        </p:nvSpPr>
        <p:spPr>
          <a:xfrm>
            <a:off x="36095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27" name="ドーナツ 126"/>
          <p:cNvSpPr/>
          <p:nvPr/>
        </p:nvSpPr>
        <p:spPr>
          <a:xfrm>
            <a:off x="35333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28" name="ドーナツ 127"/>
          <p:cNvSpPr/>
          <p:nvPr/>
        </p:nvSpPr>
        <p:spPr>
          <a:xfrm>
            <a:off x="34571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29" name="ドーナツ 128"/>
          <p:cNvSpPr/>
          <p:nvPr/>
        </p:nvSpPr>
        <p:spPr>
          <a:xfrm>
            <a:off x="33809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30" name="ドーナツ 129"/>
          <p:cNvSpPr/>
          <p:nvPr/>
        </p:nvSpPr>
        <p:spPr>
          <a:xfrm>
            <a:off x="33047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131" name="ドーナツ 130"/>
          <p:cNvSpPr/>
          <p:nvPr/>
        </p:nvSpPr>
        <p:spPr>
          <a:xfrm>
            <a:off x="3228580" y="2132708"/>
            <a:ext cx="152400" cy="457200"/>
          </a:xfrm>
          <a:prstGeom prst="donut">
            <a:avLst>
              <a:gd name="adj" fmla="val 6063"/>
            </a:avLst>
          </a:prstGeom>
          <a:ln>
            <a:gradFill flip="none" rotWithShape="1">
              <a:gsLst>
                <a:gs pos="0">
                  <a:srgbClr val="008000"/>
                </a:gs>
                <a:gs pos="100000">
                  <a:srgbClr val="FFFFFF"/>
                </a:gs>
              </a:gsLst>
              <a:lin ang="10800000" scaled="0"/>
              <a:tileRect/>
            </a:gradFill>
          </a:ln>
        </p:spPr>
        <p:style>
          <a:lnRef idx="1">
            <a:schemeClr val="accent1"/>
          </a:lnRef>
          <a:fillRef idx="3">
            <a:schemeClr val="accent1"/>
          </a:fillRef>
          <a:effectRef idx="2">
            <a:schemeClr val="accent1"/>
          </a:effectRef>
          <a:fontRef idx="minor">
            <a:schemeClr val="lt1"/>
          </a:fontRef>
        </p:style>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defRPr/>
            </a:pPr>
            <a:endParaRPr lang="ja-JP" altLang="en-US" sz="1800" smtClean="0">
              <a:latin typeface="Lucida Sans Unicode" charset="0"/>
            </a:endParaRPr>
          </a:p>
        </p:txBody>
      </p:sp>
      <p:sp>
        <p:nvSpPr>
          <p:cNvPr id="48177" name="Line 27"/>
          <p:cNvSpPr>
            <a:spLocks noChangeShapeType="1"/>
          </p:cNvSpPr>
          <p:nvPr/>
        </p:nvSpPr>
        <p:spPr bwMode="auto">
          <a:xfrm>
            <a:off x="4542460" y="217392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78" name="Line 30"/>
          <p:cNvSpPr>
            <a:spLocks noChangeShapeType="1"/>
          </p:cNvSpPr>
          <p:nvPr/>
        </p:nvSpPr>
        <p:spPr bwMode="auto">
          <a:xfrm>
            <a:off x="4653585" y="217392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79" name="Line 27"/>
          <p:cNvSpPr>
            <a:spLocks noChangeShapeType="1"/>
          </p:cNvSpPr>
          <p:nvPr/>
        </p:nvSpPr>
        <p:spPr bwMode="auto">
          <a:xfrm>
            <a:off x="4305922"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0" name="Line 30"/>
          <p:cNvSpPr>
            <a:spLocks noChangeShapeType="1"/>
          </p:cNvSpPr>
          <p:nvPr/>
        </p:nvSpPr>
        <p:spPr bwMode="auto">
          <a:xfrm>
            <a:off x="4417047"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1" name="Line 27"/>
          <p:cNvSpPr>
            <a:spLocks noChangeShapeType="1"/>
          </p:cNvSpPr>
          <p:nvPr/>
        </p:nvSpPr>
        <p:spPr bwMode="auto">
          <a:xfrm>
            <a:off x="5010772"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2" name="Line 30"/>
          <p:cNvSpPr>
            <a:spLocks noChangeShapeType="1"/>
          </p:cNvSpPr>
          <p:nvPr/>
        </p:nvSpPr>
        <p:spPr bwMode="auto">
          <a:xfrm>
            <a:off x="5134597"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3" name="Line 27"/>
          <p:cNvSpPr>
            <a:spLocks noChangeShapeType="1"/>
          </p:cNvSpPr>
          <p:nvPr/>
        </p:nvSpPr>
        <p:spPr bwMode="auto">
          <a:xfrm>
            <a:off x="4777410" y="217392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4" name="Line 30"/>
          <p:cNvSpPr>
            <a:spLocks noChangeShapeType="1"/>
          </p:cNvSpPr>
          <p:nvPr/>
        </p:nvSpPr>
        <p:spPr bwMode="auto">
          <a:xfrm>
            <a:off x="4888535" y="217392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5" name="正方形/長方形 545"/>
          <p:cNvSpPr>
            <a:spLocks noChangeArrowheads="1"/>
          </p:cNvSpPr>
          <p:nvPr/>
        </p:nvSpPr>
        <p:spPr bwMode="auto">
          <a:xfrm>
            <a:off x="2198680" y="2612079"/>
            <a:ext cx="510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dirty="0">
                <a:solidFill>
                  <a:srgbClr val="FF6600"/>
                </a:solidFill>
              </a:rPr>
              <a:t>1</a:t>
            </a:r>
            <a:r>
              <a:rPr lang="en-US" altLang="ja-JP" sz="1400" dirty="0" smtClean="0">
                <a:solidFill>
                  <a:srgbClr val="FF6600"/>
                </a:solidFill>
              </a:rPr>
              <a:t>0m</a:t>
            </a:r>
            <a:endParaRPr lang="ja-JP" altLang="en-US" sz="1400" dirty="0">
              <a:solidFill>
                <a:srgbClr val="FF6600"/>
              </a:solidFill>
            </a:endParaRPr>
          </a:p>
        </p:txBody>
      </p:sp>
      <p:sp>
        <p:nvSpPr>
          <p:cNvPr id="48186" name="Line 27"/>
          <p:cNvSpPr>
            <a:spLocks noChangeShapeType="1"/>
          </p:cNvSpPr>
          <p:nvPr/>
        </p:nvSpPr>
        <p:spPr bwMode="auto">
          <a:xfrm>
            <a:off x="7350747"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7" name="Line 30"/>
          <p:cNvSpPr>
            <a:spLocks noChangeShapeType="1"/>
          </p:cNvSpPr>
          <p:nvPr/>
        </p:nvSpPr>
        <p:spPr bwMode="auto">
          <a:xfrm>
            <a:off x="7461872"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8" name="Line 27"/>
          <p:cNvSpPr>
            <a:spLocks noChangeShapeType="1"/>
          </p:cNvSpPr>
          <p:nvPr/>
        </p:nvSpPr>
        <p:spPr bwMode="auto">
          <a:xfrm>
            <a:off x="8055597"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189" name="Line 30"/>
          <p:cNvSpPr>
            <a:spLocks noChangeShapeType="1"/>
          </p:cNvSpPr>
          <p:nvPr/>
        </p:nvSpPr>
        <p:spPr bwMode="auto">
          <a:xfrm>
            <a:off x="8179422" y="2259654"/>
            <a:ext cx="0" cy="341312"/>
          </a:xfrm>
          <a:prstGeom prst="line">
            <a:avLst/>
          </a:prstGeom>
          <a:noFill/>
          <a:ln w="38100">
            <a:solidFill>
              <a:srgbClr val="FF00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ja-JP" altLang="en-US"/>
          </a:p>
        </p:txBody>
      </p:sp>
      <p:grpSp>
        <p:nvGrpSpPr>
          <p:cNvPr id="48190" name="図形グループ 147"/>
          <p:cNvGrpSpPr>
            <a:grpSpLocks/>
          </p:cNvGrpSpPr>
          <p:nvPr/>
        </p:nvGrpSpPr>
        <p:grpSpPr bwMode="auto">
          <a:xfrm rot="1780372">
            <a:off x="7132110" y="2882767"/>
            <a:ext cx="346075" cy="341312"/>
            <a:chOff x="5325742" y="3766939"/>
            <a:chExt cx="346075" cy="341312"/>
          </a:xfrm>
        </p:grpSpPr>
        <p:sp>
          <p:nvSpPr>
            <p:cNvPr id="48211" name="Line 27"/>
            <p:cNvSpPr>
              <a:spLocks noChangeShapeType="1"/>
            </p:cNvSpPr>
            <p:nvPr/>
          </p:nvSpPr>
          <p:spPr bwMode="auto">
            <a:xfrm>
              <a:off x="5325742" y="376693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212" name="Line 30"/>
            <p:cNvSpPr>
              <a:spLocks noChangeShapeType="1"/>
            </p:cNvSpPr>
            <p:nvPr/>
          </p:nvSpPr>
          <p:spPr bwMode="auto">
            <a:xfrm>
              <a:off x="5436867" y="376693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213" name="Line 27"/>
            <p:cNvSpPr>
              <a:spLocks noChangeShapeType="1"/>
            </p:cNvSpPr>
            <p:nvPr/>
          </p:nvSpPr>
          <p:spPr bwMode="auto">
            <a:xfrm>
              <a:off x="5560692" y="376693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48214" name="Line 30"/>
            <p:cNvSpPr>
              <a:spLocks noChangeShapeType="1"/>
            </p:cNvSpPr>
            <p:nvPr/>
          </p:nvSpPr>
          <p:spPr bwMode="auto">
            <a:xfrm>
              <a:off x="5671817" y="3766939"/>
              <a:ext cx="0" cy="341312"/>
            </a:xfrm>
            <a:prstGeom prst="line">
              <a:avLst/>
            </a:prstGeom>
            <a:noFill/>
            <a:ln w="38100">
              <a:solidFill>
                <a:srgbClr val="3366FF"/>
              </a:solidFill>
              <a:miter lim="800000"/>
              <a:headEnd type="arrow"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grpSp>
      <p:grpSp>
        <p:nvGrpSpPr>
          <p:cNvPr id="48191" name="図形グループ 90"/>
          <p:cNvGrpSpPr>
            <a:grpSpLocks/>
          </p:cNvGrpSpPr>
          <p:nvPr/>
        </p:nvGrpSpPr>
        <p:grpSpPr bwMode="auto">
          <a:xfrm rot="287919">
            <a:off x="5517185" y="1967554"/>
            <a:ext cx="1089025" cy="815975"/>
            <a:chOff x="5471044" y="2680008"/>
            <a:chExt cx="1088510" cy="816377"/>
          </a:xfrm>
        </p:grpSpPr>
        <p:grpSp>
          <p:nvGrpSpPr>
            <p:cNvPr id="48202" name="図形グループ 232"/>
            <p:cNvGrpSpPr>
              <a:grpSpLocks/>
            </p:cNvGrpSpPr>
            <p:nvPr/>
          </p:nvGrpSpPr>
          <p:grpSpPr bwMode="auto">
            <a:xfrm rot="-1089178">
              <a:off x="5481469" y="2777296"/>
              <a:ext cx="1066800" cy="631825"/>
              <a:chOff x="2667000" y="3863975"/>
              <a:chExt cx="1066800" cy="631825"/>
            </a:xfrm>
          </p:grpSpPr>
          <p:cxnSp>
            <p:nvCxnSpPr>
              <p:cNvPr id="142" name="直線コネクタ 141"/>
              <p:cNvCxnSpPr/>
              <p:nvPr/>
            </p:nvCxnSpPr>
            <p:spPr>
              <a:xfrm>
                <a:off x="2656791" y="3824767"/>
                <a:ext cx="1064709" cy="613077"/>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3" name="直線コネクタ 142"/>
              <p:cNvCxnSpPr/>
              <p:nvPr/>
            </p:nvCxnSpPr>
            <p:spPr>
              <a:xfrm>
                <a:off x="2660339" y="3844800"/>
                <a:ext cx="1061534" cy="611489"/>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grpSp>
        <p:grpSp>
          <p:nvGrpSpPr>
            <p:cNvPr id="48203" name="図形グループ 232"/>
            <p:cNvGrpSpPr>
              <a:grpSpLocks/>
            </p:cNvGrpSpPr>
            <p:nvPr/>
          </p:nvGrpSpPr>
          <p:grpSpPr bwMode="auto">
            <a:xfrm rot="-1089178">
              <a:off x="5492754" y="2864560"/>
              <a:ext cx="1066800" cy="631825"/>
              <a:chOff x="2667000" y="3863975"/>
              <a:chExt cx="1066800" cy="631825"/>
            </a:xfrm>
          </p:grpSpPr>
          <p:cxnSp>
            <p:nvCxnSpPr>
              <p:cNvPr id="72" name="直線コネクタ 71"/>
              <p:cNvCxnSpPr/>
              <p:nvPr/>
            </p:nvCxnSpPr>
            <p:spPr>
              <a:xfrm>
                <a:off x="2667003" y="3837559"/>
                <a:ext cx="1059948" cy="617842"/>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a:off x="2667053" y="3860359"/>
                <a:ext cx="1059948" cy="613077"/>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grpSp>
        <p:grpSp>
          <p:nvGrpSpPr>
            <p:cNvPr id="48204" name="図形グループ 232"/>
            <p:cNvGrpSpPr>
              <a:grpSpLocks/>
            </p:cNvGrpSpPr>
            <p:nvPr/>
          </p:nvGrpSpPr>
          <p:grpSpPr bwMode="auto">
            <a:xfrm rot="-1089178">
              <a:off x="5471044" y="2680008"/>
              <a:ext cx="1066800" cy="631825"/>
              <a:chOff x="2667000" y="3863975"/>
              <a:chExt cx="1066800" cy="631825"/>
            </a:xfrm>
          </p:grpSpPr>
          <p:cxnSp>
            <p:nvCxnSpPr>
              <p:cNvPr id="89" name="直線コネクタ 88"/>
              <p:cNvCxnSpPr/>
              <p:nvPr/>
            </p:nvCxnSpPr>
            <p:spPr>
              <a:xfrm>
                <a:off x="2643715" y="3833693"/>
                <a:ext cx="1061535" cy="614666"/>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2647036" y="3854071"/>
                <a:ext cx="1061534" cy="614666"/>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grpSp>
      </p:grpSp>
      <p:sp>
        <p:nvSpPr>
          <p:cNvPr id="48192"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92" name="Rectangle 2"/>
          <p:cNvSpPr txBox="1">
            <a:spLocks noChangeArrowheads="1"/>
          </p:cNvSpPr>
          <p:nvPr/>
        </p:nvSpPr>
        <p:spPr>
          <a:xfrm>
            <a:off x="0" y="-234950"/>
            <a:ext cx="8229600" cy="1143000"/>
          </a:xfrm>
          <a:prstGeom prst="rect">
            <a:avLst/>
          </a:prstGeom>
        </p:spPr>
        <p:txBody>
          <a:bodyPr anchor="ctr">
            <a:norm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914400">
              <a:defRPr/>
            </a:pPr>
            <a:r>
              <a:rPr lang="en-US" altLang="ja-JP" sz="4100" i="1" dirty="0" smtClean="0">
                <a:solidFill>
                  <a:srgbClr val="0000FF"/>
                </a:solidFill>
                <a:effectLst>
                  <a:outerShdw blurRad="38100" dist="38100" dir="2700000" algn="tl">
                    <a:srgbClr val="DDDDDD"/>
                  </a:outerShdw>
                </a:effectLst>
                <a:latin typeface="Lucida Sans Unicode" charset="0"/>
              </a:rPr>
              <a:t>Spin flip chopper</a:t>
            </a:r>
          </a:p>
        </p:txBody>
      </p:sp>
      <p:cxnSp>
        <p:nvCxnSpPr>
          <p:cNvPr id="94" name="直線矢印コネクタ 93"/>
          <p:cNvCxnSpPr/>
          <p:nvPr/>
        </p:nvCxnSpPr>
        <p:spPr>
          <a:xfrm flipV="1">
            <a:off x="2049455" y="2650179"/>
            <a:ext cx="876300" cy="22225"/>
          </a:xfrm>
          <a:prstGeom prst="straightConnector1">
            <a:avLst/>
          </a:prstGeom>
          <a:ln w="12700" cmpd="sng">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199" name="正方形/長方形 454"/>
          <p:cNvSpPr>
            <a:spLocks noChangeArrowheads="1"/>
          </p:cNvSpPr>
          <p:nvPr/>
        </p:nvSpPr>
        <p:spPr bwMode="auto">
          <a:xfrm>
            <a:off x="2938647" y="1824733"/>
            <a:ext cx="1464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1400" dirty="0" smtClean="0"/>
              <a:t>スピンフリッパー</a:t>
            </a:r>
            <a:endParaRPr lang="en-US" altLang="ja-JP" sz="1400" dirty="0"/>
          </a:p>
        </p:txBody>
      </p:sp>
      <p:sp>
        <p:nvSpPr>
          <p:cNvPr id="48200" name="正方形/長方形 454"/>
          <p:cNvSpPr>
            <a:spLocks noChangeArrowheads="1"/>
          </p:cNvSpPr>
          <p:nvPr/>
        </p:nvSpPr>
        <p:spPr bwMode="auto">
          <a:xfrm>
            <a:off x="5779236" y="1865954"/>
            <a:ext cx="1678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1400" dirty="0" smtClean="0"/>
              <a:t>磁気スーパーミラー</a:t>
            </a:r>
            <a:endParaRPr lang="en-US" altLang="ja-JP" sz="1400" dirty="0"/>
          </a:p>
        </p:txBody>
      </p:sp>
      <p:sp>
        <p:nvSpPr>
          <p:cNvPr id="48201" name="スライド番号プレースホルダ 70"/>
          <p:cNvSpPr>
            <a:spLocks noGrp="1"/>
          </p:cNvSpPr>
          <p:nvPr>
            <p:ph type="sldNum" sz="quarter" idx="12"/>
          </p:nvPr>
        </p:nvSpPr>
        <p:spPr bwMode="auto">
          <a:xfrm>
            <a:off x="6569697" y="593169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A7539771-ACDC-2544-A0C8-66407CA37627}" type="slidenum">
              <a:rPr kumimoji="0" lang="ja-JP" altLang="en-US" sz="1000">
                <a:latin typeface="Lucida Sans Unicode" charset="0"/>
              </a:rPr>
              <a:pPr/>
              <a:t>8</a:t>
            </a:fld>
            <a:endParaRPr kumimoji="0" lang="ja-JP" altLang="en-US" sz="1000">
              <a:latin typeface="Lucida Sans Unicode" charset="0"/>
            </a:endParaRPr>
          </a:p>
        </p:txBody>
      </p:sp>
      <p:pic>
        <p:nvPicPr>
          <p:cNvPr id="5" name="図 4" descr="RFFpic.png"/>
          <p:cNvPicPr>
            <a:picLocks noChangeAspect="1"/>
          </p:cNvPicPr>
          <p:nvPr/>
        </p:nvPicPr>
        <p:blipFill rotWithShape="1">
          <a:blip r:embed="rId2">
            <a:extLst>
              <a:ext uri="{28A0092B-C50C-407E-A947-70E740481C1C}">
                <a14:useLocalDpi xmlns:a14="http://schemas.microsoft.com/office/drawing/2010/main" val="0"/>
              </a:ext>
            </a:extLst>
          </a:blip>
          <a:srcRect l="20443" t="21797" r="17253" b="11339"/>
          <a:stretch/>
        </p:blipFill>
        <p:spPr>
          <a:xfrm>
            <a:off x="426567" y="3773973"/>
            <a:ext cx="1841963" cy="1979886"/>
          </a:xfrm>
          <a:prstGeom prst="rect">
            <a:avLst/>
          </a:prstGeom>
        </p:spPr>
      </p:pic>
      <p:pic>
        <p:nvPicPr>
          <p:cNvPr id="6" name="図 5" descr="MSMp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855" y="3860033"/>
            <a:ext cx="2177150" cy="2187419"/>
          </a:xfrm>
          <a:prstGeom prst="rect">
            <a:avLst/>
          </a:prstGeom>
        </p:spPr>
      </p:pic>
      <p:graphicFrame>
        <p:nvGraphicFramePr>
          <p:cNvPr id="78" name="表 77"/>
          <p:cNvGraphicFramePr>
            <a:graphicFrameLocks noGrp="1"/>
          </p:cNvGraphicFramePr>
          <p:nvPr>
            <p:extLst>
              <p:ext uri="{D42A27DB-BD31-4B8C-83A1-F6EECF244321}">
                <p14:modId xmlns:p14="http://schemas.microsoft.com/office/powerpoint/2010/main" val="1981441302"/>
              </p:ext>
            </p:extLst>
          </p:nvPr>
        </p:nvGraphicFramePr>
        <p:xfrm>
          <a:off x="2379655" y="3914768"/>
          <a:ext cx="2116008" cy="1523999"/>
        </p:xfrm>
        <a:graphic>
          <a:graphicData uri="http://schemas.openxmlformats.org/drawingml/2006/table">
            <a:tbl>
              <a:tblPr firstRow="1" bandRow="1">
                <a:tableStyleId>{2D5ABB26-0587-4C30-8999-92F81FD0307C}</a:tableStyleId>
              </a:tblPr>
              <a:tblGrid>
                <a:gridCol w="1428638"/>
                <a:gridCol w="687370"/>
              </a:tblGrid>
              <a:tr h="272066">
                <a:tc>
                  <a:txBody>
                    <a:bodyPr/>
                    <a:lstStyle/>
                    <a:p>
                      <a:r>
                        <a:rPr kumimoji="1" lang="en-US" altLang="en-US" sz="1400" dirty="0" smtClean="0"/>
                        <a:t>直径</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50 mm</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長さ</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40 mm</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en-US" altLang="ja-JP" sz="1400" dirty="0" smtClean="0"/>
                        <a:t>RF</a:t>
                      </a:r>
                      <a:r>
                        <a:rPr kumimoji="1" lang="ja-JP" altLang="en-US" sz="1400" dirty="0" smtClean="0"/>
                        <a:t>周波数</a:t>
                      </a:r>
                      <a:r>
                        <a:rPr kumimoji="1" lang="en-US" altLang="ja-JP" sz="1400" dirty="0" smtClean="0"/>
                        <a:t> </a:t>
                      </a:r>
                      <a:r>
                        <a:rPr kumimoji="1" lang="en-US" altLang="ja-JP" sz="1400" dirty="0" err="1" smtClean="0"/>
                        <a:t>ω</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29 kHz</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ソレノイド磁場</a:t>
                      </a:r>
                      <a:r>
                        <a:rPr kumimoji="1" lang="en-US" altLang="ja-JP" sz="1400" dirty="0" smtClean="0"/>
                        <a:t> </a:t>
                      </a:r>
                      <a:r>
                        <a:rPr kumimoji="1" lang="en-US" altLang="ja-JP" sz="1400" dirty="0" err="1" smtClean="0"/>
                        <a:t>B</a:t>
                      </a:r>
                      <a:r>
                        <a:rPr kumimoji="1" lang="en-US" altLang="ja-JP" sz="1400" baseline="-25000" dirty="0" err="1" smtClean="0"/>
                        <a:t>z</a:t>
                      </a:r>
                      <a:endParaRPr kumimoji="1" lang="ja-JP" altLang="en-US" sz="1400" baseline="-250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0.3 </a:t>
                      </a:r>
                      <a:r>
                        <a:rPr kumimoji="1" lang="en-US" altLang="ja-JP" sz="1400" dirty="0" err="1" smtClean="0"/>
                        <a:t>mT</a:t>
                      </a:r>
                      <a:endParaRPr kumimoji="1" lang="ja-JP" altLang="en-US" sz="1400" baseline="300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ガイド磁場</a:t>
                      </a:r>
                      <a:r>
                        <a:rPr kumimoji="1" lang="en-US" altLang="ja-JP" sz="1400" dirty="0" smtClean="0"/>
                        <a:t> B</a:t>
                      </a:r>
                      <a:r>
                        <a:rPr kumimoji="1" lang="en-US" altLang="ja-JP" sz="1400" baseline="-25000" dirty="0" smtClean="0"/>
                        <a:t>y</a:t>
                      </a:r>
                      <a:endParaRPr kumimoji="1" lang="ja-JP" altLang="en-US" sz="1400" baseline="-250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kumimoji="1" lang="en-US" altLang="ja-JP" sz="1400" dirty="0" smtClean="0"/>
                        <a:t>1 </a:t>
                      </a:r>
                      <a:r>
                        <a:rPr kumimoji="1" lang="en-US" altLang="ja-JP" sz="1400" dirty="0" err="1" smtClean="0"/>
                        <a:t>mT</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r>
            </a:tbl>
          </a:graphicData>
        </a:graphic>
      </p:graphicFrame>
      <p:pic>
        <p:nvPicPr>
          <p:cNvPr id="8" name="図 7" descr="スクリーンショット（2012-01-19 1.51.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09" y="5660161"/>
            <a:ext cx="4090691" cy="611692"/>
          </a:xfrm>
          <a:prstGeom prst="rect">
            <a:avLst/>
          </a:prstGeom>
        </p:spPr>
      </p:pic>
      <p:graphicFrame>
        <p:nvGraphicFramePr>
          <p:cNvPr id="82" name="表 81"/>
          <p:cNvGraphicFramePr>
            <a:graphicFrameLocks noGrp="1"/>
          </p:cNvGraphicFramePr>
          <p:nvPr>
            <p:extLst>
              <p:ext uri="{D42A27DB-BD31-4B8C-83A1-F6EECF244321}">
                <p14:modId xmlns:p14="http://schemas.microsoft.com/office/powerpoint/2010/main" val="2801079414"/>
              </p:ext>
            </p:extLst>
          </p:nvPr>
        </p:nvGraphicFramePr>
        <p:xfrm>
          <a:off x="4864192" y="3842545"/>
          <a:ext cx="1826640" cy="2133599"/>
        </p:xfrm>
        <a:graphic>
          <a:graphicData uri="http://schemas.openxmlformats.org/drawingml/2006/table">
            <a:tbl>
              <a:tblPr firstRow="1" bandRow="1">
                <a:tableStyleId>{2D5ABB26-0587-4C30-8999-92F81FD0307C}</a:tableStyleId>
              </a:tblPr>
              <a:tblGrid>
                <a:gridCol w="992087"/>
                <a:gridCol w="834553"/>
              </a:tblGrid>
              <a:tr h="0">
                <a:tc>
                  <a:txBody>
                    <a:bodyPr/>
                    <a:lstStyle/>
                    <a:p>
                      <a:r>
                        <a:rPr kumimoji="1" lang="ja-JP" altLang="en-US" sz="1400" dirty="0" smtClean="0"/>
                        <a:t>磁性体</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Fe</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非磁性体</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SiGe</a:t>
                      </a:r>
                      <a:r>
                        <a:rPr kumimoji="1" lang="en-US" altLang="ja-JP" sz="1400" baseline="-25000" dirty="0" smtClean="0"/>
                        <a:t>3</a:t>
                      </a:r>
                      <a:endParaRPr kumimoji="1" lang="ja-JP" altLang="en-US" sz="1400" baseline="-250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磁場</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35 </a:t>
                      </a:r>
                      <a:r>
                        <a:rPr kumimoji="1" lang="en-US" altLang="ja-JP" sz="1400" dirty="0" err="1" smtClean="0"/>
                        <a:t>mT</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長さ</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baseline="0" dirty="0" smtClean="0"/>
                        <a:t>140 mm</a:t>
                      </a:r>
                      <a:endParaRPr kumimoji="1" lang="ja-JP" altLang="en-US" sz="1400" baseline="300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高さ</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35 mm</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枚数</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5</a:t>
                      </a:r>
                      <a:r>
                        <a:rPr kumimoji="1" lang="ja-JP" altLang="en-US" sz="1400" dirty="0" smtClean="0"/>
                        <a:t>枚</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臨界角</a:t>
                      </a:r>
                      <a:endParaRPr kumimoji="1" lang="ja-JP" altLang="en-US" sz="14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tcPr>
                </a:tc>
                <a:tc>
                  <a:txBody>
                    <a:bodyPr/>
                    <a:lstStyle/>
                    <a:p>
                      <a:r>
                        <a:rPr kumimoji="1" lang="en-US" altLang="ja-JP" sz="1400" dirty="0" smtClean="0"/>
                        <a:t>5 Qc</a:t>
                      </a:r>
                      <a:endParaRPr kumimoji="1" lang="ja-JP" altLang="en-US" sz="14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tcPr>
                </a:tc>
              </a:tr>
            </a:tbl>
          </a:graphicData>
        </a:graphic>
      </p:graphicFrame>
      <p:sp>
        <p:nvSpPr>
          <p:cNvPr id="10" name="正方形/長方形 9"/>
          <p:cNvSpPr/>
          <p:nvPr/>
        </p:nvSpPr>
        <p:spPr>
          <a:xfrm>
            <a:off x="4488765" y="6065041"/>
            <a:ext cx="4572000" cy="307777"/>
          </a:xfrm>
          <a:prstGeom prst="rect">
            <a:avLst/>
          </a:prstGeom>
        </p:spPr>
        <p:txBody>
          <a:bodyPr>
            <a:spAutoFit/>
          </a:bodyPr>
          <a:lstStyle/>
          <a:p>
            <a:pPr lvl="1"/>
            <a:r>
              <a:rPr lang="en-US" altLang="ja-JP" sz="1400" dirty="0">
                <a:latin typeface="Lucida Sans Unicode" charset="0"/>
                <a:ea typeface="ＭＳ Ｐゴシック" charset="0"/>
              </a:rPr>
              <a:t>1.5</a:t>
            </a:r>
            <a:r>
              <a:rPr lang="en-US" altLang="ja-JP" sz="1400" dirty="0" smtClean="0">
                <a:latin typeface="Lucida Sans Unicode" charset="0"/>
                <a:ea typeface="ＭＳ Ｐゴシック" charset="0"/>
              </a:rPr>
              <a:t>°</a:t>
            </a:r>
            <a:r>
              <a:rPr lang="ja-JP" altLang="en-US" sz="1400" dirty="0" smtClean="0">
                <a:latin typeface="Lucida Sans Unicode" charset="0"/>
                <a:ea typeface="ＭＳ Ｐゴシック" charset="0"/>
              </a:rPr>
              <a:t>の角度におくと</a:t>
            </a:r>
            <a:r>
              <a:rPr lang="en-US" altLang="ja-JP" sz="1400" dirty="0" smtClean="0">
                <a:latin typeface="Lucida Sans Unicode" charset="0"/>
                <a:ea typeface="ＭＳ Ｐゴシック" charset="0"/>
              </a:rPr>
              <a:t>1300m/s</a:t>
            </a:r>
            <a:r>
              <a:rPr lang="ja-JP" altLang="en-US" sz="1400" dirty="0" smtClean="0">
                <a:latin typeface="Lucida Sans Unicode" charset="0"/>
                <a:ea typeface="ＭＳ Ｐゴシック" charset="0"/>
              </a:rPr>
              <a:t>以下の中性子を反射</a:t>
            </a:r>
            <a:endParaRPr lang="en-US" altLang="ja-JP" sz="1400" dirty="0">
              <a:latin typeface="Lucida Sans Unicode" charset="0"/>
              <a:ea typeface="ＭＳ Ｐゴシック" charset="0"/>
            </a:endParaRPr>
          </a:p>
        </p:txBody>
      </p:sp>
      <p:sp>
        <p:nvSpPr>
          <p:cNvPr id="84" name="正方形/長方形 83"/>
          <p:cNvSpPr/>
          <p:nvPr/>
        </p:nvSpPr>
        <p:spPr>
          <a:xfrm>
            <a:off x="5198972" y="3534768"/>
            <a:ext cx="3212225" cy="307777"/>
          </a:xfrm>
          <a:prstGeom prst="rect">
            <a:avLst/>
          </a:prstGeom>
        </p:spPr>
        <p:txBody>
          <a:bodyPr wrap="square">
            <a:spAutoFit/>
          </a:bodyPr>
          <a:lstStyle/>
          <a:p>
            <a:pPr lvl="1"/>
            <a:r>
              <a:rPr lang="ja-JP" altLang="en-US" sz="1400" dirty="0" smtClean="0">
                <a:latin typeface="Lucida Sans Unicode" charset="0"/>
                <a:ea typeface="ＭＳ Ｐゴシック" charset="0"/>
              </a:rPr>
              <a:t>磁性体と非磁性体の多層膜構造</a:t>
            </a:r>
            <a:endParaRPr lang="en-US" altLang="ja-JP" sz="1400" dirty="0">
              <a:latin typeface="Lucida Sans Unicode" charset="0"/>
              <a:ea typeface="ＭＳ Ｐゴシック" charset="0"/>
            </a:endParaRPr>
          </a:p>
        </p:txBody>
      </p:sp>
      <p:sp>
        <p:nvSpPr>
          <p:cNvPr id="86" name="正方形/長方形 85"/>
          <p:cNvSpPr/>
          <p:nvPr/>
        </p:nvSpPr>
        <p:spPr>
          <a:xfrm>
            <a:off x="181109" y="3409979"/>
            <a:ext cx="3999441" cy="307777"/>
          </a:xfrm>
          <a:prstGeom prst="rect">
            <a:avLst/>
          </a:prstGeom>
        </p:spPr>
        <p:txBody>
          <a:bodyPr wrap="square">
            <a:spAutoFit/>
          </a:bodyPr>
          <a:lstStyle/>
          <a:p>
            <a:pPr lvl="1"/>
            <a:r>
              <a:rPr lang="ja-JP" altLang="en-US" sz="1400" dirty="0" smtClean="0">
                <a:latin typeface="Lucida Sans Unicode" charset="0"/>
                <a:ea typeface="ＭＳ Ｐゴシック" charset="0"/>
              </a:rPr>
              <a:t>ガイド磁場</a:t>
            </a:r>
            <a:r>
              <a:rPr lang="en-US" altLang="ja-JP" sz="1400" dirty="0" smtClean="0">
                <a:latin typeface="Lucida Sans Unicode" charset="0"/>
                <a:ea typeface="ＭＳ Ｐゴシック" charset="0"/>
              </a:rPr>
              <a:t> B</a:t>
            </a:r>
            <a:r>
              <a:rPr lang="en-US" altLang="ja-JP" sz="1400" baseline="-25000" dirty="0" smtClean="0">
                <a:latin typeface="Lucida Sans Unicode" charset="0"/>
                <a:ea typeface="ＭＳ Ｐゴシック" charset="0"/>
              </a:rPr>
              <a:t>y </a:t>
            </a:r>
            <a:r>
              <a:rPr lang="ja-JP" altLang="en-US" sz="1400" dirty="0" smtClean="0">
                <a:latin typeface="Lucida Sans Unicode" charset="0"/>
                <a:ea typeface="ＭＳ Ｐゴシック" charset="0"/>
              </a:rPr>
              <a:t>と振動磁場</a:t>
            </a:r>
            <a:r>
              <a:rPr lang="en-US" altLang="ja-JP" sz="1400" dirty="0" smtClean="0">
                <a:latin typeface="Lucida Sans Unicode" charset="0"/>
                <a:ea typeface="ＭＳ Ｐゴシック" charset="0"/>
              </a:rPr>
              <a:t> </a:t>
            </a:r>
            <a:r>
              <a:rPr lang="en-US" altLang="ja-JP" sz="1400" dirty="0" err="1" smtClean="0">
                <a:latin typeface="Lucida Sans Unicode" charset="0"/>
                <a:ea typeface="ＭＳ Ｐゴシック" charset="0"/>
              </a:rPr>
              <a:t>B</a:t>
            </a:r>
            <a:r>
              <a:rPr lang="en-US" altLang="ja-JP" sz="1400" baseline="-25000" dirty="0" err="1" smtClean="0">
                <a:latin typeface="Lucida Sans Unicode" charset="0"/>
                <a:ea typeface="ＭＳ Ｐゴシック" charset="0"/>
              </a:rPr>
              <a:t>z</a:t>
            </a:r>
            <a:r>
              <a:rPr lang="en-US" altLang="ja-JP" sz="1400" dirty="0" err="1" smtClean="0">
                <a:latin typeface="Lucida Sans Unicode" charset="0"/>
                <a:ea typeface="ＭＳ Ｐゴシック" charset="0"/>
              </a:rPr>
              <a:t>sin</a:t>
            </a:r>
            <a:r>
              <a:rPr lang="en-US" altLang="ja-JP" sz="1400" dirty="0" smtClean="0">
                <a:latin typeface="Lucida Sans Unicode" charset="0"/>
                <a:ea typeface="ＭＳ Ｐゴシック" charset="0"/>
              </a:rPr>
              <a:t>(</a:t>
            </a:r>
            <a:r>
              <a:rPr lang="en-US" altLang="ja-JP" sz="1400" dirty="0" err="1" smtClean="0">
                <a:latin typeface="Lucida Sans Unicode" charset="0"/>
                <a:ea typeface="ＭＳ Ｐゴシック" charset="0"/>
              </a:rPr>
              <a:t>ωt</a:t>
            </a:r>
            <a:r>
              <a:rPr lang="en-US" altLang="ja-JP" sz="1400" dirty="0" smtClean="0">
                <a:latin typeface="Lucida Sans Unicode" charset="0"/>
                <a:ea typeface="ＭＳ Ｐゴシック" charset="0"/>
              </a:rPr>
              <a:t>)</a:t>
            </a:r>
            <a:endParaRPr lang="en-US" altLang="ja-JP" sz="1400" dirty="0">
              <a:latin typeface="Lucida Sans Unicode" charset="0"/>
              <a:ea typeface="ＭＳ Ｐゴシック" charset="0"/>
            </a:endParaRPr>
          </a:p>
        </p:txBody>
      </p:sp>
      <p:sp>
        <p:nvSpPr>
          <p:cNvPr id="68" name="コンテンツ プレースホルダ 2"/>
          <p:cNvSpPr txBox="1">
            <a:spLocks/>
          </p:cNvSpPr>
          <p:nvPr/>
        </p:nvSpPr>
        <p:spPr>
          <a:xfrm>
            <a:off x="-293980" y="6430612"/>
            <a:ext cx="9449777" cy="44072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endParaRPr lang="en-US" altLang="ja-JP" sz="400" dirty="0" smtClean="0">
              <a:latin typeface="Lucida Sans Unicode" charset="0"/>
              <a:ea typeface="ＭＳ Ｐゴシック" charset="0"/>
              <a:cs typeface="ＭＳ Ｐゴシック" charset="0"/>
            </a:endParaRPr>
          </a:p>
          <a:p>
            <a:pPr marL="457200" lvl="1" indent="0">
              <a:buClr>
                <a:schemeClr val="tx1"/>
              </a:buClr>
              <a:buFont typeface="Arial"/>
              <a:buNone/>
            </a:pPr>
            <a:r>
              <a:rPr lang="en-US" altLang="en-US" sz="2000" dirty="0" smtClean="0">
                <a:solidFill>
                  <a:srgbClr val="000000"/>
                </a:solidFill>
                <a:latin typeface="Lucida Sans Unicode" charset="0"/>
                <a:ea typeface="ＭＳ Ｐゴシック" charset="0"/>
              </a:rPr>
              <a:t>偏極</a:t>
            </a:r>
            <a:r>
              <a:rPr lang="ja-JP" altLang="en-US" sz="2000" dirty="0" smtClean="0">
                <a:solidFill>
                  <a:srgbClr val="000000"/>
                </a:solidFill>
                <a:latin typeface="Lucida Sans Unicode" charset="0"/>
                <a:ea typeface="ＭＳ Ｐゴシック" charset="0"/>
              </a:rPr>
              <a:t>率が</a:t>
            </a:r>
            <a:r>
              <a:rPr lang="en-US" altLang="ja-JP" sz="2000" dirty="0" smtClean="0">
                <a:solidFill>
                  <a:srgbClr val="000000"/>
                </a:solidFill>
                <a:latin typeface="Lucida Sans Unicode" charset="0"/>
                <a:ea typeface="ＭＳ Ｐゴシック" charset="0"/>
              </a:rPr>
              <a:t>100%</a:t>
            </a:r>
            <a:r>
              <a:rPr lang="ja-JP" altLang="en-US" sz="2000" dirty="0" smtClean="0">
                <a:solidFill>
                  <a:srgbClr val="000000"/>
                </a:solidFill>
                <a:latin typeface="Lucida Sans Unicode" charset="0"/>
                <a:ea typeface="ＭＳ Ｐゴシック" charset="0"/>
              </a:rPr>
              <a:t>では無いこと等が原因で</a:t>
            </a:r>
            <a:r>
              <a:rPr lang="ja-JP" altLang="en-US" sz="2000" dirty="0" smtClean="0">
                <a:solidFill>
                  <a:srgbClr val="FF0000"/>
                </a:solidFill>
                <a:latin typeface="Lucida Sans Unicode" charset="0"/>
                <a:ea typeface="ＭＳ Ｐゴシック" charset="0"/>
              </a:rPr>
              <a:t>一部の下向きスピンも反射</a:t>
            </a:r>
            <a:r>
              <a:rPr lang="ja-JP" altLang="en-US" sz="2000" dirty="0" smtClean="0">
                <a:solidFill>
                  <a:srgbClr val="000000"/>
                </a:solidFill>
                <a:latin typeface="Lucida Sans Unicode" charset="0"/>
                <a:ea typeface="ＭＳ Ｐゴシック" charset="0"/>
              </a:rPr>
              <a:t>され、コントラストを劣化する</a:t>
            </a:r>
            <a:endParaRPr lang="en-US" altLang="ja-JP" sz="2000" dirty="0" smtClean="0">
              <a:solidFill>
                <a:srgbClr val="000000"/>
              </a:solidFill>
              <a:latin typeface="Lucida Sans Unicode" charset="0"/>
              <a:ea typeface="ＭＳ Ｐゴシック" charset="0"/>
              <a:cs typeface="ＭＳ Ｐゴシック" charset="0"/>
            </a:endParaRPr>
          </a:p>
          <a:p>
            <a:endParaRPr lang="en-US" altLang="ja-JP" sz="2000" dirty="0" smtClean="0">
              <a:latin typeface="Lucida Sans Unicode" charset="0"/>
              <a:ea typeface="ＭＳ Ｐゴシック" charset="0"/>
              <a:cs typeface="ＭＳ Ｐゴシック" charset="0"/>
            </a:endParaRPr>
          </a:p>
          <a:p>
            <a:pPr lvl="1">
              <a:buFont typeface="Verdana" charset="0"/>
              <a:buNone/>
            </a:pPr>
            <a:endParaRPr lang="en-US" altLang="ja-JP" sz="2000" dirty="0">
              <a:latin typeface="Lucida Sans Unicode" charset="0"/>
              <a:ea typeface="ＭＳ Ｐゴシック" charset="0"/>
            </a:endParaRPr>
          </a:p>
        </p:txBody>
      </p:sp>
    </p:spTree>
    <p:extLst>
      <p:ext uri="{BB962C8B-B14F-4D97-AF65-F5344CB8AC3E}">
        <p14:creationId xmlns:p14="http://schemas.microsoft.com/office/powerpoint/2010/main" val="34795685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hop.eps"/>
          <p:cNvPicPr>
            <a:picLocks noChangeAspect="1"/>
          </p:cNvPicPr>
          <p:nvPr/>
        </p:nvPicPr>
        <p:blipFill rotWithShape="1">
          <a:blip r:embed="rId2">
            <a:extLst>
              <a:ext uri="{28A0092B-C50C-407E-A947-70E740481C1C}">
                <a14:useLocalDpi xmlns:a14="http://schemas.microsoft.com/office/drawing/2010/main" val="0"/>
              </a:ext>
            </a:extLst>
          </a:blip>
          <a:srcRect t="7917" r="7810"/>
          <a:stretch/>
        </p:blipFill>
        <p:spPr>
          <a:xfrm>
            <a:off x="5215064" y="917336"/>
            <a:ext cx="3900595" cy="3779262"/>
          </a:xfrm>
          <a:prstGeom prst="rect">
            <a:avLst/>
          </a:prstGeom>
        </p:spPr>
      </p:pic>
      <p:pic>
        <p:nvPicPr>
          <p:cNvPr id="5" name="図 4" descr="SFCdrawing.eps"/>
          <p:cNvPicPr>
            <a:picLocks noChangeAspect="1"/>
          </p:cNvPicPr>
          <p:nvPr/>
        </p:nvPicPr>
        <p:blipFill rotWithShape="1">
          <a:blip r:embed="rId3">
            <a:extLst>
              <a:ext uri="{28A0092B-C50C-407E-A947-70E740481C1C}">
                <a14:useLocalDpi xmlns:a14="http://schemas.microsoft.com/office/drawing/2010/main" val="0"/>
              </a:ext>
            </a:extLst>
          </a:blip>
          <a:srcRect b="15011"/>
          <a:stretch/>
        </p:blipFill>
        <p:spPr>
          <a:xfrm>
            <a:off x="370070" y="4625338"/>
            <a:ext cx="8773930" cy="2211434"/>
          </a:xfrm>
          <a:prstGeom prst="rect">
            <a:avLst/>
          </a:prstGeom>
        </p:spPr>
      </p:pic>
      <p:sp>
        <p:nvSpPr>
          <p:cNvPr id="6" name="Rectangle 8"/>
          <p:cNvSpPr>
            <a:spLocks noChangeArrowheads="1"/>
          </p:cNvSpPr>
          <p:nvPr/>
        </p:nvSpPr>
        <p:spPr bwMode="auto">
          <a:xfrm>
            <a:off x="0" y="1588"/>
            <a:ext cx="9144000" cy="763587"/>
          </a:xfrm>
          <a:prstGeom prst="rect">
            <a:avLst/>
          </a:prstGeom>
          <a:gradFill rotWithShape="1">
            <a:gsLst>
              <a:gs pos="0">
                <a:srgbClr val="BBE0E3"/>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2800">
              <a:solidFill>
                <a:schemeClr val="tx2"/>
              </a:solidFill>
            </a:endParaRPr>
          </a:p>
        </p:txBody>
      </p:sp>
      <p:sp>
        <p:nvSpPr>
          <p:cNvPr id="7" name="Rectangle 2"/>
          <p:cNvSpPr txBox="1">
            <a:spLocks noChangeArrowheads="1"/>
          </p:cNvSpPr>
          <p:nvPr/>
        </p:nvSpPr>
        <p:spPr>
          <a:xfrm>
            <a:off x="0" y="-234950"/>
            <a:ext cx="8229600" cy="1143000"/>
          </a:xfrm>
          <a:prstGeom prst="rect">
            <a:avLst/>
          </a:prstGeom>
        </p:spPr>
        <p:txBody>
          <a:bodyPr anchor="ctr">
            <a:norm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914400">
              <a:defRPr/>
            </a:pPr>
            <a:r>
              <a:rPr lang="en-US" altLang="ja-JP" sz="4100" i="1" dirty="0" smtClean="0">
                <a:solidFill>
                  <a:srgbClr val="0000FF"/>
                </a:solidFill>
                <a:effectLst>
                  <a:outerShdw blurRad="38100" dist="38100" dir="2700000" algn="tl">
                    <a:srgbClr val="DDDDDD"/>
                  </a:outerShdw>
                </a:effectLst>
                <a:latin typeface="Lucida Sans Unicode" charset="0"/>
              </a:rPr>
              <a:t>SFC</a:t>
            </a:r>
            <a:r>
              <a:rPr lang="en-US" altLang="ja-JP" sz="4100" i="1" dirty="0">
                <a:solidFill>
                  <a:srgbClr val="0000FF"/>
                </a:solidFill>
                <a:effectLst>
                  <a:outerShdw blurRad="38100" dist="38100" dir="2700000" algn="tl">
                    <a:srgbClr val="DDDDDD"/>
                  </a:outerShdw>
                </a:effectLst>
                <a:latin typeface="Lucida Sans Unicode" charset="0"/>
              </a:rPr>
              <a:t> </a:t>
            </a:r>
            <a:r>
              <a:rPr lang="en-US" altLang="ja-JP" sz="4100" i="1" dirty="0" smtClean="0">
                <a:solidFill>
                  <a:srgbClr val="0000FF"/>
                </a:solidFill>
                <a:effectLst>
                  <a:outerShdw blurRad="38100" dist="38100" dir="2700000" algn="tl">
                    <a:srgbClr val="DDDDDD"/>
                  </a:outerShdw>
                </a:effectLst>
                <a:latin typeface="Lucida Sans Unicode" charset="0"/>
              </a:rPr>
              <a:t>performance</a:t>
            </a:r>
          </a:p>
        </p:txBody>
      </p:sp>
      <p:sp>
        <p:nvSpPr>
          <p:cNvPr id="8" name="コンテンツ プレースホルダ 2"/>
          <p:cNvSpPr>
            <a:spLocks noGrp="1"/>
          </p:cNvSpPr>
          <p:nvPr>
            <p:ph idx="1"/>
          </p:nvPr>
        </p:nvSpPr>
        <p:spPr>
          <a:xfrm>
            <a:off x="79374" y="785555"/>
            <a:ext cx="8964893" cy="4525963"/>
          </a:xfrm>
        </p:spPr>
        <p:txBody>
          <a:bodyPr/>
          <a:lstStyle/>
          <a:p>
            <a:pPr marL="0" indent="0">
              <a:buNone/>
            </a:pPr>
            <a:r>
              <a:rPr lang="ja-JP" altLang="en-US" sz="2400" i="1" dirty="0" smtClean="0">
                <a:solidFill>
                  <a:srgbClr val="FF0000"/>
                </a:solidFill>
              </a:rPr>
              <a:t>フリッパー</a:t>
            </a:r>
            <a:r>
              <a:rPr lang="en-US" altLang="ja-JP" sz="2400" i="1" dirty="0" smtClean="0">
                <a:solidFill>
                  <a:srgbClr val="FF0000"/>
                </a:solidFill>
              </a:rPr>
              <a:t> 2</a:t>
            </a:r>
            <a:r>
              <a:rPr lang="ja-JP" altLang="en-US" sz="2400" i="1" dirty="0" smtClean="0">
                <a:solidFill>
                  <a:srgbClr val="FF0000"/>
                </a:solidFill>
              </a:rPr>
              <a:t>個、ミラー</a:t>
            </a:r>
            <a:r>
              <a:rPr lang="en-US" altLang="ja-JP" sz="2400" i="1" dirty="0" smtClean="0">
                <a:solidFill>
                  <a:srgbClr val="FF0000"/>
                </a:solidFill>
              </a:rPr>
              <a:t>3</a:t>
            </a:r>
            <a:r>
              <a:rPr lang="ja-JP" altLang="en-US" sz="2400" i="1" dirty="0" smtClean="0">
                <a:solidFill>
                  <a:srgbClr val="FF0000"/>
                </a:solidFill>
              </a:rPr>
              <a:t>個を使用</a:t>
            </a:r>
            <a:endParaRPr lang="en-US" altLang="ja-JP" sz="2400" dirty="0" smtClean="0">
              <a:solidFill>
                <a:srgbClr val="FF0000"/>
              </a:solidFill>
              <a:latin typeface="Lucida Sans Unicode" charset="0"/>
              <a:ea typeface="ＭＳ Ｐゴシック" charset="0"/>
              <a:cs typeface="ＭＳ Ｐゴシック" charset="0"/>
            </a:endParaRPr>
          </a:p>
          <a:p>
            <a:endParaRPr lang="en-US" altLang="ja-JP" sz="400" dirty="0">
              <a:latin typeface="Lucida Sans Unicode" charset="0"/>
              <a:ea typeface="ＭＳ Ｐゴシック" charset="0"/>
              <a:cs typeface="ＭＳ Ｐゴシック" charset="0"/>
            </a:endParaRPr>
          </a:p>
          <a:p>
            <a:pPr lvl="1"/>
            <a:r>
              <a:rPr lang="ja-JP" altLang="en-US" sz="2000" dirty="0" smtClean="0">
                <a:latin typeface="Lucida Sans Unicode" charset="0"/>
                <a:ea typeface="ＭＳ Ｐゴシック" charset="0"/>
              </a:rPr>
              <a:t>フリッパー</a:t>
            </a:r>
            <a:r>
              <a:rPr lang="en-US" altLang="ja-JP" sz="2000" dirty="0" smtClean="0">
                <a:latin typeface="Lucida Sans Unicode" charset="0"/>
                <a:ea typeface="ＭＳ Ｐゴシック" charset="0"/>
              </a:rPr>
              <a:t>on/off</a:t>
            </a:r>
            <a:r>
              <a:rPr lang="ja-JP" altLang="en-US" sz="2000" dirty="0" smtClean="0">
                <a:latin typeface="Lucida Sans Unicode" charset="0"/>
                <a:ea typeface="ＭＳ Ｐゴシック" charset="0"/>
              </a:rPr>
              <a:t>のコントラストを向上</a:t>
            </a:r>
            <a:endParaRPr lang="en-US" altLang="ja-JP" sz="2000" dirty="0" smtClean="0">
              <a:latin typeface="Lucida Sans Unicode" charset="0"/>
              <a:ea typeface="ＭＳ Ｐゴシック" charset="0"/>
            </a:endParaRPr>
          </a:p>
          <a:p>
            <a:pPr marL="0" indent="0">
              <a:buNone/>
            </a:pPr>
            <a:endParaRPr lang="en-US" altLang="ja-JP" sz="2000" dirty="0" smtClean="0">
              <a:latin typeface="Lucida Sans Unicode" charset="0"/>
              <a:ea typeface="ＭＳ Ｐゴシック" charset="0"/>
              <a:cs typeface="ＭＳ Ｐゴシック" charset="0"/>
            </a:endParaRPr>
          </a:p>
          <a:p>
            <a:endParaRPr lang="en-US" altLang="ja-JP" sz="2000" dirty="0">
              <a:latin typeface="Lucida Sans Unicode" charset="0"/>
              <a:ea typeface="ＭＳ Ｐゴシック" charset="0"/>
              <a:cs typeface="ＭＳ Ｐゴシック" charset="0"/>
            </a:endParaRPr>
          </a:p>
          <a:p>
            <a:pPr lvl="1">
              <a:buFont typeface="Verdana" charset="0"/>
              <a:buNone/>
            </a:pPr>
            <a:endParaRPr lang="en-US" altLang="ja-JP" sz="2000" dirty="0">
              <a:latin typeface="Lucida Sans Unicode" charset="0"/>
              <a:ea typeface="ＭＳ Ｐゴシック" charset="0"/>
            </a:endParaRPr>
          </a:p>
        </p:txBody>
      </p:sp>
      <p:graphicFrame>
        <p:nvGraphicFramePr>
          <p:cNvPr id="9" name="表 8"/>
          <p:cNvGraphicFramePr>
            <a:graphicFrameLocks noGrp="1"/>
          </p:cNvGraphicFramePr>
          <p:nvPr>
            <p:extLst>
              <p:ext uri="{D42A27DB-BD31-4B8C-83A1-F6EECF244321}">
                <p14:modId xmlns:p14="http://schemas.microsoft.com/office/powerpoint/2010/main" val="3128164400"/>
              </p:ext>
            </p:extLst>
          </p:nvPr>
        </p:nvGraphicFramePr>
        <p:xfrm>
          <a:off x="597858" y="1790852"/>
          <a:ext cx="3721177" cy="2743199"/>
        </p:xfrm>
        <a:graphic>
          <a:graphicData uri="http://schemas.openxmlformats.org/drawingml/2006/table">
            <a:tbl>
              <a:tblPr firstRow="1" bandRow="1">
                <a:tableStyleId>{2D5ABB26-0587-4C30-8999-92F81FD0307C}</a:tableStyleId>
              </a:tblPr>
              <a:tblGrid>
                <a:gridCol w="2001597"/>
                <a:gridCol w="1719580"/>
              </a:tblGrid>
              <a:tr h="272066">
                <a:tc>
                  <a:txBody>
                    <a:bodyPr/>
                    <a:lstStyle/>
                    <a:p>
                      <a:r>
                        <a:rPr kumimoji="1" lang="ja-JP" altLang="en-US" sz="1400" dirty="0" smtClean="0">
                          <a:solidFill>
                            <a:srgbClr val="FF0000"/>
                          </a:solidFill>
                        </a:rPr>
                        <a:t>ビームサイズ</a:t>
                      </a:r>
                      <a:endParaRPr kumimoji="1" lang="ja-JP" altLang="en-US" sz="14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solidFill>
                            <a:srgbClr val="FF0000"/>
                          </a:solidFill>
                        </a:rPr>
                        <a:t>2 cm</a:t>
                      </a:r>
                      <a:r>
                        <a:rPr kumimoji="1" lang="en-US" altLang="ja-JP" sz="1400" baseline="0" dirty="0" smtClean="0">
                          <a:solidFill>
                            <a:srgbClr val="FF0000"/>
                          </a:solidFill>
                        </a:rPr>
                        <a:t> x 2 cm</a:t>
                      </a:r>
                      <a:endParaRPr kumimoji="1" lang="ja-JP" altLang="en-US" sz="14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最小バンチ長</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15 cm</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dirty="0" smtClean="0"/>
                        <a:t>立ち上がり</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kumimoji="1" lang="en-US" altLang="ja-JP" sz="1400" dirty="0" smtClean="0"/>
                        <a:t>5 cm</a:t>
                      </a:r>
                      <a:endParaRPr kumimoji="1" lang="ja-JP" altLang="en-US"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baseline="0" dirty="0" smtClean="0"/>
                        <a:t>フラックス</a:t>
                      </a:r>
                      <a:r>
                        <a:rPr kumimoji="1" lang="en-US" altLang="ja-JP" sz="1400" baseline="0" dirty="0" smtClean="0"/>
                        <a:t> (flipper on)</a:t>
                      </a:r>
                      <a:endParaRPr kumimoji="1" lang="ja-JP" altLang="en-US" sz="14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1.2 x 10</a:t>
                      </a:r>
                      <a:r>
                        <a:rPr kumimoji="1" lang="en-US" altLang="ja-JP" sz="1400" baseline="30000" dirty="0" smtClean="0"/>
                        <a:t>6 </a:t>
                      </a:r>
                      <a:r>
                        <a:rPr kumimoji="1" lang="en-US" altLang="ja-JP" sz="1400" baseline="0" dirty="0" smtClean="0"/>
                        <a:t>neutron/sec</a:t>
                      </a:r>
                      <a:endParaRPr kumimoji="1" lang="ja-JP" altLang="en-US" sz="1400" baseline="300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baseline="0" dirty="0" smtClean="0"/>
                        <a:t>フラックス</a:t>
                      </a:r>
                      <a:r>
                        <a:rPr kumimoji="1" lang="en-US" altLang="ja-JP" sz="1400" baseline="0" dirty="0" smtClean="0"/>
                        <a:t> (flipper off)</a:t>
                      </a:r>
                      <a:endParaRPr kumimoji="1" lang="ja-JP" altLang="en-US" sz="14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0.3 x 10</a:t>
                      </a:r>
                      <a:r>
                        <a:rPr kumimoji="1" lang="en-US" altLang="ja-JP" sz="1400" baseline="30000" dirty="0" smtClean="0"/>
                        <a:t>4 </a:t>
                      </a:r>
                      <a:r>
                        <a:rPr kumimoji="1" lang="en-US" altLang="ja-JP" sz="1400" baseline="0" dirty="0" smtClean="0"/>
                        <a:t>neutron/sec</a:t>
                      </a:r>
                      <a:endParaRPr kumimoji="1" lang="ja-JP" altLang="en-US" sz="1400" baseline="300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baseline="0" dirty="0" smtClean="0">
                          <a:solidFill>
                            <a:srgbClr val="FF0000"/>
                          </a:solidFill>
                        </a:rPr>
                        <a:t>コントラスト</a:t>
                      </a:r>
                      <a:endParaRPr kumimoji="1" lang="ja-JP" altLang="en-US" sz="1400" baseline="-250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aseline="0" dirty="0" smtClean="0">
                          <a:solidFill>
                            <a:srgbClr val="FF0000"/>
                          </a:solidFill>
                        </a:rPr>
                        <a:t>400</a:t>
                      </a:r>
                      <a:endParaRPr kumimoji="1" lang="ja-JP" altLang="en-US" sz="1400" baseline="30000" dirty="0" smtClean="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baseline="0" dirty="0" smtClean="0"/>
                        <a:t>（右図）フラックス</a:t>
                      </a:r>
                      <a:endParaRPr kumimoji="1" lang="ja-JP" altLang="en-US" sz="14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t>1.7 x 10</a:t>
                      </a:r>
                      <a:r>
                        <a:rPr kumimoji="1" lang="en-US" altLang="ja-JP" sz="1400" baseline="30000" dirty="0" smtClean="0"/>
                        <a:t>5 </a:t>
                      </a:r>
                      <a:r>
                        <a:rPr kumimoji="1" lang="en-US" altLang="ja-JP" sz="1400" baseline="0" dirty="0" smtClean="0"/>
                        <a:t>neutron/sec</a:t>
                      </a:r>
                      <a:endParaRPr kumimoji="1" lang="ja-JP" altLang="en-US" sz="1400" baseline="300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baseline="0" dirty="0" smtClean="0">
                          <a:solidFill>
                            <a:srgbClr val="FF0000"/>
                          </a:solidFill>
                        </a:rPr>
                        <a:t>（右図）</a:t>
                      </a:r>
                      <a:r>
                        <a:rPr kumimoji="1" lang="en-US" altLang="ja-JP" sz="1400" baseline="0" dirty="0" smtClean="0">
                          <a:solidFill>
                            <a:srgbClr val="FF0000"/>
                          </a:solidFill>
                        </a:rPr>
                        <a:t>Fiducial </a:t>
                      </a:r>
                      <a:r>
                        <a:rPr kumimoji="1" lang="ja-JP" altLang="en-US" sz="1400" baseline="0" dirty="0" smtClean="0">
                          <a:solidFill>
                            <a:srgbClr val="FF0000"/>
                          </a:solidFill>
                        </a:rPr>
                        <a:t>での崩壊</a:t>
                      </a:r>
                      <a:endParaRPr kumimoji="1" lang="ja-JP" altLang="en-US" sz="1400" baseline="-25000"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rPr>
                        <a:t>0.1</a:t>
                      </a:r>
                      <a:r>
                        <a:rPr kumimoji="1" lang="en-US" altLang="ja-JP" sz="1400" baseline="30000" dirty="0" smtClean="0">
                          <a:solidFill>
                            <a:srgbClr val="FF0000"/>
                          </a:solidFill>
                        </a:rPr>
                        <a:t> </a:t>
                      </a:r>
                      <a:r>
                        <a:rPr kumimoji="1" lang="en-US" altLang="ja-JP" sz="1400" baseline="0" dirty="0" smtClean="0">
                          <a:solidFill>
                            <a:srgbClr val="FF0000"/>
                          </a:solidFill>
                        </a:rPr>
                        <a:t>decay/sec</a:t>
                      </a:r>
                      <a:endParaRPr kumimoji="1" lang="ja-JP" altLang="en-US" sz="1400" baseline="30000" dirty="0" smtClean="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272066">
                <a:tc>
                  <a:txBody>
                    <a:bodyPr/>
                    <a:lstStyle/>
                    <a:p>
                      <a:r>
                        <a:rPr kumimoji="1" lang="ja-JP" altLang="en-US" sz="1400" baseline="0" dirty="0" smtClean="0"/>
                        <a:t>（右図）</a:t>
                      </a:r>
                      <a:r>
                        <a:rPr kumimoji="1" lang="en-US" altLang="ja-JP" sz="1400" baseline="0" dirty="0" smtClean="0"/>
                        <a:t>Fiducial Time</a:t>
                      </a:r>
                      <a:endParaRPr kumimoji="1" lang="ja-JP" altLang="en-US" sz="1400" baseline="-250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400" baseline="0" dirty="0" smtClean="0"/>
                        <a:t>2.8 </a:t>
                      </a:r>
                      <a:r>
                        <a:rPr kumimoji="1" lang="en-US" altLang="ja-JP" sz="1400" baseline="0" dirty="0" err="1" smtClean="0"/>
                        <a:t>ms</a:t>
                      </a:r>
                      <a:r>
                        <a:rPr kumimoji="1" lang="en-US" altLang="ja-JP" sz="1400" baseline="0" dirty="0" smtClean="0"/>
                        <a:t> / beam cycle</a:t>
                      </a:r>
                      <a:endParaRPr kumimoji="1" lang="ja-JP" altLang="en-US" sz="1400" baseline="300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11" name="正方形/長方形 10"/>
          <p:cNvSpPr/>
          <p:nvPr/>
        </p:nvSpPr>
        <p:spPr>
          <a:xfrm>
            <a:off x="1811363" y="5634503"/>
            <a:ext cx="487584" cy="2793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71339" y="5634503"/>
            <a:ext cx="487584" cy="214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26901" y="5634503"/>
            <a:ext cx="487584" cy="214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072014" y="5762324"/>
            <a:ext cx="487584" cy="214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494450" y="5803099"/>
            <a:ext cx="487584" cy="214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77595" y="6659350"/>
            <a:ext cx="487584" cy="214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スライド番号プレースホルダ 17"/>
          <p:cNvSpPr>
            <a:spLocks noGrp="1"/>
          </p:cNvSpPr>
          <p:nvPr>
            <p:ph type="sldNum" sz="quarter" idx="12"/>
          </p:nvPr>
        </p:nvSpPr>
        <p:spPr/>
        <p:txBody>
          <a:bodyPr/>
          <a:lstStyle/>
          <a:p>
            <a:fld id="{9B0CFA48-2645-BA46-ACA1-D8C7F53859BA}" type="slidenum">
              <a:rPr kumimoji="1" lang="ja-JP" altLang="en-US" smtClean="0"/>
              <a:pPr/>
              <a:t>9</a:t>
            </a:fld>
            <a:endParaRPr kumimoji="1" lang="ja-JP" altLang="en-US"/>
          </a:p>
        </p:txBody>
      </p:sp>
    </p:spTree>
    <p:extLst>
      <p:ext uri="{BB962C8B-B14F-4D97-AF65-F5344CB8AC3E}">
        <p14:creationId xmlns:p14="http://schemas.microsoft.com/office/powerpoint/2010/main" val="37489246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アート.thmx</Template>
  <TotalTime>5581</TotalTime>
  <Words>3250</Words>
  <Application>Microsoft Macintosh PowerPoint</Application>
  <PresentationFormat>画面に合わせる (4:3)</PresentationFormat>
  <Paragraphs>1139</Paragraphs>
  <Slides>39</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39</vt:i4>
      </vt:variant>
    </vt:vector>
  </HeadingPairs>
  <TitlesOfParts>
    <vt:vector size="41" baseType="lpstr">
      <vt:lpstr>ホワイト</vt:lpstr>
      <vt:lpstr>数式</vt:lpstr>
      <vt:lpstr>中性子寿命測定  実験の概要と現状について </vt:lpstr>
      <vt:lpstr>Motivation</vt:lpstr>
      <vt:lpstr>中性子寿命測定の現状</vt:lpstr>
      <vt:lpstr>新しい実験手法</vt:lpstr>
      <vt:lpstr>測定原理 （kossakowski,1989）</vt:lpstr>
      <vt:lpstr>本研究のための新しいアプローチ</vt:lpstr>
      <vt:lpstr>J-PARC、物質生命科学実験施設</vt:lpstr>
      <vt:lpstr>PowerPoint プレゼンテーション</vt:lpstr>
      <vt:lpstr>PowerPoint プレゼンテーション</vt:lpstr>
      <vt:lpstr>中性子ビームのまとめと展望</vt:lpstr>
      <vt:lpstr>本研究のための新しいアプローチ</vt:lpstr>
      <vt:lpstr>中性子崩壊のバックグラウンドの抑制</vt:lpstr>
      <vt:lpstr>PowerPoint プレゼンテーション</vt:lpstr>
      <vt:lpstr>TPCガスでの散乱中性子起因のBG抑制</vt:lpstr>
      <vt:lpstr>PowerPoint プレゼンテーション</vt:lpstr>
      <vt:lpstr>本研究のための新しいアプローチ</vt:lpstr>
      <vt:lpstr>中性子崩壊シグナル抽出のアプローチ</vt:lpstr>
      <vt:lpstr>TPC内ガスに起因するBGの分離</vt:lpstr>
      <vt:lpstr>本研究のための新しいアプローチ</vt:lpstr>
      <vt:lpstr>まとめ</vt:lpstr>
      <vt:lpstr>まとめ</vt:lpstr>
      <vt:lpstr>Backup</vt:lpstr>
      <vt:lpstr>その他の系統誤差</vt:lpstr>
      <vt:lpstr>PowerPoint プレゼンテーション</vt:lpstr>
      <vt:lpstr>TOFとshutterを用いたBGの分離</vt:lpstr>
      <vt:lpstr>中性子崩壊の検出効率</vt:lpstr>
      <vt:lpstr>中性子崩壊からの電子の検出</vt:lpstr>
      <vt:lpstr>CO2吸収反応との分離</vt:lpstr>
      <vt:lpstr>PowerPoint プレゼンテーション</vt:lpstr>
      <vt:lpstr>ワイヤー / プリアンプ</vt:lpstr>
      <vt:lpstr>PowerPoint プレゼンテーション</vt:lpstr>
      <vt:lpstr>到達精度</vt:lpstr>
      <vt:lpstr> Kossakowski, 1989</vt:lpstr>
      <vt:lpstr>TPC上流での中性子起因のBG抑制</vt:lpstr>
      <vt:lpstr>トリガー</vt:lpstr>
      <vt:lpstr>中性子崩壊と12C吸収反応の分離</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パルス化された冷中性子ビームを   用いた中性子寿命精密測定のための   新しい検出器システムの開発</dc:title>
  <dc:creator>オトノ ヒデトシ</dc:creator>
  <cp:lastModifiedBy>音野 瑛俊</cp:lastModifiedBy>
  <cp:revision>271</cp:revision>
  <cp:lastPrinted>2012-01-20T03:53:35Z</cp:lastPrinted>
  <dcterms:created xsi:type="dcterms:W3CDTF">2012-01-20T03:25:50Z</dcterms:created>
  <dcterms:modified xsi:type="dcterms:W3CDTF">2012-02-27T04:20:44Z</dcterms:modified>
</cp:coreProperties>
</file>