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3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10B7-F817-A743-8579-FB0FB118058E}" type="datetimeFigureOut">
              <a:rPr lang="ja-JP" altLang="en-US" smtClean="0"/>
              <a:pPr/>
              <a:t>12.2.27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AD68-F217-EC48-881E-EFDDEBD8328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EAC8-CFF7-D144-AFEC-F6286FB15F0A}" type="datetimeFigureOut">
              <a:rPr lang="ja-JP" altLang="en-US" smtClean="0"/>
              <a:pPr/>
              <a:t>12.2.27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18BDB-12DE-A540-8F3A-79728C33B9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BDB-12DE-A540-8F3A-79728C33B9F3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ビーム</a:t>
            </a:r>
            <a:r>
              <a:rPr lang="en-US" altLang="ja-JP" dirty="0" smtClean="0"/>
              <a:t>region</a:t>
            </a:r>
            <a:r>
              <a:rPr lang="ja-JP" altLang="en-US" baseline="0" dirty="0" smtClean="0"/>
              <a:t>の狭い範囲に高いエネルギーが落ちているという条件で青と赤はきれいに切れる。</a:t>
            </a:r>
            <a:endParaRPr lang="en-US" altLang="ja-JP" dirty="0" smtClean="0"/>
          </a:p>
          <a:p>
            <a:r>
              <a:rPr lang="ja-JP" altLang="en-US" dirty="0" smtClean="0"/>
              <a:t>赤のベータ崩壊の信号はエネルギーが小さく、飛程が短いので</a:t>
            </a:r>
            <a:r>
              <a:rPr lang="en-US" altLang="ja-JP" dirty="0" smtClean="0"/>
              <a:t>C</a:t>
            </a:r>
            <a:r>
              <a:rPr lang="ja-JP" altLang="en-US" dirty="0" smtClean="0"/>
              <a:t>のリコイル</a:t>
            </a:r>
            <a:r>
              <a:rPr lang="en-US" altLang="ja-JP" dirty="0" smtClean="0"/>
              <a:t>1keV</a:t>
            </a:r>
            <a:r>
              <a:rPr lang="ja-JP" altLang="en-US" dirty="0" smtClean="0"/>
              <a:t>とみわけがつかない。</a:t>
            </a:r>
            <a:endParaRPr lang="en-US" altLang="ja-JP" dirty="0" smtClean="0"/>
          </a:p>
          <a:p>
            <a:r>
              <a:rPr lang="ja-JP" altLang="en-US" dirty="0" smtClean="0"/>
              <a:t>ガス圧を下げると</a:t>
            </a:r>
            <a:r>
              <a:rPr lang="en-US" altLang="ja-JP" dirty="0" err="1" smtClean="0"/>
              <a:t>dE/dx</a:t>
            </a:r>
            <a:r>
              <a:rPr lang="ja-JP" altLang="en-US" dirty="0" smtClean="0"/>
              <a:t>が下がるので検出効率でガス圧の限界が決まる。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BDB-12DE-A540-8F3A-79728C33B9F3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BDB-12DE-A540-8F3A-79728C33B9F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S/N</a:t>
            </a:r>
            <a:r>
              <a:rPr lang="ja-JP" altLang="en-US" dirty="0" smtClean="0"/>
              <a:t>のためにはカットをきつくしたいが、十分なベータへの検出効率を保証する方向でゆくことが出来る。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BDB-12DE-A540-8F3A-79728C33B9F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BDB-12DE-A540-8F3A-79728C33B9F3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BDB-12DE-A540-8F3A-79728C33B9F3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BDB-12DE-A540-8F3A-79728C33B9F3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BDB-12DE-A540-8F3A-79728C33B9F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18BDB-12DE-A540-8F3A-79728C33B9F3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A286-BA8B-504F-A077-65832668612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5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Relationship Id="rId5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5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中性寿命測定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TPC</a:t>
            </a:r>
            <a:r>
              <a:rPr lang="ja-JP" altLang="en-US" dirty="0" smtClean="0"/>
              <a:t>の性能評価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東京大学大学院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</a:rPr>
              <a:t>理学系研究科物理学専攻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</a:rPr>
              <a:t>山下研究室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山田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</a:rPr>
              <a:t>崇人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5434A-1094-4C26-ADA4-1AB6210859AE}" type="slidenum">
              <a:rPr kumimoji="0" lang="en-US" smtClean="0"/>
              <a:pPr/>
              <a:t>1</a:t>
            </a:fld>
            <a:endParaRPr kumimoji="0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2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/>
              <a:t>おさらい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3778"/>
            <a:ext cx="9144000" cy="5072385"/>
          </a:xfrm>
        </p:spPr>
        <p:txBody>
          <a:bodyPr/>
          <a:lstStyle/>
          <a:p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volume</a:t>
            </a:r>
            <a:r>
              <a:rPr lang="ja-JP" altLang="en-US" sz="2400" dirty="0" smtClean="0"/>
              <a:t>において中性子崩壊に伴う電子と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baseline="30000" dirty="0"/>
              <a:t>	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He</a:t>
            </a:r>
            <a:r>
              <a:rPr lang="ja-JP" altLang="en-US" sz="2400" dirty="0" smtClean="0"/>
              <a:t>吸収反応を同時計測する。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/>
          </a:p>
          <a:p>
            <a:pPr>
              <a:buNone/>
            </a:pPr>
            <a:endParaRPr lang="en-US" altLang="ja-JP" sz="2400" dirty="0" smtClean="0"/>
          </a:p>
          <a:p>
            <a:r>
              <a:rPr lang="en-US" altLang="ja-JP" sz="2400" dirty="0" smtClean="0"/>
              <a:t>Energy cut / </a:t>
            </a:r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cut </a:t>
            </a:r>
            <a:r>
              <a:rPr lang="ja-JP" altLang="en-US" sz="2400" dirty="0" smtClean="0"/>
              <a:t>で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Event selection</a:t>
            </a:r>
            <a:r>
              <a:rPr lang="ja-JP" altLang="en-US" sz="2400" dirty="0" smtClean="0"/>
              <a:t>を行う。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r>
              <a:rPr lang="ja-JP" altLang="en-US" sz="2400" dirty="0" smtClean="0"/>
              <a:t>ガス圧・ビームの時間構造を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利用してバックグラウンドを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引き算する。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6" name="図 5" descr="スクリーンショット（2012-01-16 17.12.52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73917" y="2075422"/>
            <a:ext cx="2163570" cy="591858"/>
          </a:xfrm>
          <a:prstGeom prst="rect">
            <a:avLst/>
          </a:prstGeom>
        </p:spPr>
      </p:pic>
      <p:grpSp>
        <p:nvGrpSpPr>
          <p:cNvPr id="18" name="図形グループ 17"/>
          <p:cNvGrpSpPr/>
          <p:nvPr/>
        </p:nvGrpSpPr>
        <p:grpSpPr>
          <a:xfrm>
            <a:off x="5055257" y="2464630"/>
            <a:ext cx="4009879" cy="3793526"/>
            <a:chOff x="4676921" y="2991520"/>
            <a:chExt cx="4009879" cy="3793526"/>
          </a:xfrm>
        </p:grpSpPr>
        <p:pic>
          <p:nvPicPr>
            <p:cNvPr id="10" name="図 9" descr="TPCdepE_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b="9901"/>
            <a:stretch/>
          </p:blipFill>
          <p:spPr>
            <a:xfrm>
              <a:off x="4676921" y="2991520"/>
              <a:ext cx="4009879" cy="3504547"/>
            </a:xfrm>
            <a:prstGeom prst="rect">
              <a:avLst/>
            </a:prstGeom>
          </p:spPr>
        </p:pic>
        <p:pic>
          <p:nvPicPr>
            <p:cNvPr id="11" name="図 10" descr="He3_Experiment1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91324"/>
            <a:stretch/>
          </p:blipFill>
          <p:spPr>
            <a:xfrm>
              <a:off x="5133650" y="6496067"/>
              <a:ext cx="3433591" cy="288979"/>
            </a:xfrm>
            <a:prstGeom prst="rect">
              <a:avLst/>
            </a:prstGeom>
          </p:spPr>
        </p:pic>
      </p:grpSp>
      <p:sp>
        <p:nvSpPr>
          <p:cNvPr id="14" name="正方形/長方形 13"/>
          <p:cNvSpPr/>
          <p:nvPr/>
        </p:nvSpPr>
        <p:spPr>
          <a:xfrm>
            <a:off x="6331981" y="1908813"/>
            <a:ext cx="2150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: </a:t>
            </a:r>
            <a:r>
              <a:rPr lang="en-US" altLang="ja-JP" sz="1400" baseline="30000" dirty="0" smtClean="0"/>
              <a:t>3</a:t>
            </a:r>
            <a:r>
              <a:rPr lang="en-US" altLang="ja-JP" sz="1400" dirty="0" smtClean="0"/>
              <a:t>He</a:t>
            </a:r>
            <a:r>
              <a:rPr lang="ja-JP" altLang="en-US" sz="1400" dirty="0" smtClean="0"/>
              <a:t>吸収反応の検出効率</a:t>
            </a:r>
            <a:endParaRPr lang="en-US" altLang="ja-JP" sz="1400" dirty="0" smtClean="0"/>
          </a:p>
          <a:p>
            <a:r>
              <a:rPr lang="en-US" altLang="ja-JP" sz="1400" dirty="0" smtClean="0"/>
              <a:t>: </a:t>
            </a:r>
            <a:r>
              <a:rPr lang="en-US" altLang="ja-JP" sz="1400" baseline="30000" dirty="0" smtClean="0"/>
              <a:t>3</a:t>
            </a:r>
            <a:r>
              <a:rPr lang="en-US" altLang="ja-JP" sz="1400" dirty="0" smtClean="0"/>
              <a:t>He</a:t>
            </a:r>
            <a:r>
              <a:rPr lang="ja-JP" altLang="en-US" sz="1400" dirty="0" smtClean="0"/>
              <a:t>の密度</a:t>
            </a:r>
            <a:endParaRPr lang="en-US" altLang="ja-JP" sz="1400" dirty="0" smtClean="0"/>
          </a:p>
          <a:p>
            <a:r>
              <a:rPr lang="en-US" altLang="ja-JP" sz="1400" dirty="0" smtClean="0"/>
              <a:t>: </a:t>
            </a:r>
            <a:r>
              <a:rPr lang="en-US" altLang="ja-JP" sz="1400" baseline="30000" dirty="0" smtClean="0"/>
              <a:t>3</a:t>
            </a:r>
            <a:r>
              <a:rPr lang="en-US" altLang="ja-JP" sz="1400" dirty="0" smtClean="0"/>
              <a:t>He</a:t>
            </a:r>
            <a:r>
              <a:rPr lang="ja-JP" altLang="en-US" sz="1400" dirty="0" smtClean="0"/>
              <a:t>の中性子吸収断面積</a:t>
            </a:r>
            <a:endParaRPr lang="en-US" altLang="ja-JP" sz="1400" dirty="0" smtClean="0"/>
          </a:p>
          <a:p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086829" y="1901002"/>
            <a:ext cx="519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ja-JP" sz="1400" dirty="0" smtClean="0"/>
              <a:t>ε</a:t>
            </a:r>
            <a:r>
              <a:rPr lang="en-US" altLang="ja-JP" sz="1400" baseline="-25000" dirty="0" smtClean="0"/>
              <a:t>n</a:t>
            </a:r>
          </a:p>
          <a:p>
            <a:r>
              <a:rPr lang="en-US" altLang="ja-JP" sz="1400" dirty="0" err="1" smtClean="0"/>
              <a:t>ρ</a:t>
            </a:r>
            <a:endParaRPr lang="en-US" altLang="ja-JP" sz="1400" dirty="0" smtClean="0"/>
          </a:p>
          <a:p>
            <a:r>
              <a:rPr lang="en-US" altLang="ja-JP" sz="1400" dirty="0" err="1" smtClean="0"/>
              <a:t>σ</a:t>
            </a:r>
            <a:endParaRPr lang="en-US" altLang="ja-JP" sz="14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4042291" y="1917929"/>
            <a:ext cx="4265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/>
              <a:t>τ</a:t>
            </a:r>
            <a:r>
              <a:rPr lang="en-US" altLang="ja-JP" sz="1400" baseline="-25000" dirty="0" err="1" smtClean="0"/>
              <a:t>n</a:t>
            </a:r>
            <a:endParaRPr lang="en-US" altLang="ja-JP" sz="1400" baseline="-25000" dirty="0" smtClean="0"/>
          </a:p>
          <a:p>
            <a:r>
              <a:rPr lang="en-US" altLang="ja-JP" sz="1400" dirty="0" smtClean="0"/>
              <a:t>v</a:t>
            </a:r>
          </a:p>
          <a:p>
            <a:r>
              <a:rPr lang="el-GR" altLang="ja-JP" sz="1400" dirty="0" smtClean="0"/>
              <a:t>ε</a:t>
            </a:r>
            <a:r>
              <a:rPr lang="el-GR" altLang="ja-JP" sz="1400" baseline="-25000" dirty="0" smtClean="0"/>
              <a:t>e</a:t>
            </a:r>
            <a:endParaRPr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57484" y="1928616"/>
            <a:ext cx="20289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: </a:t>
            </a:r>
            <a:r>
              <a:rPr lang="ja-JP" altLang="en-US" sz="1400" dirty="0" smtClean="0"/>
              <a:t>中性子寿命</a:t>
            </a:r>
            <a:endParaRPr lang="en-US" altLang="ja-JP" sz="1400" dirty="0" smtClean="0"/>
          </a:p>
          <a:p>
            <a:r>
              <a:rPr lang="en-US" altLang="ja-JP" sz="1400" dirty="0" smtClean="0"/>
              <a:t>: </a:t>
            </a:r>
            <a:r>
              <a:rPr lang="ja-JP" altLang="en-US" sz="1400" dirty="0" smtClean="0"/>
              <a:t>中性子の速度</a:t>
            </a:r>
            <a:endParaRPr lang="en-US" altLang="ja-JP" sz="1400" dirty="0" smtClean="0"/>
          </a:p>
          <a:p>
            <a:r>
              <a:rPr lang="en-US" altLang="ja-JP" sz="1400" dirty="0" smtClean="0"/>
              <a:t>: </a:t>
            </a:r>
            <a:r>
              <a:rPr lang="ja-JP" altLang="en-US" sz="1400" dirty="0" smtClean="0"/>
              <a:t>電子の検出効率</a:t>
            </a:r>
            <a:endParaRPr lang="en-US" altLang="ja-JP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20"/>
          </a:xfrm>
        </p:spPr>
        <p:txBody>
          <a:bodyPr>
            <a:noAutofit/>
          </a:bodyPr>
          <a:lstStyle/>
          <a:p>
            <a:pPr algn="l"/>
            <a:r>
              <a:rPr lang="en-US" altLang="ja-JP" sz="3600" dirty="0" smtClean="0"/>
              <a:t>TPC</a:t>
            </a:r>
            <a:r>
              <a:rPr lang="ja-JP" altLang="en-US" sz="3600" dirty="0" smtClean="0"/>
              <a:t>に求められる性能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3778"/>
            <a:ext cx="9144000" cy="5072385"/>
          </a:xfrm>
        </p:spPr>
        <p:txBody>
          <a:bodyPr/>
          <a:lstStyle/>
          <a:p>
            <a:r>
              <a:rPr lang="ja-JP" altLang="en-US" sz="2400" dirty="0" smtClean="0"/>
              <a:t>高い検出効率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低エネルギー側のエネルギー分解能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6" name="図 5" descr="スクリーンショット（2012-01-16 17.12.52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73917" y="1656612"/>
            <a:ext cx="2163570" cy="59185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6331981" y="1490003"/>
            <a:ext cx="21509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: </a:t>
            </a:r>
            <a:r>
              <a:rPr lang="en-US" altLang="ja-JP" sz="1400" baseline="30000" dirty="0" smtClean="0"/>
              <a:t>3</a:t>
            </a:r>
            <a:r>
              <a:rPr lang="en-US" altLang="ja-JP" sz="1400" dirty="0" smtClean="0"/>
              <a:t>He</a:t>
            </a:r>
            <a:r>
              <a:rPr lang="ja-JP" altLang="en-US" sz="1400" dirty="0" smtClean="0"/>
              <a:t>吸収反応の検出効率</a:t>
            </a:r>
            <a:endParaRPr lang="en-US" altLang="ja-JP" sz="1400" dirty="0" smtClean="0"/>
          </a:p>
          <a:p>
            <a:r>
              <a:rPr lang="en-US" altLang="ja-JP" sz="1400" dirty="0" smtClean="0"/>
              <a:t>: </a:t>
            </a:r>
            <a:r>
              <a:rPr lang="en-US" altLang="ja-JP" sz="1400" baseline="30000" dirty="0" smtClean="0"/>
              <a:t>3</a:t>
            </a:r>
            <a:r>
              <a:rPr lang="en-US" altLang="ja-JP" sz="1400" dirty="0" smtClean="0"/>
              <a:t>He</a:t>
            </a:r>
            <a:r>
              <a:rPr lang="ja-JP" altLang="en-US" sz="1400" dirty="0" smtClean="0"/>
              <a:t>の密度</a:t>
            </a:r>
            <a:endParaRPr lang="en-US" altLang="ja-JP" sz="1400" dirty="0" smtClean="0"/>
          </a:p>
          <a:p>
            <a:r>
              <a:rPr lang="en-US" altLang="ja-JP" sz="1400" dirty="0" smtClean="0"/>
              <a:t>: </a:t>
            </a:r>
            <a:r>
              <a:rPr lang="en-US" altLang="ja-JP" sz="1400" baseline="30000" dirty="0" smtClean="0"/>
              <a:t>3</a:t>
            </a:r>
            <a:r>
              <a:rPr lang="en-US" altLang="ja-JP" sz="1400" dirty="0" smtClean="0"/>
              <a:t>He</a:t>
            </a:r>
            <a:r>
              <a:rPr lang="ja-JP" altLang="en-US" sz="1400" dirty="0" smtClean="0"/>
              <a:t>の中性子吸収断面積</a:t>
            </a:r>
            <a:endParaRPr lang="en-US" altLang="ja-JP" sz="1400" dirty="0" smtClean="0"/>
          </a:p>
          <a:p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086829" y="1482192"/>
            <a:ext cx="519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ja-JP" sz="1400" dirty="0" smtClean="0"/>
              <a:t>ε</a:t>
            </a:r>
            <a:r>
              <a:rPr lang="en-US" altLang="ja-JP" sz="1400" baseline="-25000" dirty="0" smtClean="0"/>
              <a:t>n</a:t>
            </a:r>
          </a:p>
          <a:p>
            <a:r>
              <a:rPr lang="en-US" altLang="ja-JP" sz="1400" dirty="0" err="1" smtClean="0"/>
              <a:t>ρ</a:t>
            </a:r>
            <a:endParaRPr lang="en-US" altLang="ja-JP" sz="1400" dirty="0" smtClean="0"/>
          </a:p>
          <a:p>
            <a:r>
              <a:rPr lang="en-US" altLang="ja-JP" sz="1400" dirty="0" err="1" smtClean="0"/>
              <a:t>σ</a:t>
            </a:r>
            <a:endParaRPr lang="en-US" altLang="ja-JP" sz="1400" dirty="0" smtClean="0"/>
          </a:p>
        </p:txBody>
      </p:sp>
      <p:sp>
        <p:nvSpPr>
          <p:cNvPr id="16" name="正方形/長方形 15"/>
          <p:cNvSpPr/>
          <p:nvPr/>
        </p:nvSpPr>
        <p:spPr>
          <a:xfrm>
            <a:off x="4042291" y="1499119"/>
            <a:ext cx="4265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/>
              <a:t>τ</a:t>
            </a:r>
            <a:r>
              <a:rPr lang="en-US" altLang="ja-JP" sz="1400" baseline="-25000" dirty="0" err="1" smtClean="0"/>
              <a:t>n</a:t>
            </a:r>
            <a:endParaRPr lang="en-US" altLang="ja-JP" sz="1400" baseline="-25000" dirty="0" smtClean="0"/>
          </a:p>
          <a:p>
            <a:r>
              <a:rPr lang="en-US" altLang="ja-JP" sz="1400" dirty="0" smtClean="0"/>
              <a:t>v</a:t>
            </a:r>
          </a:p>
          <a:p>
            <a:r>
              <a:rPr lang="el-GR" altLang="ja-JP" sz="1400" dirty="0" smtClean="0"/>
              <a:t>ε</a:t>
            </a:r>
            <a:r>
              <a:rPr lang="el-GR" altLang="ja-JP" sz="1400" baseline="-25000" dirty="0" smtClean="0"/>
              <a:t>e</a:t>
            </a:r>
            <a:endParaRPr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57484" y="1509806"/>
            <a:ext cx="20289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: </a:t>
            </a:r>
            <a:r>
              <a:rPr lang="ja-JP" altLang="en-US" sz="1400" dirty="0" smtClean="0"/>
              <a:t>中性子寿命</a:t>
            </a:r>
            <a:endParaRPr lang="en-US" altLang="ja-JP" sz="1400" dirty="0" smtClean="0"/>
          </a:p>
          <a:p>
            <a:r>
              <a:rPr lang="en-US" altLang="ja-JP" sz="1400" dirty="0" smtClean="0"/>
              <a:t>: </a:t>
            </a:r>
            <a:r>
              <a:rPr lang="ja-JP" altLang="en-US" sz="1400" dirty="0" smtClean="0"/>
              <a:t>中性子の速度</a:t>
            </a:r>
            <a:endParaRPr lang="en-US" altLang="ja-JP" sz="1400" dirty="0" smtClean="0"/>
          </a:p>
          <a:p>
            <a:r>
              <a:rPr lang="en-US" altLang="ja-JP" sz="1400" dirty="0" smtClean="0"/>
              <a:t>: </a:t>
            </a:r>
            <a:r>
              <a:rPr lang="ja-JP" altLang="en-US" sz="1400" dirty="0" smtClean="0"/>
              <a:t>電子の検出効率</a:t>
            </a:r>
            <a:endParaRPr lang="en-US" altLang="ja-JP" sz="1400" dirty="0" smtClean="0"/>
          </a:p>
        </p:txBody>
      </p:sp>
      <p:grpSp>
        <p:nvGrpSpPr>
          <p:cNvPr id="35" name="図形グループ 34"/>
          <p:cNvGrpSpPr/>
          <p:nvPr/>
        </p:nvGrpSpPr>
        <p:grpSpPr>
          <a:xfrm>
            <a:off x="97685" y="2338667"/>
            <a:ext cx="9079355" cy="4157253"/>
            <a:chOff x="130508" y="2362996"/>
            <a:chExt cx="9079355" cy="4157253"/>
          </a:xfrm>
        </p:grpSpPr>
        <p:pic>
          <p:nvPicPr>
            <p:cNvPr id="27" name="図 26" descr="TPCdepE_2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b="9901"/>
            <a:stretch/>
          </p:blipFill>
          <p:spPr>
            <a:xfrm>
              <a:off x="5152018" y="2726723"/>
              <a:ext cx="4009879" cy="3504547"/>
            </a:xfrm>
            <a:prstGeom prst="rect">
              <a:avLst/>
            </a:prstGeom>
          </p:spPr>
        </p:pic>
        <p:cxnSp>
          <p:nvCxnSpPr>
            <p:cNvPr id="28" name="直線矢印コネクタ 27"/>
            <p:cNvCxnSpPr>
              <a:stCxn id="30" idx="3"/>
            </p:cNvCxnSpPr>
            <p:nvPr/>
          </p:nvCxnSpPr>
          <p:spPr>
            <a:xfrm>
              <a:off x="4903449" y="4357073"/>
              <a:ext cx="759453" cy="4029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正方形/長方形 28"/>
            <p:cNvSpPr/>
            <p:nvPr/>
          </p:nvSpPr>
          <p:spPr>
            <a:xfrm>
              <a:off x="130508" y="3624821"/>
              <a:ext cx="5167372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i="1" dirty="0">
                  <a:solidFill>
                    <a:srgbClr val="C0504D"/>
                  </a:solidFill>
                  <a:latin typeface="Lucida Sans Unicode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en-US" altLang="ja-JP" i="1" dirty="0" smtClean="0">
                  <a:solidFill>
                    <a:srgbClr val="C0504D"/>
                  </a:solidFill>
                  <a:latin typeface="Lucida Sans Unicode" charset="0"/>
                  <a:ea typeface="ＭＳ Ｐゴシック" charset="0"/>
                  <a:cs typeface="ＭＳ Ｐゴシック" charset="0"/>
                </a:rPr>
                <a:t> CO</a:t>
              </a:r>
              <a:r>
                <a:rPr lang="en-US" altLang="ja-JP" i="1" baseline="-25000" dirty="0" smtClean="0">
                  <a:solidFill>
                    <a:srgbClr val="C0504D"/>
                  </a:solidFill>
                  <a:latin typeface="Lucida Sans Unicode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ja-JP" altLang="en-US" i="1" dirty="0" smtClean="0">
                  <a:solidFill>
                    <a:srgbClr val="C0504D"/>
                  </a:solidFill>
                  <a:latin typeface="Lucida Sans Unicode" charset="0"/>
                  <a:ea typeface="ＭＳ Ｐゴシック" charset="0"/>
                  <a:cs typeface="ＭＳ Ｐゴシック" charset="0"/>
                </a:rPr>
                <a:t>吸収反応</a:t>
              </a:r>
              <a:r>
                <a:rPr lang="en-US" altLang="ja-JP" i="1" dirty="0" smtClean="0">
                  <a:solidFill>
                    <a:srgbClr val="C0504D"/>
                  </a:solidFill>
                  <a:latin typeface="Lucida Sans Unicode" charset="0"/>
                  <a:ea typeface="ＭＳ Ｐゴシック" charset="0"/>
                  <a:cs typeface="ＭＳ Ｐゴシック" charset="0"/>
                </a:rPr>
                <a:t> (1 keV)</a:t>
              </a:r>
              <a:endParaRPr lang="en-US" altLang="ja-JP" i="1" dirty="0" smtClean="0">
                <a:latin typeface="Lucida Sans Unicode" charset="0"/>
                <a:ea typeface="ＭＳ Ｐゴシック" charset="0"/>
                <a:cs typeface="ＭＳ Ｐゴシック" charset="0"/>
              </a:endParaRPr>
            </a:p>
            <a:p>
              <a:pPr marL="742950" lvl="1" indent="-285750">
                <a:buFont typeface="Wingdings" charset="2"/>
                <a:buChar char="Ø"/>
              </a:pPr>
              <a:endParaRPr lang="en-US" altLang="ja-JP" sz="800" i="1" dirty="0" smtClean="0">
                <a:latin typeface="Lucida Sans Unicode" charset="0"/>
                <a:ea typeface="ＭＳ Ｐゴシック" charset="0"/>
                <a:cs typeface="ＭＳ Ｐゴシック" charset="0"/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en-US" altLang="ja-JP" baseline="30000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12</a:t>
              </a:r>
              <a:r>
                <a:rPr lang="en-US" altLang="ja-JP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C</a:t>
              </a:r>
              <a:r>
                <a:rPr lang="ja-JP" altLang="en-US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の中性子吸収は中性子崩壊の</a:t>
              </a:r>
              <a:r>
                <a:rPr lang="en-US" altLang="ja-JP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2.5</a:t>
              </a:r>
              <a:r>
                <a:rPr lang="ja-JP" altLang="en-US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倍</a:t>
              </a:r>
              <a:endParaRPr lang="en-US" altLang="ja-JP" dirty="0" smtClean="0">
                <a:latin typeface="Lucida Sans Unicode" charset="0"/>
                <a:ea typeface="ＭＳ Ｐゴシック" charset="0"/>
                <a:cs typeface="ＭＳ Ｐゴシック" charset="0"/>
              </a:endParaRPr>
            </a:p>
            <a:p>
              <a:pPr marL="742950" lvl="1" indent="-285750">
                <a:buFont typeface="Wingdings" charset="2"/>
                <a:buChar char="Ø"/>
              </a:pPr>
              <a:endParaRPr lang="en-US" altLang="ja-JP" sz="800" dirty="0" smtClean="0">
                <a:latin typeface="Lucida Sans Unicode" charset="0"/>
                <a:ea typeface="ＭＳ Ｐゴシック" charset="0"/>
                <a:cs typeface="ＭＳ Ｐゴシック" charset="0"/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ja-JP" altLang="en-US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放射される即発</a:t>
              </a:r>
              <a:r>
                <a:rPr lang="en-US" altLang="ja-JP" dirty="0" err="1" smtClean="0">
                  <a:latin typeface="Lucida Sans Unicode" charset="0"/>
                  <a:ea typeface="ＭＳ Ｐゴシック" charset="0"/>
                  <a:cs typeface="ＭＳ Ｐゴシック" charset="0"/>
                </a:rPr>
                <a:t>γ</a:t>
              </a:r>
              <a:r>
                <a:rPr lang="ja-JP" altLang="en-US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線は最大で</a:t>
              </a:r>
              <a:r>
                <a:rPr lang="en-US" altLang="ja-JP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5.0MeV</a:t>
              </a:r>
            </a:p>
            <a:p>
              <a:pPr marL="742950" lvl="1" indent="-285750">
                <a:buFont typeface="Wingdings" charset="2"/>
                <a:buChar char="Ø"/>
              </a:pPr>
              <a:endParaRPr lang="en-US" altLang="ja-JP" sz="800" dirty="0">
                <a:latin typeface="Lucida Sans Unicode" charset="0"/>
                <a:ea typeface="ＭＳ Ｐゴシック" charset="0"/>
                <a:cs typeface="ＭＳ Ｐゴシック" charset="0"/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en-US" altLang="ja-JP" baseline="30000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12</a:t>
              </a:r>
              <a:r>
                <a:rPr lang="en-US" altLang="ja-JP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C</a:t>
              </a:r>
              <a:r>
                <a:rPr lang="ja-JP" altLang="en-US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の反跳エネルギーは</a:t>
              </a:r>
              <a:r>
                <a:rPr lang="en-US" altLang="ja-JP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1.0keV</a:t>
              </a:r>
            </a:p>
            <a:p>
              <a:pPr marL="742950" lvl="1" indent="-285750">
                <a:buFont typeface="Wingdings" charset="2"/>
                <a:buChar char="Ø"/>
              </a:pPr>
              <a:endParaRPr lang="en-US" altLang="ja-JP" sz="800" dirty="0">
                <a:latin typeface="Lucida Sans Unicode" charset="0"/>
                <a:ea typeface="ＭＳ Ｐゴシック" charset="0"/>
                <a:cs typeface="ＭＳ Ｐゴシック" charset="0"/>
              </a:endParaRPr>
            </a:p>
            <a:p>
              <a:pPr marL="742950" lvl="1" indent="-285750">
                <a:buFont typeface="Wingdings" charset="2"/>
                <a:buChar char="Ø"/>
              </a:pPr>
              <a:endParaRPr lang="en-US" altLang="ja-JP" dirty="0" smtClean="0">
                <a:latin typeface="Lucida Sans Unicode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163146" y="3572243"/>
              <a:ext cx="4740303" cy="1569659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" name="図 30" descr="He3_Experiment1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91324"/>
            <a:stretch/>
          </p:blipFill>
          <p:spPr>
            <a:xfrm>
              <a:off x="5579588" y="6231270"/>
              <a:ext cx="3433591" cy="288979"/>
            </a:xfrm>
            <a:prstGeom prst="rect">
              <a:avLst/>
            </a:prstGeom>
          </p:spPr>
        </p:pic>
        <p:cxnSp>
          <p:nvCxnSpPr>
            <p:cNvPr id="32" name="直線矢印コネクタ 31"/>
            <p:cNvCxnSpPr/>
            <p:nvPr/>
          </p:nvCxnSpPr>
          <p:spPr>
            <a:xfrm flipH="1">
              <a:off x="8161199" y="2937274"/>
              <a:ext cx="240522" cy="146358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角丸四角形 32"/>
            <p:cNvSpPr/>
            <p:nvPr/>
          </p:nvSpPr>
          <p:spPr>
            <a:xfrm>
              <a:off x="8066593" y="2362996"/>
              <a:ext cx="1095304" cy="574278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101867" y="248453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latin typeface="Lucida Sans Unicode" charset="0"/>
                  <a:ea typeface="ＭＳ Ｐゴシック" charset="0"/>
                  <a:cs typeface="ＭＳ Ｐゴシック" charset="0"/>
                </a:rPr>
                <a:t>除去済み</a:t>
              </a:r>
              <a:endParaRPr kumimoji="1" lang="ja-JP" altLang="en-US" dirty="0"/>
            </a:p>
          </p:txBody>
        </p:sp>
      </p:grpSp>
      <p:sp>
        <p:nvSpPr>
          <p:cNvPr id="44" name="円/楕円 43"/>
          <p:cNvSpPr/>
          <p:nvPr/>
        </p:nvSpPr>
        <p:spPr>
          <a:xfrm flipH="1" flipV="1">
            <a:off x="3474971" y="1955953"/>
            <a:ext cx="354420" cy="333108"/>
          </a:xfrm>
          <a:prstGeom prst="ellipse">
            <a:avLst/>
          </a:prstGeom>
          <a:solidFill>
            <a:srgbClr val="FF6600">
              <a:alpha val="24000"/>
            </a:srgbClr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flipH="1" flipV="1">
            <a:off x="3492251" y="1608483"/>
            <a:ext cx="354420" cy="333108"/>
          </a:xfrm>
          <a:prstGeom prst="ellipse">
            <a:avLst/>
          </a:prstGeom>
          <a:solidFill>
            <a:srgbClr val="FF6600">
              <a:alpha val="24000"/>
            </a:srgbClr>
          </a:solidFill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2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/>
              <a:t>検出効率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3778"/>
            <a:ext cx="9144000" cy="5072385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アノードワイヤーに直交する宇宙線に対し</a:t>
            </a:r>
            <a:endParaRPr lang="en-US" altLang="ja-JP" sz="2400" dirty="0" smtClean="0"/>
          </a:p>
          <a:p>
            <a:pPr lvl="1"/>
            <a:r>
              <a:rPr lang="en-US" altLang="ja-JP" sz="2000" dirty="0" smtClean="0"/>
              <a:t>100kPa -&gt; 97%</a:t>
            </a:r>
          </a:p>
          <a:p>
            <a:pPr lvl="1"/>
            <a:r>
              <a:rPr lang="en-US" altLang="ja-JP" sz="2000" dirty="0" smtClean="0"/>
              <a:t>  50kPa -&gt; 77%</a:t>
            </a:r>
          </a:p>
          <a:p>
            <a:pPr>
              <a:buNone/>
            </a:pPr>
            <a:r>
              <a:rPr lang="en-US" altLang="ja-JP" sz="2400" dirty="0" smtClean="0"/>
              <a:t>→　MC</a:t>
            </a:r>
            <a:r>
              <a:rPr lang="ja-JP" altLang="en-US" sz="2400" dirty="0" smtClean="0"/>
              <a:t>と比較すると閾値は</a:t>
            </a:r>
            <a:r>
              <a:rPr lang="en-US" altLang="ja-JP" sz="2400" dirty="0" smtClean="0"/>
              <a:t>200eV</a:t>
            </a:r>
            <a:r>
              <a:rPr lang="ja-JP" altLang="en-US" sz="2400" dirty="0" smtClean="0"/>
              <a:t>相当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r>
              <a:rPr lang="ja-JP" altLang="en-US" sz="2400" dirty="0" smtClean="0"/>
              <a:t>中性子崩壊からの電子 （</a:t>
            </a:r>
            <a:r>
              <a:rPr lang="en-US" altLang="ja-JP" sz="2400" dirty="0" smtClean="0"/>
              <a:t>0~782 </a:t>
            </a:r>
            <a:r>
              <a:rPr lang="en-US" altLang="ja-JP" sz="2400" dirty="0" err="1" smtClean="0"/>
              <a:t>keV</a:t>
            </a:r>
            <a:r>
              <a:rPr lang="ja-JP" altLang="en-US" sz="2400" dirty="0" smtClean="0"/>
              <a:t>）に適用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ビーム軸で等方に発生</a:t>
            </a:r>
            <a:endParaRPr lang="en-US" altLang="ja-JP" sz="2000" dirty="0"/>
          </a:p>
          <a:p>
            <a:pPr lvl="1"/>
            <a:r>
              <a:rPr lang="ja-JP" altLang="en-US" sz="2000" dirty="0" smtClean="0"/>
              <a:t>ヒットしたワイヤーとビーム軸の最近接距離を評価</a:t>
            </a:r>
          </a:p>
          <a:p>
            <a:pPr>
              <a:buNone/>
            </a:pPr>
            <a:r>
              <a:rPr lang="en-US" altLang="ja-JP" sz="2400" dirty="0" smtClean="0"/>
              <a:t>→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99.9%</a:t>
            </a:r>
            <a:r>
              <a:rPr lang="ja-JP" altLang="en-US" sz="2400" dirty="0" smtClean="0"/>
              <a:t>以上の電子がビーム軸から</a:t>
            </a:r>
            <a:r>
              <a:rPr lang="en-US" altLang="ja-JP" sz="2400" dirty="0" smtClean="0"/>
              <a:t>4wire</a:t>
            </a:r>
            <a:r>
              <a:rPr lang="ja-JP" altLang="en-US" sz="2400" dirty="0" smtClean="0"/>
              <a:t>以内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にヒットを残す</a:t>
            </a:r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47" name="図 46" descr="Anode_DetectionEfficiency_2to22_fill-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8432" r="8198"/>
          <a:stretch/>
        </p:blipFill>
        <p:spPr>
          <a:xfrm>
            <a:off x="6149895" y="299980"/>
            <a:ext cx="2878347" cy="2789971"/>
          </a:xfrm>
          <a:prstGeom prst="rect">
            <a:avLst/>
          </a:prstGeom>
        </p:spPr>
      </p:pic>
      <p:pic>
        <p:nvPicPr>
          <p:cNvPr id="50" name="図 49" descr="ReducePressure_1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8238" r="7313"/>
          <a:stretch/>
        </p:blipFill>
        <p:spPr>
          <a:xfrm>
            <a:off x="6145873" y="3639344"/>
            <a:ext cx="2952922" cy="2835783"/>
          </a:xfrm>
          <a:prstGeom prst="rect">
            <a:avLst/>
          </a:prstGeom>
        </p:spPr>
      </p:pic>
      <p:grpSp>
        <p:nvGrpSpPr>
          <p:cNvPr id="51" name="図形グループ 50"/>
          <p:cNvGrpSpPr/>
          <p:nvPr/>
        </p:nvGrpSpPr>
        <p:grpSpPr>
          <a:xfrm>
            <a:off x="3537197" y="4723507"/>
            <a:ext cx="2352203" cy="2066000"/>
            <a:chOff x="1855166" y="4792001"/>
            <a:chExt cx="2352203" cy="2066000"/>
          </a:xfrm>
        </p:grpSpPr>
        <p:pic>
          <p:nvPicPr>
            <p:cNvPr id="52" name="図 51" descr="bl05schematic.eps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90402" t="18602" r="7212" b="66287"/>
            <a:stretch/>
          </p:blipFill>
          <p:spPr>
            <a:xfrm>
              <a:off x="1855166" y="4792001"/>
              <a:ext cx="2352203" cy="2066000"/>
            </a:xfrm>
            <a:prstGeom prst="rect">
              <a:avLst/>
            </a:prstGeom>
          </p:spPr>
        </p:pic>
        <p:sp>
          <p:nvSpPr>
            <p:cNvPr id="53" name="角丸四角形 52"/>
            <p:cNvSpPr/>
            <p:nvPr/>
          </p:nvSpPr>
          <p:spPr>
            <a:xfrm>
              <a:off x="2657105" y="5693786"/>
              <a:ext cx="914400" cy="10847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矢印コネクタ 53"/>
            <p:cNvCxnSpPr>
              <a:stCxn id="53" idx="2"/>
            </p:cNvCxnSpPr>
            <p:nvPr/>
          </p:nvCxnSpPr>
          <p:spPr>
            <a:xfrm>
              <a:off x="3114305" y="5802260"/>
              <a:ext cx="911748" cy="791924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3304799" y="5839032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 smtClean="0">
                  <a:solidFill>
                    <a:srgbClr val="FF0000"/>
                  </a:solidFill>
                </a:rPr>
                <a:t>・</a:t>
              </a:r>
              <a:endParaRPr kumimoji="1" lang="ja-JP" altLang="en-US" sz="3000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>
              <a:off x="2508493" y="5742476"/>
              <a:ext cx="0" cy="428867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3457199" y="5959683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 smtClean="0">
                  <a:solidFill>
                    <a:srgbClr val="FF0000"/>
                  </a:solidFill>
                </a:rPr>
                <a:t>・</a:t>
              </a:r>
              <a:endParaRPr kumimoji="1" lang="ja-JP" altLang="en-US" sz="3000" dirty="0">
                <a:solidFill>
                  <a:srgbClr val="FF00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3563029" y="6054930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 smtClean="0">
                  <a:solidFill>
                    <a:srgbClr val="FF0000"/>
                  </a:solidFill>
                </a:rPr>
                <a:t>・</a:t>
              </a:r>
              <a:endParaRPr kumimoji="1" lang="ja-JP" altLang="en-US" sz="3000" dirty="0">
                <a:solidFill>
                  <a:srgbClr val="FF0000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3690025" y="6160760"/>
              <a:ext cx="3770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000" dirty="0" smtClean="0">
                  <a:solidFill>
                    <a:srgbClr val="FF0000"/>
                  </a:solidFill>
                </a:rPr>
                <a:t>・</a:t>
              </a:r>
              <a:endParaRPr kumimoji="1" lang="ja-JP" altLang="en-US" sz="3000" dirty="0">
                <a:solidFill>
                  <a:srgbClr val="FF0000"/>
                </a:solidFill>
              </a:endParaRPr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 flipV="1">
              <a:off x="2360236" y="6129011"/>
              <a:ext cx="1518302" cy="10583"/>
            </a:xfrm>
            <a:prstGeom prst="straightConnector1">
              <a:avLst/>
            </a:prstGeom>
            <a:ln>
              <a:solidFill>
                <a:schemeClr val="tx1"/>
              </a:solidFill>
              <a:prstDash val="dot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2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/>
              <a:t>エネルギー分解能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3778"/>
            <a:ext cx="9144000" cy="5072385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エネルギー分解能に寄与するパラメーターと実測値</a:t>
            </a:r>
          </a:p>
          <a:p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5</a:t>
            </a:fld>
            <a:endParaRPr lang="ja-JP" altLang="en-US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5981384"/>
              </p:ext>
            </p:extLst>
          </p:nvPr>
        </p:nvGraphicFramePr>
        <p:xfrm>
          <a:off x="895236" y="1745882"/>
          <a:ext cx="429481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0815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パラメーター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実測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イオン化時の再結合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12 %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ドリフト中の減衰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(150mm)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4 %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(4 days)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増倍の</a:t>
                      </a:r>
                      <a:r>
                        <a:rPr lang="en-US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非</a:t>
                      </a:r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一様性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5 %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" name="図形グループ 18"/>
          <p:cNvGrpSpPr/>
          <p:nvPr/>
        </p:nvGrpSpPr>
        <p:grpSpPr>
          <a:xfrm>
            <a:off x="5600081" y="1556949"/>
            <a:ext cx="3111501" cy="2631692"/>
            <a:chOff x="5971547" y="623823"/>
            <a:chExt cx="3111501" cy="2631692"/>
          </a:xfrm>
        </p:grpSpPr>
        <p:cxnSp>
          <p:nvCxnSpPr>
            <p:cNvPr id="20" name="直線矢印コネクタ 19"/>
            <p:cNvCxnSpPr/>
            <p:nvPr/>
          </p:nvCxnSpPr>
          <p:spPr>
            <a:xfrm flipV="1">
              <a:off x="6083202" y="1947890"/>
              <a:ext cx="2603500" cy="9025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星 5 20"/>
            <p:cNvSpPr/>
            <p:nvPr/>
          </p:nvSpPr>
          <p:spPr>
            <a:xfrm>
              <a:off x="7152118" y="2275972"/>
              <a:ext cx="289984" cy="289983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432357" y="15461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6600"/>
                  </a:solidFill>
                </a:rPr>
                <a:t>電子</a:t>
              </a:r>
              <a:endParaRPr kumimoji="1" lang="ja-JP" altLang="en-US" dirty="0">
                <a:solidFill>
                  <a:srgbClr val="FF6600"/>
                </a:solidFill>
              </a:endParaRPr>
            </a:p>
          </p:txBody>
        </p:sp>
        <p:sp>
          <p:nvSpPr>
            <p:cNvPr id="23" name="角丸四角形吹き出し 22"/>
            <p:cNvSpPr/>
            <p:nvPr/>
          </p:nvSpPr>
          <p:spPr>
            <a:xfrm>
              <a:off x="7093381" y="2800224"/>
              <a:ext cx="1989667" cy="455291"/>
            </a:xfrm>
            <a:prstGeom prst="wedgeRoundRectCallout">
              <a:avLst>
                <a:gd name="adj1" fmla="val -34230"/>
                <a:gd name="adj2" fmla="val -8984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solidFill>
                    <a:srgbClr val="000000"/>
                  </a:solidFill>
                </a:rPr>
                <a:t>イオン化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/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再結合</a:t>
              </a:r>
              <a:endParaRPr kumimoji="1" lang="en-US" altLang="ja-JP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309124" y="984808"/>
              <a:ext cx="2616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. </a:t>
              </a:r>
              <a:r>
                <a:rPr lang="ja-JP" altLang="en-US" dirty="0" smtClean="0"/>
                <a:t>。</a:t>
              </a:r>
              <a:r>
                <a:rPr lang="en-US" altLang="ja-JP" dirty="0" smtClean="0"/>
                <a:t>. </a:t>
              </a:r>
              <a:r>
                <a:rPr lang="ja-JP" altLang="en-US" dirty="0"/>
                <a:t>。</a:t>
              </a:r>
              <a:r>
                <a:rPr lang="en-US" altLang="ja-JP" dirty="0"/>
                <a:t>. </a:t>
              </a:r>
              <a:r>
                <a:rPr lang="ja-JP" altLang="en-US" dirty="0"/>
                <a:t>。</a:t>
              </a:r>
              <a:r>
                <a:rPr lang="en-US" altLang="ja-JP" dirty="0"/>
                <a:t>. </a:t>
              </a:r>
              <a:r>
                <a:rPr lang="ja-JP" altLang="en-US" dirty="0"/>
                <a:t>。</a:t>
              </a:r>
              <a:r>
                <a:rPr lang="en-US" altLang="ja-JP" dirty="0"/>
                <a:t>. </a:t>
              </a:r>
              <a:r>
                <a:rPr lang="ja-JP" altLang="en-US" dirty="0"/>
                <a:t>。</a:t>
              </a:r>
              <a:r>
                <a:rPr lang="en-US" altLang="ja-JP" dirty="0"/>
                <a:t>. </a:t>
              </a:r>
              <a:r>
                <a:rPr lang="ja-JP" altLang="en-US" dirty="0"/>
                <a:t>。</a:t>
              </a:r>
              <a:r>
                <a:rPr lang="en-US" altLang="ja-JP" dirty="0"/>
                <a:t>. </a:t>
              </a:r>
              <a:r>
                <a:rPr lang="ja-JP" altLang="en-US" dirty="0"/>
                <a:t>。</a:t>
              </a:r>
              <a:r>
                <a:rPr lang="en-US" altLang="ja-JP" dirty="0"/>
                <a:t>. </a:t>
              </a:r>
              <a:r>
                <a:rPr lang="ja-JP" altLang="en-US" dirty="0"/>
                <a:t>。</a:t>
              </a:r>
              <a:r>
                <a:rPr lang="en-US" altLang="ja-JP" dirty="0"/>
                <a:t>. </a:t>
              </a:r>
              <a:r>
                <a:rPr lang="ja-JP" altLang="en-US" dirty="0"/>
                <a:t>。</a:t>
              </a:r>
              <a:r>
                <a:rPr lang="en-US" altLang="ja-JP" dirty="0"/>
                <a:t>. </a:t>
              </a:r>
              <a:endParaRPr kumimoji="1" lang="ja-JP" altLang="en-US" dirty="0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7208707" y="1259729"/>
              <a:ext cx="104415" cy="899829"/>
            </a:xfrm>
            <a:custGeom>
              <a:avLst/>
              <a:gdLst>
                <a:gd name="connsiteX0" fmla="*/ 95250 w 104415"/>
                <a:gd name="connsiteY0" fmla="*/ 899829 h 899829"/>
                <a:gd name="connsiteX1" fmla="*/ 95250 w 104415"/>
                <a:gd name="connsiteY1" fmla="*/ 137829 h 899829"/>
                <a:gd name="connsiteX2" fmla="*/ 0 w 104415"/>
                <a:gd name="connsiteY2" fmla="*/ 246 h 89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415" h="899829">
                  <a:moveTo>
                    <a:pt x="95250" y="899829"/>
                  </a:moveTo>
                  <a:cubicBezTo>
                    <a:pt x="103187" y="593794"/>
                    <a:pt x="111125" y="287759"/>
                    <a:pt x="95250" y="137829"/>
                  </a:cubicBezTo>
                  <a:cubicBezTo>
                    <a:pt x="79375" y="-12102"/>
                    <a:pt x="0" y="246"/>
                    <a:pt x="0" y="246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吹き出し 25"/>
            <p:cNvSpPr/>
            <p:nvPr/>
          </p:nvSpPr>
          <p:spPr>
            <a:xfrm>
              <a:off x="5971547" y="1519174"/>
              <a:ext cx="1121834" cy="455291"/>
            </a:xfrm>
            <a:prstGeom prst="wedgeRoundRectCallout">
              <a:avLst>
                <a:gd name="adj1" fmla="val 65770"/>
                <a:gd name="adj2" fmla="val 545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solidFill>
                    <a:srgbClr val="000000"/>
                  </a:solidFill>
                </a:rPr>
                <a:t>減衰</a:t>
              </a:r>
              <a:endParaRPr kumimoji="1" lang="en-US" altLang="ja-JP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7" name="角丸四角形吹き出し 26"/>
            <p:cNvSpPr/>
            <p:nvPr/>
          </p:nvSpPr>
          <p:spPr>
            <a:xfrm>
              <a:off x="7604528" y="623823"/>
              <a:ext cx="1321230" cy="455291"/>
            </a:xfrm>
            <a:prstGeom prst="wedgeRoundRectCallout">
              <a:avLst>
                <a:gd name="adj1" fmla="val -83287"/>
                <a:gd name="adj2" fmla="val 6357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solidFill>
                    <a:srgbClr val="000000"/>
                  </a:solidFill>
                </a:rPr>
                <a:t>増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倍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/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閾値</a:t>
              </a:r>
              <a:endParaRPr kumimoji="1" lang="en-US" altLang="ja-JP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2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/>
              <a:t>エネルギー分解</a:t>
            </a:r>
            <a:r>
              <a:rPr lang="ja-JP" altLang="en-US" sz="3600" dirty="0" smtClean="0"/>
              <a:t>能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再結合</a:t>
            </a:r>
            <a:r>
              <a:rPr lang="en-US" altLang="ja-JP" sz="3600" dirty="0" smtClean="0"/>
              <a:t>/</a:t>
            </a:r>
            <a:r>
              <a:rPr lang="ja-JP" altLang="en-US" sz="3600" dirty="0" smtClean="0"/>
              <a:t>減衰</a:t>
            </a:r>
            <a:r>
              <a:rPr lang="en-US" altLang="ja-JP" sz="3600" dirty="0" smtClean="0"/>
              <a:t>)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3778"/>
            <a:ext cx="9144000" cy="5072385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X</a:t>
            </a:r>
            <a:r>
              <a:rPr lang="ja-JP" altLang="en-US" sz="2400" dirty="0" smtClean="0"/>
              <a:t>線</a:t>
            </a:r>
            <a:r>
              <a:rPr lang="en-US" altLang="ja-JP" sz="2400" dirty="0" smtClean="0"/>
              <a:t>(5.9keV)</a:t>
            </a:r>
            <a:r>
              <a:rPr lang="ja-JP" altLang="en-US" sz="2400" dirty="0" smtClean="0"/>
              <a:t>を用いて評価。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6</a:t>
            </a:fld>
            <a:endParaRPr lang="ja-JP" altLang="en-US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5771212" y="1053778"/>
            <a:ext cx="2745317" cy="2056314"/>
            <a:chOff x="6043083" y="1141964"/>
            <a:chExt cx="2745317" cy="2056314"/>
          </a:xfrm>
        </p:grpSpPr>
        <p:pic>
          <p:nvPicPr>
            <p:cNvPr id="17" name="図 16" descr="TPC_LiF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043083" y="1141964"/>
              <a:ext cx="2745317" cy="2056314"/>
            </a:xfrm>
            <a:prstGeom prst="rect">
              <a:avLst/>
            </a:prstGeom>
          </p:spPr>
        </p:pic>
        <p:cxnSp>
          <p:nvCxnSpPr>
            <p:cNvPr id="19" name="直線矢印コネクタ 18"/>
            <p:cNvCxnSpPr/>
            <p:nvPr/>
          </p:nvCxnSpPr>
          <p:spPr>
            <a:xfrm flipV="1">
              <a:off x="6794501" y="2370668"/>
              <a:ext cx="423334" cy="105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V="1">
              <a:off x="6794501" y="1718734"/>
              <a:ext cx="423334" cy="105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V="1">
              <a:off x="6794501" y="1375002"/>
              <a:ext cx="423334" cy="105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5524557"/>
              </p:ext>
            </p:extLst>
          </p:nvPr>
        </p:nvGraphicFramePr>
        <p:xfrm>
          <a:off x="753297" y="1540802"/>
          <a:ext cx="4572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再結合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減衰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MWPC</a:t>
                      </a:r>
                      <a:r>
                        <a:rPr kumimoji="1" lang="ja-JP" altLang="en-US" dirty="0" smtClean="0"/>
                        <a:t>部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なし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r>
                        <a:rPr kumimoji="1" lang="en-US" altLang="ja-JP" baseline="0" dirty="0" smtClean="0"/>
                        <a:t> m</a:t>
                      </a:r>
                      <a:r>
                        <a:rPr kumimoji="1" lang="en-US" altLang="ja-JP" dirty="0" smtClean="0"/>
                        <a:t>m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Drift</a:t>
                      </a:r>
                      <a:r>
                        <a:rPr kumimoji="1" lang="ja-JP" altLang="en-US" dirty="0" smtClean="0"/>
                        <a:t>部（上）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あり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75 mm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Drift</a:t>
                      </a:r>
                      <a:r>
                        <a:rPr kumimoji="1" lang="ja-JP" altLang="en-US" dirty="0" smtClean="0"/>
                        <a:t>部（下）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あり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225</a:t>
                      </a:r>
                      <a:r>
                        <a:rPr kumimoji="1" lang="en-US" altLang="ja-JP" baseline="0" dirty="0" smtClean="0"/>
                        <a:t> mm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図 30" descr="Recombination_DriftDependenc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3297" y="3215578"/>
            <a:ext cx="3620479" cy="3511929"/>
          </a:xfrm>
          <a:prstGeom prst="rect">
            <a:avLst/>
          </a:prstGeom>
        </p:spPr>
      </p:pic>
      <p:pic>
        <p:nvPicPr>
          <p:cNvPr id="32" name="図 31" descr="Transportation_DriftDependenc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07351" y="3334811"/>
            <a:ext cx="3509178" cy="3403964"/>
          </a:xfrm>
          <a:prstGeom prst="rect">
            <a:avLst/>
          </a:prstGeom>
        </p:spPr>
      </p:pic>
      <p:sp>
        <p:nvSpPr>
          <p:cNvPr id="33" name="角丸四角形吹き出し 32"/>
          <p:cNvSpPr/>
          <p:nvPr/>
        </p:nvSpPr>
        <p:spPr>
          <a:xfrm>
            <a:off x="2246949" y="4284733"/>
            <a:ext cx="1820333" cy="1185333"/>
          </a:xfrm>
          <a:prstGeom prst="wedgeRoundRectCallout">
            <a:avLst>
              <a:gd name="adj1" fmla="val 33076"/>
              <a:gd name="adj2" fmla="val 8557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</a:rPr>
              <a:t>再結合</a:t>
            </a:r>
            <a:endParaRPr lang="en-US" altLang="ja-JP" dirty="0">
              <a:solidFill>
                <a:srgbClr val="000000"/>
              </a:solidFill>
            </a:endParaRPr>
          </a:p>
          <a:p>
            <a:pPr algn="ctr"/>
            <a:endParaRPr lang="en-US" altLang="ja-JP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000000"/>
                </a:solidFill>
              </a:rPr>
              <a:t>実測</a:t>
            </a:r>
            <a:r>
              <a:rPr kumimoji="1" lang="en-US" altLang="ja-JP" dirty="0" smtClean="0">
                <a:solidFill>
                  <a:srgbClr val="000000"/>
                </a:solidFill>
              </a:rPr>
              <a:t> :     12% </a:t>
            </a:r>
          </a:p>
        </p:txBody>
      </p:sp>
      <p:sp>
        <p:nvSpPr>
          <p:cNvPr id="34" name="角丸四角形吹き出し 33"/>
          <p:cNvSpPr/>
          <p:nvPr/>
        </p:nvSpPr>
        <p:spPr>
          <a:xfrm>
            <a:off x="6295134" y="4555324"/>
            <a:ext cx="1820333" cy="1079500"/>
          </a:xfrm>
          <a:prstGeom prst="wedgeRoundRectCallout">
            <a:avLst>
              <a:gd name="adj1" fmla="val 37145"/>
              <a:gd name="adj2" fmla="val 9778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000000"/>
                </a:solidFill>
              </a:rPr>
              <a:t>減衰（</a:t>
            </a:r>
            <a:r>
              <a:rPr lang="en-US" altLang="ja-JP" dirty="0" smtClean="0">
                <a:solidFill>
                  <a:srgbClr val="000000"/>
                </a:solidFill>
              </a:rPr>
              <a:t>150mm</a:t>
            </a:r>
            <a:r>
              <a:rPr lang="ja-JP" altLang="en-US" dirty="0" smtClean="0">
                <a:solidFill>
                  <a:srgbClr val="000000"/>
                </a:solidFill>
              </a:rPr>
              <a:t>）</a:t>
            </a:r>
            <a:endParaRPr lang="en-US" altLang="ja-JP" dirty="0">
              <a:solidFill>
                <a:srgbClr val="000000"/>
              </a:solidFill>
            </a:endParaRPr>
          </a:p>
          <a:p>
            <a:pPr algn="ctr"/>
            <a:endParaRPr kumimoji="1" lang="en-US" altLang="ja-JP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000000"/>
                </a:solidFill>
              </a:rPr>
              <a:t>実測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</a:rPr>
              <a:t>：</a:t>
            </a:r>
            <a:r>
              <a:rPr lang="en-US" altLang="ja-JP" dirty="0" smtClean="0">
                <a:solidFill>
                  <a:srgbClr val="000000"/>
                </a:solidFill>
              </a:rPr>
              <a:t>   2%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2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/>
              <a:t>エネルギー分解</a:t>
            </a:r>
            <a:r>
              <a:rPr lang="ja-JP" altLang="en-US" sz="3600" dirty="0" smtClean="0"/>
              <a:t>能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減衰</a:t>
            </a:r>
            <a:r>
              <a:rPr lang="en-US" altLang="ja-JP" sz="3600" dirty="0" smtClean="0"/>
              <a:t>/</a:t>
            </a:r>
            <a:r>
              <a:rPr lang="ja-JP" altLang="en-US" sz="3600" dirty="0" smtClean="0"/>
              <a:t>増幅</a:t>
            </a:r>
            <a:r>
              <a:rPr lang="en-US" altLang="ja-JP" sz="3600" dirty="0" smtClean="0"/>
              <a:t>)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3778"/>
            <a:ext cx="9144000" cy="5072385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減衰の時間変化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封じきりに伴うアウトガスによる劣化を評価</a:t>
            </a:r>
            <a:endParaRPr lang="en-US" altLang="ja-JP" sz="2400" dirty="0" smtClean="0"/>
          </a:p>
          <a:p>
            <a:r>
              <a:rPr lang="en-US" altLang="ja-JP" sz="2400" dirty="0" smtClean="0"/>
              <a:t>Gain</a:t>
            </a:r>
            <a:r>
              <a:rPr lang="ja-JP" altLang="en-US" sz="2400" dirty="0" smtClean="0"/>
              <a:t>の一様性</a:t>
            </a:r>
            <a:endParaRPr lang="en-US" altLang="ja-JP" sz="2400" dirty="0" smtClean="0"/>
          </a:p>
          <a:p>
            <a:pPr lvl="1"/>
            <a:r>
              <a:rPr lang="en-US" altLang="ja-JP" sz="2000" dirty="0" smtClean="0"/>
              <a:t>5.9keV</a:t>
            </a:r>
            <a:r>
              <a:rPr lang="ja-JP" altLang="en-US" sz="2000" dirty="0" smtClean="0"/>
              <a:t>の信号に対して、再結合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減衰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イオン化の効果を取り除いて評価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7</a:t>
            </a:fld>
            <a:endParaRPr lang="ja-JP" altLang="en-US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486433" y="2739802"/>
            <a:ext cx="4237782" cy="4118198"/>
            <a:chOff x="1" y="2739802"/>
            <a:chExt cx="4237782" cy="4118198"/>
          </a:xfrm>
        </p:grpSpPr>
        <p:pic>
          <p:nvPicPr>
            <p:cNvPr id="18" name="図 17" descr="Time_Attenuatio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1" y="2739802"/>
              <a:ext cx="4237782" cy="4118198"/>
            </a:xfrm>
            <a:prstGeom prst="rect">
              <a:avLst/>
            </a:prstGeom>
          </p:spPr>
        </p:pic>
        <p:sp>
          <p:nvSpPr>
            <p:cNvPr id="20" name="角丸四角形吹き出し 19"/>
            <p:cNvSpPr/>
            <p:nvPr/>
          </p:nvSpPr>
          <p:spPr>
            <a:xfrm>
              <a:off x="2241316" y="3978164"/>
              <a:ext cx="1820333" cy="1079500"/>
            </a:xfrm>
            <a:prstGeom prst="wedgeRoundRectCallout">
              <a:avLst>
                <a:gd name="adj1" fmla="val 14470"/>
                <a:gd name="adj2" fmla="val 8014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 smtClean="0">
                  <a:solidFill>
                    <a:srgbClr val="000000"/>
                  </a:solidFill>
                </a:rPr>
                <a:t>４日での減衰</a:t>
              </a:r>
              <a:endParaRPr lang="en-US" altLang="ja-JP" dirty="0" smtClean="0">
                <a:solidFill>
                  <a:srgbClr val="000000"/>
                </a:solidFill>
              </a:endParaRPr>
            </a:p>
            <a:p>
              <a:pPr algn="ctr"/>
              <a:endParaRPr kumimoji="1" lang="en-US" altLang="ja-JP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ja-JP" altLang="en-US" dirty="0" smtClean="0">
                  <a:solidFill>
                    <a:srgbClr val="000000"/>
                  </a:solidFill>
                </a:rPr>
                <a:t>実測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：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 &lt; 4%</a:t>
              </a:r>
              <a:endParaRPr kumimoji="1" lang="en-US" altLang="ja-JP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4644286" y="2638799"/>
            <a:ext cx="4421271" cy="4288711"/>
            <a:chOff x="4603750" y="2476679"/>
            <a:chExt cx="4421271" cy="4288711"/>
          </a:xfrm>
        </p:grpSpPr>
        <p:pic>
          <p:nvPicPr>
            <p:cNvPr id="22" name="図 21" descr="experiment_energyresolution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603750" y="2476679"/>
              <a:ext cx="4421271" cy="4288711"/>
            </a:xfrm>
            <a:prstGeom prst="rect">
              <a:avLst/>
            </a:prstGeom>
          </p:spPr>
        </p:pic>
        <p:sp>
          <p:nvSpPr>
            <p:cNvPr id="23" name="角丸四角形吹き出し 22"/>
            <p:cNvSpPr/>
            <p:nvPr/>
          </p:nvSpPr>
          <p:spPr>
            <a:xfrm>
              <a:off x="7323667" y="4180417"/>
              <a:ext cx="1619250" cy="723900"/>
            </a:xfrm>
            <a:prstGeom prst="wedgeRoundRectCallout">
              <a:avLst>
                <a:gd name="adj1" fmla="val 14470"/>
                <a:gd name="adj2" fmla="val 8014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rgbClr val="000000"/>
                  </a:solidFill>
                </a:rPr>
                <a:t>Gain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の一様性</a:t>
              </a:r>
              <a:endParaRPr lang="en-US" altLang="ja-JP" dirty="0" smtClean="0">
                <a:solidFill>
                  <a:srgbClr val="000000"/>
                </a:solidFill>
              </a:endParaRPr>
            </a:p>
            <a:p>
              <a:pPr algn="ctr"/>
              <a:endParaRPr kumimoji="1" lang="en-US" altLang="ja-JP" sz="800" dirty="0">
                <a:solidFill>
                  <a:srgbClr val="000000"/>
                </a:solidFill>
              </a:endParaRPr>
            </a:p>
            <a:p>
              <a:pPr algn="ctr"/>
              <a:r>
                <a:rPr lang="ja-JP" altLang="en-US" dirty="0" smtClean="0">
                  <a:solidFill>
                    <a:srgbClr val="000000"/>
                  </a:solidFill>
                </a:rPr>
                <a:t>実測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：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 5%</a:t>
              </a:r>
              <a:endParaRPr kumimoji="1" lang="en-US" altLang="ja-JP" dirty="0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2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/>
              <a:t>エネルギー分解</a:t>
            </a:r>
            <a:r>
              <a:rPr lang="ja-JP" altLang="en-US" sz="3600" dirty="0" smtClean="0"/>
              <a:t>能</a:t>
            </a:r>
            <a:r>
              <a:rPr lang="en-US" altLang="ja-JP" sz="3600" dirty="0" smtClean="0"/>
              <a:t>(spectra)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3778"/>
            <a:ext cx="9144000" cy="5667697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12C</a:t>
            </a:r>
            <a:r>
              <a:rPr lang="ja-JP" altLang="en-US" sz="2400" dirty="0" smtClean="0"/>
              <a:t>吸収反応との分離</a:t>
            </a:r>
            <a:endParaRPr lang="en-US" altLang="ja-JP" sz="1600" dirty="0" smtClean="0"/>
          </a:p>
          <a:p>
            <a:pPr lvl="1"/>
            <a:r>
              <a:rPr lang="en-US" altLang="ja-JP" sz="2000" dirty="0" smtClean="0"/>
              <a:t>MC</a:t>
            </a:r>
            <a:r>
              <a:rPr lang="ja-JP" altLang="en-US" sz="2000" dirty="0" smtClean="0"/>
              <a:t>で作った</a:t>
            </a:r>
            <a:r>
              <a:rPr lang="en-US" altLang="ja-JP" sz="2000" dirty="0" smtClean="0"/>
              <a:t>deposit energy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track</a:t>
            </a:r>
            <a:r>
              <a:rPr lang="ja-JP" altLang="en-US" sz="2000" dirty="0" smtClean="0"/>
              <a:t>に、</a:t>
            </a:r>
            <a:endParaRPr lang="en-US" altLang="ja-JP" sz="2000" dirty="0" smtClean="0"/>
          </a:p>
          <a:p>
            <a:pPr lvl="1">
              <a:buNone/>
            </a:pPr>
            <a:r>
              <a:rPr lang="en-US" altLang="ja-JP" sz="2000" dirty="0" smtClean="0"/>
              <a:t>	</a:t>
            </a:r>
            <a:r>
              <a:rPr lang="ja-JP" altLang="en-US" sz="2000" dirty="0" smtClean="0"/>
              <a:t>イオン化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再結合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減衰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増倍</a:t>
            </a:r>
            <a:r>
              <a:rPr lang="en-US" altLang="ja-JP" sz="2000" dirty="0" smtClean="0"/>
              <a:t>/</a:t>
            </a:r>
            <a:r>
              <a:rPr lang="ja-JP" altLang="en-US" sz="2000" dirty="0" smtClean="0"/>
              <a:t>閾値の効果を適用した。</a:t>
            </a: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pPr lvl="1">
              <a:buNone/>
            </a:pPr>
            <a:r>
              <a:rPr lang="en-US" altLang="ja-JP" sz="2000" dirty="0" smtClean="0"/>
              <a:t>→</a:t>
            </a:r>
            <a:r>
              <a:rPr lang="ja-JP" altLang="en-US" sz="2000" dirty="0" smtClean="0"/>
              <a:t>　ガス起因バックグラウンドの</a:t>
            </a:r>
            <a:r>
              <a:rPr lang="ja-JP" altLang="en-US" sz="2000" dirty="0" smtClean="0"/>
              <a:t>引き算</a:t>
            </a:r>
          </a:p>
          <a:p>
            <a:pPr lvl="1">
              <a:buNone/>
            </a:pPr>
            <a:r>
              <a:rPr lang="en-US" altLang="ja-JP" sz="2000" dirty="0" smtClean="0"/>
              <a:t>　　　　　N </a:t>
            </a:r>
            <a:r>
              <a:rPr lang="en-US" altLang="ja-JP" sz="2000" dirty="0" smtClean="0"/>
              <a:t>= 2xN50kPa - N100kPa </a:t>
            </a:r>
            <a:endParaRPr lang="en-US" altLang="ja-JP" sz="2000" dirty="0" smtClean="0"/>
          </a:p>
          <a:p>
            <a:pPr lvl="1">
              <a:buNone/>
            </a:pPr>
            <a:r>
              <a:rPr lang="ja-JP" altLang="en-US" sz="2000" dirty="0" smtClean="0"/>
              <a:t>に</a:t>
            </a:r>
            <a:r>
              <a:rPr lang="ja-JP" altLang="en-US" sz="2000" dirty="0" smtClean="0"/>
              <a:t>伴って</a:t>
            </a:r>
            <a:r>
              <a:rPr lang="ja-JP" altLang="en-US" sz="2000" dirty="0" smtClean="0">
                <a:solidFill>
                  <a:srgbClr val="FF0000"/>
                </a:solidFill>
              </a:rPr>
              <a:t>伝搬した</a:t>
            </a:r>
            <a:r>
              <a:rPr lang="en-US" altLang="ja-JP" sz="2000" dirty="0" smtClean="0">
                <a:solidFill>
                  <a:srgbClr val="FF0000"/>
                </a:solidFill>
              </a:rPr>
              <a:t>Uncertainty</a:t>
            </a:r>
            <a:r>
              <a:rPr lang="ja-JP" altLang="en-US" sz="2000" dirty="0" smtClean="0">
                <a:solidFill>
                  <a:srgbClr val="FF0000"/>
                </a:solidFill>
              </a:rPr>
              <a:t>は</a:t>
            </a:r>
            <a:r>
              <a:rPr lang="en-US" altLang="ja-JP" sz="2000" dirty="0" smtClean="0">
                <a:solidFill>
                  <a:srgbClr val="FF0000"/>
                </a:solidFill>
              </a:rPr>
              <a:t>0.13%</a:t>
            </a:r>
            <a:r>
              <a:rPr lang="ja-JP" altLang="en-US" sz="2000" dirty="0" smtClean="0"/>
              <a:t>となる</a:t>
            </a:r>
          </a:p>
          <a:p>
            <a:pPr lvl="1">
              <a:buNone/>
            </a:pPr>
            <a:endParaRPr lang="ja-JP" altLang="en-US" sz="2000" dirty="0" smtClean="0"/>
          </a:p>
          <a:p>
            <a:pPr lvl="1">
              <a:buNone/>
            </a:pPr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12" name="図 11" descr="co2beta-3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7191" r="8516"/>
          <a:stretch/>
        </p:blipFill>
        <p:spPr>
          <a:xfrm>
            <a:off x="5909216" y="2611058"/>
            <a:ext cx="3234784" cy="3189032"/>
          </a:xfrm>
          <a:prstGeom prst="rect">
            <a:avLst/>
          </a:prstGeom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9054050"/>
              </p:ext>
            </p:extLst>
          </p:nvPr>
        </p:nvGraphicFramePr>
        <p:xfrm>
          <a:off x="750988" y="3958422"/>
          <a:ext cx="495309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837"/>
                <a:gridCol w="2890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lang="ja-JP" altLang="en-US" b="1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圧力</a:t>
                      </a:r>
                      <a:endParaRPr kumimoji="1" lang="ja-JP" alt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1.4</a:t>
                      </a:r>
                      <a:r>
                        <a:rPr kumimoji="1" lang="en-US" altLang="ja-JP" b="1" baseline="0" dirty="0" smtClean="0"/>
                        <a:t> keV </a:t>
                      </a:r>
                      <a:r>
                        <a:rPr kumimoji="1" lang="ja-JP" altLang="en-US" b="1" baseline="0" dirty="0" smtClean="0"/>
                        <a:t>以下の中性子崩壊</a:t>
                      </a:r>
                      <a:endParaRPr kumimoji="1" lang="ja-JP" altLang="en-US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  <a:r>
                        <a:rPr lang="en-US" altLang="ja-JP" baseline="0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lang="en-US" altLang="ja-JP" baseline="0" dirty="0" err="1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kPa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0.061(6) %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  <a:r>
                        <a:rPr lang="en-US" altLang="ja-JP" baseline="0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lang="en-US" altLang="ja-JP" baseline="0" dirty="0" err="1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kPa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0.026(4)</a:t>
                      </a:r>
                      <a:r>
                        <a:rPr kumimoji="1" lang="en-US" altLang="ja-JP" baseline="0" dirty="0" smtClean="0"/>
                        <a:t> %</a:t>
                      </a:r>
                      <a:endParaRPr kumimoji="1" lang="ja-JP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5981384"/>
              </p:ext>
            </p:extLst>
          </p:nvPr>
        </p:nvGraphicFramePr>
        <p:xfrm>
          <a:off x="1052745" y="2375018"/>
          <a:ext cx="429481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0815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パラメーター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実測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イオン化時の再結合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12 %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ドリフト中の減衰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(150mm)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4 %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(4 days)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増倍の</a:t>
                      </a:r>
                      <a:r>
                        <a:rPr lang="en-US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非</a:t>
                      </a:r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一様性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5 %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020"/>
          </a:xfrm>
        </p:spPr>
        <p:txBody>
          <a:bodyPr>
            <a:noAutofit/>
          </a:bodyPr>
          <a:lstStyle/>
          <a:p>
            <a:pPr algn="l"/>
            <a:r>
              <a:rPr lang="ja-JP" altLang="en-US" sz="3600" dirty="0" smtClean="0"/>
              <a:t>まとめ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53778"/>
            <a:ext cx="9144000" cy="5667697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TPC</a:t>
            </a:r>
            <a:r>
              <a:rPr lang="ja-JP" altLang="en-US" sz="2400" dirty="0" smtClean="0"/>
              <a:t>の基礎特性を実測した。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r>
              <a:rPr lang="ja-JP" altLang="en-US" sz="2400" dirty="0" smtClean="0"/>
              <a:t>実測値を</a:t>
            </a:r>
            <a:r>
              <a:rPr lang="en-US" altLang="ja-JP" sz="2400" dirty="0" smtClean="0"/>
              <a:t>MC</a:t>
            </a:r>
            <a:r>
              <a:rPr lang="ja-JP" altLang="en-US" sz="2400" dirty="0" smtClean="0"/>
              <a:t>に適用し、</a:t>
            </a:r>
            <a:r>
              <a:rPr lang="en-US" altLang="ja-JP" sz="2400" dirty="0" smtClean="0"/>
              <a:t>Requirement</a:t>
            </a:r>
            <a:r>
              <a:rPr lang="ja-JP" altLang="en-US" sz="2400" dirty="0" smtClean="0"/>
              <a:t>を満たす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性能であることを確認した。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Data Driven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0.1 %</a:t>
            </a:r>
            <a:r>
              <a:rPr lang="ja-JP" altLang="en-US" sz="2400" dirty="0" smtClean="0"/>
              <a:t>のオーダー</a:t>
            </a:r>
            <a:r>
              <a:rPr lang="ja-JP" altLang="en-US" sz="2400" dirty="0" smtClean="0"/>
              <a:t>で中性子崩壊を</a:t>
            </a: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見積もることが可能な</a:t>
            </a:r>
            <a:r>
              <a:rPr lang="en-US" altLang="ja-JP" sz="2400" dirty="0" smtClean="0"/>
              <a:t>TPC</a:t>
            </a:r>
            <a:r>
              <a:rPr lang="ja-JP" altLang="en-US" sz="2400" dirty="0" smtClean="0"/>
              <a:t>である！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 smtClean="0"/>
              <a:t>中性子デバイスとその応用</a:t>
            </a:r>
            <a:r>
              <a:rPr lang="en-US" altLang="ja-JP" smtClean="0"/>
              <a:t>V 2012.2.27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A286-BA8B-504F-A077-658326686121}" type="slidenum">
              <a:rPr lang="ja-JP" altLang="en-US" smtClean="0"/>
              <a:pPr/>
              <a:t>9</a:t>
            </a:fld>
            <a:endParaRPr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5981384"/>
              </p:ext>
            </p:extLst>
          </p:nvPr>
        </p:nvGraphicFramePr>
        <p:xfrm>
          <a:off x="4544385" y="193578"/>
          <a:ext cx="4294815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0815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パラメーター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実測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宇宙線検出効率</a:t>
                      </a:r>
                      <a:r>
                        <a:rPr kumimoji="1" lang="en-US" altLang="ja-JP" dirty="0" smtClean="0"/>
                        <a:t>(100kPa)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97 %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宇宙線検出効率</a:t>
                      </a:r>
                      <a:r>
                        <a:rPr kumimoji="1" lang="en-US" altLang="ja-JP" dirty="0" smtClean="0"/>
                        <a:t>(50kPa)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77 %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イオン化時の再結合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12 %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ドリフト中の減衰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(150mm)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4 %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(4 days)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増倍の</a:t>
                      </a:r>
                      <a:r>
                        <a:rPr lang="en-US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非</a:t>
                      </a:r>
                      <a:r>
                        <a:rPr lang="ja-JP" altLang="en-US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一様性</a:t>
                      </a:r>
                      <a:r>
                        <a:rPr lang="en-US" altLang="ja-JP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1" lang="ja-JP" alt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 </a:t>
                      </a:r>
                      <a:r>
                        <a:rPr kumimoji="1" lang="en-US" altLang="ja-JP" dirty="0" smtClean="0"/>
                        <a:t>%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5981384"/>
              </p:ext>
            </p:extLst>
          </p:nvPr>
        </p:nvGraphicFramePr>
        <p:xfrm>
          <a:off x="3904863" y="2972194"/>
          <a:ext cx="4934337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2723"/>
                <a:gridCol w="119161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dirty="0" smtClean="0"/>
                        <a:t>パラメーター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MC</a:t>
                      </a:r>
                      <a:endParaRPr kumimoji="1" lang="ja-JP" alt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β</a:t>
                      </a:r>
                      <a:r>
                        <a:rPr kumimoji="1" lang="ja-JP" altLang="en-US" dirty="0" smtClean="0"/>
                        <a:t>線検出効率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&gt;99.9 %</a:t>
                      </a:r>
                      <a:endParaRPr kumimoji="1" lang="ja-JP" alt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1.4keV</a:t>
                      </a:r>
                      <a:r>
                        <a:rPr kumimoji="1" lang="ja-JP" altLang="en-US" baseline="0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以下の</a:t>
                      </a:r>
                      <a:r>
                        <a:rPr kumimoji="1" lang="en-US" altLang="ja-JP" baseline="0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β(100kPa)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0.026(4)</a:t>
                      </a:r>
                      <a:r>
                        <a:rPr kumimoji="1" lang="en-US" altLang="ja-JP" baseline="0" dirty="0" smtClean="0"/>
                        <a:t> %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1.4keV</a:t>
                      </a:r>
                      <a:r>
                        <a:rPr kumimoji="1" lang="ja-JP" altLang="en-US" baseline="0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以下の</a:t>
                      </a:r>
                      <a:r>
                        <a:rPr kumimoji="1" lang="en-US" altLang="ja-JP" baseline="0" dirty="0" smtClean="0">
                          <a:latin typeface="Lucida Sans Unicode" charset="0"/>
                          <a:ea typeface="ＭＳ Ｐゴシック" charset="0"/>
                          <a:cs typeface="ＭＳ Ｐゴシック" charset="0"/>
                        </a:rPr>
                        <a:t>β(50kPa)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0.061(6) %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ガス起因バックグラウンドの引き算</a:t>
                      </a:r>
                      <a:endParaRPr kumimoji="1" lang="en-US" altLang="ja-JP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による</a:t>
                      </a:r>
                      <a:r>
                        <a:rPr kumimoji="1" lang="en-US" altLang="ja-JP" dirty="0" smtClean="0"/>
                        <a:t>Uncertainty</a:t>
                      </a:r>
                      <a:endParaRPr kumimoji="1" lang="ja-JP" altLang="en-US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0.13 %</a:t>
                      </a:r>
                      <a:endParaRPr kumimoji="1" lang="ja-JP" altLang="en-US" dirty="0" smtClean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875</Words>
  <Application>Microsoft Macintosh PowerPoint</Application>
  <PresentationFormat>画面に合わせる (4:3)</PresentationFormat>
  <Paragraphs>208</Paragraphs>
  <Slides>9</Slides>
  <Notes>9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中性寿命測定 TPCの性能評価</vt:lpstr>
      <vt:lpstr>おさらい</vt:lpstr>
      <vt:lpstr>TPCに求められる性能</vt:lpstr>
      <vt:lpstr>検出効率</vt:lpstr>
      <vt:lpstr>エネルギー分解能</vt:lpstr>
      <vt:lpstr>エネルギー分解能(再結合/減衰)</vt:lpstr>
      <vt:lpstr>エネルギー分解能(減衰/増幅)</vt:lpstr>
      <vt:lpstr>エネルギー分解能(spectra)</vt:lpstr>
      <vt:lpstr>まとめ</vt:lpstr>
    </vt:vector>
  </TitlesOfParts>
  <Company>東京大学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中性寿命測定 TPCの性能評価</dc:title>
  <dc:creator>Takahito YAMADA</dc:creator>
  <cp:lastModifiedBy>Takahito YAMADA</cp:lastModifiedBy>
  <cp:revision>11</cp:revision>
  <dcterms:created xsi:type="dcterms:W3CDTF">2012-02-26T21:24:28Z</dcterms:created>
  <dcterms:modified xsi:type="dcterms:W3CDTF">2012-02-27T00:36:52Z</dcterms:modified>
</cp:coreProperties>
</file>