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04" r:id="rId1"/>
  </p:sldMasterIdLst>
  <p:notesMasterIdLst>
    <p:notesMasterId r:id="rId9"/>
  </p:notesMasterIdLst>
  <p:sldIdLst>
    <p:sldId id="256" r:id="rId2"/>
    <p:sldId id="259" r:id="rId3"/>
    <p:sldId id="261" r:id="rId4"/>
    <p:sldId id="257" r:id="rId5"/>
    <p:sldId id="262" r:id="rId6"/>
    <p:sldId id="258" r:id="rId7"/>
    <p:sldId id="264" r:id="rId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685" autoAdjust="0"/>
    <p:restoredTop sz="93648" autoAdjust="0"/>
  </p:normalViewPr>
  <p:slideViewPr>
    <p:cSldViewPr snapToGrid="0" snapToObjects="1">
      <p:cViewPr>
        <p:scale>
          <a:sx n="75" d="100"/>
          <a:sy n="75" d="100"/>
        </p:scale>
        <p:origin x="-10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81F8-6F5A-CA42-B05F-324BAAB1DEFE}" type="datetimeFigureOut">
              <a:rPr lang="ja-JP" altLang="en-US" smtClean="0"/>
              <a:t>12.2.26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5A6B9-1A62-A443-8B03-92DB46724E5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B_2 : </a:t>
            </a:r>
            <a:r>
              <a:rPr lang="ja-JP" altLang="en-US" dirty="0" smtClean="0"/>
              <a:t>コンクリや鉄が中性子を吸収し、即発</a:t>
            </a:r>
            <a:r>
              <a:rPr lang="en-US" altLang="ja-JP" dirty="0" err="1" smtClean="0"/>
              <a:t>γ</a:t>
            </a:r>
            <a:r>
              <a:rPr lang="ja-JP" altLang="en-US" dirty="0" smtClean="0"/>
              <a:t>を出す、</a:t>
            </a:r>
            <a:r>
              <a:rPr lang="en-US" altLang="ja-JP" dirty="0" smtClean="0"/>
              <a:t>B_3</a:t>
            </a:r>
            <a:r>
              <a:rPr lang="en-US" altLang="ja-JP" baseline="0" dirty="0" smtClean="0"/>
              <a:t> : LIF</a:t>
            </a:r>
            <a:r>
              <a:rPr lang="ja-JP" altLang="en-US" baseline="0" dirty="0" smtClean="0"/>
              <a:t>とかで、</a:t>
            </a:r>
            <a:r>
              <a:rPr lang="en-US" altLang="ja-JP" baseline="0" dirty="0" smtClean="0"/>
              <a:t>B_4 : </a:t>
            </a:r>
            <a:r>
              <a:rPr lang="ja-JP" altLang="en-US" baseline="0" dirty="0" smtClean="0"/>
              <a:t>鉄とか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5A6B9-1A62-A443-8B03-92DB46724E52}" type="slidenum">
              <a:rPr lang="ja-JP" altLang="en-US" smtClean="0"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gamma</a:t>
            </a:r>
            <a:r>
              <a:rPr lang="en-US" altLang="ja-JP" baseline="0" dirty="0" smtClean="0"/>
              <a:t> for 98%, with </a:t>
            </a:r>
            <a:r>
              <a:rPr lang="en-US" altLang="ja-JP" baseline="0" dirty="0" err="1" smtClean="0"/>
              <a:t>Pb</a:t>
            </a:r>
            <a:r>
              <a:rPr lang="en-US" altLang="ja-JP" baseline="0" dirty="0" smtClean="0"/>
              <a:t> , </a:t>
            </a:r>
            <a:r>
              <a:rPr lang="en-US" altLang="ja-JP" baseline="0" dirty="0" err="1" smtClean="0"/>
              <a:t>cosmi</a:t>
            </a:r>
            <a:r>
              <a:rPr lang="en-US" altLang="ja-JP" baseline="0" dirty="0" smtClean="0"/>
              <a:t> for 96%, with Veto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5A6B9-1A62-A443-8B03-92DB46724E52}" type="slidenum">
              <a:rPr lang="ja-JP" altLang="en-US" smtClean="0"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9F51-C26B-4644-AC7E-A618488A626A}" type="datetimeFigureOut">
              <a:rPr lang="en-US" altLang="ja-JP" smtClean="0"/>
              <a:pPr/>
              <a:t>12.2.25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12.2.25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640E-9F31-4444-8D1B-79E1222F8B8F}" type="datetimeFigureOut">
              <a:rPr lang="ja-JP" altLang="en-US" smtClean="0"/>
              <a:t>12.2.25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439D-8C02-AA4B-BC50-652602F241DB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2.png"/><Relationship Id="rId4" Type="http://schemas.openxmlformats.org/officeDocument/2006/relationships/image" Target="../media/image2.png"/><Relationship Id="rId7" Type="http://schemas.openxmlformats.org/officeDocument/2006/relationships/image" Target="../media/image5.pdf"/><Relationship Id="rId11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8" Type="http://schemas.openxmlformats.org/officeDocument/2006/relationships/image" Target="../media/image6.png"/><Relationship Id="rId13" Type="http://schemas.openxmlformats.org/officeDocument/2006/relationships/image" Target="../media/image11.pdf"/><Relationship Id="rId10" Type="http://schemas.openxmlformats.org/officeDocument/2006/relationships/image" Target="../media/image8.png"/><Relationship Id="rId5" Type="http://schemas.openxmlformats.org/officeDocument/2006/relationships/image" Target="../media/image3.pd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pdf"/><Relationship Id="rId3" Type="http://schemas.openxmlformats.org/officeDocument/2006/relationships/image" Target="../media/image1.pd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e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Relationship Id="rId5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gif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3831"/>
            <a:ext cx="7772400" cy="1928306"/>
          </a:xfrm>
          <a:ln w="28575" cmpd="sng"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b="1" i="1" dirty="0"/>
              <a:t>中性子寿命</a:t>
            </a:r>
            <a:r>
              <a:rPr lang="ja-JP" altLang="en-US" b="1" i="1" dirty="0" smtClean="0"/>
              <a:t>測定</a:t>
            </a:r>
            <a:r>
              <a:rPr lang="en-US" altLang="ja-JP" b="1" i="1" dirty="0" smtClean="0"/>
              <a:t/>
            </a:r>
            <a:br>
              <a:rPr lang="en-US" altLang="ja-JP" b="1" i="1" dirty="0" smtClean="0"/>
            </a:br>
            <a:r>
              <a:rPr lang="en-US" altLang="ja-JP" b="1" i="1" dirty="0" smtClean="0"/>
              <a:t>TPC</a:t>
            </a:r>
            <a:r>
              <a:rPr lang="ja-JP" altLang="en-US" b="1" i="1" dirty="0"/>
              <a:t>の低バックグラウンド化</a:t>
            </a:r>
            <a:r>
              <a:rPr lang="ja-JP" altLang="en-US" b="1" i="1" dirty="0" smtClean="0"/>
              <a:t>に</a:t>
            </a:r>
            <a:r>
              <a:rPr lang="en-US" altLang="ja-JP" b="1" i="1" dirty="0" smtClean="0"/>
              <a:t/>
            </a:r>
            <a:br>
              <a:rPr lang="en-US" altLang="ja-JP" b="1" i="1" dirty="0" smtClean="0"/>
            </a:br>
            <a:r>
              <a:rPr lang="ja-JP" altLang="en-US" b="1" i="1" dirty="0" smtClean="0"/>
              <a:t>向けた</a:t>
            </a:r>
            <a:r>
              <a:rPr lang="ja-JP" altLang="en-US" b="1" i="1" dirty="0"/>
              <a:t>取り組み </a:t>
            </a:r>
            <a:r>
              <a:rPr lang="ja-JP" altLang="en-US" b="1" i="1" dirty="0" smtClean="0"/>
              <a:t> </a:t>
            </a:r>
            <a:endParaRPr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7044" y="4181086"/>
            <a:ext cx="7444463" cy="945611"/>
          </a:xfrm>
          <a:ln w="12700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東京大学大学院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理学系研究科物理学専攻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山下研究室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東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直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478421" y="2498846"/>
            <a:ext cx="6047189" cy="14773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3860800" cy="1033462"/>
          </a:xfrm>
          <a:ln w="38100" cmpd="sng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sz="3200" b="1" i="1" dirty="0" smtClean="0"/>
              <a:t>ベータ</a:t>
            </a:r>
            <a:r>
              <a:rPr lang="en-US" altLang="ja-JP" sz="3200" b="1" i="1" dirty="0" smtClean="0"/>
              <a:t>decay</a:t>
            </a:r>
            <a:r>
              <a:rPr lang="ja-JP" altLang="en-US" sz="3200" b="1" i="1" dirty="0" smtClean="0"/>
              <a:t>に対する</a:t>
            </a:r>
            <a:r>
              <a:rPr lang="en-US" altLang="ja-JP" sz="3200" b="1" i="1" dirty="0" smtClean="0"/>
              <a:t/>
            </a:r>
            <a:br>
              <a:rPr lang="en-US" altLang="ja-JP" sz="3200" b="1" i="1" dirty="0" smtClean="0"/>
            </a:br>
            <a:r>
              <a:rPr lang="ja-JP" altLang="en-US" sz="3200" b="1" i="1" dirty="0" smtClean="0"/>
              <a:t>様々なバックグラウンド</a:t>
            </a:r>
            <a:endParaRPr lang="ja-JP" altLang="en-US" sz="3200" b="1" i="1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52600" y="1493064"/>
            <a:ext cx="5729689" cy="52623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872121" y="2600446"/>
            <a:ext cx="234000" cy="234000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859421" y="2913660"/>
            <a:ext cx="551321" cy="227610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842539" y="3153970"/>
            <a:ext cx="236963" cy="215900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834021" y="3395269"/>
            <a:ext cx="330200" cy="24249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347242" y="2498846"/>
            <a:ext cx="6356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β</a:t>
            </a:r>
            <a:r>
              <a:rPr kumimoji="1" lang="en-US" altLang="ja-JP" dirty="0" smtClean="0"/>
              <a:t> decay signal</a:t>
            </a:r>
          </a:p>
          <a:p>
            <a:r>
              <a:rPr lang="en-US" altLang="ja-JP" dirty="0" smtClean="0"/>
              <a:t>: energy cut</a:t>
            </a:r>
            <a:r>
              <a:rPr lang="ja-JP" altLang="en-US" dirty="0" smtClean="0"/>
              <a:t>で除去</a:t>
            </a:r>
            <a:endParaRPr lang="en-US" altLang="ja-JP" dirty="0" smtClean="0"/>
          </a:p>
          <a:p>
            <a:r>
              <a:rPr lang="en-US" altLang="ja-JP" dirty="0" smtClean="0"/>
              <a:t>: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</a:t>
            </a:r>
            <a:r>
              <a:rPr lang="ja-JP" altLang="en-US" dirty="0" smtClean="0"/>
              <a:t>の分圧を変えた測定を行うことにより除去</a:t>
            </a:r>
            <a:endParaRPr lang="en-US" altLang="ja-JP" dirty="0" smtClean="0"/>
          </a:p>
          <a:p>
            <a:r>
              <a:rPr lang="en-US" altLang="ja-JP" dirty="0" smtClean="0"/>
              <a:t>: TOF</a:t>
            </a:r>
            <a:r>
              <a:rPr lang="ja-JP" altLang="en-US" dirty="0" smtClean="0"/>
              <a:t>スペクトルを用いることによって除去</a:t>
            </a:r>
            <a:endParaRPr lang="en-US" altLang="ja-JP" dirty="0" smtClean="0"/>
          </a:p>
          <a:p>
            <a:r>
              <a:rPr lang="en-US" altLang="ja-JP" dirty="0" smtClean="0"/>
              <a:t>: </a:t>
            </a:r>
            <a:r>
              <a:rPr lang="ja-JP" altLang="en-US" dirty="0" smtClean="0"/>
              <a:t>全圧を変えた測定を行うことにより除去</a:t>
            </a:r>
            <a:endParaRPr lang="en-US" altLang="ja-JP" dirty="0" smtClean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840281" y="3690274"/>
            <a:ext cx="296519" cy="247800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605420" y="4937395"/>
            <a:ext cx="533401" cy="391717"/>
          </a:xfrm>
          <a:prstGeom prst="rect">
            <a:avLst/>
          </a:prstGeom>
        </p:spPr>
      </p:pic>
      <p:sp>
        <p:nvSpPr>
          <p:cNvPr id="16" name="左中かっこ 15"/>
          <p:cNvSpPr/>
          <p:nvPr/>
        </p:nvSpPr>
        <p:spPr>
          <a:xfrm>
            <a:off x="2143522" y="4356100"/>
            <a:ext cx="331240" cy="16339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57921" y="4476148"/>
            <a:ext cx="3088358" cy="1323439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/>
              <a:t>B</a:t>
            </a:r>
            <a:r>
              <a:rPr kumimoji="1" lang="en-US" altLang="ja-JP" sz="2000" i="1" baseline="-25000" dirty="0" smtClean="0"/>
              <a:t>2</a:t>
            </a:r>
            <a:r>
              <a:rPr kumimoji="1" lang="en-US" altLang="ja-JP" sz="2000" baseline="-25000" dirty="0" smtClean="0"/>
              <a:t> </a:t>
            </a:r>
            <a:r>
              <a:rPr kumimoji="1" lang="en-US" altLang="ja-JP" sz="2000" dirty="0" smtClean="0"/>
              <a:t>: </a:t>
            </a:r>
            <a:r>
              <a:rPr lang="en-US" altLang="ja-JP" sz="2000" dirty="0" smtClean="0"/>
              <a:t>TPC</a:t>
            </a:r>
            <a:r>
              <a:rPr lang="ja-JP" altLang="en-US" sz="2000" dirty="0" smtClean="0"/>
              <a:t>外からの即発</a:t>
            </a:r>
            <a:r>
              <a:rPr lang="en-US" altLang="ja-JP" sz="2000" dirty="0" err="1" smtClean="0"/>
              <a:t>γ</a:t>
            </a:r>
            <a:r>
              <a:rPr lang="ja-JP" altLang="en-US" sz="2000" dirty="0" smtClean="0"/>
              <a:t>線</a:t>
            </a:r>
            <a:endParaRPr kumimoji="1" lang="en-US" altLang="ja-JP" sz="2000" dirty="0" smtClean="0"/>
          </a:p>
          <a:p>
            <a:r>
              <a:rPr lang="en-US" altLang="ja-JP" sz="2000" i="1" dirty="0" smtClean="0"/>
              <a:t>B</a:t>
            </a:r>
            <a:r>
              <a:rPr lang="en-US" altLang="ja-JP" sz="2000" i="1" baseline="-25000" dirty="0" smtClean="0"/>
              <a:t>3 </a:t>
            </a:r>
            <a:r>
              <a:rPr lang="en-US" altLang="ja-JP" sz="2000" dirty="0" smtClean="0"/>
              <a:t>: TPC</a:t>
            </a:r>
            <a:r>
              <a:rPr lang="ja-JP" altLang="en-US" sz="2000" dirty="0" smtClean="0"/>
              <a:t>内での放射化起因</a:t>
            </a:r>
            <a:endParaRPr lang="en-US" altLang="ja-JP" sz="2000" dirty="0" smtClean="0"/>
          </a:p>
          <a:p>
            <a:r>
              <a:rPr lang="en-US" altLang="ja-JP" sz="2000" i="1" dirty="0" smtClean="0"/>
              <a:t>B</a:t>
            </a:r>
            <a:r>
              <a:rPr lang="en-US" altLang="ja-JP" sz="2000" i="1" baseline="-25000" dirty="0" smtClean="0"/>
              <a:t>4 </a:t>
            </a:r>
            <a:r>
              <a:rPr lang="en-US" altLang="ja-JP" sz="2000" dirty="0" smtClean="0"/>
              <a:t>: TPC</a:t>
            </a:r>
            <a:r>
              <a:rPr lang="ja-JP" altLang="en-US" sz="2000" dirty="0" smtClean="0"/>
              <a:t>外での放射化起因</a:t>
            </a:r>
            <a:r>
              <a:rPr lang="en-US" altLang="ja-JP" sz="2000" dirty="0" smtClean="0"/>
              <a:t>  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i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: </a:t>
            </a:r>
            <a:r>
              <a:rPr lang="ja-JP" altLang="en-US" sz="2000" dirty="0" smtClean="0">
                <a:solidFill>
                  <a:srgbClr val="FF0000"/>
                </a:solidFill>
              </a:rPr>
              <a:t>環境放射線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19" name="曲折矢印 18"/>
          <p:cNvSpPr/>
          <p:nvPr/>
        </p:nvSpPr>
        <p:spPr>
          <a:xfrm rot="16200000">
            <a:off x="3322181" y="5888486"/>
            <a:ext cx="647700" cy="626615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49279" y="6197600"/>
            <a:ext cx="2057400" cy="3693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これを極力減らす</a:t>
            </a:r>
            <a:r>
              <a:rPr kumimoji="1" lang="en-US" altLang="ja-JP" dirty="0" smtClean="0"/>
              <a:t>!!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02992" y="2104114"/>
            <a:ext cx="4821908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除去方法別に</a:t>
            </a:r>
            <a:r>
              <a:rPr kumimoji="1" lang="en-US" altLang="ja-JP" dirty="0" smtClean="0"/>
              <a:t>categorize</a:t>
            </a:r>
            <a:r>
              <a:rPr lang="ja-JP" altLang="en-US" dirty="0" smtClean="0"/>
              <a:t>された</a:t>
            </a:r>
            <a:r>
              <a:rPr kumimoji="1" lang="ja-JP" altLang="en-US" dirty="0" smtClean="0"/>
              <a:t>バックグラウンド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16937" y="4954613"/>
            <a:ext cx="2692400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環境</a:t>
            </a:r>
            <a:r>
              <a:rPr lang="en-US" altLang="ja-JP" dirty="0" err="1" smtClean="0"/>
              <a:t>γ</a:t>
            </a:r>
            <a:r>
              <a:rPr lang="ja-JP" altLang="en-US" dirty="0" smtClean="0"/>
              <a:t>線</a:t>
            </a:r>
            <a:endParaRPr lang="en-US" altLang="ja-JP" dirty="0" smtClean="0"/>
          </a:p>
          <a:p>
            <a:r>
              <a:rPr kumimoji="1" lang="ja-JP" altLang="en-US" dirty="0" smtClean="0"/>
              <a:t>宇宙線</a:t>
            </a:r>
            <a:endParaRPr lang="en-US" altLang="ja-JP" dirty="0" smtClean="0"/>
          </a:p>
          <a:p>
            <a:r>
              <a:rPr kumimoji="1" lang="en-US" altLang="ja-JP" dirty="0" smtClean="0"/>
              <a:t>TPC</a:t>
            </a:r>
            <a:r>
              <a:rPr kumimoji="1" lang="ja-JP" altLang="en-US" dirty="0" smtClean="0"/>
              <a:t>の放射性物質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23" name="左中かっこ 22"/>
          <p:cNvSpPr/>
          <p:nvPr/>
        </p:nvSpPr>
        <p:spPr>
          <a:xfrm>
            <a:off x="5798679" y="4954613"/>
            <a:ext cx="370658" cy="923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4406900" y="5416278"/>
            <a:ext cx="1302879" cy="23090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628" y="152400"/>
            <a:ext cx="5461000" cy="596900"/>
          </a:xfrm>
          <a:ln w="38100" cmpd="sng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b="1" i="1" dirty="0" smtClean="0"/>
              <a:t>低バックグラウンド環境</a:t>
            </a:r>
            <a:endParaRPr lang="ja-JP" altLang="en-US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2628" y="10541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000" i="1" dirty="0" smtClean="0"/>
              <a:t>・</a:t>
            </a:r>
            <a:r>
              <a:rPr lang="en-US" altLang="ja-JP" sz="2000" i="1" dirty="0" smtClean="0"/>
              <a:t> </a:t>
            </a:r>
            <a:r>
              <a:rPr lang="ja-JP" altLang="en-US" sz="2000" i="1" dirty="0" smtClean="0"/>
              <a:t>鉛遮蔽＆宇宙線</a:t>
            </a:r>
            <a:r>
              <a:rPr lang="en-US" altLang="ja-JP" sz="2000" i="1" dirty="0" smtClean="0"/>
              <a:t>Veto</a:t>
            </a:r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ja-JP" sz="2000" i="1" dirty="0" smtClean="0"/>
              <a:t>・</a:t>
            </a:r>
            <a:r>
              <a:rPr lang="en-US" altLang="ja-JP" sz="2000" i="1" dirty="0" smtClean="0"/>
              <a:t> signal selection</a:t>
            </a:r>
          </a:p>
          <a:p>
            <a:pPr>
              <a:buNone/>
            </a:pPr>
            <a:r>
              <a:rPr lang="en-US" altLang="ja-JP" sz="2000" dirty="0" smtClean="0"/>
              <a:t>        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Energy cut	: 1.4keV</a:t>
            </a:r>
            <a:r>
              <a:rPr lang="ja-JP" altLang="en-US" sz="2000" dirty="0" smtClean="0"/>
              <a:t>以上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   </a:t>
            </a:r>
            <a:r>
              <a:rPr lang="ja-JP" altLang="ja-JP" sz="2000" dirty="0" smtClean="0"/>
              <a:t>・</a:t>
            </a:r>
            <a:r>
              <a:rPr lang="en-US" altLang="ja-JP" sz="2000" dirty="0" err="1" smtClean="0"/>
              <a:t>Fiducial</a:t>
            </a:r>
            <a:r>
              <a:rPr lang="en-US" altLang="ja-JP" sz="2000" dirty="0" smtClean="0"/>
              <a:t> cut	: beam region</a:t>
            </a:r>
            <a:r>
              <a:rPr lang="ja-JP" altLang="en-US" sz="2000" dirty="0" smtClean="0"/>
              <a:t>での</a:t>
            </a:r>
            <a:r>
              <a:rPr lang="en-US" altLang="ja-JP" sz="2000" dirty="0" smtClean="0"/>
              <a:t>hit</a:t>
            </a:r>
          </a:p>
        </p:txBody>
      </p:sp>
      <p:pic>
        <p:nvPicPr>
          <p:cNvPr id="4" name="図 7" descr="P10002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18508" y="1512579"/>
            <a:ext cx="1380956" cy="173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 descr="P10002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87429" y="1503740"/>
            <a:ext cx="1427147" cy="177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81000" y="4152900"/>
          <a:ext cx="4851400" cy="150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850"/>
                <a:gridCol w="1212850"/>
                <a:gridCol w="1212850"/>
                <a:gridCol w="1212850"/>
              </a:tblGrid>
              <a:tr h="481963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全計数率</a:t>
                      </a:r>
                      <a:r>
                        <a:rPr kumimoji="1" lang="en-US" altLang="ja-JP" sz="1400" dirty="0" smtClean="0"/>
                        <a:t>[cps]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Energy cut</a:t>
                      </a:r>
                      <a:r>
                        <a:rPr kumimoji="1" lang="ja-JP" altLang="en-US" sz="1400" dirty="0" smtClean="0"/>
                        <a:t>後</a:t>
                      </a:r>
                      <a:r>
                        <a:rPr kumimoji="1" lang="en-US" altLang="ja-JP" sz="1400" dirty="0" smtClean="0"/>
                        <a:t>[cps]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Fiducial</a:t>
                      </a:r>
                      <a:r>
                        <a:rPr kumimoji="1" lang="en-US" altLang="ja-JP" sz="1400" dirty="0" smtClean="0"/>
                        <a:t> cut</a:t>
                      </a:r>
                      <a:r>
                        <a:rPr kumimoji="1" lang="ja-JP" altLang="en-US" sz="1400" dirty="0" smtClean="0"/>
                        <a:t>後</a:t>
                      </a:r>
                      <a:r>
                        <a:rPr kumimoji="1" lang="en-US" altLang="ja-JP" sz="1400" dirty="0" smtClean="0"/>
                        <a:t>[cps]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35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遮蔽なし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123.7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100.1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30.7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35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鉛遮蔽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58.4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44.2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13.9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81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宇宙線</a:t>
                      </a:r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Veto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7.7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4.3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1.4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円/楕円 8"/>
          <p:cNvSpPr/>
          <p:nvPr/>
        </p:nvSpPr>
        <p:spPr>
          <a:xfrm>
            <a:off x="4406900" y="5251450"/>
            <a:ext cx="419100" cy="40739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36329" y="5824835"/>
            <a:ext cx="2692400" cy="92333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環境</a:t>
            </a:r>
            <a:r>
              <a:rPr lang="en-US" altLang="ja-JP" dirty="0" err="1" smtClean="0"/>
              <a:t>γ</a:t>
            </a:r>
            <a:r>
              <a:rPr lang="ja-JP" altLang="en-US" dirty="0" smtClean="0"/>
              <a:t>線</a:t>
            </a:r>
            <a:r>
              <a:rPr lang="en-US" altLang="ja-JP" dirty="0"/>
              <a:t>	</a:t>
            </a:r>
            <a:r>
              <a:rPr lang="en-US" altLang="ja-JP" dirty="0" smtClean="0"/>
              <a:t>		:0.8cps</a:t>
            </a:r>
          </a:p>
          <a:p>
            <a:r>
              <a:rPr kumimoji="1" lang="ja-JP" altLang="en-US" dirty="0" smtClean="0"/>
              <a:t>宇宙線</a:t>
            </a:r>
            <a:r>
              <a:rPr kumimoji="1" lang="en-US" altLang="ja-JP" dirty="0" smtClean="0"/>
              <a:t>(96%)		</a:t>
            </a:r>
            <a:r>
              <a:rPr lang="en-US" altLang="ja-JP" dirty="0" smtClean="0"/>
              <a:t>:0.5cps</a:t>
            </a:r>
          </a:p>
          <a:p>
            <a:r>
              <a:rPr kumimoji="1" lang="en-US" altLang="ja-JP" dirty="0" smtClean="0"/>
              <a:t>TPC</a:t>
            </a:r>
            <a:r>
              <a:rPr kumimoji="1" lang="ja-JP" altLang="en-US" dirty="0" smtClean="0"/>
              <a:t>の放射性物質</a:t>
            </a:r>
            <a:r>
              <a:rPr kumimoji="1" lang="en-US" altLang="ja-JP" dirty="0" smtClean="0"/>
              <a:t>	:0.1cps</a:t>
            </a:r>
            <a:endParaRPr kumimoji="1" lang="ja-JP" altLang="en-US" dirty="0"/>
          </a:p>
        </p:txBody>
      </p:sp>
      <p:cxnSp>
        <p:nvCxnSpPr>
          <p:cNvPr id="12" name="Shape 11"/>
          <p:cNvCxnSpPr>
            <a:stCxn id="9" idx="4"/>
            <a:endCxn id="10" idx="3"/>
          </p:cNvCxnSpPr>
          <p:nvPr/>
        </p:nvCxnSpPr>
        <p:spPr>
          <a:xfrm rot="5400000">
            <a:off x="4058763" y="5728813"/>
            <a:ext cx="627654" cy="487721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Env_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73376" y="415554"/>
            <a:ext cx="2782048" cy="2698635"/>
          </a:xfrm>
          <a:prstGeom prst="rect">
            <a:avLst/>
          </a:prstGeom>
        </p:spPr>
      </p:pic>
      <p:pic>
        <p:nvPicPr>
          <p:cNvPr id="15" name="図 14" descr="Uncertainty_stat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78076" y="3110328"/>
            <a:ext cx="3524624" cy="341894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300603" y="6190735"/>
            <a:ext cx="233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B’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</a:rPr>
              <a:t>/S</a:t>
            </a:r>
            <a:r>
              <a:rPr lang="en-US" altLang="ja-JP" dirty="0" smtClean="0">
                <a:solidFill>
                  <a:srgbClr val="FF0000"/>
                </a:solidFill>
              </a:rPr>
              <a:t> 〜 1</a:t>
            </a:r>
            <a:r>
              <a:rPr lang="ja-JP" altLang="en-US" dirty="0" smtClean="0">
                <a:solidFill>
                  <a:srgbClr val="FF0000"/>
                </a:solidFill>
              </a:rPr>
              <a:t>を達成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90569" y="284956"/>
            <a:ext cx="1287463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dirty="0"/>
              <a:t>Energy cut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873986" y="1199546"/>
            <a:ext cx="5181114" cy="23136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815" y="139700"/>
            <a:ext cx="7632700" cy="876300"/>
          </a:xfrm>
          <a:ln w="28575" cmpd="sng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b="1" i="1" dirty="0" smtClean="0"/>
              <a:t>各</a:t>
            </a:r>
            <a:r>
              <a:rPr lang="en-US" altLang="ja-JP" b="1" i="1" dirty="0" smtClean="0"/>
              <a:t>Veto </a:t>
            </a:r>
            <a:r>
              <a:rPr lang="en-US" altLang="ja-JP" b="1" i="1" dirty="0" err="1" smtClean="0"/>
              <a:t>Scintillator</a:t>
            </a:r>
            <a:r>
              <a:rPr lang="ja-JP" altLang="en-US" b="1" i="1" dirty="0" smtClean="0"/>
              <a:t>の</a:t>
            </a:r>
            <a:r>
              <a:rPr lang="en-US" altLang="ja-JP" b="1" i="1" dirty="0" smtClean="0"/>
              <a:t>efficiency</a:t>
            </a:r>
            <a:r>
              <a:rPr lang="ja-JP" altLang="en-US" b="1" i="1" dirty="0" smtClean="0"/>
              <a:t>評価</a:t>
            </a:r>
            <a:endParaRPr lang="ja-JP" altLang="en-US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152400" y="1443090"/>
            <a:ext cx="4026386" cy="2070101"/>
          </a:xfrm>
        </p:spPr>
        <p:txBody>
          <a:bodyPr/>
          <a:lstStyle/>
          <a:p>
            <a:pPr>
              <a:buNone/>
            </a:pPr>
            <a:r>
              <a:rPr lang="en-US" altLang="ja-JP" sz="2400" dirty="0" smtClean="0"/>
              <a:t>     7</a:t>
            </a:r>
            <a:r>
              <a:rPr lang="ja-JP" altLang="en-US" sz="2400" dirty="0" smtClean="0"/>
              <a:t>枚</a:t>
            </a:r>
            <a:r>
              <a:rPr lang="ja-JP" altLang="en-US" sz="2400" dirty="0" smtClean="0"/>
              <a:t>のシンチレータからなる</a:t>
            </a:r>
            <a:r>
              <a:rPr lang="en-US" altLang="ja-JP" sz="2400" dirty="0" smtClean="0"/>
              <a:t>Veto Counter</a:t>
            </a:r>
            <a:r>
              <a:rPr lang="ja-JP" altLang="en-US" sz="2400" dirty="0" smtClean="0"/>
              <a:t>を解体し、各シンチレータの</a:t>
            </a:r>
            <a:r>
              <a:rPr lang="en-US" altLang="ja-JP" sz="2400" dirty="0" smtClean="0"/>
              <a:t>efficiency</a:t>
            </a:r>
            <a:r>
              <a:rPr lang="ja-JP" altLang="en-US" sz="2400" dirty="0" smtClean="0"/>
              <a:t>を測定</a:t>
            </a:r>
            <a:r>
              <a:rPr lang="ja-JP" altLang="ja-JP" sz="2400" dirty="0"/>
              <a:t>。</a:t>
            </a:r>
            <a:endParaRPr lang="en-US" altLang="ja-JP" sz="2400" dirty="0" smtClean="0"/>
          </a:p>
          <a:p>
            <a:pPr>
              <a:buNone/>
            </a:pPr>
            <a:endParaRPr lang="ja-JP" altLang="en-US" dirty="0"/>
          </a:p>
        </p:txBody>
      </p:sp>
      <p:pic>
        <p:nvPicPr>
          <p:cNvPr id="4" name="図 3" descr="P10002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47182" y="1304622"/>
            <a:ext cx="1683235" cy="209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6162771" y="2222499"/>
            <a:ext cx="399858" cy="279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ピクチャ 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29" y="1304622"/>
            <a:ext cx="1835366" cy="2098672"/>
          </a:xfrm>
          <a:prstGeom prst="rect">
            <a:avLst/>
          </a:prstGeom>
        </p:spPr>
      </p:pic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3339616" y="3695696"/>
          <a:ext cx="5689602" cy="260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/>
                <a:gridCol w="948267"/>
                <a:gridCol w="948267"/>
                <a:gridCol w="948267"/>
                <a:gridCol w="948267"/>
                <a:gridCol w="948267"/>
              </a:tblGrid>
              <a:tr h="5152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Position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A[%]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B[%]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C[%]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D[%]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E[%]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98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Top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99.53</a:t>
                      </a:r>
                      <a:r>
                        <a:rPr kumimoji="1" lang="en-US" altLang="ja-JP" sz="1200" dirty="0" smtClean="0"/>
                        <a:t>±0.27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99.57</a:t>
                      </a:r>
                      <a:r>
                        <a:rPr kumimoji="1" lang="en-US" altLang="ja-JP" sz="1200" dirty="0" smtClean="0"/>
                        <a:t>±0.08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99.19</a:t>
                      </a:r>
                      <a:r>
                        <a:rPr kumimoji="1" lang="en-US" altLang="ja-JP" sz="1200" dirty="0" smtClean="0"/>
                        <a:t>±0.27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99.73</a:t>
                      </a:r>
                      <a:r>
                        <a:rPr kumimoji="1" lang="en-US" altLang="ja-JP" sz="1200" dirty="0" smtClean="0"/>
                        <a:t>±0.16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99.12</a:t>
                      </a:r>
                      <a:r>
                        <a:rPr kumimoji="1" lang="en-US" altLang="ja-JP" sz="1200" dirty="0" smtClean="0"/>
                        <a:t>±0.29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98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Front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99.60</a:t>
                      </a:r>
                      <a:r>
                        <a:rPr kumimoji="1" lang="en-US" altLang="ja-JP" sz="1200" dirty="0" smtClean="0"/>
                        <a:t>±0.08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98.83</a:t>
                      </a:r>
                      <a:r>
                        <a:rPr kumimoji="1" lang="en-US" altLang="ja-JP" sz="1200" dirty="0" smtClean="0"/>
                        <a:t>±0.32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99.64</a:t>
                      </a:r>
                      <a:r>
                        <a:rPr kumimoji="1" lang="en-US" altLang="ja-JP" sz="1200" dirty="0" smtClean="0"/>
                        <a:t>±0.16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98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Back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99.76</a:t>
                      </a:r>
                      <a:r>
                        <a:rPr kumimoji="1" lang="en-US" altLang="ja-JP" sz="1200" dirty="0" smtClean="0"/>
                        <a:t>±0.06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98.92</a:t>
                      </a:r>
                      <a:r>
                        <a:rPr kumimoji="1" lang="en-US" altLang="ja-JP" sz="1200" dirty="0" smtClean="0"/>
                        <a:t>±0.31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99.73</a:t>
                      </a:r>
                      <a:r>
                        <a:rPr kumimoji="1" lang="en-US" altLang="ja-JP" sz="1200" dirty="0" smtClean="0"/>
                        <a:t>±0.16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98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Right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100.00</a:t>
                      </a:r>
                      <a:r>
                        <a:rPr kumimoji="1" lang="en-US" altLang="ja-JP" sz="1200" baseline="-25000" dirty="0" smtClean="0"/>
                        <a:t>−</a:t>
                      </a:r>
                      <a:r>
                        <a:rPr kumimoji="1" lang="en-US" altLang="ja-JP" sz="1200" dirty="0" smtClean="0"/>
                        <a:t>0.24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99.76</a:t>
                      </a:r>
                      <a:r>
                        <a:rPr kumimoji="1" lang="en-US" altLang="ja-JP" sz="1200" dirty="0" smtClean="0"/>
                        <a:t>±0.07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98.74</a:t>
                      </a:r>
                      <a:r>
                        <a:rPr kumimoji="1" lang="en-US" altLang="ja-JP" sz="1200" dirty="0" smtClean="0"/>
                        <a:t>±0.34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99.73</a:t>
                      </a:r>
                      <a:r>
                        <a:rPr kumimoji="1" lang="en-US" altLang="ja-JP" sz="1200" dirty="0" smtClean="0"/>
                        <a:t>±0.16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98.34</a:t>
                      </a:r>
                      <a:r>
                        <a:rPr kumimoji="1" lang="en-US" altLang="ja-JP" sz="1200" dirty="0" smtClean="0"/>
                        <a:t>±0.40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98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Left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99.69</a:t>
                      </a:r>
                      <a:r>
                        <a:rPr kumimoji="1" lang="en-US" altLang="ja-JP" sz="1200" dirty="0" smtClean="0"/>
                        <a:t>±0.22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99.46</a:t>
                      </a:r>
                      <a:r>
                        <a:rPr kumimoji="1" lang="en-US" altLang="ja-JP" sz="1200" dirty="0" smtClean="0"/>
                        <a:t>±0.09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97.66</a:t>
                      </a:r>
                      <a:r>
                        <a:rPr kumimoji="1" lang="en-US" altLang="ja-JP" sz="1200" dirty="0" smtClean="0"/>
                        <a:t>±0.46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99.82</a:t>
                      </a:r>
                      <a:r>
                        <a:rPr kumimoji="1" lang="en-US" altLang="ja-JP" sz="1200" dirty="0" smtClean="0"/>
                        <a:t>±0.13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98.93</a:t>
                      </a:r>
                      <a:r>
                        <a:rPr kumimoji="1" lang="en-US" altLang="ja-JP" sz="1200" dirty="0" smtClean="0"/>
                        <a:t>±0.32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98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XFront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98.58</a:t>
                      </a:r>
                      <a:r>
                        <a:rPr kumimoji="1" lang="en-US" altLang="ja-JP" sz="1200" dirty="0" smtClean="0"/>
                        <a:t>±0.47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98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Xback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97.95</a:t>
                      </a:r>
                      <a:r>
                        <a:rPr kumimoji="1" lang="en-US" altLang="ja-JP" sz="1200" dirty="0" smtClean="0"/>
                        <a:t>±0.57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4754502" y="6420936"/>
            <a:ext cx="3149600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最も低いものでも</a:t>
            </a:r>
            <a:r>
              <a:rPr kumimoji="1" lang="en-US" altLang="ja-JP" dirty="0" smtClean="0"/>
              <a:t>97.7%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性能</a:t>
            </a:r>
            <a:endParaRPr kumimoji="1" lang="ja-JP" altLang="en-US" dirty="0"/>
          </a:p>
        </p:txBody>
      </p:sp>
      <p:pic>
        <p:nvPicPr>
          <p:cNvPr id="17" name="図 16" descr="ピクチャ 6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6" y="3005191"/>
            <a:ext cx="3357449" cy="3351243"/>
          </a:xfrm>
          <a:prstGeom prst="rect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900" y="211138"/>
            <a:ext cx="5778500" cy="754062"/>
          </a:xfrm>
          <a:ln w="38100" cmpd="sng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i="1" dirty="0" smtClean="0"/>
              <a:t>extra</a:t>
            </a:r>
            <a:r>
              <a:rPr lang="ja-JP" altLang="en-US" b="1" i="1" dirty="0" smtClean="0"/>
              <a:t>シンチレータの</a:t>
            </a:r>
            <a:r>
              <a:rPr lang="en-US" altLang="ja-JP" b="1" i="1" dirty="0" smtClean="0"/>
              <a:t>work</a:t>
            </a:r>
            <a:endParaRPr lang="ja-JP" altLang="en-US" b="1" i="1" dirty="0"/>
          </a:p>
        </p:txBody>
      </p:sp>
      <p:pic>
        <p:nvPicPr>
          <p:cNvPr id="4" name="図 3" descr="ピクチャ 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11" y="3656850"/>
            <a:ext cx="1941978" cy="12946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2300" y="1182468"/>
            <a:ext cx="397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前回の</a:t>
            </a:r>
            <a:r>
              <a:rPr kumimoji="1" lang="en-US" altLang="ja-JP" dirty="0" smtClean="0"/>
              <a:t>beam time</a:t>
            </a:r>
            <a:r>
              <a:rPr kumimoji="1" lang="ja-JP" altLang="en-US" dirty="0" smtClean="0"/>
              <a:t>では</a:t>
            </a:r>
            <a:r>
              <a:rPr lang="en-US" altLang="ja-JP" dirty="0" smtClean="0"/>
              <a:t>extra</a:t>
            </a:r>
            <a:r>
              <a:rPr lang="ja-JP" altLang="en-US" dirty="0" smtClean="0"/>
              <a:t>シンチは正しく</a:t>
            </a:r>
            <a:r>
              <a:rPr lang="en-US" altLang="ja-JP" dirty="0" smtClean="0"/>
              <a:t>work</a:t>
            </a:r>
            <a:r>
              <a:rPr lang="ja-JP" altLang="en-US" dirty="0" smtClean="0"/>
              <a:t>していなかった。</a:t>
            </a:r>
            <a:endParaRPr kumimoji="1" lang="ja-JP" altLang="en-US" dirty="0"/>
          </a:p>
        </p:txBody>
      </p:sp>
      <p:sp>
        <p:nvSpPr>
          <p:cNvPr id="7" name="上矢印 6"/>
          <p:cNvSpPr/>
          <p:nvPr/>
        </p:nvSpPr>
        <p:spPr>
          <a:xfrm>
            <a:off x="2311400" y="2057400"/>
            <a:ext cx="431800" cy="4572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1000" y="2825065"/>
            <a:ext cx="4368800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1. PMT</a:t>
            </a:r>
            <a:r>
              <a:rPr lang="ja-JP" altLang="en-US" dirty="0" smtClean="0"/>
              <a:t>にかける</a:t>
            </a:r>
            <a:r>
              <a:rPr lang="en-US" altLang="ja-JP" dirty="0" smtClean="0"/>
              <a:t>HV</a:t>
            </a:r>
            <a:r>
              <a:rPr lang="ja-JP" altLang="en-US" dirty="0" smtClean="0"/>
              <a:t>が不適当</a:t>
            </a:r>
            <a:r>
              <a:rPr lang="ja-JP" altLang="ja-JP" dirty="0" smtClean="0"/>
              <a:t>、</a:t>
            </a:r>
            <a:r>
              <a:rPr lang="en-US" altLang="ja-JP" dirty="0" smtClean="0"/>
              <a:t>spiky noise</a:t>
            </a:r>
          </a:p>
          <a:p>
            <a:r>
              <a:rPr kumimoji="1" lang="en-US" altLang="ja-JP" dirty="0" smtClean="0"/>
              <a:t>2. </a:t>
            </a:r>
            <a:r>
              <a:rPr lang="ja-JP" altLang="en-US" dirty="0" smtClean="0"/>
              <a:t>他の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との走行時間差（</a:t>
            </a:r>
            <a:r>
              <a:rPr lang="en-US" altLang="ja-JP" dirty="0" smtClean="0"/>
              <a:t>26ns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381000" y="4065368"/>
            <a:ext cx="673100" cy="433169"/>
          </a:xfrm>
          <a:prstGeom prst="righ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44600" y="4065368"/>
            <a:ext cx="2133600" cy="646331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新しい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r>
              <a:rPr lang="en-US" altLang="ja-JP" dirty="0" smtClean="0"/>
              <a:t>delay</a:t>
            </a:r>
            <a:r>
              <a:rPr lang="ja-JP" altLang="en-US" dirty="0" smtClean="0"/>
              <a:t>の再調節</a:t>
            </a:r>
            <a:endParaRPr lang="en-US" altLang="ja-JP" dirty="0" smtClean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704850" y="5151120"/>
          <a:ext cx="77342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884"/>
                <a:gridCol w="839916"/>
                <a:gridCol w="774700"/>
                <a:gridCol w="901700"/>
                <a:gridCol w="802242"/>
                <a:gridCol w="886858"/>
                <a:gridCol w="927100"/>
                <a:gridCol w="110489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Front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Back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XFront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XBack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計数率</a:t>
                      </a:r>
                      <a:r>
                        <a:rPr kumimoji="1" lang="en-US" altLang="ja-JP" dirty="0" smtClean="0"/>
                        <a:t>[cps]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左中かっこ 11"/>
          <p:cNvSpPr/>
          <p:nvPr/>
        </p:nvSpPr>
        <p:spPr>
          <a:xfrm rot="16200000">
            <a:off x="5111115" y="3042287"/>
            <a:ext cx="401320" cy="6254748"/>
          </a:xfrm>
          <a:prstGeom prst="leftBrac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46600" y="6419334"/>
            <a:ext cx="15494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OR : 1134cps</a:t>
            </a:r>
            <a:endParaRPr kumimoji="1" lang="ja-JP" altLang="en-US" dirty="0"/>
          </a:p>
        </p:txBody>
      </p:sp>
      <p:pic>
        <p:nvPicPr>
          <p:cNvPr id="14" name="図 13" descr="P1000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53173" y="1734420"/>
            <a:ext cx="3850836" cy="2888127"/>
          </a:xfrm>
          <a:prstGeom prst="rect">
            <a:avLst/>
          </a:prstGeom>
        </p:spPr>
      </p:pic>
      <p:cxnSp>
        <p:nvCxnSpPr>
          <p:cNvPr id="16" name="直線矢印コネクタ 15"/>
          <p:cNvCxnSpPr>
            <a:stCxn id="2" idx="3"/>
          </p:cNvCxnSpPr>
          <p:nvPr/>
        </p:nvCxnSpPr>
        <p:spPr>
          <a:xfrm>
            <a:off x="5994400" y="588169"/>
            <a:ext cx="1435100" cy="1469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500" y="173038"/>
            <a:ext cx="7124700" cy="855662"/>
          </a:xfrm>
          <a:ln w="28575" cmpd="sng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i="1" dirty="0" smtClean="0"/>
              <a:t>Veto Counter</a:t>
            </a:r>
            <a:r>
              <a:rPr lang="ja-JP" altLang="en-US" b="1" i="1" dirty="0" smtClean="0"/>
              <a:t>の</a:t>
            </a:r>
            <a:r>
              <a:rPr lang="en-US" altLang="ja-JP" b="1" i="1" dirty="0" smtClean="0"/>
              <a:t>overall efficiency</a:t>
            </a:r>
            <a:endParaRPr lang="ja-JP" altLang="en-US" b="1" i="1" dirty="0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idx="1"/>
          </p:nvPr>
        </p:nvSpPr>
        <p:spPr>
          <a:xfrm>
            <a:off x="127000" y="1371600"/>
            <a:ext cx="38512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Vacuum Chamber</a:t>
            </a:r>
            <a:r>
              <a:rPr lang="ja-JP" altLang="en-US" sz="2400" dirty="0" smtClean="0"/>
              <a:t>の真下に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TRG</a:t>
            </a:r>
            <a:r>
              <a:rPr lang="ja-JP" altLang="en-US" sz="2400" dirty="0" smtClean="0"/>
              <a:t>シンチレータを設置、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Veto 50μs</a:t>
            </a:r>
            <a:r>
              <a:rPr lang="ja-JP" altLang="en-US" sz="2400" dirty="0" smtClean="0"/>
              <a:t>以内の</a:t>
            </a:r>
            <a:r>
              <a:rPr lang="en-US" altLang="ja-JP" sz="2400" dirty="0" smtClean="0"/>
              <a:t>TRG</a:t>
            </a:r>
            <a:r>
              <a:rPr lang="ja-JP" altLang="en-US" sz="2400" dirty="0" smtClean="0"/>
              <a:t>計数を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count</a:t>
            </a:r>
          </a:p>
        </p:txBody>
      </p:sp>
      <p:pic>
        <p:nvPicPr>
          <p:cNvPr id="13" name="コンテンツ プレースホルダ 3" descr="P1000292.JPG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3182308"/>
            <a:ext cx="3787736" cy="2083109"/>
          </a:xfrm>
          <a:prstGeom prst="rect">
            <a:avLst/>
          </a:prstGeom>
        </p:spPr>
      </p:pic>
      <p:pic>
        <p:nvPicPr>
          <p:cNvPr id="14" name="図 13" descr="VetoEf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36" y="1569594"/>
            <a:ext cx="5356136" cy="3632322"/>
          </a:xfrm>
          <a:prstGeom prst="rect">
            <a:avLst/>
          </a:prstGeom>
        </p:spPr>
      </p:pic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14796" y="5511800"/>
          <a:ext cx="4660776" cy="109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0388"/>
                <a:gridCol w="2330388"/>
              </a:tblGrid>
              <a:tr h="3479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/>
                        <a:t>Trigger</a:t>
                      </a:r>
                      <a:r>
                        <a:rPr kumimoji="1" lang="en-US" altLang="ja-JP" b="1" i="1" baseline="0" dirty="0" smtClean="0"/>
                        <a:t> w/o Veto</a:t>
                      </a:r>
                      <a:endParaRPr kumimoji="1" lang="ja-JP" altLang="en-US" b="1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58084 count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5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/>
                        <a:t>Trigger </a:t>
                      </a:r>
                      <a:r>
                        <a:rPr kumimoji="1" lang="en-US" altLang="ja-JP" b="1" i="1" dirty="0" err="1" smtClean="0"/>
                        <a:t>w</a:t>
                      </a:r>
                      <a:r>
                        <a:rPr kumimoji="1" lang="en-US" altLang="ja-JP" b="1" i="1" dirty="0" smtClean="0"/>
                        <a:t>/ Veto</a:t>
                      </a:r>
                      <a:endParaRPr kumimoji="1" lang="ja-JP" altLang="en-US" b="1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56282 count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/>
                        <a:t>Veto</a:t>
                      </a:r>
                      <a:r>
                        <a:rPr kumimoji="1" lang="en-US" altLang="ja-JP" b="1" i="1" baseline="0" dirty="0" smtClean="0"/>
                        <a:t> Efficiency </a:t>
                      </a:r>
                      <a:endParaRPr kumimoji="1" lang="ja-JP" altLang="en-US" b="1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96.9%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6121400" y="5457150"/>
            <a:ext cx="2413000" cy="923330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1sec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DAQtime</a:t>
            </a:r>
            <a:r>
              <a:rPr kumimoji="1" lang="ja-JP" altLang="en-US" dirty="0" smtClean="0"/>
              <a:t>に対し</a:t>
            </a:r>
            <a:r>
              <a:rPr kumimoji="1" lang="en-US" altLang="ja-JP" dirty="0" err="1" smtClean="0"/>
              <a:t>deadtime</a:t>
            </a:r>
            <a:r>
              <a:rPr kumimoji="1" lang="ja-JP" altLang="en-US" dirty="0" smtClean="0"/>
              <a:t>は</a:t>
            </a:r>
            <a:r>
              <a:rPr lang="ja-JP" altLang="en-US" dirty="0" smtClean="0"/>
              <a:t>およそ</a:t>
            </a:r>
            <a:r>
              <a:rPr lang="en-US" altLang="ja-JP" dirty="0" smtClean="0"/>
              <a:t>50msec</a:t>
            </a:r>
            <a:r>
              <a:rPr lang="ja-JP" altLang="en-US" dirty="0" smtClean="0"/>
              <a:t>以下</a:t>
            </a:r>
            <a:endParaRPr kumimoji="1" lang="ja-JP" altLang="en-US" dirty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001000" y="5061324"/>
            <a:ext cx="241300" cy="177426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3521036" y="6223000"/>
            <a:ext cx="965200" cy="4445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曲線コネクタ 21"/>
          <p:cNvCxnSpPr>
            <a:endCxn id="18" idx="6"/>
          </p:cNvCxnSpPr>
          <p:nvPr/>
        </p:nvCxnSpPr>
        <p:spPr>
          <a:xfrm rot="10800000">
            <a:off x="4486236" y="6445250"/>
            <a:ext cx="860464" cy="622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346700" y="6444734"/>
            <a:ext cx="13970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前回</a:t>
            </a:r>
            <a:r>
              <a:rPr kumimoji="1" lang="en-US" altLang="ja-JP" dirty="0" smtClean="0"/>
              <a:t>:95.9%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23000" cy="1143000"/>
          </a:xfrm>
          <a:ln w="38100" cmpd="sng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sz="3600" b="1" i="1" dirty="0" smtClean="0"/>
              <a:t>今後の低バックグラウンド化</a:t>
            </a:r>
            <a:r>
              <a:rPr lang="en-US" altLang="ja-JP" sz="3600" b="1" i="1" dirty="0" smtClean="0"/>
              <a:t/>
            </a:r>
            <a:br>
              <a:rPr lang="en-US" altLang="ja-JP" sz="3600" b="1" i="1" dirty="0" smtClean="0"/>
            </a:br>
            <a:r>
              <a:rPr lang="ja-JP" altLang="en-US" sz="3600" b="1" i="1" dirty="0" smtClean="0"/>
              <a:t>に向けての</a:t>
            </a:r>
            <a:r>
              <a:rPr lang="en-US" altLang="ja-JP" sz="3600" b="1" i="1" dirty="0" smtClean="0"/>
              <a:t>Upgrade</a:t>
            </a:r>
            <a:endParaRPr lang="ja-JP" altLang="en-US" sz="3600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600200"/>
            <a:ext cx="4927493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Geant4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Veto Efficiency</a:t>
            </a:r>
          </a:p>
          <a:p>
            <a:pPr>
              <a:buNone/>
            </a:pPr>
            <a:r>
              <a:rPr lang="en-US" altLang="ja-JP" dirty="0" smtClean="0"/>
              <a:t> 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estimation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さらなる</a:t>
            </a:r>
            <a:r>
              <a:rPr lang="en-US" altLang="ja-JP" dirty="0" smtClean="0"/>
              <a:t>Veto Counter</a:t>
            </a:r>
            <a:r>
              <a:rPr lang="ja-JP" altLang="en-US" dirty="0" smtClean="0"/>
              <a:t>の追加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検討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TDC</a:t>
            </a:r>
            <a:r>
              <a:rPr lang="ja-JP" altLang="en-US" dirty="0" smtClean="0"/>
              <a:t>を用いたソフトウェア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Veto</a:t>
            </a:r>
            <a:endParaRPr lang="en-US" altLang="ja-JP" dirty="0"/>
          </a:p>
        </p:txBody>
      </p:sp>
      <p:sp>
        <p:nvSpPr>
          <p:cNvPr id="4" name="下矢印 3"/>
          <p:cNvSpPr/>
          <p:nvPr/>
        </p:nvSpPr>
        <p:spPr>
          <a:xfrm>
            <a:off x="2273300" y="2743200"/>
            <a:ext cx="876300" cy="469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ピクチャ 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793" y="1600200"/>
            <a:ext cx="2823969" cy="2641600"/>
          </a:xfrm>
          <a:prstGeom prst="rect">
            <a:avLst/>
          </a:prstGeom>
        </p:spPr>
      </p:pic>
      <p:pic>
        <p:nvPicPr>
          <p:cNvPr id="7" name="図 6" descr="ピクチャ 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47" y="4330700"/>
            <a:ext cx="3952502" cy="24511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cxnSp>
        <p:nvCxnSpPr>
          <p:cNvPr id="9" name="直線コネクタ 8"/>
          <p:cNvCxnSpPr/>
          <p:nvPr/>
        </p:nvCxnSpPr>
        <p:spPr>
          <a:xfrm rot="5400000">
            <a:off x="4622693" y="5588000"/>
            <a:ext cx="2006600" cy="158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4775093" y="5588000"/>
            <a:ext cx="20066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779187" y="4786868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hardware threshold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43697" y="6298962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software</a:t>
            </a:r>
            <a:r>
              <a:rPr kumimoji="1" lang="en-US" altLang="ja-JP" dirty="0" smtClean="0">
                <a:solidFill>
                  <a:srgbClr val="0000FF"/>
                </a:solidFill>
              </a:rPr>
              <a:t> threshold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920750" y="5847001"/>
            <a:ext cx="596900" cy="3807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51000" y="5715000"/>
            <a:ext cx="2497667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オフライン解析によって様々な</a:t>
            </a:r>
            <a:r>
              <a:rPr lang="en-US" altLang="ja-JP" dirty="0" smtClean="0"/>
              <a:t>cut</a:t>
            </a:r>
            <a:r>
              <a:rPr lang="ja-JP" altLang="en-US" dirty="0" smtClean="0"/>
              <a:t>が可能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</TotalTime>
  <Words>584</Words>
  <Application>Microsoft Macintosh PowerPoint</Application>
  <PresentationFormat>画面に合わせる (4:3)</PresentationFormat>
  <Paragraphs>150</Paragraphs>
  <Slides>7</Slides>
  <Notes>2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テーマ</vt:lpstr>
      <vt:lpstr>中性子寿命測定 TPCの低バックグラウンド化に 向けた取り組み  </vt:lpstr>
      <vt:lpstr>ベータdecayに対する 様々なバックグラウンド</vt:lpstr>
      <vt:lpstr>低バックグラウンド環境</vt:lpstr>
      <vt:lpstr>各Veto Scintillatorのefficiency評価</vt:lpstr>
      <vt:lpstr>extraシンチレータのwork</vt:lpstr>
      <vt:lpstr>Veto Counterのoverall efficiency</vt:lpstr>
      <vt:lpstr>今後の低バックグラウンド化 に向けてのUpgrade</vt:lpstr>
    </vt:vector>
  </TitlesOfParts>
  <Company>ICEPP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中性子寿命測定 TPCの低バックグラウンド化に 向けた取り組み  </dc:title>
  <dc:creator>村瀬 拓郎</dc:creator>
  <cp:lastModifiedBy>村瀬 拓郎</cp:lastModifiedBy>
  <cp:revision>55</cp:revision>
  <cp:lastPrinted>2012-02-26T12:29:11Z</cp:lastPrinted>
  <dcterms:created xsi:type="dcterms:W3CDTF">2012-02-25T03:29:19Z</dcterms:created>
  <dcterms:modified xsi:type="dcterms:W3CDTF">2012-02-27T04:20:24Z</dcterms:modified>
</cp:coreProperties>
</file>