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7" r:id="rId2"/>
    <p:sldId id="327" r:id="rId3"/>
    <p:sldId id="427" r:id="rId4"/>
    <p:sldId id="419" r:id="rId5"/>
    <p:sldId id="424" r:id="rId6"/>
    <p:sldId id="423" r:id="rId7"/>
    <p:sldId id="420" r:id="rId8"/>
    <p:sldId id="421" r:id="rId9"/>
    <p:sldId id="422" r:id="rId10"/>
    <p:sldId id="404" r:id="rId11"/>
    <p:sldId id="426" r:id="rId12"/>
    <p:sldId id="406" r:id="rId13"/>
    <p:sldId id="407" r:id="rId14"/>
    <p:sldId id="408" r:id="rId15"/>
    <p:sldId id="405" r:id="rId16"/>
    <p:sldId id="410" r:id="rId17"/>
    <p:sldId id="409" r:id="rId18"/>
    <p:sldId id="411" r:id="rId19"/>
    <p:sldId id="412" r:id="rId20"/>
    <p:sldId id="413" r:id="rId21"/>
    <p:sldId id="414" r:id="rId22"/>
    <p:sldId id="415" r:id="rId23"/>
    <p:sldId id="418" r:id="rId24"/>
    <p:sldId id="416" r:id="rId25"/>
    <p:sldId id="425" r:id="rId26"/>
    <p:sldId id="295" r:id="rId27"/>
  </p:sldIdLst>
  <p:sldSz cx="9144000" cy="5143500" type="screen16x9"/>
  <p:notesSz cx="6735763" cy="9866313"/>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j" initials="p" lastIdx="28" clrIdx="0"/>
  <p:cmAuthor id="1" name="PHJ" initials="P"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FF"/>
    <a:srgbClr val="ADBF03"/>
    <a:srgbClr val="FFFF99"/>
    <a:srgbClr val="EFFEDA"/>
    <a:srgbClr val="00CC00"/>
    <a:srgbClr val="47D872"/>
    <a:srgbClr val="00CC66"/>
    <a:srgbClr val="C0D597"/>
    <a:srgbClr val="FEF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테마 스타일 1 - 강조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보통 스타일 1 - 강조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밝은 스타일 3 - 강조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밝은 스타일 3 - 강조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밝은 스타일 3 - 강조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밝은 스타일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밝은 스타일 3 - 강조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밝은 스타일 2 - 강조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EBBBCC-DAD2-459C-BE2E-F6DE35CF9A28}" styleName="어두운 스타일 2 - 강조 3/강조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밝은 스타일 3 - 강조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5BE263C-DBD7-4A20-BB59-AAB30ACAA65A}" styleName="보통 스타일 3 - 강조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보통 스타일 3 - 강조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보통 스타일 3 - 강조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어두운 스타일 2 - 강조 1/강조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보통 스타일 4 - 강조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보통 스타일 4 - 강조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보통 스타일 4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보통 스타일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보통 스타일 4 - 강조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보통 스타일 2 - 강조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96429" autoAdjust="0"/>
  </p:normalViewPr>
  <p:slideViewPr>
    <p:cSldViewPr>
      <p:cViewPr>
        <p:scale>
          <a:sx n="100" d="100"/>
          <a:sy n="100" d="100"/>
        </p:scale>
        <p:origin x="1688" y="584"/>
      </p:cViewPr>
      <p:guideLst>
        <p:guide orient="horz" pos="1620"/>
        <p:guide pos="2880"/>
      </p:guideLst>
    </p:cSldViewPr>
  </p:slideViewPr>
  <p:notesTextViewPr>
    <p:cViewPr>
      <p:scale>
        <a:sx n="1" d="1"/>
        <a:sy n="1" d="1"/>
      </p:scale>
      <p:origin x="0" y="0"/>
    </p:cViewPr>
  </p:notesTextViewPr>
  <p:notesViewPr>
    <p:cSldViewPr>
      <p:cViewPr varScale="1">
        <p:scale>
          <a:sx n="92" d="100"/>
          <a:sy n="92" d="100"/>
        </p:scale>
        <p:origin x="-3780" y="-9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F86F19F5-6813-47A8-9018-A8641B642171}" type="datetimeFigureOut">
              <a:rPr lang="ko-KR" altLang="en-US" smtClean="0"/>
              <a:pPr/>
              <a:t>2017-05-17</a:t>
            </a:fld>
            <a:endParaRPr lang="ko-KR" altLang="en-US"/>
          </a:p>
        </p:txBody>
      </p:sp>
      <p:sp>
        <p:nvSpPr>
          <p:cNvPr id="4" name="바닥글 개체 틀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8A456011-5304-4BC3-9CB3-1A97DEC976CF}" type="slidenum">
              <a:rPr lang="ko-KR" altLang="en-US" smtClean="0"/>
              <a:pPr/>
              <a:t>‹#›</a:t>
            </a:fld>
            <a:endParaRPr lang="ko-KR" altLang="en-US"/>
          </a:p>
        </p:txBody>
      </p:sp>
    </p:spTree>
    <p:extLst>
      <p:ext uri="{BB962C8B-B14F-4D97-AF65-F5344CB8AC3E}">
        <p14:creationId xmlns:p14="http://schemas.microsoft.com/office/powerpoint/2010/main" val="4036495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6E5A5F7-3255-41D6-867E-2E4578946D64}" type="datetimeFigureOut">
              <a:rPr lang="ko-KR" altLang="en-US" smtClean="0"/>
              <a:pPr/>
              <a:t>2017-05-17</a:t>
            </a:fld>
            <a:endParaRPr lang="ko-KR" altLang="en-US"/>
          </a:p>
        </p:txBody>
      </p:sp>
      <p:sp>
        <p:nvSpPr>
          <p:cNvPr id="4" name="슬라이드 이미지 개체 틀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4A97BFA-E37E-46EF-A224-FC86D5988E74}" type="slidenum">
              <a:rPr lang="ko-KR" altLang="en-US" smtClean="0"/>
              <a:pPr/>
              <a:t>‹#›</a:t>
            </a:fld>
            <a:endParaRPr lang="ko-KR" altLang="en-US"/>
          </a:p>
        </p:txBody>
      </p:sp>
    </p:spTree>
    <p:extLst>
      <p:ext uri="{BB962C8B-B14F-4D97-AF65-F5344CB8AC3E}">
        <p14:creationId xmlns:p14="http://schemas.microsoft.com/office/powerpoint/2010/main" val="212752200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3</a:t>
            </a:fld>
            <a:endParaRPr lang="ko-KR" altLang="en-US"/>
          </a:p>
        </p:txBody>
      </p:sp>
    </p:spTree>
    <p:extLst>
      <p:ext uri="{BB962C8B-B14F-4D97-AF65-F5344CB8AC3E}">
        <p14:creationId xmlns:p14="http://schemas.microsoft.com/office/powerpoint/2010/main" val="677184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12</a:t>
            </a:fld>
            <a:endParaRPr lang="ko-KR" altLang="en-US"/>
          </a:p>
        </p:txBody>
      </p:sp>
    </p:spTree>
    <p:extLst>
      <p:ext uri="{BB962C8B-B14F-4D97-AF65-F5344CB8AC3E}">
        <p14:creationId xmlns:p14="http://schemas.microsoft.com/office/powerpoint/2010/main" val="1526467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13</a:t>
            </a:fld>
            <a:endParaRPr lang="ko-KR" altLang="en-US"/>
          </a:p>
        </p:txBody>
      </p:sp>
    </p:spTree>
    <p:extLst>
      <p:ext uri="{BB962C8B-B14F-4D97-AF65-F5344CB8AC3E}">
        <p14:creationId xmlns:p14="http://schemas.microsoft.com/office/powerpoint/2010/main" val="68566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14</a:t>
            </a:fld>
            <a:endParaRPr lang="ko-KR" altLang="en-US"/>
          </a:p>
        </p:txBody>
      </p:sp>
    </p:spTree>
    <p:extLst>
      <p:ext uri="{BB962C8B-B14F-4D97-AF65-F5344CB8AC3E}">
        <p14:creationId xmlns:p14="http://schemas.microsoft.com/office/powerpoint/2010/main" val="135458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15</a:t>
            </a:fld>
            <a:endParaRPr lang="ko-KR" altLang="en-US"/>
          </a:p>
        </p:txBody>
      </p:sp>
    </p:spTree>
    <p:extLst>
      <p:ext uri="{BB962C8B-B14F-4D97-AF65-F5344CB8AC3E}">
        <p14:creationId xmlns:p14="http://schemas.microsoft.com/office/powerpoint/2010/main" val="4240121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16</a:t>
            </a:fld>
            <a:endParaRPr lang="ko-KR" altLang="en-US"/>
          </a:p>
        </p:txBody>
      </p:sp>
    </p:spTree>
    <p:extLst>
      <p:ext uri="{BB962C8B-B14F-4D97-AF65-F5344CB8AC3E}">
        <p14:creationId xmlns:p14="http://schemas.microsoft.com/office/powerpoint/2010/main" val="1953865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17</a:t>
            </a:fld>
            <a:endParaRPr lang="ko-KR" altLang="en-US"/>
          </a:p>
        </p:txBody>
      </p:sp>
    </p:spTree>
    <p:extLst>
      <p:ext uri="{BB962C8B-B14F-4D97-AF65-F5344CB8AC3E}">
        <p14:creationId xmlns:p14="http://schemas.microsoft.com/office/powerpoint/2010/main" val="155058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18</a:t>
            </a:fld>
            <a:endParaRPr lang="ko-KR" altLang="en-US"/>
          </a:p>
        </p:txBody>
      </p:sp>
    </p:spTree>
    <p:extLst>
      <p:ext uri="{BB962C8B-B14F-4D97-AF65-F5344CB8AC3E}">
        <p14:creationId xmlns:p14="http://schemas.microsoft.com/office/powerpoint/2010/main" val="3644391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19</a:t>
            </a:fld>
            <a:endParaRPr lang="ko-KR" altLang="en-US"/>
          </a:p>
        </p:txBody>
      </p:sp>
    </p:spTree>
    <p:extLst>
      <p:ext uri="{BB962C8B-B14F-4D97-AF65-F5344CB8AC3E}">
        <p14:creationId xmlns:p14="http://schemas.microsoft.com/office/powerpoint/2010/main" val="1964218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20</a:t>
            </a:fld>
            <a:endParaRPr lang="ko-KR" altLang="en-US"/>
          </a:p>
        </p:txBody>
      </p:sp>
    </p:spTree>
    <p:extLst>
      <p:ext uri="{BB962C8B-B14F-4D97-AF65-F5344CB8AC3E}">
        <p14:creationId xmlns:p14="http://schemas.microsoft.com/office/powerpoint/2010/main" val="2869837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21</a:t>
            </a:fld>
            <a:endParaRPr lang="ko-KR" altLang="en-US"/>
          </a:p>
        </p:txBody>
      </p:sp>
    </p:spTree>
    <p:extLst>
      <p:ext uri="{BB962C8B-B14F-4D97-AF65-F5344CB8AC3E}">
        <p14:creationId xmlns:p14="http://schemas.microsoft.com/office/powerpoint/2010/main" val="240356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4</a:t>
            </a:fld>
            <a:endParaRPr lang="ko-KR" altLang="en-US"/>
          </a:p>
        </p:txBody>
      </p:sp>
    </p:spTree>
    <p:extLst>
      <p:ext uri="{BB962C8B-B14F-4D97-AF65-F5344CB8AC3E}">
        <p14:creationId xmlns:p14="http://schemas.microsoft.com/office/powerpoint/2010/main" val="3630482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22</a:t>
            </a:fld>
            <a:endParaRPr lang="ko-KR" altLang="en-US"/>
          </a:p>
        </p:txBody>
      </p:sp>
    </p:spTree>
    <p:extLst>
      <p:ext uri="{BB962C8B-B14F-4D97-AF65-F5344CB8AC3E}">
        <p14:creationId xmlns:p14="http://schemas.microsoft.com/office/powerpoint/2010/main" val="3450585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23</a:t>
            </a:fld>
            <a:endParaRPr lang="ko-KR" altLang="en-US"/>
          </a:p>
        </p:txBody>
      </p:sp>
    </p:spTree>
    <p:extLst>
      <p:ext uri="{BB962C8B-B14F-4D97-AF65-F5344CB8AC3E}">
        <p14:creationId xmlns:p14="http://schemas.microsoft.com/office/powerpoint/2010/main" val="1130750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24</a:t>
            </a:fld>
            <a:endParaRPr lang="ko-KR" altLang="en-US"/>
          </a:p>
        </p:txBody>
      </p:sp>
    </p:spTree>
    <p:extLst>
      <p:ext uri="{BB962C8B-B14F-4D97-AF65-F5344CB8AC3E}">
        <p14:creationId xmlns:p14="http://schemas.microsoft.com/office/powerpoint/2010/main" val="222479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25</a:t>
            </a:fld>
            <a:endParaRPr lang="ko-KR" altLang="en-US"/>
          </a:p>
        </p:txBody>
      </p:sp>
    </p:spTree>
    <p:extLst>
      <p:ext uri="{BB962C8B-B14F-4D97-AF65-F5344CB8AC3E}">
        <p14:creationId xmlns:p14="http://schemas.microsoft.com/office/powerpoint/2010/main" val="124029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5</a:t>
            </a:fld>
            <a:endParaRPr lang="ko-KR" altLang="en-US"/>
          </a:p>
        </p:txBody>
      </p:sp>
    </p:spTree>
    <p:extLst>
      <p:ext uri="{BB962C8B-B14F-4D97-AF65-F5344CB8AC3E}">
        <p14:creationId xmlns:p14="http://schemas.microsoft.com/office/powerpoint/2010/main" val="258129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6</a:t>
            </a:fld>
            <a:endParaRPr lang="ko-KR" altLang="en-US"/>
          </a:p>
        </p:txBody>
      </p:sp>
    </p:spTree>
    <p:extLst>
      <p:ext uri="{BB962C8B-B14F-4D97-AF65-F5344CB8AC3E}">
        <p14:creationId xmlns:p14="http://schemas.microsoft.com/office/powerpoint/2010/main" val="9691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7</a:t>
            </a:fld>
            <a:endParaRPr lang="ko-KR" altLang="en-US"/>
          </a:p>
        </p:txBody>
      </p:sp>
    </p:spTree>
    <p:extLst>
      <p:ext uri="{BB962C8B-B14F-4D97-AF65-F5344CB8AC3E}">
        <p14:creationId xmlns:p14="http://schemas.microsoft.com/office/powerpoint/2010/main" val="217582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8</a:t>
            </a:fld>
            <a:endParaRPr lang="ko-KR" altLang="en-US"/>
          </a:p>
        </p:txBody>
      </p:sp>
    </p:spTree>
    <p:extLst>
      <p:ext uri="{BB962C8B-B14F-4D97-AF65-F5344CB8AC3E}">
        <p14:creationId xmlns:p14="http://schemas.microsoft.com/office/powerpoint/2010/main" val="58840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9</a:t>
            </a:fld>
            <a:endParaRPr lang="ko-KR" altLang="en-US"/>
          </a:p>
        </p:txBody>
      </p:sp>
    </p:spTree>
    <p:extLst>
      <p:ext uri="{BB962C8B-B14F-4D97-AF65-F5344CB8AC3E}">
        <p14:creationId xmlns:p14="http://schemas.microsoft.com/office/powerpoint/2010/main" val="29020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10</a:t>
            </a:fld>
            <a:endParaRPr lang="ko-KR" altLang="en-US"/>
          </a:p>
        </p:txBody>
      </p:sp>
    </p:spTree>
    <p:extLst>
      <p:ext uri="{BB962C8B-B14F-4D97-AF65-F5344CB8AC3E}">
        <p14:creationId xmlns:p14="http://schemas.microsoft.com/office/powerpoint/2010/main" val="3678684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4A97BFA-E37E-46EF-A224-FC86D5988E74}" type="slidenum">
              <a:rPr lang="ko-KR" altLang="en-US" smtClean="0"/>
              <a:pPr/>
              <a:t>11</a:t>
            </a:fld>
            <a:endParaRPr lang="ko-KR" altLang="en-US"/>
          </a:p>
        </p:txBody>
      </p:sp>
    </p:spTree>
    <p:extLst>
      <p:ext uri="{BB962C8B-B14F-4D97-AF65-F5344CB8AC3E}">
        <p14:creationId xmlns:p14="http://schemas.microsoft.com/office/powerpoint/2010/main" val="2709644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w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New Template_Title 1">
    <p:spTree>
      <p:nvGrpSpPr>
        <p:cNvPr id="1" name=""/>
        <p:cNvGrpSpPr/>
        <p:nvPr/>
      </p:nvGrpSpPr>
      <p:grpSpPr>
        <a:xfrm>
          <a:off x="0" y="0"/>
          <a:ext cx="0" cy="0"/>
          <a:chOff x="0" y="0"/>
          <a:chExt cx="0" cy="0"/>
        </a:xfrm>
      </p:grpSpPr>
      <p:sp>
        <p:nvSpPr>
          <p:cNvPr id="6" name="Rectangle 5"/>
          <p:cNvSpPr/>
          <p:nvPr userDrawn="1"/>
        </p:nvSpPr>
        <p:spPr>
          <a:xfrm>
            <a:off x="0" y="0"/>
            <a:ext cx="9144000" cy="5143499"/>
          </a:xfrm>
          <a:prstGeom prst="rect">
            <a:avLst/>
          </a:prstGeom>
          <a:gradFill flip="none" rotWithShape="1">
            <a:gsLst>
              <a:gs pos="20000">
                <a:srgbClr val="0070C0"/>
              </a:gs>
              <a:gs pos="90000">
                <a:srgbClr val="00B0F0"/>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hasCustomPrompt="1"/>
          </p:nvPr>
        </p:nvSpPr>
        <p:spPr>
          <a:xfrm>
            <a:off x="451484" y="1583267"/>
            <a:ext cx="5026449" cy="1230657"/>
          </a:xfrm>
        </p:spPr>
        <p:txBody>
          <a:bodyPr lIns="0" tIns="0" rIns="0" bIns="0" anchor="b" anchorCtr="0"/>
          <a:lstStyle>
            <a:lvl1pPr algn="l">
              <a:defRPr sz="2800" b="1">
                <a:solidFill>
                  <a:schemeClr val="bg1"/>
                </a:solidFill>
              </a:defRPr>
            </a:lvl1pPr>
          </a:lstStyle>
          <a:p>
            <a:r>
              <a:rPr lang="en-US" dirty="0"/>
              <a:t>Click to edit title</a:t>
            </a:r>
          </a:p>
        </p:txBody>
      </p:sp>
      <p:sp>
        <p:nvSpPr>
          <p:cNvPr id="5" name="Text Placeholder 4"/>
          <p:cNvSpPr>
            <a:spLocks noGrp="1"/>
          </p:cNvSpPr>
          <p:nvPr>
            <p:ph type="body" sz="quarter" idx="13" hasCustomPrompt="1"/>
          </p:nvPr>
        </p:nvSpPr>
        <p:spPr>
          <a:xfrm>
            <a:off x="450849" y="2914276"/>
            <a:ext cx="5027083" cy="1048124"/>
          </a:xfrm>
        </p:spPr>
        <p:txBody>
          <a:bodyPr lIns="0" tIns="0">
            <a:normAutofit/>
          </a:bodyPr>
          <a:lstStyle>
            <a:lvl1pPr marL="0" marR="0" indent="0" algn="l" defTabSz="914400" rtl="0" eaLnBrk="1" fontAlgn="auto" latinLnBrk="1" hangingPunct="1">
              <a:lnSpc>
                <a:spcPct val="100000"/>
              </a:lnSpc>
              <a:spcBef>
                <a:spcPct val="20000"/>
              </a:spcBef>
              <a:spcAft>
                <a:spcPts val="0"/>
              </a:spcAft>
              <a:buClrTx/>
              <a:buSzTx/>
              <a:buFont typeface="Arial" pitchFamily="34" charset="0"/>
              <a:buNone/>
              <a:tabLst/>
              <a:defRPr sz="1800" b="1">
                <a:solidFill>
                  <a:schemeClr val="bg1"/>
                </a:solidFill>
              </a:defRPr>
            </a:lvl1pPr>
          </a:lstStyle>
          <a:p>
            <a:pPr lvl="0"/>
            <a:r>
              <a:rPr lang="en-US" altLang="ko-KR" dirty="0"/>
              <a:t>Click to edit Master text styles</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Click to edit Master text styles</a:t>
            </a:r>
          </a:p>
        </p:txBody>
      </p:sp>
      <p:pic>
        <p:nvPicPr>
          <p:cNvPr id="1028" name="Picture 4" descr="G:\Image_www.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39999" y="0"/>
            <a:ext cx="3211619" cy="5143501"/>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userDrawn="1"/>
        </p:nvSpPr>
        <p:spPr>
          <a:xfrm>
            <a:off x="7361017" y="4821576"/>
            <a:ext cx="1675459" cy="246221"/>
          </a:xfrm>
          <a:prstGeom prst="rect">
            <a:avLst/>
          </a:prstGeom>
          <a:noFill/>
        </p:spPr>
        <p:txBody>
          <a:bodyPr wrap="none" lIns="91440" tIns="45720" rIns="91440" bIns="45720">
            <a:spAutoFit/>
          </a:bodyPr>
          <a:lstStyle/>
          <a:p>
            <a:pPr algn="ctr"/>
            <a:r>
              <a:rPr lang="en-US" altLang="ko-KR" sz="1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www.DAWONSYS.COM</a:t>
            </a:r>
          </a:p>
        </p:txBody>
      </p:sp>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40151" y="0"/>
            <a:ext cx="3210079" cy="5143500"/>
          </a:xfrm>
          <a:prstGeom prst="rect">
            <a:avLst/>
          </a:prstGeom>
          <a:noFill/>
          <a:ln w="9525">
            <a:noFill/>
            <a:miter lim="800000"/>
            <a:headEnd/>
            <a:tailEnd/>
          </a:ln>
        </p:spPr>
      </p:pic>
    </p:spTree>
    <p:extLst>
      <p:ext uri="{BB962C8B-B14F-4D97-AF65-F5344CB8AC3E}">
        <p14:creationId xmlns:p14="http://schemas.microsoft.com/office/powerpoint/2010/main" val="389229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pic>
        <p:nvPicPr>
          <p:cNvPr id="2" name="그림 10" descr="다원내지1-1 copy.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9525">
            <a:noFill/>
            <a:miter lim="800000"/>
            <a:headEnd/>
            <a:tailEnd/>
          </a:ln>
        </p:spPr>
      </p:pic>
      <p:sp>
        <p:nvSpPr>
          <p:cNvPr id="4" name="TextBox 3"/>
          <p:cNvSpPr txBox="1"/>
          <p:nvPr userDrawn="1"/>
        </p:nvSpPr>
        <p:spPr>
          <a:xfrm>
            <a:off x="4860032" y="51470"/>
            <a:ext cx="4176465" cy="477054"/>
          </a:xfrm>
          <a:prstGeom prst="rect">
            <a:avLst/>
          </a:prstGeom>
          <a:noFill/>
        </p:spPr>
        <p:txBody>
          <a:bodyPr wrap="square" rtlCol="0">
            <a:spAutoFit/>
          </a:bodyPr>
          <a:lstStyle/>
          <a:p>
            <a:pPr algn="r"/>
            <a:r>
              <a:rPr lang="en-US" altLang="ko-KR" sz="1100" dirty="0">
                <a:solidFill>
                  <a:srgbClr val="008000"/>
                </a:solidFill>
                <a:latin typeface="+mj-ea"/>
                <a:ea typeface="+mj-ea"/>
                <a:cs typeface="한컴돋움" pitchFamily="18" charset="2"/>
              </a:rPr>
              <a:t>A Global Leader of </a:t>
            </a:r>
            <a:r>
              <a:rPr lang="en-US" altLang="ko-KR" sz="1100" b="1" dirty="0">
                <a:solidFill>
                  <a:srgbClr val="008000"/>
                </a:solidFill>
                <a:latin typeface="+mj-ea"/>
                <a:ea typeface="+mj-ea"/>
                <a:cs typeface="한컴돋움" pitchFamily="18" charset="2"/>
              </a:rPr>
              <a:t>Green Power Electronics</a:t>
            </a:r>
          </a:p>
          <a:p>
            <a:pPr algn="r"/>
            <a:r>
              <a:rPr lang="en-US" altLang="ko-KR" sz="1400" b="1" dirty="0">
                <a:solidFill>
                  <a:srgbClr val="0070C0"/>
                </a:solidFill>
                <a:latin typeface="+mj-ea"/>
                <a:ea typeface="+mj-ea"/>
                <a:cs typeface="한컴돋움" pitchFamily="18" charset="2"/>
              </a:rPr>
              <a:t>DAWONSYS</a:t>
            </a:r>
            <a:endParaRPr lang="en-US" altLang="ko-KR" sz="1100" b="1" dirty="0">
              <a:solidFill>
                <a:srgbClr val="0070C0"/>
              </a:solidFill>
              <a:latin typeface="+mj-ea"/>
              <a:ea typeface="+mj-ea"/>
              <a:cs typeface="한컴돋움" pitchFamily="18" charset="2"/>
            </a:endParaRPr>
          </a:p>
        </p:txBody>
      </p:sp>
      <p:cxnSp>
        <p:nvCxnSpPr>
          <p:cNvPr id="5" name="직선 연결선 4"/>
          <p:cNvCxnSpPr/>
          <p:nvPr userDrawn="1"/>
        </p:nvCxnSpPr>
        <p:spPr bwMode="auto">
          <a:xfrm>
            <a:off x="162476" y="756330"/>
            <a:ext cx="8802012" cy="0"/>
          </a:xfrm>
          <a:prstGeom prst="line">
            <a:avLst/>
          </a:prstGeom>
          <a:solidFill>
            <a:schemeClr val="accent1"/>
          </a:solidFill>
          <a:ln w="9525" cap="flat" cmpd="sng" algn="ctr">
            <a:solidFill>
              <a:schemeClr val="bg1">
                <a:lumMod val="50000"/>
              </a:schemeClr>
            </a:solidFill>
            <a:prstDash val="sysDash"/>
            <a:round/>
            <a:headEnd type="none" w="med" len="med"/>
            <a:tailEnd type="none" w="med" len="med"/>
          </a:ln>
          <a:effectLst/>
        </p:spPr>
      </p:cxnSp>
      <p:sp>
        <p:nvSpPr>
          <p:cNvPr id="13" name="제목 12"/>
          <p:cNvSpPr>
            <a:spLocks noGrp="1"/>
          </p:cNvSpPr>
          <p:nvPr>
            <p:ph type="title"/>
          </p:nvPr>
        </p:nvSpPr>
        <p:spPr>
          <a:xfrm>
            <a:off x="179512" y="190759"/>
            <a:ext cx="8784976" cy="565571"/>
          </a:xfrm>
        </p:spPr>
        <p:txBody>
          <a:bodyPr>
            <a:normAutofit/>
          </a:bodyPr>
          <a:lstStyle>
            <a:lvl1pPr algn="l">
              <a:defRPr sz="2200" b="1">
                <a:latin typeface="HY울릉도M" pitchFamily="18" charset="-127"/>
                <a:ea typeface="HY울릉도M" pitchFamily="18" charset="-127"/>
              </a:defRPr>
            </a:lvl1pPr>
          </a:lstStyle>
          <a:p>
            <a:r>
              <a:rPr lang="ko-KR" altLang="en-US" dirty="0"/>
              <a:t>마스터 제목 스타일 편집</a:t>
            </a:r>
          </a:p>
        </p:txBody>
      </p:sp>
      <p:sp>
        <p:nvSpPr>
          <p:cNvPr id="18" name="내용 개체 틀 17"/>
          <p:cNvSpPr>
            <a:spLocks noGrp="1"/>
          </p:cNvSpPr>
          <p:nvPr>
            <p:ph sz="quarter" idx="10"/>
          </p:nvPr>
        </p:nvSpPr>
        <p:spPr>
          <a:xfrm>
            <a:off x="179512" y="843558"/>
            <a:ext cx="8784976" cy="4104456"/>
          </a:xfrm>
        </p:spPr>
        <p:txBody>
          <a:bodyPr>
            <a:normAutofit/>
          </a:bodyPr>
          <a:lstStyle>
            <a:lvl1pPr>
              <a:defRPr sz="2000">
                <a:latin typeface="HY울릉도M" pitchFamily="18" charset="-127"/>
                <a:ea typeface="HY울릉도M" pitchFamily="18" charset="-127"/>
              </a:defRPr>
            </a:lvl1pPr>
            <a:lvl2pPr>
              <a:defRPr sz="1800">
                <a:latin typeface="HY울릉도M" pitchFamily="18" charset="-127"/>
                <a:ea typeface="HY울릉도M" pitchFamily="18" charset="-127"/>
              </a:defRPr>
            </a:lvl2pPr>
          </a:lstStyle>
          <a:p>
            <a:pPr lvl="0"/>
            <a:r>
              <a:rPr lang="ko-KR" altLang="en-US" dirty="0"/>
              <a:t>마스터 텍스트 스타일을 편집합니다</a:t>
            </a:r>
          </a:p>
          <a:p>
            <a:pPr lvl="1"/>
            <a:r>
              <a:rPr lang="ko-KR" altLang="en-US" dirty="0"/>
              <a:t>둘째 수준</a:t>
            </a:r>
          </a:p>
        </p:txBody>
      </p:sp>
    </p:spTree>
    <p:extLst>
      <p:ext uri="{BB962C8B-B14F-4D97-AF65-F5344CB8AC3E}">
        <p14:creationId xmlns:p14="http://schemas.microsoft.com/office/powerpoint/2010/main" val="6327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pic>
        <p:nvPicPr>
          <p:cNvPr id="2" name="그림 10" descr="다원내지1-1 copy.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9525">
            <a:noFill/>
            <a:miter lim="800000"/>
            <a:headEnd/>
            <a:tailEnd/>
          </a:ln>
        </p:spPr>
      </p:pic>
      <p:pic>
        <p:nvPicPr>
          <p:cNvPr id="7" name="그림 6"/>
          <p:cNvPicPr>
            <a:picLocks noChangeAspect="1"/>
          </p:cNvPicPr>
          <p:nvPr userDrawn="1"/>
        </p:nvPicPr>
        <p:blipFill rotWithShape="1">
          <a:blip r:embed="rId3">
            <a:extLst>
              <a:ext uri="{28A0092B-C50C-407E-A947-70E740481C1C}">
                <a14:useLocalDpi xmlns:a14="http://schemas.microsoft.com/office/drawing/2010/main" val="0"/>
              </a:ext>
            </a:extLst>
          </a:blip>
          <a:srcRect t="41102" b="36434"/>
          <a:stretch/>
        </p:blipFill>
        <p:spPr>
          <a:xfrm>
            <a:off x="143622" y="1804536"/>
            <a:ext cx="8856756" cy="1343278"/>
          </a:xfrm>
          <a:prstGeom prst="rect">
            <a:avLst/>
          </a:prstGeom>
        </p:spPr>
      </p:pic>
      <p:pic>
        <p:nvPicPr>
          <p:cNvPr id="8" name="Picture 2" descr="C:\Users\Administrator\AppData\Local\Microsoft\Windows\Temporary Internet Files\Content.IE5\ZK0XNTES\MC900416028[1].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37263" y="3363838"/>
            <a:ext cx="1927225"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688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t="-56000" b="-56000"/>
          </a:stretch>
        </a:blip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81ED426-03B7-478B-9897-9BA171C110E6}" type="datetimeFigureOut">
              <a:rPr lang="ko-KR" altLang="en-US" smtClean="0"/>
              <a:pPr/>
              <a:t>2017-05-17</a:t>
            </a:fld>
            <a:endParaRPr lang="ko-KR" altLang="en-US"/>
          </a:p>
        </p:txBody>
      </p:sp>
      <p:sp>
        <p:nvSpPr>
          <p:cNvPr id="5" name="바닥글 개체 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1D5A750-91A5-4CFD-8ECA-C2F4AC0902C0}" type="slidenum">
              <a:rPr lang="ko-KR" altLang="en-US" smtClean="0"/>
              <a:pPr/>
              <a:t>‹#›</a:t>
            </a:fld>
            <a:endParaRPr lang="ko-KR" altLang="en-US"/>
          </a:p>
        </p:txBody>
      </p:sp>
    </p:spTree>
    <p:extLst>
      <p:ext uri="{BB962C8B-B14F-4D97-AF65-F5344CB8AC3E}">
        <p14:creationId xmlns:p14="http://schemas.microsoft.com/office/powerpoint/2010/main" val="92598578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48" y="1583267"/>
            <a:ext cx="5298421" cy="1230657"/>
          </a:xfrm>
        </p:spPr>
        <p:txBody>
          <a:bodyPr>
            <a:normAutofit fontScale="90000"/>
          </a:bodyPr>
          <a:lstStyle/>
          <a:p>
            <a:r>
              <a:rPr lang="en-US" altLang="ko-KR" sz="3600" dirty="0"/>
              <a:t>ITER AC/DC Converter Control System</a:t>
            </a:r>
            <a:r>
              <a:rPr lang="en-US" altLang="ko-KR" dirty="0">
                <a:latin typeface="HY견명조" panose="02030600000101010101" pitchFamily="18" charset="-127"/>
                <a:ea typeface="HY견명조" panose="02030600000101010101" pitchFamily="18" charset="-127"/>
              </a:rPr>
              <a:t/>
            </a:r>
            <a:br>
              <a:rPr lang="en-US" altLang="ko-KR" dirty="0">
                <a:latin typeface="HY견명조" panose="02030600000101010101" pitchFamily="18" charset="-127"/>
                <a:ea typeface="HY견명조" panose="02030600000101010101" pitchFamily="18" charset="-127"/>
              </a:rPr>
            </a:br>
            <a:endParaRPr lang="ko-KR" altLang="en-US" dirty="0">
              <a:latin typeface="HY견명조" panose="02030600000101010101" pitchFamily="18" charset="-127"/>
              <a:ea typeface="HY견명조" panose="02030600000101010101" pitchFamily="18" charset="-127"/>
            </a:endParaRPr>
          </a:p>
        </p:txBody>
      </p:sp>
      <p:sp>
        <p:nvSpPr>
          <p:cNvPr id="3" name="Text Placeholder 2"/>
          <p:cNvSpPr>
            <a:spLocks noGrp="1"/>
          </p:cNvSpPr>
          <p:nvPr>
            <p:ph type="body" sz="quarter" idx="13"/>
          </p:nvPr>
        </p:nvSpPr>
        <p:spPr>
          <a:xfrm>
            <a:off x="467544" y="3939902"/>
            <a:ext cx="5027083" cy="1048124"/>
          </a:xfrm>
        </p:spPr>
        <p:txBody>
          <a:bodyPr>
            <a:normAutofit lnSpcReduction="10000"/>
          </a:bodyPr>
          <a:lstStyle/>
          <a:p>
            <a:pPr algn="ctr"/>
            <a:r>
              <a:rPr lang="en-US" altLang="ko-KR" sz="2400" dirty="0" smtClean="0">
                <a:latin typeface="HY견명조" panose="02030600000101010101" pitchFamily="18" charset="-127"/>
                <a:ea typeface="HY견명조" panose="02030600000101010101" pitchFamily="18" charset="-127"/>
              </a:rPr>
              <a:t>2017. 5. 17</a:t>
            </a:r>
            <a:endParaRPr lang="en-US" altLang="ko-KR" sz="2400" dirty="0">
              <a:latin typeface="HY견명조" panose="02030600000101010101" pitchFamily="18" charset="-127"/>
              <a:ea typeface="HY견명조" panose="02030600000101010101" pitchFamily="18" charset="-127"/>
            </a:endParaRPr>
          </a:p>
          <a:p>
            <a:pPr algn="ctr"/>
            <a:r>
              <a:rPr lang="en-US" altLang="ko-KR" dirty="0" err="1" smtClean="0">
                <a:latin typeface="HY견명조" panose="02030600000101010101" pitchFamily="18" charset="-127"/>
                <a:ea typeface="HY견명조" panose="02030600000101010101" pitchFamily="18" charset="-127"/>
              </a:rPr>
              <a:t>Rahk</a:t>
            </a:r>
            <a:r>
              <a:rPr lang="en-US" altLang="ko-KR" dirty="0" smtClean="0">
                <a:latin typeface="HY견명조" panose="02030600000101010101" pitchFamily="18" charset="-127"/>
                <a:ea typeface="HY견명조" panose="02030600000101010101" pitchFamily="18" charset="-127"/>
              </a:rPr>
              <a:t> Sang Lee, Dawonsys </a:t>
            </a:r>
          </a:p>
          <a:p>
            <a:pPr algn="ctr"/>
            <a:r>
              <a:rPr lang="en-US" altLang="ko-KR" dirty="0" smtClean="0">
                <a:latin typeface="HY견명조" panose="02030600000101010101" pitchFamily="18" charset="-127"/>
                <a:ea typeface="HY견명조" panose="02030600000101010101" pitchFamily="18" charset="-127"/>
              </a:rPr>
              <a:t>(ryanlee@dawonsys.com)</a:t>
            </a:r>
            <a:endParaRPr lang="en-US" altLang="ko-KR" dirty="0">
              <a:latin typeface="HY견명조" panose="02030600000101010101" pitchFamily="18" charset="-127"/>
              <a:ea typeface="HY견명조" panose="02030600000101010101" pitchFamily="18" charset="-127"/>
            </a:endParaRPr>
          </a:p>
        </p:txBody>
      </p:sp>
      <p:pic>
        <p:nvPicPr>
          <p:cNvPr id="13" name="그림 12" descr="유니버스.png"/>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995" y="339502"/>
            <a:ext cx="2924175" cy="648072"/>
          </a:xfrm>
          <a:prstGeom prst="rect">
            <a:avLst/>
          </a:prstGeom>
        </p:spPr>
      </p:pic>
      <p:sp>
        <p:nvSpPr>
          <p:cNvPr id="5" name="직사각형 4"/>
          <p:cNvSpPr/>
          <p:nvPr/>
        </p:nvSpPr>
        <p:spPr>
          <a:xfrm>
            <a:off x="7361017" y="4821576"/>
            <a:ext cx="1675459" cy="246221"/>
          </a:xfrm>
          <a:prstGeom prst="rect">
            <a:avLst/>
          </a:prstGeom>
          <a:noFill/>
        </p:spPr>
        <p:txBody>
          <a:bodyPr wrap="none" lIns="91440" tIns="45720" rIns="91440" bIns="45720">
            <a:spAutoFit/>
          </a:bodyPr>
          <a:lstStyle/>
          <a:p>
            <a:pPr algn="ctr"/>
            <a:r>
              <a:rPr lang="en-US" altLang="ko-KR" sz="1000" b="1" cap="all" spc="0"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www.DAWONSYS.COM</a:t>
            </a:r>
          </a:p>
        </p:txBody>
      </p:sp>
    </p:spTree>
    <p:extLst>
      <p:ext uri="{BB962C8B-B14F-4D97-AF65-F5344CB8AC3E}">
        <p14:creationId xmlns:p14="http://schemas.microsoft.com/office/powerpoint/2010/main" val="709658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sp>
        <p:nvSpPr>
          <p:cNvPr id="11" name="TextBox 18"/>
          <p:cNvSpPr txBox="1"/>
          <p:nvPr/>
        </p:nvSpPr>
        <p:spPr>
          <a:xfrm>
            <a:off x="2205563" y="4804228"/>
            <a:ext cx="4523317"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pitchFamily="34"/>
                <a:ea typeface="맑은 고딕" pitchFamily="50"/>
              </a:rPr>
              <a:t>&lt;</a:t>
            </a:r>
            <a:r>
              <a:rPr lang="en-US" altLang="ko-KR" sz="1400" dirty="0"/>
              <a:t> </a:t>
            </a:r>
            <a:r>
              <a:rPr lang="en-US" altLang="ko-KR" sz="1400" b="1" dirty="0" smtClean="0"/>
              <a:t>Configuration of CCPS FAT </a:t>
            </a:r>
            <a:r>
              <a:rPr lang="en-US" sz="1400" b="1" i="0" u="none" strike="noStrike" kern="1200" cap="none" spc="0" baseline="0" dirty="0" smtClean="0">
                <a:solidFill>
                  <a:srgbClr val="000000"/>
                </a:solidFill>
                <a:uFillTx/>
                <a:latin typeface="Arial" pitchFamily="34"/>
                <a:ea typeface="맑은 고딕" pitchFamily="50"/>
              </a:rPr>
              <a:t>&gt;</a:t>
            </a:r>
            <a:endParaRPr lang="en-US" sz="1400" b="1" i="0" u="none" strike="noStrike" kern="1200" cap="none" spc="0" baseline="0" dirty="0">
              <a:solidFill>
                <a:srgbClr val="000000"/>
              </a:solidFill>
              <a:uFillTx/>
              <a:latin typeface="Arial" pitchFamily="34"/>
              <a:ea typeface="맑은 고딕" pitchFamily="50"/>
            </a:endParaRPr>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FAT Configuration</a:t>
              </a:r>
              <a:endParaRPr lang="ko-KR" altLang="en-US" sz="1400" b="1" kern="1200" baseline="0" dirty="0">
                <a:latin typeface="Arial" panose="020B0604020202020204" pitchFamily="34" charset="0"/>
                <a:ea typeface="맑은 고딕" panose="020B0503020000020004" pitchFamily="50" charset="-127"/>
              </a:endParaRPr>
            </a:p>
          </p:txBody>
        </p:sp>
      </p:gr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182929"/>
            <a:ext cx="5355449" cy="370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877371" y="779848"/>
            <a:ext cx="5266629" cy="369332"/>
          </a:xfrm>
          <a:prstGeom prst="rect">
            <a:avLst/>
          </a:prstGeom>
          <a:noFill/>
        </p:spPr>
        <p:txBody>
          <a:bodyPr wrap="square" rtlCol="0">
            <a:spAutoFit/>
          </a:bodyPr>
          <a:lstStyle/>
          <a:p>
            <a:r>
              <a:rPr lang="en-US" altLang="ko-KR" dirty="0" smtClean="0"/>
              <a:t>※ FAT : </a:t>
            </a:r>
            <a:r>
              <a:rPr lang="en-US" altLang="ko-KR" b="1" dirty="0" smtClean="0"/>
              <a:t>Factory Acceptance Test</a:t>
            </a:r>
            <a:endParaRPr lang="ko-KR" altLang="en-US"/>
          </a:p>
        </p:txBody>
      </p:sp>
    </p:spTree>
    <p:extLst>
      <p:ext uri="{BB962C8B-B14F-4D97-AF65-F5344CB8AC3E}">
        <p14:creationId xmlns:p14="http://schemas.microsoft.com/office/powerpoint/2010/main" val="499023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sp>
        <p:nvSpPr>
          <p:cNvPr id="11" name="TextBox 18"/>
          <p:cNvSpPr txBox="1"/>
          <p:nvPr/>
        </p:nvSpPr>
        <p:spPr>
          <a:xfrm>
            <a:off x="2205563" y="4804228"/>
            <a:ext cx="4523317"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pitchFamily="34"/>
                <a:ea typeface="맑은 고딕" pitchFamily="50"/>
              </a:rPr>
              <a:t>&lt;</a:t>
            </a:r>
            <a:r>
              <a:rPr lang="en-US" altLang="ko-KR" sz="1400" dirty="0"/>
              <a:t> </a:t>
            </a:r>
            <a:r>
              <a:rPr lang="en-US" altLang="ko-KR" sz="1400" b="1" dirty="0" smtClean="0"/>
              <a:t>Configuration of CCPS FAT in Local Side</a:t>
            </a:r>
            <a:r>
              <a:rPr lang="en-US" sz="1400" b="1" i="0" u="none" strike="noStrike" kern="1200" cap="none" spc="0" baseline="0" dirty="0" smtClean="0">
                <a:solidFill>
                  <a:srgbClr val="000000"/>
                </a:solidFill>
                <a:uFillTx/>
                <a:latin typeface="Arial" pitchFamily="34"/>
                <a:ea typeface="맑은 고딕" pitchFamily="50"/>
              </a:rPr>
              <a:t>&gt;</a:t>
            </a:r>
            <a:endParaRPr lang="en-US" sz="1400" b="1" i="0" u="none" strike="noStrike" kern="1200" cap="none" spc="0" baseline="0" dirty="0">
              <a:solidFill>
                <a:srgbClr val="000000"/>
              </a:solidFill>
              <a:uFillTx/>
              <a:latin typeface="Arial" pitchFamily="34"/>
              <a:ea typeface="맑은 고딕" pitchFamily="50"/>
            </a:endParaRPr>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Layout of CCU/L Converter</a:t>
              </a:r>
              <a:endParaRPr lang="ko-KR" altLang="en-US" sz="1400" b="1" kern="1200" baseline="0" dirty="0">
                <a:latin typeface="Arial" panose="020B0604020202020204" pitchFamily="34" charset="0"/>
                <a:ea typeface="맑은 고딕" panose="020B0503020000020004" pitchFamily="50" charset="-127"/>
              </a:endParaRPr>
            </a:p>
          </p:txBody>
        </p:sp>
      </p:grpSp>
      <p:grpSp>
        <p:nvGrpSpPr>
          <p:cNvPr id="10" name="그룹 9"/>
          <p:cNvGrpSpPr/>
          <p:nvPr/>
        </p:nvGrpSpPr>
        <p:grpSpPr>
          <a:xfrm>
            <a:off x="1904607" y="1181614"/>
            <a:ext cx="5524891" cy="3669153"/>
            <a:chOff x="1905151" y="723067"/>
            <a:chExt cx="5524891" cy="3669153"/>
          </a:xfrm>
        </p:grpSpPr>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5151" y="723067"/>
              <a:ext cx="5524891" cy="366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직사각형 14"/>
            <p:cNvSpPr/>
            <p:nvPr/>
          </p:nvSpPr>
          <p:spPr>
            <a:xfrm>
              <a:off x="4716560" y="2967659"/>
              <a:ext cx="830677" cy="523220"/>
            </a:xfrm>
            <a:prstGeom prst="rect">
              <a:avLst/>
            </a:prstGeom>
          </p:spPr>
          <p:txBody>
            <a:bodyPr wrap="none">
              <a:spAutoFit/>
            </a:bodyPr>
            <a:lstStyle/>
            <a:p>
              <a:pPr>
                <a:lnSpc>
                  <a:spcPct val="100000"/>
                </a:lnSpc>
              </a:pPr>
              <a:r>
                <a:rPr lang="en-GB" altLang="ko-KR" sz="1400" b="1" dirty="0" smtClean="0">
                  <a:solidFill>
                    <a:srgbClr val="FFFF00"/>
                  </a:solidFill>
                </a:rPr>
                <a:t>Control</a:t>
              </a:r>
            </a:p>
            <a:p>
              <a:pPr>
                <a:lnSpc>
                  <a:spcPct val="100000"/>
                </a:lnSpc>
              </a:pPr>
              <a:r>
                <a:rPr lang="en-GB" altLang="ko-KR" sz="1400" b="1" dirty="0" smtClean="0">
                  <a:solidFill>
                    <a:srgbClr val="FFFF00"/>
                  </a:solidFill>
                </a:rPr>
                <a:t>Cubicle</a:t>
              </a:r>
              <a:endParaRPr lang="en-GB" altLang="ko-KR" sz="1400" b="1" dirty="0">
                <a:solidFill>
                  <a:srgbClr val="FFFF00"/>
                </a:solidFill>
              </a:endParaRPr>
            </a:p>
          </p:txBody>
        </p:sp>
        <p:sp>
          <p:nvSpPr>
            <p:cNvPr id="16" name="직사각형 15"/>
            <p:cNvSpPr/>
            <p:nvPr/>
          </p:nvSpPr>
          <p:spPr>
            <a:xfrm>
              <a:off x="4902177" y="1589638"/>
              <a:ext cx="1031051" cy="523220"/>
            </a:xfrm>
            <a:prstGeom prst="rect">
              <a:avLst/>
            </a:prstGeom>
          </p:spPr>
          <p:txBody>
            <a:bodyPr wrap="none">
              <a:spAutoFit/>
            </a:bodyPr>
            <a:lstStyle/>
            <a:p>
              <a:pPr>
                <a:lnSpc>
                  <a:spcPct val="100000"/>
                </a:lnSpc>
              </a:pPr>
              <a:r>
                <a:rPr lang="en-GB" altLang="ko-KR" sz="1400" b="1" dirty="0" smtClean="0">
                  <a:solidFill>
                    <a:srgbClr val="FFFF00"/>
                  </a:solidFill>
                </a:rPr>
                <a:t>Converter</a:t>
              </a:r>
            </a:p>
            <a:p>
              <a:pPr>
                <a:lnSpc>
                  <a:spcPct val="100000"/>
                </a:lnSpc>
              </a:pPr>
              <a:r>
                <a:rPr lang="en-GB" altLang="ko-KR" sz="1400" b="1" dirty="0" smtClean="0">
                  <a:solidFill>
                    <a:srgbClr val="FFFF00"/>
                  </a:solidFill>
                </a:rPr>
                <a:t>Bridge</a:t>
              </a:r>
              <a:endParaRPr lang="en-GB" altLang="ko-KR" sz="1400" b="1" dirty="0">
                <a:solidFill>
                  <a:srgbClr val="FFFF00"/>
                </a:solidFill>
              </a:endParaRPr>
            </a:p>
          </p:txBody>
        </p:sp>
        <p:sp>
          <p:nvSpPr>
            <p:cNvPr id="18" name="직사각형 17"/>
            <p:cNvSpPr/>
            <p:nvPr/>
          </p:nvSpPr>
          <p:spPr>
            <a:xfrm>
              <a:off x="5933228" y="1450477"/>
              <a:ext cx="1090363" cy="307777"/>
            </a:xfrm>
            <a:prstGeom prst="rect">
              <a:avLst/>
            </a:prstGeom>
          </p:spPr>
          <p:txBody>
            <a:bodyPr wrap="none">
              <a:spAutoFit/>
            </a:bodyPr>
            <a:lstStyle/>
            <a:p>
              <a:pPr>
                <a:lnSpc>
                  <a:spcPct val="100000"/>
                </a:lnSpc>
              </a:pPr>
              <a:r>
                <a:rPr lang="en-GB" altLang="ko-KR" sz="1400" b="1" dirty="0">
                  <a:solidFill>
                    <a:srgbClr val="FFFF00"/>
                  </a:solidFill>
                </a:rPr>
                <a:t>AC busbar</a:t>
              </a:r>
            </a:p>
          </p:txBody>
        </p:sp>
        <p:sp>
          <p:nvSpPr>
            <p:cNvPr id="19" name="직사각형 18"/>
            <p:cNvSpPr/>
            <p:nvPr/>
          </p:nvSpPr>
          <p:spPr>
            <a:xfrm>
              <a:off x="3854576" y="3707483"/>
              <a:ext cx="918841" cy="523220"/>
            </a:xfrm>
            <a:prstGeom prst="rect">
              <a:avLst/>
            </a:prstGeom>
          </p:spPr>
          <p:txBody>
            <a:bodyPr wrap="none">
              <a:spAutoFit/>
            </a:bodyPr>
            <a:lstStyle/>
            <a:p>
              <a:pPr>
                <a:lnSpc>
                  <a:spcPct val="100000"/>
                </a:lnSpc>
              </a:pPr>
              <a:r>
                <a:rPr lang="en-GB" altLang="ko-KR" sz="1400" b="1" dirty="0" smtClean="0">
                  <a:solidFill>
                    <a:srgbClr val="FFFF00"/>
                  </a:solidFill>
                </a:rPr>
                <a:t>CCWS</a:t>
              </a:r>
            </a:p>
            <a:p>
              <a:pPr>
                <a:lnSpc>
                  <a:spcPct val="100000"/>
                </a:lnSpc>
              </a:pPr>
              <a:r>
                <a:rPr lang="en-GB" altLang="ko-KR" sz="1400" b="1" dirty="0" smtClean="0">
                  <a:solidFill>
                    <a:srgbClr val="FFFF00"/>
                  </a:solidFill>
                </a:rPr>
                <a:t>Manifold</a:t>
              </a:r>
              <a:endParaRPr lang="en-GB" altLang="ko-KR" sz="1400" b="1" dirty="0">
                <a:solidFill>
                  <a:srgbClr val="FFFF00"/>
                </a:solidFill>
              </a:endParaRPr>
            </a:p>
          </p:txBody>
        </p:sp>
        <p:sp>
          <p:nvSpPr>
            <p:cNvPr id="20" name="직사각형 19"/>
            <p:cNvSpPr/>
            <p:nvPr/>
          </p:nvSpPr>
          <p:spPr>
            <a:xfrm>
              <a:off x="3564432" y="2744190"/>
              <a:ext cx="1208985" cy="307777"/>
            </a:xfrm>
            <a:prstGeom prst="rect">
              <a:avLst/>
            </a:prstGeom>
          </p:spPr>
          <p:txBody>
            <a:bodyPr wrap="none">
              <a:spAutoFit/>
            </a:bodyPr>
            <a:lstStyle/>
            <a:p>
              <a:pPr>
                <a:lnSpc>
                  <a:spcPct val="100000"/>
                </a:lnSpc>
              </a:pPr>
              <a:r>
                <a:rPr lang="en-GB" altLang="ko-KR" sz="1400" b="1" dirty="0">
                  <a:solidFill>
                    <a:srgbClr val="FFFF00"/>
                  </a:solidFill>
                </a:rPr>
                <a:t>DC Inductor</a:t>
              </a:r>
            </a:p>
          </p:txBody>
        </p:sp>
        <p:sp>
          <p:nvSpPr>
            <p:cNvPr id="21" name="직사각형 20"/>
            <p:cNvSpPr/>
            <p:nvPr/>
          </p:nvSpPr>
          <p:spPr>
            <a:xfrm>
              <a:off x="2768868" y="3138184"/>
              <a:ext cx="821059" cy="523220"/>
            </a:xfrm>
            <a:prstGeom prst="rect">
              <a:avLst/>
            </a:prstGeom>
          </p:spPr>
          <p:txBody>
            <a:bodyPr wrap="none">
              <a:spAutoFit/>
            </a:bodyPr>
            <a:lstStyle/>
            <a:p>
              <a:pPr>
                <a:lnSpc>
                  <a:spcPct val="100000"/>
                </a:lnSpc>
              </a:pPr>
              <a:r>
                <a:rPr lang="en-GB" altLang="ko-KR" sz="1400" b="1" dirty="0" smtClean="0">
                  <a:solidFill>
                    <a:srgbClr val="FFFF00"/>
                  </a:solidFill>
                </a:rPr>
                <a:t>Bypass</a:t>
              </a:r>
            </a:p>
            <a:p>
              <a:pPr>
                <a:lnSpc>
                  <a:spcPct val="100000"/>
                </a:lnSpc>
              </a:pPr>
              <a:r>
                <a:rPr lang="en-GB" altLang="ko-KR" sz="1400" b="1" dirty="0" smtClean="0">
                  <a:solidFill>
                    <a:srgbClr val="FFFF00"/>
                  </a:solidFill>
                </a:rPr>
                <a:t>Switch</a:t>
              </a:r>
              <a:endParaRPr lang="en-GB" altLang="ko-KR" sz="1400" b="1" dirty="0">
                <a:solidFill>
                  <a:srgbClr val="FFFF00"/>
                </a:solidFill>
              </a:endParaRPr>
            </a:p>
          </p:txBody>
        </p:sp>
        <p:sp>
          <p:nvSpPr>
            <p:cNvPr id="22" name="직사각형 21"/>
            <p:cNvSpPr/>
            <p:nvPr/>
          </p:nvSpPr>
          <p:spPr>
            <a:xfrm>
              <a:off x="2360956" y="2469155"/>
              <a:ext cx="694421" cy="307777"/>
            </a:xfrm>
            <a:prstGeom prst="rect">
              <a:avLst/>
            </a:prstGeom>
          </p:spPr>
          <p:txBody>
            <a:bodyPr wrap="none">
              <a:spAutoFit/>
            </a:bodyPr>
            <a:lstStyle/>
            <a:p>
              <a:pPr>
                <a:lnSpc>
                  <a:spcPct val="100000"/>
                </a:lnSpc>
              </a:pPr>
              <a:r>
                <a:rPr lang="en-GB" altLang="ko-KR" sz="1400" b="1" dirty="0" smtClean="0">
                  <a:solidFill>
                    <a:srgbClr val="FFFF00"/>
                  </a:solidFill>
                </a:rPr>
                <a:t>DCDS</a:t>
              </a:r>
              <a:endParaRPr lang="en-GB" altLang="ko-KR" sz="1400" b="1" dirty="0">
                <a:solidFill>
                  <a:srgbClr val="FFFF00"/>
                </a:solidFill>
              </a:endParaRPr>
            </a:p>
          </p:txBody>
        </p:sp>
        <p:sp>
          <p:nvSpPr>
            <p:cNvPr id="23" name="직사각형 22"/>
            <p:cNvSpPr/>
            <p:nvPr/>
          </p:nvSpPr>
          <p:spPr>
            <a:xfrm>
              <a:off x="2708167" y="890975"/>
              <a:ext cx="1883849" cy="523220"/>
            </a:xfrm>
            <a:prstGeom prst="rect">
              <a:avLst/>
            </a:prstGeom>
          </p:spPr>
          <p:txBody>
            <a:bodyPr wrap="none">
              <a:spAutoFit/>
            </a:bodyPr>
            <a:lstStyle/>
            <a:p>
              <a:pPr>
                <a:lnSpc>
                  <a:spcPct val="100000"/>
                </a:lnSpc>
              </a:pPr>
              <a:r>
                <a:rPr lang="en-GB" altLang="ko-KR" sz="1400" b="1" dirty="0" smtClean="0">
                  <a:solidFill>
                    <a:srgbClr val="FFFF00"/>
                  </a:solidFill>
                </a:rPr>
                <a:t>DC Interconnecting </a:t>
              </a:r>
            </a:p>
            <a:p>
              <a:pPr>
                <a:lnSpc>
                  <a:spcPct val="100000"/>
                </a:lnSpc>
              </a:pPr>
              <a:r>
                <a:rPr lang="en-GB" altLang="ko-KR" sz="1400" b="1" dirty="0" smtClean="0">
                  <a:solidFill>
                    <a:srgbClr val="FFFF00"/>
                  </a:solidFill>
                </a:rPr>
                <a:t>Busbar</a:t>
              </a:r>
              <a:endParaRPr lang="en-GB" altLang="ko-KR" sz="1400" b="1" dirty="0">
                <a:solidFill>
                  <a:srgbClr val="FFFF00"/>
                </a:solidFill>
              </a:endParaRPr>
            </a:p>
          </p:txBody>
        </p:sp>
        <p:sp>
          <p:nvSpPr>
            <p:cNvPr id="25" name="직사각형 24"/>
            <p:cNvSpPr/>
            <p:nvPr/>
          </p:nvSpPr>
          <p:spPr>
            <a:xfrm>
              <a:off x="2136964" y="2950866"/>
              <a:ext cx="631904" cy="307777"/>
            </a:xfrm>
            <a:prstGeom prst="rect">
              <a:avLst/>
            </a:prstGeom>
          </p:spPr>
          <p:txBody>
            <a:bodyPr wrap="none">
              <a:spAutoFit/>
            </a:bodyPr>
            <a:lstStyle/>
            <a:p>
              <a:pPr>
                <a:lnSpc>
                  <a:spcPct val="100000"/>
                </a:lnSpc>
              </a:pPr>
              <a:r>
                <a:rPr lang="en-GB" altLang="ko-KR" sz="1400" b="1" dirty="0" smtClean="0">
                  <a:solidFill>
                    <a:srgbClr val="FFFF00"/>
                  </a:solidFill>
                </a:rPr>
                <a:t>DCES</a:t>
              </a:r>
              <a:endParaRPr lang="en-GB" altLang="ko-KR" sz="1400" b="1" dirty="0">
                <a:solidFill>
                  <a:srgbClr val="FFFF00"/>
                </a:solidFill>
              </a:endParaRPr>
            </a:p>
          </p:txBody>
        </p:sp>
        <p:sp>
          <p:nvSpPr>
            <p:cNvPr id="26" name="직사각형 25"/>
            <p:cNvSpPr/>
            <p:nvPr/>
          </p:nvSpPr>
          <p:spPr>
            <a:xfrm>
              <a:off x="6278819" y="2249866"/>
              <a:ext cx="901209" cy="307777"/>
            </a:xfrm>
            <a:prstGeom prst="rect">
              <a:avLst/>
            </a:prstGeom>
          </p:spPr>
          <p:txBody>
            <a:bodyPr wrap="none">
              <a:spAutoFit/>
            </a:bodyPr>
            <a:lstStyle/>
            <a:p>
              <a:pPr>
                <a:lnSpc>
                  <a:spcPct val="100000"/>
                </a:lnSpc>
              </a:pPr>
              <a:r>
                <a:rPr lang="en-GB" altLang="ko-KR" sz="1400" b="1" dirty="0" smtClean="0">
                  <a:solidFill>
                    <a:srgbClr val="FFFF00"/>
                  </a:solidFill>
                </a:rPr>
                <a:t>Fire wall</a:t>
              </a:r>
              <a:endParaRPr lang="en-GB" altLang="ko-KR" sz="1400" b="1" dirty="0">
                <a:solidFill>
                  <a:srgbClr val="FFFF00"/>
                </a:solidFill>
              </a:endParaRPr>
            </a:p>
          </p:txBody>
        </p:sp>
      </p:grpSp>
    </p:spTree>
    <p:extLst>
      <p:ext uri="{BB962C8B-B14F-4D97-AF65-F5344CB8AC3E}">
        <p14:creationId xmlns:p14="http://schemas.microsoft.com/office/powerpoint/2010/main" val="717528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a:solidFill>
              <a:srgbClr val="7030A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dirty="0" smtClean="0">
                  <a:latin typeface="Arial" panose="020B0604020202020204" pitchFamily="34" charset="0"/>
                  <a:ea typeface="맑은 고딕" panose="020B0503020000020004" pitchFamily="50" charset="-127"/>
                </a:rPr>
                <a:t>Manufactured System</a:t>
              </a:r>
              <a:endParaRPr lang="ko-KR" altLang="en-US" sz="1400" b="1" kern="1200" baseline="0" dirty="0">
                <a:latin typeface="Arial" panose="020B0604020202020204" pitchFamily="34" charset="0"/>
                <a:ea typeface="맑은 고딕" panose="020B0503020000020004" pitchFamily="50" charset="-127"/>
              </a:endParaRPr>
            </a:p>
          </p:txBody>
        </p:sp>
      </p:grpSp>
      <p:sp>
        <p:nvSpPr>
          <p:cNvPr id="8" name="모서리가 둥근 직사각형 7"/>
          <p:cNvSpPr/>
          <p:nvPr/>
        </p:nvSpPr>
        <p:spPr>
          <a:xfrm>
            <a:off x="2924515" y="4703690"/>
            <a:ext cx="1422764" cy="33452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ko-KR" altLang="en-US"/>
          </a:p>
        </p:txBody>
      </p:sp>
      <p:sp>
        <p:nvSpPr>
          <p:cNvPr id="10" name="모서리가 둥근 직사각형 9"/>
          <p:cNvSpPr/>
          <p:nvPr/>
        </p:nvSpPr>
        <p:spPr>
          <a:xfrm>
            <a:off x="4700364" y="4707627"/>
            <a:ext cx="1527819" cy="33452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ko-KR" altLang="en-US"/>
          </a:p>
        </p:txBody>
      </p:sp>
      <p:pic>
        <p:nvPicPr>
          <p:cNvPr id="13" name="Picture 3"/>
          <p:cNvPicPr>
            <a:picLocks noChangeAspect="1" noChangeArrowheads="1"/>
          </p:cNvPicPr>
          <p:nvPr/>
        </p:nvPicPr>
        <p:blipFill>
          <a:blip r:embed="rId3" cstate="print"/>
          <a:srcRect/>
          <a:stretch>
            <a:fillRect/>
          </a:stretch>
        </p:blipFill>
        <p:spPr bwMode="auto">
          <a:xfrm>
            <a:off x="1225269" y="1575674"/>
            <a:ext cx="6840760" cy="2802080"/>
          </a:xfrm>
          <a:prstGeom prst="rect">
            <a:avLst/>
          </a:prstGeom>
          <a:noFill/>
          <a:ln w="9525">
            <a:noFill/>
            <a:miter lim="800000"/>
            <a:headEnd/>
            <a:tailEnd/>
          </a:ln>
        </p:spPr>
      </p:pic>
      <p:sp>
        <p:nvSpPr>
          <p:cNvPr id="15" name="직사각형 14"/>
          <p:cNvSpPr/>
          <p:nvPr/>
        </p:nvSpPr>
        <p:spPr>
          <a:xfrm>
            <a:off x="2009576" y="2482703"/>
            <a:ext cx="815518" cy="1389754"/>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TextBox 15"/>
          <p:cNvSpPr txBox="1"/>
          <p:nvPr/>
        </p:nvSpPr>
        <p:spPr>
          <a:xfrm>
            <a:off x="1881074" y="4606421"/>
            <a:ext cx="770130" cy="276999"/>
          </a:xfrm>
          <a:prstGeom prst="rect">
            <a:avLst/>
          </a:prstGeom>
          <a:noFill/>
        </p:spPr>
        <p:txBody>
          <a:bodyPr wrap="square" rtlCol="0">
            <a:spAutoFit/>
          </a:bodyPr>
          <a:lstStyle/>
          <a:p>
            <a:pPr algn="ctr"/>
            <a:r>
              <a:rPr lang="en-US" altLang="ko-KR" sz="1200" dirty="0" smtClean="0">
                <a:latin typeface="Arial" pitchFamily="34" charset="0"/>
                <a:cs typeface="Arial" pitchFamily="34" charset="0"/>
              </a:rPr>
              <a:t>mini-CIS</a:t>
            </a:r>
            <a:endParaRPr lang="ko-KR" altLang="en-US" sz="1200" dirty="0" smtClean="0">
              <a:latin typeface="Arial" pitchFamily="34" charset="0"/>
              <a:cs typeface="Arial" pitchFamily="34" charset="0"/>
            </a:endParaRPr>
          </a:p>
        </p:txBody>
      </p:sp>
      <p:sp>
        <p:nvSpPr>
          <p:cNvPr id="18" name="직사각형 17"/>
          <p:cNvSpPr/>
          <p:nvPr/>
        </p:nvSpPr>
        <p:spPr>
          <a:xfrm>
            <a:off x="3114263" y="1624434"/>
            <a:ext cx="1088232" cy="278139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9" name="직사각형 18"/>
          <p:cNvSpPr/>
          <p:nvPr/>
        </p:nvSpPr>
        <p:spPr>
          <a:xfrm>
            <a:off x="4759793" y="1629523"/>
            <a:ext cx="1088232" cy="2776301"/>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직사각형 19"/>
          <p:cNvSpPr/>
          <p:nvPr/>
        </p:nvSpPr>
        <p:spPr>
          <a:xfrm>
            <a:off x="7250990" y="3159287"/>
            <a:ext cx="785945" cy="188009"/>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1" name="직사각형 20"/>
          <p:cNvSpPr/>
          <p:nvPr/>
        </p:nvSpPr>
        <p:spPr>
          <a:xfrm>
            <a:off x="7236296" y="2902425"/>
            <a:ext cx="800639" cy="22835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2" name="TextBox 21"/>
          <p:cNvSpPr txBox="1"/>
          <p:nvPr/>
        </p:nvSpPr>
        <p:spPr>
          <a:xfrm>
            <a:off x="2825094" y="4640120"/>
            <a:ext cx="1608630" cy="461665"/>
          </a:xfrm>
          <a:prstGeom prst="rect">
            <a:avLst/>
          </a:prstGeom>
          <a:noFill/>
        </p:spPr>
        <p:txBody>
          <a:bodyPr wrap="square" rtlCol="0">
            <a:spAutoFit/>
          </a:bodyPr>
          <a:lstStyle/>
          <a:p>
            <a:pPr algn="ctr"/>
            <a:r>
              <a:rPr lang="en-US" altLang="ko-KR" sz="1200" dirty="0" smtClean="0">
                <a:latin typeface="Arial" pitchFamily="34" charset="0"/>
                <a:cs typeface="Arial" pitchFamily="34" charset="0"/>
              </a:rPr>
              <a:t>Interlock Cubicle</a:t>
            </a:r>
          </a:p>
          <a:p>
            <a:pPr algn="ctr"/>
            <a:r>
              <a:rPr lang="en-US" altLang="ko-KR" sz="1200" dirty="0" smtClean="0">
                <a:latin typeface="Arial" pitchFamily="34" charset="0"/>
                <a:cs typeface="Arial" pitchFamily="34" charset="0"/>
              </a:rPr>
              <a:t>(41MC00-CU-2003)</a:t>
            </a:r>
          </a:p>
        </p:txBody>
      </p:sp>
      <p:sp>
        <p:nvSpPr>
          <p:cNvPr id="23" name="TextBox 22"/>
          <p:cNvSpPr txBox="1"/>
          <p:nvPr/>
        </p:nvSpPr>
        <p:spPr>
          <a:xfrm>
            <a:off x="4587921" y="4642943"/>
            <a:ext cx="1751610" cy="461665"/>
          </a:xfrm>
          <a:prstGeom prst="rect">
            <a:avLst/>
          </a:prstGeom>
          <a:noFill/>
        </p:spPr>
        <p:txBody>
          <a:bodyPr wrap="square" rtlCol="0">
            <a:spAutoFit/>
          </a:bodyPr>
          <a:lstStyle/>
          <a:p>
            <a:pPr algn="ctr"/>
            <a:r>
              <a:rPr lang="en-US" altLang="ko-KR" sz="1200" dirty="0" smtClean="0">
                <a:latin typeface="Arial" pitchFamily="34" charset="0"/>
                <a:cs typeface="Arial" pitchFamily="34" charset="0"/>
              </a:rPr>
              <a:t>Conventional Cubicle</a:t>
            </a:r>
          </a:p>
          <a:p>
            <a:pPr algn="ctr"/>
            <a:r>
              <a:rPr lang="en-US" altLang="ko-KR" sz="1200" dirty="0" smtClean="0">
                <a:latin typeface="Arial" pitchFamily="34" charset="0"/>
                <a:cs typeface="Arial" pitchFamily="34" charset="0"/>
              </a:rPr>
              <a:t>(41MC00-CU-1003)</a:t>
            </a:r>
          </a:p>
        </p:txBody>
      </p:sp>
      <p:sp>
        <p:nvSpPr>
          <p:cNvPr id="25" name="TextBox 24"/>
          <p:cNvSpPr txBox="1"/>
          <p:nvPr/>
        </p:nvSpPr>
        <p:spPr>
          <a:xfrm>
            <a:off x="6169845" y="4652587"/>
            <a:ext cx="1238346" cy="461665"/>
          </a:xfrm>
          <a:prstGeom prst="rect">
            <a:avLst/>
          </a:prstGeom>
          <a:noFill/>
        </p:spPr>
        <p:txBody>
          <a:bodyPr wrap="square" rtlCol="0">
            <a:spAutoFit/>
          </a:bodyPr>
          <a:lstStyle/>
          <a:p>
            <a:pPr algn="ctr"/>
            <a:r>
              <a:rPr lang="en-US" altLang="ko-KR" sz="1200" dirty="0" smtClean="0">
                <a:latin typeface="Arial" pitchFamily="34" charset="0"/>
                <a:cs typeface="Arial" pitchFamily="34" charset="0"/>
              </a:rPr>
              <a:t>Test Terminal</a:t>
            </a:r>
          </a:p>
          <a:p>
            <a:pPr algn="ctr"/>
            <a:r>
              <a:rPr lang="en-US" altLang="ko-KR" sz="1200" dirty="0" smtClean="0">
                <a:latin typeface="Arial" pitchFamily="34" charset="0"/>
                <a:cs typeface="Arial" pitchFamily="34" charset="0"/>
              </a:rPr>
              <a:t>(mini-CODAC)</a:t>
            </a:r>
          </a:p>
        </p:txBody>
      </p:sp>
      <p:sp>
        <p:nvSpPr>
          <p:cNvPr id="26" name="TextBox 25"/>
          <p:cNvSpPr txBox="1"/>
          <p:nvPr/>
        </p:nvSpPr>
        <p:spPr>
          <a:xfrm>
            <a:off x="7222381" y="4652587"/>
            <a:ext cx="898974" cy="461665"/>
          </a:xfrm>
          <a:prstGeom prst="rect">
            <a:avLst/>
          </a:prstGeom>
          <a:noFill/>
        </p:spPr>
        <p:txBody>
          <a:bodyPr wrap="square" rtlCol="0">
            <a:spAutoFit/>
          </a:bodyPr>
          <a:lstStyle/>
          <a:p>
            <a:pPr algn="ctr"/>
            <a:r>
              <a:rPr lang="en-US" altLang="ko-KR" sz="1200" dirty="0" smtClean="0">
                <a:latin typeface="Arial" pitchFamily="34" charset="0"/>
                <a:cs typeface="Arial" pitchFamily="34" charset="0"/>
              </a:rPr>
              <a:t>LCC Simulator</a:t>
            </a:r>
          </a:p>
        </p:txBody>
      </p:sp>
      <p:cxnSp>
        <p:nvCxnSpPr>
          <p:cNvPr id="27" name="직선 화살표 연결선 26"/>
          <p:cNvCxnSpPr/>
          <p:nvPr/>
        </p:nvCxnSpPr>
        <p:spPr>
          <a:xfrm flipV="1">
            <a:off x="2339752" y="3951864"/>
            <a:ext cx="0" cy="6072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flipV="1">
            <a:off x="3635897" y="4442896"/>
            <a:ext cx="0" cy="20004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flipV="1">
            <a:off x="5435105" y="4459112"/>
            <a:ext cx="0" cy="20004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a:stCxn id="25" idx="0"/>
          </p:cNvCxnSpPr>
          <p:nvPr/>
        </p:nvCxnSpPr>
        <p:spPr>
          <a:xfrm flipV="1">
            <a:off x="6789018" y="3014391"/>
            <a:ext cx="392158" cy="16381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a:stCxn id="26" idx="0"/>
          </p:cNvCxnSpPr>
          <p:nvPr/>
        </p:nvCxnSpPr>
        <p:spPr>
          <a:xfrm flipH="1" flipV="1">
            <a:off x="7668344" y="3418808"/>
            <a:ext cx="3524" cy="12337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직사각형 31"/>
          <p:cNvSpPr/>
          <p:nvPr/>
        </p:nvSpPr>
        <p:spPr>
          <a:xfrm>
            <a:off x="7620" y="3249400"/>
            <a:ext cx="1284098" cy="938719"/>
          </a:xfrm>
          <a:prstGeom prst="rect">
            <a:avLst/>
          </a:prstGeom>
        </p:spPr>
        <p:txBody>
          <a:bodyPr wrap="square">
            <a:spAutoFit/>
          </a:bodyPr>
          <a:lstStyle/>
          <a:p>
            <a:pPr fontAlgn="ctr" latinLnBrk="0">
              <a:defRPr/>
            </a:pPr>
            <a:r>
              <a:rPr lang="en-US" altLang="ko-KR" sz="1100" dirty="0">
                <a:solidFill>
                  <a:srgbClr val="0066FF"/>
                </a:solidFill>
                <a:latin typeface="Arial"/>
              </a:rPr>
              <a:t>Industrial PC x 1</a:t>
            </a:r>
          </a:p>
          <a:p>
            <a:pPr fontAlgn="ctr" latinLnBrk="0">
              <a:defRPr/>
            </a:pPr>
            <a:r>
              <a:rPr lang="en-GB" altLang="ko-KR" sz="1100" kern="100" dirty="0">
                <a:solidFill>
                  <a:srgbClr val="0066FF"/>
                </a:solidFill>
                <a:latin typeface="Arial" pitchFamily="34" charset="0"/>
                <a:cs typeface="Arial" pitchFamily="34" charset="0"/>
              </a:rPr>
              <a:t>S7-400 PLC x 2</a:t>
            </a:r>
          </a:p>
          <a:p>
            <a:pPr fontAlgn="ctr" latinLnBrk="0">
              <a:defRPr/>
            </a:pPr>
            <a:r>
              <a:rPr lang="en-GB" altLang="ko-KR" sz="1100" kern="100" dirty="0">
                <a:solidFill>
                  <a:srgbClr val="0066FF"/>
                </a:solidFill>
                <a:latin typeface="Arial" pitchFamily="34" charset="0"/>
                <a:cs typeface="Arial" pitchFamily="34" charset="0"/>
              </a:rPr>
              <a:t>ET-200M Remote IO x 2</a:t>
            </a:r>
          </a:p>
          <a:p>
            <a:pPr fontAlgn="ctr" latinLnBrk="0">
              <a:defRPr/>
            </a:pPr>
            <a:r>
              <a:rPr lang="en-GB" altLang="ko-KR" sz="1100" kern="100" dirty="0">
                <a:solidFill>
                  <a:srgbClr val="0066FF"/>
                </a:solidFill>
                <a:latin typeface="Arial" pitchFamily="34" charset="0"/>
                <a:cs typeface="Arial" pitchFamily="34" charset="0"/>
              </a:rPr>
              <a:t>DLIB x 3</a:t>
            </a:r>
            <a:endParaRPr lang="ko-KR" altLang="ko-KR" sz="1100" kern="100" dirty="0">
              <a:solidFill>
                <a:srgbClr val="0066FF"/>
              </a:solidFill>
              <a:latin typeface="Arial" pitchFamily="34" charset="0"/>
              <a:cs typeface="Arial" pitchFamily="34" charset="0"/>
            </a:endParaRPr>
          </a:p>
        </p:txBody>
      </p:sp>
      <p:grpSp>
        <p:nvGrpSpPr>
          <p:cNvPr id="33" name="그룹 32"/>
          <p:cNvGrpSpPr/>
          <p:nvPr/>
        </p:nvGrpSpPr>
        <p:grpSpPr>
          <a:xfrm>
            <a:off x="2599906" y="1563638"/>
            <a:ext cx="3628278" cy="3107467"/>
            <a:chOff x="-2330342" y="810728"/>
            <a:chExt cx="4832744" cy="3590673"/>
          </a:xfrm>
        </p:grpSpPr>
        <p:pic>
          <p:nvPicPr>
            <p:cNvPr id="34" name="Picture 7"/>
            <p:cNvPicPr>
              <a:picLocks noChangeAspect="1" noChangeArrowheads="1"/>
            </p:cNvPicPr>
            <p:nvPr/>
          </p:nvPicPr>
          <p:blipFill>
            <a:blip r:embed="rId4" cstate="print"/>
            <a:srcRect/>
            <a:stretch>
              <a:fillRect/>
            </a:stretch>
          </p:blipFill>
          <p:spPr bwMode="auto">
            <a:xfrm>
              <a:off x="-1681927" y="810728"/>
              <a:ext cx="3685710" cy="3285006"/>
            </a:xfrm>
            <a:prstGeom prst="rect">
              <a:avLst/>
            </a:prstGeom>
            <a:noFill/>
            <a:ln w="9525">
              <a:noFill/>
              <a:miter lim="800000"/>
              <a:headEnd/>
              <a:tailEnd/>
            </a:ln>
          </p:spPr>
        </p:pic>
        <p:sp>
          <p:nvSpPr>
            <p:cNvPr id="35" name="TextBox 34"/>
            <p:cNvSpPr txBox="1"/>
            <p:nvPr/>
          </p:nvSpPr>
          <p:spPr>
            <a:xfrm>
              <a:off x="-2330342" y="4078867"/>
              <a:ext cx="4832744" cy="322534"/>
            </a:xfrm>
            <a:prstGeom prst="rect">
              <a:avLst/>
            </a:prstGeom>
            <a:solidFill>
              <a:schemeClr val="bg1"/>
            </a:solidFill>
          </p:spPr>
          <p:txBody>
            <a:bodyPr wrap="square" rtlCol="0">
              <a:spAutoFit/>
            </a:bodyPr>
            <a:lstStyle/>
            <a:p>
              <a:pPr algn="ctr"/>
              <a:r>
                <a:rPr lang="en-US" altLang="ko-KR" sz="1200" dirty="0" smtClean="0">
                  <a:solidFill>
                    <a:srgbClr val="0066FF"/>
                  </a:solidFill>
                </a:rPr>
                <a:t>&lt;Front </a:t>
              </a:r>
              <a:r>
                <a:rPr lang="en-US" altLang="ko-KR" sz="1200" dirty="0">
                  <a:solidFill>
                    <a:srgbClr val="0066FF"/>
                  </a:solidFill>
                </a:rPr>
                <a:t>&amp; Rear </a:t>
              </a:r>
              <a:r>
                <a:rPr lang="en-US" altLang="ko-KR" sz="1200" dirty="0" smtClean="0">
                  <a:solidFill>
                    <a:srgbClr val="0066FF"/>
                  </a:solidFill>
                </a:rPr>
                <a:t>View  of Conventional Cubicle&gt;</a:t>
              </a:r>
            </a:p>
          </p:txBody>
        </p:sp>
      </p:grpSp>
      <p:grpSp>
        <p:nvGrpSpPr>
          <p:cNvPr id="36" name="그룹 35"/>
          <p:cNvGrpSpPr/>
          <p:nvPr/>
        </p:nvGrpSpPr>
        <p:grpSpPr>
          <a:xfrm>
            <a:off x="2660797" y="1566311"/>
            <a:ext cx="3827539" cy="3095174"/>
            <a:chOff x="4773690" y="1069603"/>
            <a:chExt cx="5418761" cy="4032202"/>
          </a:xfrm>
        </p:grpSpPr>
        <p:pic>
          <p:nvPicPr>
            <p:cNvPr id="37" name="Picture 2"/>
            <p:cNvPicPr>
              <a:picLocks noChangeAspect="1" noChangeArrowheads="1"/>
            </p:cNvPicPr>
            <p:nvPr/>
          </p:nvPicPr>
          <p:blipFill>
            <a:blip r:embed="rId5" cstate="print"/>
            <a:srcRect/>
            <a:stretch>
              <a:fillRect/>
            </a:stretch>
          </p:blipFill>
          <p:spPr bwMode="auto">
            <a:xfrm>
              <a:off x="5390339" y="1069603"/>
              <a:ext cx="3895603" cy="3363416"/>
            </a:xfrm>
            <a:prstGeom prst="rect">
              <a:avLst/>
            </a:prstGeom>
            <a:noFill/>
            <a:ln w="9525">
              <a:noFill/>
              <a:miter lim="800000"/>
              <a:headEnd/>
              <a:tailEnd/>
            </a:ln>
          </p:spPr>
        </p:pic>
        <p:sp>
          <p:nvSpPr>
            <p:cNvPr id="38" name="TextBox 37"/>
            <p:cNvSpPr txBox="1"/>
            <p:nvPr/>
          </p:nvSpPr>
          <p:spPr>
            <a:xfrm>
              <a:off x="4773690" y="4740948"/>
              <a:ext cx="5418761" cy="360857"/>
            </a:xfrm>
            <a:prstGeom prst="rect">
              <a:avLst/>
            </a:prstGeom>
            <a:solidFill>
              <a:srgbClr val="FFFFFF"/>
            </a:solidFill>
          </p:spPr>
          <p:txBody>
            <a:bodyPr wrap="square" rtlCol="0">
              <a:spAutoFit/>
            </a:bodyPr>
            <a:lstStyle/>
            <a:p>
              <a:pPr algn="ctr"/>
              <a:r>
                <a:rPr lang="en-US" altLang="ko-KR" sz="1200" dirty="0" smtClean="0">
                  <a:solidFill>
                    <a:srgbClr val="0066FF"/>
                  </a:solidFill>
                </a:rPr>
                <a:t>&lt;Front </a:t>
              </a:r>
              <a:r>
                <a:rPr lang="en-US" altLang="ko-KR" sz="1200" dirty="0">
                  <a:solidFill>
                    <a:srgbClr val="0066FF"/>
                  </a:solidFill>
                </a:rPr>
                <a:t>&amp; Rear </a:t>
              </a:r>
              <a:r>
                <a:rPr lang="en-US" altLang="ko-KR" sz="1200" dirty="0" smtClean="0">
                  <a:solidFill>
                    <a:srgbClr val="0066FF"/>
                  </a:solidFill>
                </a:rPr>
                <a:t>View  of Interlock Cubicle&gt;</a:t>
              </a:r>
            </a:p>
          </p:txBody>
        </p:sp>
      </p:grpSp>
      <p:sp>
        <p:nvSpPr>
          <p:cNvPr id="42" name="Rectangle 3"/>
          <p:cNvSpPr>
            <a:spLocks noChangeArrowheads="1"/>
          </p:cNvSpPr>
          <p:nvPr/>
        </p:nvSpPr>
        <p:spPr bwMode="auto">
          <a:xfrm>
            <a:off x="611560" y="1193646"/>
            <a:ext cx="5760640" cy="29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85750" indent="-285750" defTabSz="912813" latinLnBrk="0">
              <a:lnSpc>
                <a:spcPct val="120000"/>
              </a:lnSpc>
              <a:buFont typeface="Wingdings" pitchFamily="2" charset="2"/>
              <a:buChar char="§"/>
            </a:pPr>
            <a:r>
              <a:rPr lang="en-US" altLang="ko-KR" sz="1600" b="1" dirty="0" smtClean="0">
                <a:latin typeface="Arial" panose="020B0604020202020204" pitchFamily="34" charset="0"/>
              </a:rPr>
              <a:t>Manufactured Master Control System for FAT</a:t>
            </a:r>
            <a:endParaRPr lang="en-US" altLang="ko-KR" sz="1600" b="1" dirty="0">
              <a:latin typeface="Arial" panose="020B0604020202020204" pitchFamily="34" charset="0"/>
            </a:endParaRPr>
          </a:p>
        </p:txBody>
      </p:sp>
    </p:spTree>
    <p:extLst>
      <p:ext uri="{BB962C8B-B14F-4D97-AF65-F5344CB8AC3E}">
        <p14:creationId xmlns:p14="http://schemas.microsoft.com/office/powerpoint/2010/main" val="284625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dirty="0" smtClean="0">
                  <a:latin typeface="Arial" panose="020B0604020202020204" pitchFamily="34" charset="0"/>
                  <a:ea typeface="맑은 고딕" panose="020B0503020000020004" pitchFamily="50" charset="-127"/>
                </a:rPr>
                <a:t>Type Test Procedure</a:t>
              </a:r>
              <a:endParaRPr lang="ko-KR" altLang="en-US" sz="1400" b="1" kern="1200" baseline="0" dirty="0">
                <a:latin typeface="Arial" panose="020B0604020202020204" pitchFamily="34" charset="0"/>
                <a:ea typeface="맑은 고딕" panose="020B0503020000020004" pitchFamily="50" charset="-127"/>
              </a:endParaRPr>
            </a:p>
          </p:txBody>
        </p:sp>
      </p:grpSp>
      <p:pic>
        <p:nvPicPr>
          <p:cNvPr id="39" name="Picture 2"/>
          <p:cNvPicPr>
            <a:picLocks noChangeAspect="1" noChangeArrowheads="1"/>
          </p:cNvPicPr>
          <p:nvPr/>
        </p:nvPicPr>
        <p:blipFill rotWithShape="1">
          <a:blip r:embed="rId3" cstate="print"/>
          <a:srcRect l="3279" r="50000"/>
          <a:stretch/>
        </p:blipFill>
        <p:spPr bwMode="auto">
          <a:xfrm>
            <a:off x="611560" y="1275606"/>
            <a:ext cx="2952328" cy="3599952"/>
          </a:xfrm>
          <a:prstGeom prst="rect">
            <a:avLst/>
          </a:prstGeom>
          <a:noFill/>
          <a:ln w="9525">
            <a:noFill/>
            <a:miter lim="800000"/>
            <a:headEnd/>
            <a:tailEnd/>
          </a:ln>
        </p:spPr>
      </p:pic>
      <p:sp>
        <p:nvSpPr>
          <p:cNvPr id="40" name="직사각형 39"/>
          <p:cNvSpPr/>
          <p:nvPr/>
        </p:nvSpPr>
        <p:spPr>
          <a:xfrm>
            <a:off x="3563888" y="1275606"/>
            <a:ext cx="5400600" cy="3816429"/>
          </a:xfrm>
          <a:prstGeom prst="rect">
            <a:avLst/>
          </a:prstGeom>
        </p:spPr>
        <p:txBody>
          <a:bodyPr wrap="square">
            <a:spAutoFit/>
          </a:bodyPr>
          <a:lstStyle/>
          <a:p>
            <a:pPr marL="342900" lvl="1" indent="-342900">
              <a:buFont typeface="Arial" pitchFamily="34" charset="0"/>
              <a:buChar char="•"/>
            </a:pPr>
            <a:r>
              <a:rPr lang="en-US" altLang="ko-KR" sz="1100" dirty="0"/>
              <a:t>To verify the hardware and mechanical parts of MCS cubicle are well assembled and operate properly and functions of each components are well implemented according to their requirements</a:t>
            </a:r>
          </a:p>
          <a:p>
            <a:pPr marL="342900" lvl="1" indent="-342900">
              <a:buFont typeface="Arial" pitchFamily="34" charset="0"/>
              <a:buChar char="•"/>
            </a:pPr>
            <a:r>
              <a:rPr lang="en-US" altLang="ko-KR" sz="1100" b="1" dirty="0"/>
              <a:t>Cubicle Unit Test</a:t>
            </a:r>
          </a:p>
          <a:p>
            <a:pPr marL="742950" lvl="2" indent="-342900">
              <a:buFont typeface="Wingdings" pitchFamily="2" charset="2"/>
              <a:buChar char="ü"/>
            </a:pPr>
            <a:r>
              <a:rPr lang="en-US" altLang="ko-KR" sz="1100" dirty="0"/>
              <a:t>The </a:t>
            </a:r>
            <a:r>
              <a:rPr lang="en-US" altLang="ko-KR" sz="1100" b="1" dirty="0"/>
              <a:t>appearances with no damage</a:t>
            </a:r>
            <a:r>
              <a:rPr lang="en-US" altLang="ko-KR" sz="1100" dirty="0"/>
              <a:t> and the wiring</a:t>
            </a:r>
          </a:p>
          <a:p>
            <a:pPr marL="742950" lvl="2" indent="-342900">
              <a:buFont typeface="Wingdings" pitchFamily="2" charset="2"/>
              <a:buChar char="ü"/>
            </a:pPr>
            <a:r>
              <a:rPr lang="en-US" altLang="ko-KR" sz="1100" dirty="0"/>
              <a:t>Wires are </a:t>
            </a:r>
            <a:r>
              <a:rPr lang="en-US" altLang="ko-KR" sz="1100" b="1" dirty="0"/>
              <a:t>well-connected</a:t>
            </a:r>
            <a:r>
              <a:rPr lang="en-US" altLang="ko-KR" sz="1100" dirty="0"/>
              <a:t> with each other and well opened with neighbor wires and earth</a:t>
            </a:r>
          </a:p>
          <a:p>
            <a:pPr marL="742950" lvl="2" indent="-342900">
              <a:buFont typeface="Wingdings" pitchFamily="2" charset="2"/>
              <a:buChar char="ü"/>
            </a:pPr>
            <a:r>
              <a:rPr lang="en-US" altLang="ko-KR" sz="1100" dirty="0"/>
              <a:t>Normal condition </a:t>
            </a:r>
            <a:r>
              <a:rPr lang="en-US" altLang="ko-KR" sz="1100" b="1" dirty="0"/>
              <a:t>after initialization</a:t>
            </a:r>
            <a:r>
              <a:rPr lang="en-US" altLang="ko-KR" sz="1100" dirty="0"/>
              <a:t> and ready for operation</a:t>
            </a:r>
          </a:p>
          <a:p>
            <a:pPr marL="742950" lvl="2" indent="-342900">
              <a:buFont typeface="Wingdings" pitchFamily="2" charset="2"/>
              <a:buChar char="ü"/>
            </a:pPr>
            <a:r>
              <a:rPr lang="en-US" altLang="ko-KR" sz="1100" dirty="0"/>
              <a:t>Digital in/output signal could be </a:t>
            </a:r>
            <a:r>
              <a:rPr lang="en-US" altLang="ko-KR" sz="1100" b="1" dirty="0"/>
              <a:t>read/set properly</a:t>
            </a:r>
            <a:endParaRPr lang="ko-KR" altLang="ko-KR" sz="1100" b="1" dirty="0"/>
          </a:p>
          <a:p>
            <a:pPr marL="342900" lvl="1" indent="-342900">
              <a:buFont typeface="Arial" pitchFamily="34" charset="0"/>
              <a:buChar char="•"/>
            </a:pPr>
            <a:r>
              <a:rPr lang="en-US" altLang="ko-KR" sz="1100" b="1" dirty="0"/>
              <a:t>Configuration Test</a:t>
            </a:r>
          </a:p>
          <a:p>
            <a:pPr marL="742950" lvl="2" indent="-342900">
              <a:buFont typeface="Wingdings" pitchFamily="2" charset="2"/>
              <a:buChar char="ü"/>
            </a:pPr>
            <a:r>
              <a:rPr lang="en-US" altLang="ko-KR" sz="1100" dirty="0"/>
              <a:t>To </a:t>
            </a:r>
            <a:r>
              <a:rPr lang="x-none" altLang="ko-KR" sz="1100" dirty="0"/>
              <a:t>verify that the installed firmware/software package and configuration parameters are valid</a:t>
            </a:r>
            <a:endParaRPr lang="en-US" altLang="ko-KR" sz="1100" dirty="0"/>
          </a:p>
          <a:p>
            <a:pPr marL="342900" lvl="1" indent="-342900">
              <a:buFont typeface="Arial" pitchFamily="34" charset="0"/>
              <a:buChar char="•"/>
            </a:pPr>
            <a:r>
              <a:rPr lang="en-US" altLang="ko-KR" sz="1100" b="1" dirty="0"/>
              <a:t>Component Test</a:t>
            </a:r>
          </a:p>
          <a:p>
            <a:pPr marL="742950" lvl="2" indent="-342900">
              <a:buFont typeface="Wingdings" pitchFamily="2" charset="2"/>
              <a:buChar char="ü"/>
            </a:pPr>
            <a:r>
              <a:rPr lang="en-US" altLang="ko-KR" sz="1100" b="1" dirty="0"/>
              <a:t>PSH functions</a:t>
            </a:r>
            <a:r>
              <a:rPr lang="en-US" altLang="ko-KR" sz="1100" dirty="0"/>
              <a:t>: plant system PVs, SYSMON PVs, HMU PVs</a:t>
            </a:r>
          </a:p>
          <a:p>
            <a:pPr marL="742950" lvl="2" indent="-342900">
              <a:buFont typeface="Wingdings" pitchFamily="2" charset="2"/>
              <a:buChar char="ü"/>
            </a:pPr>
            <a:r>
              <a:rPr lang="en-US" altLang="ko-KR" sz="1100" b="1" dirty="0"/>
              <a:t>MRC functions</a:t>
            </a:r>
            <a:r>
              <a:rPr lang="en-US" altLang="ko-KR" sz="1100" dirty="0"/>
              <a:t>: MRC PVs, voltage control, current control with no coupling, real-time transmission, transmission of converter status information, co-ordination of current return to zero, data archiving</a:t>
            </a:r>
          </a:p>
          <a:p>
            <a:pPr marL="742950" lvl="2" indent="-342900">
              <a:buFont typeface="Wingdings" pitchFamily="2" charset="2"/>
              <a:buChar char="ü"/>
            </a:pPr>
            <a:r>
              <a:rPr lang="en-US" altLang="ko-KR" sz="1100" b="1" dirty="0"/>
              <a:t>CCR functions</a:t>
            </a:r>
            <a:r>
              <a:rPr lang="en-US" altLang="ko-KR" sz="1100" dirty="0"/>
              <a:t>: CCR PVs, monitoring and control data, dispatching voltage reference, converter status information forward, transient recorder management, co-ordination of converter operational states</a:t>
            </a:r>
          </a:p>
          <a:p>
            <a:pPr marL="742950" lvl="2" indent="-342900">
              <a:buFont typeface="Wingdings" pitchFamily="2" charset="2"/>
              <a:buChar char="ü"/>
            </a:pPr>
            <a:r>
              <a:rPr lang="en-US" altLang="ko-KR" sz="1100" b="1" dirty="0"/>
              <a:t>PIC functions</a:t>
            </a:r>
            <a:r>
              <a:rPr lang="en-US" altLang="ko-KR" sz="1100" dirty="0"/>
              <a:t>: PIC PVs, F-PIC PVs, hardwired signals, network redundancy</a:t>
            </a:r>
            <a:endParaRPr lang="ko-KR" altLang="ko-KR" sz="1100" dirty="0"/>
          </a:p>
        </p:txBody>
      </p:sp>
    </p:spTree>
    <p:extLst>
      <p:ext uri="{BB962C8B-B14F-4D97-AF65-F5344CB8AC3E}">
        <p14:creationId xmlns:p14="http://schemas.microsoft.com/office/powerpoint/2010/main" val="1714114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grpSp>
        <p:nvGrpSpPr>
          <p:cNvPr id="9" name="그룹 8"/>
          <p:cNvGrpSpPr/>
          <p:nvPr/>
        </p:nvGrpSpPr>
        <p:grpSpPr>
          <a:xfrm>
            <a:off x="467544" y="836315"/>
            <a:ext cx="2772308" cy="295200"/>
            <a:chOff x="198022" y="41534"/>
            <a:chExt cx="2772308" cy="295200"/>
          </a:xfrm>
          <a:solidFill>
            <a:srgbClr val="7030A0"/>
          </a:solidFill>
        </p:grpSpPr>
        <p:sp>
          <p:nvSpPr>
            <p:cNvPr id="12" name="모서리가 둥근 직사각형 11"/>
            <p:cNvSpPr/>
            <p:nvPr/>
          </p:nvSpPr>
          <p:spPr>
            <a:xfrm>
              <a:off x="198022" y="41534"/>
              <a:ext cx="2772308" cy="295200"/>
            </a:xfrm>
            <a:prstGeom prst="roundRect">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defTabSz="488950">
                <a:spcBef>
                  <a:spcPct val="0"/>
                </a:spcBef>
              </a:pPr>
              <a:r>
                <a:rPr lang="en-US" altLang="ko-KR" sz="1400" b="1" dirty="0" smtClean="0">
                  <a:latin typeface="Arial" panose="020B0604020202020204" pitchFamily="34" charset="0"/>
                </a:rPr>
                <a:t>Performance Test Procedure</a:t>
              </a:r>
              <a:endParaRPr lang="ko-KR" altLang="en-US" sz="1400" b="1" dirty="0">
                <a:latin typeface="Arial" panose="020B0604020202020204" pitchFamily="34" charset="0"/>
              </a:endParaRPr>
            </a:p>
          </p:txBody>
        </p:sp>
      </p:grpSp>
      <p:pic>
        <p:nvPicPr>
          <p:cNvPr id="8" name="Picture 2"/>
          <p:cNvPicPr>
            <a:picLocks noChangeAspect="1" noChangeArrowheads="1"/>
          </p:cNvPicPr>
          <p:nvPr/>
        </p:nvPicPr>
        <p:blipFill rotWithShape="1">
          <a:blip r:embed="rId3" cstate="print"/>
          <a:srcRect l="50000" t="1439" r="3715" b="2521"/>
          <a:stretch/>
        </p:blipFill>
        <p:spPr bwMode="auto">
          <a:xfrm>
            <a:off x="323528" y="1207475"/>
            <a:ext cx="3168352" cy="3745364"/>
          </a:xfrm>
          <a:prstGeom prst="rect">
            <a:avLst/>
          </a:prstGeom>
          <a:noFill/>
          <a:ln w="9525">
            <a:noFill/>
            <a:miter lim="800000"/>
            <a:headEnd/>
            <a:tailEnd/>
          </a:ln>
        </p:spPr>
      </p:pic>
      <p:sp>
        <p:nvSpPr>
          <p:cNvPr id="10" name="내용 개체 틀 5"/>
          <p:cNvSpPr>
            <a:spLocks noGrp="1"/>
          </p:cNvSpPr>
          <p:nvPr>
            <p:ph idx="4294967295"/>
          </p:nvPr>
        </p:nvSpPr>
        <p:spPr>
          <a:xfrm>
            <a:off x="3563888" y="1287392"/>
            <a:ext cx="5184576" cy="3856108"/>
          </a:xfrm>
          <a:prstGeom prst="rect">
            <a:avLst/>
          </a:prstGeom>
        </p:spPr>
        <p:txBody>
          <a:bodyPr/>
          <a:lstStyle/>
          <a:p>
            <a:pPr marL="342900" lvl="1" indent="-342900">
              <a:buFont typeface="Arial" pitchFamily="34" charset="0"/>
              <a:buChar char="•"/>
            </a:pPr>
            <a:r>
              <a:rPr lang="en-US" altLang="ko-KR" sz="1100" dirty="0">
                <a:latin typeface="+mj-ea"/>
                <a:ea typeface="+mj-ea"/>
              </a:rPr>
              <a:t>Conceivable test cases in the environment of all the relevant components installed and running without a problem </a:t>
            </a:r>
          </a:p>
          <a:p>
            <a:pPr marL="342900" lvl="1" indent="-342900">
              <a:buFont typeface="Arial" pitchFamily="34" charset="0"/>
              <a:buChar char="•"/>
            </a:pPr>
            <a:r>
              <a:rPr lang="en-US" altLang="ko-KR" sz="1100" b="1" dirty="0">
                <a:latin typeface="+mj-ea"/>
                <a:ea typeface="+mj-ea"/>
              </a:rPr>
              <a:t>Plant System Test</a:t>
            </a:r>
          </a:p>
          <a:p>
            <a:pPr marL="742950" lvl="2" indent="-342900">
              <a:buFont typeface="Wingdings" pitchFamily="2" charset="2"/>
              <a:buChar char="ü"/>
            </a:pPr>
            <a:r>
              <a:rPr lang="en-US" altLang="ko-KR" sz="1100" b="1" dirty="0">
                <a:latin typeface="+mj-ea"/>
                <a:ea typeface="+mj-ea"/>
              </a:rPr>
              <a:t>Conventional</a:t>
            </a:r>
            <a:r>
              <a:rPr lang="en-US" altLang="ko-KR" sz="1100" dirty="0">
                <a:latin typeface="+mj-ea"/>
                <a:ea typeface="+mj-ea"/>
              </a:rPr>
              <a:t> : State machine, voltage control, current loop control with no coupling, coordination of current return to Zero, </a:t>
            </a:r>
          </a:p>
          <a:p>
            <a:pPr marL="742950" lvl="2" indent="-342900">
              <a:buFont typeface="Wingdings" pitchFamily="2" charset="2"/>
              <a:buChar char="ü"/>
            </a:pPr>
            <a:r>
              <a:rPr lang="en-US" altLang="ko-KR" sz="1100" b="1" dirty="0">
                <a:latin typeface="+mj-ea"/>
                <a:ea typeface="+mj-ea"/>
              </a:rPr>
              <a:t>Interlock</a:t>
            </a:r>
            <a:r>
              <a:rPr lang="en-US" altLang="ko-KR" sz="1100" dirty="0">
                <a:latin typeface="+mj-ea"/>
                <a:ea typeface="+mj-ea"/>
              </a:rPr>
              <a:t>: : Power permit, Converter Fault, Fast discharge, Usage for CPU and Memory , Alarm Test, Archive Test, Log Test. </a:t>
            </a:r>
          </a:p>
          <a:p>
            <a:pPr marL="342900" lvl="1" indent="-342900">
              <a:buFont typeface="Arial" pitchFamily="34" charset="0"/>
              <a:buChar char="•"/>
            </a:pPr>
            <a:r>
              <a:rPr lang="en-US" altLang="ko-KR" sz="1100" b="1" dirty="0">
                <a:latin typeface="+mj-ea"/>
                <a:ea typeface="+mj-ea"/>
              </a:rPr>
              <a:t>Network Performance Test</a:t>
            </a:r>
          </a:p>
          <a:p>
            <a:pPr marL="742950" lvl="2" indent="-342900">
              <a:buFont typeface="Wingdings" pitchFamily="2" charset="2"/>
              <a:buChar char="ü"/>
            </a:pPr>
            <a:r>
              <a:rPr lang="en-GB" altLang="ko-KR" sz="1100" dirty="0">
                <a:latin typeface="+mj-ea"/>
                <a:ea typeface="+mj-ea"/>
              </a:rPr>
              <a:t>The transmission delay within the MCS system and/or caused by the converters and its local controllers.</a:t>
            </a:r>
            <a:endParaRPr lang="en-US" altLang="ko-KR" sz="1100" dirty="0">
              <a:latin typeface="+mj-ea"/>
              <a:ea typeface="+mj-ea"/>
            </a:endParaRPr>
          </a:p>
          <a:p>
            <a:pPr marL="342900" lvl="1" indent="-342900">
              <a:buFont typeface="Arial" pitchFamily="34" charset="0"/>
              <a:buChar char="•"/>
            </a:pPr>
            <a:r>
              <a:rPr lang="en-US" altLang="ko-KR" sz="1100" b="1" dirty="0">
                <a:latin typeface="+mj-ea"/>
                <a:ea typeface="+mj-ea"/>
              </a:rPr>
              <a:t>Endurance Test</a:t>
            </a:r>
          </a:p>
          <a:p>
            <a:pPr marL="742950" lvl="2" indent="-342900">
              <a:buFont typeface="Wingdings" pitchFamily="2" charset="2"/>
              <a:buChar char="ü"/>
            </a:pPr>
            <a:r>
              <a:rPr lang="x-none" altLang="ko-KR" sz="1100" dirty="0">
                <a:latin typeface="+mj-ea"/>
                <a:ea typeface="+mj-ea"/>
              </a:rPr>
              <a:t>T</a:t>
            </a:r>
            <a:r>
              <a:rPr lang="en-US" altLang="ko-KR" sz="1100" dirty="0">
                <a:latin typeface="+mj-ea"/>
                <a:ea typeface="+mj-ea"/>
              </a:rPr>
              <a:t>o</a:t>
            </a:r>
            <a:r>
              <a:rPr lang="x-none" altLang="ko-KR" sz="1100" dirty="0">
                <a:latin typeface="+mj-ea"/>
                <a:ea typeface="+mj-ea"/>
              </a:rPr>
              <a:t> check that the MCS operates properly over a long period of time.</a:t>
            </a:r>
            <a:endParaRPr lang="ko-KR" altLang="ko-KR" sz="1100" dirty="0">
              <a:latin typeface="+mj-ea"/>
              <a:ea typeface="+mj-ea"/>
            </a:endParaRPr>
          </a:p>
          <a:p>
            <a:pPr marL="742950" lvl="2" indent="-342900">
              <a:buFont typeface="Wingdings" pitchFamily="2" charset="2"/>
              <a:buChar char="ü"/>
            </a:pPr>
            <a:r>
              <a:rPr lang="en-US" altLang="ko-KR" sz="1100" dirty="0">
                <a:latin typeface="+mj-ea"/>
                <a:ea typeface="+mj-ea"/>
              </a:rPr>
              <a:t>The full plasma operation scenario is performed repeatedly. If some errors occurred, then the operation scenario will be stopped immediately and reported error cause.</a:t>
            </a:r>
          </a:p>
          <a:p>
            <a:pPr marL="342900" lvl="1" indent="-342900">
              <a:buFont typeface="Arial" pitchFamily="34" charset="0"/>
              <a:buChar char="•"/>
            </a:pPr>
            <a:r>
              <a:rPr lang="en-US" altLang="ko-KR" sz="1100" b="1" dirty="0">
                <a:latin typeface="+mj-ea"/>
                <a:ea typeface="+mj-ea"/>
              </a:rPr>
              <a:t>Stress Test</a:t>
            </a:r>
          </a:p>
          <a:p>
            <a:pPr marL="742950" lvl="2" indent="-342900">
              <a:buFont typeface="Wingdings" pitchFamily="2" charset="2"/>
              <a:buChar char="ü"/>
            </a:pPr>
            <a:r>
              <a:rPr lang="en-US" altLang="ko-KR" sz="1100" dirty="0">
                <a:latin typeface="+mj-ea"/>
                <a:ea typeface="+mj-ea"/>
              </a:rPr>
              <a:t>To check interlock actions is occurred, one of  PIN/CIN network is disconnected. </a:t>
            </a:r>
          </a:p>
        </p:txBody>
      </p:sp>
    </p:spTree>
    <p:extLst>
      <p:ext uri="{BB962C8B-B14F-4D97-AF65-F5344CB8AC3E}">
        <p14:creationId xmlns:p14="http://schemas.microsoft.com/office/powerpoint/2010/main" val="3128596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a:solidFill>
              <a:srgbClr val="7030A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defTabSz="488950">
                <a:spcBef>
                  <a:spcPct val="0"/>
                </a:spcBef>
              </a:pPr>
              <a:r>
                <a:rPr lang="en-US" altLang="ko-KR" sz="1400" b="1" dirty="0">
                  <a:latin typeface="Arial" panose="020B0604020202020204" pitchFamily="34" charset="0"/>
                </a:rPr>
                <a:t>HMI – Data Browser</a:t>
              </a:r>
              <a:endParaRPr lang="ko-KR" altLang="en-US" sz="1400" b="1" kern="1200" baseline="0" dirty="0">
                <a:latin typeface="Arial" panose="020B0604020202020204" pitchFamily="34" charset="0"/>
                <a:ea typeface="맑은 고딕" panose="020B0503020000020004" pitchFamily="50" charset="-127"/>
              </a:endParaRPr>
            </a:p>
          </p:txBody>
        </p:sp>
      </p:grpSp>
      <p:sp>
        <p:nvSpPr>
          <p:cNvPr id="8" name="내용 개체 틀 5"/>
          <p:cNvSpPr txBox="1">
            <a:spLocks/>
          </p:cNvSpPr>
          <p:nvPr/>
        </p:nvSpPr>
        <p:spPr>
          <a:xfrm>
            <a:off x="611560" y="4261174"/>
            <a:ext cx="8136904" cy="895859"/>
          </a:xfrm>
          <a:prstGeom prst="rect">
            <a:avLst/>
          </a:prstGeom>
        </p:spPr>
        <p:txBody>
          <a:bodyPr/>
          <a:lstStyle/>
          <a:p>
            <a:pPr marL="342900" lvl="1" indent="-342900">
              <a:spcBef>
                <a:spcPct val="20000"/>
              </a:spcBef>
              <a:buFont typeface="Arial" pitchFamily="34" charset="0"/>
              <a:buChar char="•"/>
            </a:pPr>
            <a:r>
              <a:rPr lang="en-US" altLang="ko-KR" sz="1400" dirty="0" smtClean="0">
                <a:latin typeface="Arial" pitchFamily="34" charset="0"/>
                <a:ea typeface="맑은 고딕" pitchFamily="50" charset="-127"/>
                <a:cs typeface="Arial" pitchFamily="34" charset="0"/>
              </a:rPr>
              <a:t>Any PV registered with archiving property can be investigated using the data browser.</a:t>
            </a:r>
          </a:p>
          <a:p>
            <a:pPr marL="342900" lvl="1" indent="-342900">
              <a:spcBef>
                <a:spcPct val="20000"/>
              </a:spcBef>
              <a:buFont typeface="Arial" pitchFamily="34" charset="0"/>
              <a:buChar char="•"/>
            </a:pPr>
            <a:r>
              <a:rPr lang="en-US" altLang="ko-KR" sz="1400" dirty="0" smtClean="0">
                <a:latin typeface="Arial" pitchFamily="34" charset="0"/>
                <a:ea typeface="맑은 고딕" pitchFamily="50" charset="-127"/>
                <a:cs typeface="Arial" pitchFamily="34" charset="0"/>
              </a:rPr>
              <a:t>This screen shows the archived values for PSOS OPREQ and PSOS OPSTATE.</a:t>
            </a:r>
          </a:p>
          <a:p>
            <a:pPr marL="342900" lvl="1" indent="-342900">
              <a:spcBef>
                <a:spcPct val="20000"/>
              </a:spcBef>
              <a:buFont typeface="Arial" pitchFamily="34" charset="0"/>
              <a:buChar char="•"/>
            </a:pPr>
            <a:r>
              <a:rPr kumimoji="0" lang="en-US" altLang="ko-KR" sz="14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rPr>
              <a:t>The figure on the right shows the magnified view for</a:t>
            </a:r>
            <a:r>
              <a:rPr kumimoji="0" lang="en-US" altLang="ko-KR" sz="1400" b="0" i="0" u="none" strike="noStrike" kern="1200" cap="none" spc="0" normalizeH="0" noProof="0" dirty="0" smtClean="0">
                <a:ln>
                  <a:noFill/>
                </a:ln>
                <a:solidFill>
                  <a:schemeClr val="tx1"/>
                </a:solidFill>
                <a:effectLst/>
                <a:uLnTx/>
                <a:uFillTx/>
                <a:latin typeface="Arial" pitchFamily="34" charset="0"/>
                <a:ea typeface="맑은 고딕" pitchFamily="50" charset="-127"/>
                <a:cs typeface="Arial" pitchFamily="34" charset="0"/>
              </a:rPr>
              <a:t> one cycle.</a:t>
            </a:r>
            <a:endParaRPr kumimoji="0" lang="en-US" altLang="ko-KR" sz="14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ko-KR" altLang="ko-KR" sz="14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14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sz="14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1400" b="0" i="0" u="none" strike="noStrike" kern="1200" cap="none" spc="0" normalizeH="0" baseline="0" noProof="0" dirty="0" smtClean="0">
              <a:ln>
                <a:noFill/>
              </a:ln>
              <a:solidFill>
                <a:schemeClr val="tx1"/>
              </a:solidFill>
              <a:effectLst/>
              <a:uLnTx/>
              <a:uFillTx/>
              <a:latin typeface="+mn-ea"/>
              <a:ea typeface="맑은 고딕" pitchFamily="50" charset="-127"/>
              <a:cs typeface="Arial" pitchFamily="34" charset="0"/>
            </a:endParaRPr>
          </a:p>
          <a:p>
            <a:pPr marL="742950" marR="0" lvl="1" indent="-28575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1400" b="0" i="0" u="none" strike="noStrike" kern="1200" cap="none" spc="0" normalizeH="0" baseline="0" noProof="0" dirty="0" smtClean="0">
              <a:ln>
                <a:noFill/>
              </a:ln>
              <a:solidFill>
                <a:schemeClr val="tx1"/>
              </a:solidFill>
              <a:effectLst/>
              <a:uLnTx/>
              <a:uFillTx/>
              <a:latin typeface="+mn-ea"/>
              <a:cs typeface="Arial" pitchFamily="34" charset="0"/>
            </a:endParaRPr>
          </a:p>
        </p:txBody>
      </p:sp>
      <p:pic>
        <p:nvPicPr>
          <p:cNvPr id="10" name="Picture 3"/>
          <p:cNvPicPr>
            <a:picLocks noChangeAspect="1" noChangeArrowheads="1"/>
          </p:cNvPicPr>
          <p:nvPr/>
        </p:nvPicPr>
        <p:blipFill>
          <a:blip r:embed="rId3" cstate="print"/>
          <a:srcRect/>
          <a:stretch>
            <a:fillRect/>
          </a:stretch>
        </p:blipFill>
        <p:spPr bwMode="auto">
          <a:xfrm>
            <a:off x="727855" y="1338594"/>
            <a:ext cx="3429100" cy="2933203"/>
          </a:xfrm>
          <a:prstGeom prst="rect">
            <a:avLst/>
          </a:prstGeom>
          <a:noFill/>
          <a:ln w="9525">
            <a:noFill/>
            <a:miter lim="800000"/>
            <a:headEnd/>
            <a:tailEnd/>
          </a:ln>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646" y="850725"/>
            <a:ext cx="4369714" cy="32222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직사각형 14"/>
          <p:cNvSpPr/>
          <p:nvPr/>
        </p:nvSpPr>
        <p:spPr>
          <a:xfrm>
            <a:off x="1655676" y="2211710"/>
            <a:ext cx="108012" cy="1501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6" name="직선 화살표 연결선 15"/>
          <p:cNvCxnSpPr/>
          <p:nvPr/>
        </p:nvCxnSpPr>
        <p:spPr>
          <a:xfrm flipV="1">
            <a:off x="1691680" y="1990221"/>
            <a:ext cx="2952328" cy="6287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004048" y="4013462"/>
            <a:ext cx="3014287" cy="307777"/>
          </a:xfrm>
          <a:prstGeom prst="rect">
            <a:avLst/>
          </a:prstGeom>
          <a:noFill/>
        </p:spPr>
        <p:txBody>
          <a:bodyPr wrap="none" rtlCol="0">
            <a:spAutoFit/>
          </a:bodyPr>
          <a:lstStyle/>
          <a:p>
            <a:r>
              <a:rPr lang="en-US" altLang="ko-KR" sz="1400" dirty="0" smtClean="0">
                <a:latin typeface="Tahoma" panose="020B0604030504040204" pitchFamily="34" charset="0"/>
                <a:ea typeface="Tahoma" panose="020B0604030504040204" pitchFamily="34" charset="0"/>
                <a:cs typeface="Tahoma" panose="020B0604030504040204" pitchFamily="34" charset="0"/>
              </a:rPr>
              <a:t>&lt; Cycle of the operation Scenario &gt;</a:t>
            </a:r>
            <a:endParaRPr lang="ko-KR" altLang="en-US" sz="14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6404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grpSp>
        <p:nvGrpSpPr>
          <p:cNvPr id="9" name="그룹 8"/>
          <p:cNvGrpSpPr/>
          <p:nvPr/>
        </p:nvGrpSpPr>
        <p:grpSpPr>
          <a:xfrm>
            <a:off x="467544" y="836315"/>
            <a:ext cx="2772308" cy="295200"/>
            <a:chOff x="198022" y="41534"/>
            <a:chExt cx="2772308" cy="295200"/>
          </a:xfrm>
          <a:solidFill>
            <a:srgbClr val="7030A0"/>
          </a:solidFill>
        </p:grpSpPr>
        <p:sp>
          <p:nvSpPr>
            <p:cNvPr id="12" name="모서리가 둥근 직사각형 11"/>
            <p:cNvSpPr/>
            <p:nvPr/>
          </p:nvSpPr>
          <p:spPr>
            <a:xfrm>
              <a:off x="198022" y="41534"/>
              <a:ext cx="2772308" cy="295200"/>
            </a:xfrm>
            <a:prstGeom prst="roundRect">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defTabSz="488950">
                <a:spcBef>
                  <a:spcPct val="0"/>
                </a:spcBef>
              </a:pPr>
              <a:r>
                <a:rPr lang="en-US" altLang="ko-KR" sz="1400" b="1" dirty="0">
                  <a:latin typeface="Arial" panose="020B0604020202020204" pitchFamily="34" charset="0"/>
                </a:rPr>
                <a:t>Voltage Control </a:t>
              </a:r>
              <a:endParaRPr lang="ko-KR" altLang="en-US" sz="1400" b="1" kern="1200" baseline="0" dirty="0">
                <a:latin typeface="Arial" panose="020B0604020202020204" pitchFamily="34" charset="0"/>
                <a:ea typeface="맑은 고딕" panose="020B0503020000020004" pitchFamily="50" charset="-127"/>
              </a:endParaRPr>
            </a:p>
          </p:txBody>
        </p:sp>
      </p:grpSp>
      <p:pic>
        <p:nvPicPr>
          <p:cNvPr id="11" name="그림 10"/>
          <p:cNvPicPr/>
          <p:nvPr/>
        </p:nvPicPr>
        <p:blipFill>
          <a:blip r:embed="rId3" cstate="print"/>
          <a:srcRect/>
          <a:stretch>
            <a:fillRect/>
          </a:stretch>
        </p:blipFill>
        <p:spPr bwMode="auto">
          <a:xfrm>
            <a:off x="1268809" y="1184758"/>
            <a:ext cx="2583111" cy="1609466"/>
          </a:xfrm>
          <a:prstGeom prst="rect">
            <a:avLst/>
          </a:prstGeom>
          <a:noFill/>
          <a:ln w="9525">
            <a:solidFill>
              <a:schemeClr val="accent1"/>
            </a:solidFill>
            <a:miter lim="800000"/>
            <a:headEnd/>
            <a:tailEnd/>
          </a:ln>
        </p:spPr>
      </p:pic>
      <p:pic>
        <p:nvPicPr>
          <p:cNvPr id="13" name="그림 12"/>
          <p:cNvPicPr/>
          <p:nvPr/>
        </p:nvPicPr>
        <p:blipFill>
          <a:blip r:embed="rId4" cstate="print"/>
          <a:srcRect/>
          <a:stretch>
            <a:fillRect/>
          </a:stretch>
        </p:blipFill>
        <p:spPr bwMode="auto">
          <a:xfrm>
            <a:off x="4932040" y="1184758"/>
            <a:ext cx="3019001" cy="1609466"/>
          </a:xfrm>
          <a:prstGeom prst="rect">
            <a:avLst/>
          </a:prstGeom>
          <a:noFill/>
          <a:ln w="9525">
            <a:solidFill>
              <a:schemeClr val="accent1"/>
            </a:solidFill>
            <a:miter lim="800000"/>
            <a:headEnd/>
            <a:tailEnd/>
          </a:ln>
        </p:spPr>
      </p:pic>
      <p:sp>
        <p:nvSpPr>
          <p:cNvPr id="15" name="TextBox 14"/>
          <p:cNvSpPr txBox="1"/>
          <p:nvPr/>
        </p:nvSpPr>
        <p:spPr>
          <a:xfrm>
            <a:off x="1048196" y="2743810"/>
            <a:ext cx="3024336" cy="276999"/>
          </a:xfrm>
          <a:prstGeom prst="rect">
            <a:avLst/>
          </a:prstGeom>
          <a:noFill/>
        </p:spPr>
        <p:txBody>
          <a:bodyPr wrap="square" rtlCol="0">
            <a:spAutoFit/>
          </a:bodyPr>
          <a:lstStyle/>
          <a:p>
            <a:pPr algn="ctr"/>
            <a:r>
              <a:rPr lang="en-US" altLang="ko-KR" sz="1200" dirty="0" smtClean="0">
                <a:latin typeface="Arial" pitchFamily="34" charset="0"/>
                <a:cs typeface="Arial" pitchFamily="34" charset="0"/>
              </a:rPr>
              <a:t>&lt; Voltage reference from PCS simulator &gt; </a:t>
            </a:r>
            <a:endParaRPr lang="ko-KR" altLang="en-US" sz="1200" dirty="0" smtClean="0">
              <a:latin typeface="Arial" pitchFamily="34" charset="0"/>
              <a:cs typeface="Arial" pitchFamily="34" charset="0"/>
            </a:endParaRPr>
          </a:p>
        </p:txBody>
      </p:sp>
      <p:sp>
        <p:nvSpPr>
          <p:cNvPr id="16" name="TextBox 15"/>
          <p:cNvSpPr txBox="1"/>
          <p:nvPr/>
        </p:nvSpPr>
        <p:spPr>
          <a:xfrm>
            <a:off x="4821360" y="2743810"/>
            <a:ext cx="3240360" cy="276999"/>
          </a:xfrm>
          <a:prstGeom prst="rect">
            <a:avLst/>
          </a:prstGeom>
          <a:noFill/>
        </p:spPr>
        <p:txBody>
          <a:bodyPr wrap="square" rtlCol="0">
            <a:spAutoFit/>
          </a:bodyPr>
          <a:lstStyle/>
          <a:p>
            <a:pPr algn="ctr"/>
            <a:r>
              <a:rPr lang="en-US" altLang="ko-KR" sz="1200" dirty="0" smtClean="0">
                <a:latin typeface="Arial" pitchFamily="34" charset="0"/>
                <a:cs typeface="Arial" pitchFamily="34" charset="0"/>
              </a:rPr>
              <a:t>&lt; Voltage/current value from converter &gt;</a:t>
            </a:r>
            <a:endParaRPr lang="ko-KR" altLang="en-US" sz="1200" dirty="0" smtClean="0">
              <a:latin typeface="Arial" pitchFamily="34" charset="0"/>
              <a:cs typeface="Arial" pitchFamily="34" charset="0"/>
            </a:endParaRPr>
          </a:p>
        </p:txBody>
      </p:sp>
      <p:sp>
        <p:nvSpPr>
          <p:cNvPr id="17" name="내용 개체 틀 5"/>
          <p:cNvSpPr txBox="1">
            <a:spLocks/>
          </p:cNvSpPr>
          <p:nvPr/>
        </p:nvSpPr>
        <p:spPr>
          <a:xfrm>
            <a:off x="395536" y="3291830"/>
            <a:ext cx="8641672" cy="2168624"/>
          </a:xfrm>
          <a:prstGeom prst="rect">
            <a:avLst/>
          </a:prstGeom>
        </p:spPr>
        <p:txBody>
          <a:bodyPr/>
          <a:lstStyle/>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r>
              <a:rPr lang="en-US" altLang="ko-KR" sz="1600" dirty="0" smtClean="0">
                <a:latin typeface="Arial" pitchFamily="34" charset="0"/>
                <a:ea typeface="맑은 고딕" pitchFamily="50" charset="-127"/>
                <a:cs typeface="Arial" pitchFamily="34" charset="0"/>
              </a:rPr>
              <a:t>The voltage reference is sent from PCS over SDN, and retrieved by MRC and then sent to subordinate CCR over SDN, The CCRs send this value to subordinate LCC over local Ethernet interface (1KHz) </a:t>
            </a: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r>
              <a:rPr lang="en-US" altLang="ko-KR" sz="1600" baseline="0" dirty="0" smtClean="0">
                <a:latin typeface="Arial" pitchFamily="34" charset="0"/>
                <a:ea typeface="맑은 고딕" pitchFamily="50" charset="-127"/>
                <a:cs typeface="Arial" pitchFamily="34" charset="0"/>
              </a:rPr>
              <a:t>Voltage</a:t>
            </a:r>
            <a:r>
              <a:rPr lang="en-US" altLang="ko-KR" sz="1600" dirty="0" smtClean="0">
                <a:latin typeface="Arial" pitchFamily="34" charset="0"/>
                <a:ea typeface="맑은 고딕" pitchFamily="50" charset="-127"/>
                <a:cs typeface="Arial" pitchFamily="34" charset="0"/>
              </a:rPr>
              <a:t> reference from the PCS simulator together with the converted reference by MRC</a:t>
            </a:r>
            <a:endParaRPr lang="en-US" altLang="ko-KR" sz="1600" baseline="0" dirty="0" smtClean="0">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r>
              <a:rPr lang="en-US" altLang="ko-KR" sz="1600" dirty="0" smtClean="0">
                <a:latin typeface="Arial" pitchFamily="34" charset="0"/>
                <a:ea typeface="맑은 고딕" pitchFamily="50" charset="-127"/>
                <a:cs typeface="Arial" pitchFamily="34" charset="0"/>
              </a:rPr>
              <a:t>Coil Voltage and coil current which are read from the converter. </a:t>
            </a:r>
            <a:endParaRPr lang="en-US" altLang="ko-KR" sz="1600" baseline="0" dirty="0" smtClean="0">
              <a:latin typeface="Arial" pitchFamily="34" charset="0"/>
              <a:ea typeface="맑은 고딕" pitchFamily="50" charset="-127"/>
              <a:cs typeface="Arial" pitchFamily="34" charset="0"/>
            </a:endParaRPr>
          </a:p>
          <a:p>
            <a:pPr marL="800100" lvl="2" indent="-342900">
              <a:spcBef>
                <a:spcPct val="20000"/>
              </a:spcBef>
              <a:buFont typeface="Wingdings" pitchFamily="2" charset="2"/>
              <a:buChar char="ü"/>
            </a:pPr>
            <a:r>
              <a:rPr lang="en-US" altLang="ko-KR" sz="1400" dirty="0" smtClean="0">
                <a:latin typeface="Arial" pitchFamily="34" charset="0"/>
                <a:ea typeface="맑은 고딕" pitchFamily="50" charset="-127"/>
                <a:cs typeface="Arial" pitchFamily="34" charset="0"/>
              </a:rPr>
              <a:t>The coil current follows the shape of the voltage reference from the PCS simulator, between -10kA and 10kA.</a:t>
            </a:r>
          </a:p>
        </p:txBody>
      </p:sp>
      <p:sp>
        <p:nvSpPr>
          <p:cNvPr id="18" name="내용 개체 틀 5"/>
          <p:cNvSpPr txBox="1">
            <a:spLocks/>
          </p:cNvSpPr>
          <p:nvPr/>
        </p:nvSpPr>
        <p:spPr>
          <a:xfrm>
            <a:off x="607765" y="2963585"/>
            <a:ext cx="8536235" cy="549374"/>
          </a:xfrm>
          <a:prstGeom prst="rect">
            <a:avLst/>
          </a:prstGeom>
        </p:spPr>
        <p:txBody>
          <a:bodyPr numCol="2"/>
          <a:lstStyle/>
          <a:p>
            <a:pPr marL="0" marR="0" lvl="1" algn="l" defTabSz="914400" rtl="0" eaLnBrk="1" fontAlgn="auto" latinLnBrk="1" hangingPunct="1">
              <a:lnSpc>
                <a:spcPct val="100000"/>
              </a:lnSpc>
              <a:spcBef>
                <a:spcPct val="20000"/>
              </a:spcBef>
              <a:spcAft>
                <a:spcPts val="0"/>
              </a:spcAft>
              <a:buClrTx/>
              <a:buSzTx/>
              <a:tabLst/>
              <a:defRPr/>
            </a:pPr>
            <a:r>
              <a:rPr lang="en-US" altLang="ko-KR" sz="1100" b="1" dirty="0" smtClean="0">
                <a:solidFill>
                  <a:srgbClr val="0000FF"/>
                </a:solidFill>
                <a:latin typeface="Arial" pitchFamily="34" charset="0"/>
                <a:ea typeface="맑은 고딕" pitchFamily="50" charset="-127"/>
                <a:cs typeface="Arial" pitchFamily="34" charset="0"/>
              </a:rPr>
              <a:t>-  PCS Reference</a:t>
            </a:r>
            <a:r>
              <a:rPr lang="en-US" altLang="ko-KR" sz="1100" dirty="0" smtClean="0">
                <a:solidFill>
                  <a:srgbClr val="0000FF"/>
                </a:solidFill>
                <a:latin typeface="Arial" pitchFamily="34" charset="0"/>
                <a:ea typeface="맑은 고딕" pitchFamily="50" charset="-127"/>
                <a:cs typeface="Arial" pitchFamily="34" charset="0"/>
              </a:rPr>
              <a:t> : Voltage reference received from the PCS</a:t>
            </a:r>
          </a:p>
          <a:p>
            <a:pPr marL="0" marR="0" lvl="1" algn="l" defTabSz="914400" rtl="0" eaLnBrk="1" fontAlgn="auto" latinLnBrk="1" hangingPunct="1">
              <a:lnSpc>
                <a:spcPct val="100000"/>
              </a:lnSpc>
              <a:spcBef>
                <a:spcPct val="20000"/>
              </a:spcBef>
              <a:spcAft>
                <a:spcPts val="0"/>
              </a:spcAft>
              <a:buClrTx/>
              <a:buSzTx/>
              <a:tabLst/>
              <a:defRPr/>
            </a:pPr>
            <a:r>
              <a:rPr lang="en-US" altLang="ko-KR" sz="1100" b="1" dirty="0" smtClean="0">
                <a:solidFill>
                  <a:srgbClr val="C00000"/>
                </a:solidFill>
                <a:latin typeface="Arial" pitchFamily="34" charset="0"/>
                <a:ea typeface="맑은 고딕" pitchFamily="50" charset="-127"/>
                <a:cs typeface="Arial" pitchFamily="34" charset="0"/>
              </a:rPr>
              <a:t>- CVT Reference</a:t>
            </a:r>
            <a:r>
              <a:rPr lang="en-US" altLang="ko-KR" sz="1100" dirty="0" smtClean="0">
                <a:solidFill>
                  <a:srgbClr val="C00000"/>
                </a:solidFill>
                <a:latin typeface="Arial" pitchFamily="34" charset="0"/>
                <a:ea typeface="맑은 고딕" pitchFamily="50" charset="-127"/>
                <a:cs typeface="Arial" pitchFamily="34" charset="0"/>
              </a:rPr>
              <a:t> : Voltage reference transmitted to the converter</a:t>
            </a:r>
          </a:p>
          <a:p>
            <a:pPr marL="171450" marR="0" lvl="1" indent="-171450" algn="l" defTabSz="914400" rtl="0" eaLnBrk="1" fontAlgn="auto" latinLnBrk="1" hangingPunct="1">
              <a:lnSpc>
                <a:spcPct val="100000"/>
              </a:lnSpc>
              <a:spcBef>
                <a:spcPct val="20000"/>
              </a:spcBef>
              <a:spcAft>
                <a:spcPts val="0"/>
              </a:spcAft>
              <a:buClrTx/>
              <a:buSzTx/>
              <a:buFontTx/>
              <a:buChar char="-"/>
              <a:tabLst/>
              <a:defRPr/>
            </a:pPr>
            <a:endParaRPr lang="en-US" altLang="ko-KR" sz="1100" dirty="0" smtClean="0">
              <a:latin typeface="Arial" pitchFamily="34" charset="0"/>
              <a:ea typeface="맑은 고딕" pitchFamily="50" charset="-127"/>
              <a:cs typeface="Arial" pitchFamily="34" charset="0"/>
            </a:endParaRPr>
          </a:p>
          <a:p>
            <a:pPr marL="0" marR="0" lvl="1" algn="l" defTabSz="914400" rtl="0" eaLnBrk="1" fontAlgn="auto" latinLnBrk="1" hangingPunct="1">
              <a:lnSpc>
                <a:spcPct val="100000"/>
              </a:lnSpc>
              <a:spcBef>
                <a:spcPct val="20000"/>
              </a:spcBef>
              <a:spcAft>
                <a:spcPts val="0"/>
              </a:spcAft>
              <a:buClrTx/>
              <a:buSzTx/>
              <a:tabLst/>
              <a:defRPr/>
            </a:pPr>
            <a:r>
              <a:rPr lang="en-US" altLang="ko-KR" sz="1100" b="1" dirty="0" smtClean="0">
                <a:solidFill>
                  <a:srgbClr val="0000FF"/>
                </a:solidFill>
                <a:latin typeface="Arial" pitchFamily="34" charset="0"/>
                <a:ea typeface="맑은 고딕" pitchFamily="50" charset="-127"/>
                <a:cs typeface="Arial" pitchFamily="34" charset="0"/>
              </a:rPr>
              <a:t>- V Coil</a:t>
            </a:r>
            <a:r>
              <a:rPr lang="en-US" altLang="ko-KR" sz="1100" dirty="0" smtClean="0">
                <a:solidFill>
                  <a:srgbClr val="0000FF"/>
                </a:solidFill>
                <a:latin typeface="Arial" pitchFamily="34" charset="0"/>
                <a:ea typeface="맑은 고딕" pitchFamily="50" charset="-127"/>
                <a:cs typeface="Arial" pitchFamily="34" charset="0"/>
              </a:rPr>
              <a:t> : </a:t>
            </a:r>
            <a:r>
              <a:rPr lang="en-US" altLang="ko-KR" sz="1100" b="1" dirty="0" smtClean="0">
                <a:solidFill>
                  <a:srgbClr val="0000FF"/>
                </a:solidFill>
                <a:latin typeface="Arial" pitchFamily="34" charset="0"/>
                <a:ea typeface="맑은 고딕" pitchFamily="50" charset="-127"/>
                <a:cs typeface="Arial" pitchFamily="34" charset="0"/>
              </a:rPr>
              <a:t>Coil voltage</a:t>
            </a:r>
            <a:r>
              <a:rPr lang="en-US" altLang="ko-KR" sz="1100" dirty="0" smtClean="0">
                <a:solidFill>
                  <a:srgbClr val="0000FF"/>
                </a:solidFill>
                <a:latin typeface="Arial" pitchFamily="34" charset="0"/>
                <a:ea typeface="맑은 고딕" pitchFamily="50" charset="-127"/>
                <a:cs typeface="Arial" pitchFamily="34" charset="0"/>
              </a:rPr>
              <a:t> value read from the converter</a:t>
            </a:r>
          </a:p>
          <a:p>
            <a:pPr marL="0" marR="0" lvl="1" algn="l" defTabSz="914400" rtl="0" eaLnBrk="1" fontAlgn="auto" latinLnBrk="1" hangingPunct="1">
              <a:lnSpc>
                <a:spcPct val="100000"/>
              </a:lnSpc>
              <a:spcBef>
                <a:spcPct val="20000"/>
              </a:spcBef>
              <a:spcAft>
                <a:spcPts val="0"/>
              </a:spcAft>
              <a:buClrTx/>
              <a:buSzTx/>
              <a:tabLst/>
              <a:defRPr/>
            </a:pPr>
            <a:r>
              <a:rPr lang="en-US" altLang="ko-KR" sz="1100" b="1" dirty="0" smtClean="0">
                <a:solidFill>
                  <a:srgbClr val="C00000"/>
                </a:solidFill>
                <a:latin typeface="Arial" pitchFamily="34" charset="0"/>
                <a:ea typeface="맑은 고딕" pitchFamily="50" charset="-127"/>
                <a:cs typeface="Arial" pitchFamily="34" charset="0"/>
              </a:rPr>
              <a:t>- I Coil</a:t>
            </a:r>
            <a:r>
              <a:rPr lang="en-US" altLang="ko-KR" sz="1100" dirty="0" smtClean="0">
                <a:solidFill>
                  <a:srgbClr val="C00000"/>
                </a:solidFill>
                <a:latin typeface="Arial" pitchFamily="34" charset="0"/>
                <a:ea typeface="맑은 고딕" pitchFamily="50" charset="-127"/>
                <a:cs typeface="Arial" pitchFamily="34" charset="0"/>
              </a:rPr>
              <a:t> : </a:t>
            </a:r>
            <a:r>
              <a:rPr lang="en-US" altLang="ko-KR" sz="1100" b="1" dirty="0" smtClean="0">
                <a:solidFill>
                  <a:srgbClr val="C00000"/>
                </a:solidFill>
                <a:latin typeface="Arial" pitchFamily="34" charset="0"/>
                <a:ea typeface="맑은 고딕" pitchFamily="50" charset="-127"/>
                <a:cs typeface="Arial" pitchFamily="34" charset="0"/>
              </a:rPr>
              <a:t>Coil current</a:t>
            </a:r>
            <a:r>
              <a:rPr lang="en-US" altLang="ko-KR" sz="1100" dirty="0" smtClean="0">
                <a:solidFill>
                  <a:srgbClr val="C00000"/>
                </a:solidFill>
                <a:latin typeface="Arial" pitchFamily="34" charset="0"/>
                <a:ea typeface="맑은 고딕" pitchFamily="50" charset="-127"/>
                <a:cs typeface="Arial" pitchFamily="34" charset="0"/>
              </a:rPr>
              <a:t> value read from the converter</a:t>
            </a:r>
            <a:endParaRPr kumimoji="0" lang="en-US" altLang="ko-KR" sz="1000" b="0" i="0" u="none" strike="noStrike" kern="1200" cap="none" spc="0" normalizeH="0" baseline="0" noProof="0" dirty="0" smtClean="0">
              <a:ln>
                <a:noFill/>
              </a:ln>
              <a:solidFill>
                <a:srgbClr val="C00000"/>
              </a:solidFill>
              <a:effectLst/>
              <a:uLnTx/>
              <a:uFillTx/>
              <a:latin typeface="+mn-ea"/>
              <a:cs typeface="Arial" pitchFamily="34" charset="0"/>
            </a:endParaRPr>
          </a:p>
        </p:txBody>
      </p:sp>
    </p:spTree>
    <p:extLst>
      <p:ext uri="{BB962C8B-B14F-4D97-AF65-F5344CB8AC3E}">
        <p14:creationId xmlns:p14="http://schemas.microsoft.com/office/powerpoint/2010/main" val="2052253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defTabSz="488950">
                <a:spcBef>
                  <a:spcPct val="0"/>
                </a:spcBef>
              </a:pPr>
              <a:r>
                <a:rPr lang="en-US" altLang="ko-KR" sz="1400" b="1" dirty="0">
                  <a:latin typeface="Arial" panose="020B0604020202020204" pitchFamily="34" charset="0"/>
                </a:rPr>
                <a:t>Current Loop Control </a:t>
              </a:r>
              <a:endParaRPr lang="ko-KR" altLang="en-US" sz="1400" b="1" kern="1200" baseline="0" dirty="0">
                <a:latin typeface="Arial" panose="020B0604020202020204" pitchFamily="34" charset="0"/>
                <a:ea typeface="맑은 고딕" panose="020B0503020000020004" pitchFamily="50" charset="-127"/>
              </a:endParaRPr>
            </a:p>
          </p:txBody>
        </p:sp>
      </p:grpSp>
      <p:grpSp>
        <p:nvGrpSpPr>
          <p:cNvPr id="19" name="그룹 18"/>
          <p:cNvGrpSpPr/>
          <p:nvPr/>
        </p:nvGrpSpPr>
        <p:grpSpPr>
          <a:xfrm>
            <a:off x="539552" y="1184023"/>
            <a:ext cx="3888432" cy="2599262"/>
            <a:chOff x="-449527" y="3091761"/>
            <a:chExt cx="5434066" cy="3397449"/>
          </a:xfrm>
        </p:grpSpPr>
        <p:pic>
          <p:nvPicPr>
            <p:cNvPr id="20" name="그림 19" descr="C:\Users\ejlee\Documents\Mobiis\Project\ITER\CPS\Document\FAT Report for CCPS\Added Test_20151216\20151229\151229\clcn_arc5.png"/>
            <p:cNvPicPr/>
            <p:nvPr/>
          </p:nvPicPr>
          <p:blipFill>
            <a:blip r:embed="rId3" cstate="print"/>
            <a:srcRect/>
            <a:stretch>
              <a:fillRect/>
            </a:stretch>
          </p:blipFill>
          <p:spPr bwMode="auto">
            <a:xfrm>
              <a:off x="53627" y="3091761"/>
              <a:ext cx="4327127" cy="2994380"/>
            </a:xfrm>
            <a:prstGeom prst="rect">
              <a:avLst/>
            </a:prstGeom>
            <a:noFill/>
            <a:ln w="9525">
              <a:solidFill>
                <a:schemeClr val="accent1"/>
              </a:solidFill>
              <a:miter lim="800000"/>
              <a:headEnd/>
              <a:tailEnd/>
            </a:ln>
          </p:spPr>
        </p:pic>
        <p:sp>
          <p:nvSpPr>
            <p:cNvPr id="21" name="TextBox 20"/>
            <p:cNvSpPr txBox="1"/>
            <p:nvPr/>
          </p:nvSpPr>
          <p:spPr>
            <a:xfrm>
              <a:off x="-449527" y="6086920"/>
              <a:ext cx="5434066" cy="402290"/>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&lt; Data browser screen of the archived data &gt;  </a:t>
              </a:r>
              <a:endParaRPr lang="ko-KR" altLang="en-US" sz="1400" dirty="0" smtClean="0">
                <a:latin typeface="Arial" pitchFamily="34" charset="0"/>
                <a:cs typeface="Arial" pitchFamily="34" charset="0"/>
              </a:endParaRPr>
            </a:p>
          </p:txBody>
        </p:sp>
      </p:grpSp>
      <p:grpSp>
        <p:nvGrpSpPr>
          <p:cNvPr id="22" name="그룹 21"/>
          <p:cNvGrpSpPr/>
          <p:nvPr/>
        </p:nvGrpSpPr>
        <p:grpSpPr>
          <a:xfrm>
            <a:off x="4355976" y="1162725"/>
            <a:ext cx="4392488" cy="2620560"/>
            <a:chOff x="3774428" y="3091760"/>
            <a:chExt cx="6075497" cy="3482567"/>
          </a:xfrm>
        </p:grpSpPr>
        <p:pic>
          <p:nvPicPr>
            <p:cNvPr id="23" name="그림 22" descr="그림11.png"/>
            <p:cNvPicPr>
              <a:picLocks noChangeAspect="1"/>
            </p:cNvPicPr>
            <p:nvPr/>
          </p:nvPicPr>
          <p:blipFill>
            <a:blip r:embed="rId4" cstate="print"/>
            <a:stretch>
              <a:fillRect/>
            </a:stretch>
          </p:blipFill>
          <p:spPr>
            <a:xfrm>
              <a:off x="4213654" y="3091760"/>
              <a:ext cx="4930346" cy="3099426"/>
            </a:xfrm>
            <a:prstGeom prst="rect">
              <a:avLst/>
            </a:prstGeom>
            <a:ln>
              <a:solidFill>
                <a:schemeClr val="accent1"/>
              </a:solidFill>
            </a:ln>
          </p:spPr>
        </p:pic>
        <p:sp>
          <p:nvSpPr>
            <p:cNvPr id="25" name="TextBox 24"/>
            <p:cNvSpPr txBox="1"/>
            <p:nvPr/>
          </p:nvSpPr>
          <p:spPr>
            <a:xfrm>
              <a:off x="3774428" y="6165310"/>
              <a:ext cx="6075497" cy="409017"/>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&lt; oscilloscope image captured at the converter side &gt;</a:t>
              </a:r>
              <a:endParaRPr lang="ko-KR" altLang="en-US" sz="1400" dirty="0" smtClean="0">
                <a:latin typeface="Arial" pitchFamily="34" charset="0"/>
                <a:cs typeface="Arial" pitchFamily="34" charset="0"/>
              </a:endParaRPr>
            </a:p>
          </p:txBody>
        </p:sp>
      </p:grpSp>
      <p:sp>
        <p:nvSpPr>
          <p:cNvPr id="26" name="내용 개체 틀 5"/>
          <p:cNvSpPr txBox="1">
            <a:spLocks/>
          </p:cNvSpPr>
          <p:nvPr/>
        </p:nvSpPr>
        <p:spPr>
          <a:xfrm>
            <a:off x="547091" y="3765022"/>
            <a:ext cx="8136904" cy="1584176"/>
          </a:xfrm>
          <a:prstGeom prst="rect">
            <a:avLst/>
          </a:prstGeom>
        </p:spPr>
        <p:txBody>
          <a:bodyPr/>
          <a:lstStyle/>
          <a:p>
            <a:pPr marL="285750" lvl="1" indent="-285750">
              <a:spcBef>
                <a:spcPct val="20000"/>
              </a:spcBef>
              <a:buFont typeface="Arial" panose="020B0604020202020204" pitchFamily="34" charset="0"/>
              <a:buChar char="•"/>
              <a:defRPr/>
            </a:pPr>
            <a:r>
              <a:rPr lang="en-US" altLang="ko-KR" sz="1600" dirty="0" smtClean="0"/>
              <a:t>This test verifies composite functions by checking PVs for voltage reference and current values at the LCC </a:t>
            </a:r>
            <a:r>
              <a:rPr lang="en-US" altLang="ko-KR" sz="1600" dirty="0">
                <a:latin typeface="Arial" pitchFamily="34" charset="0"/>
                <a:cs typeface="Arial" pitchFamily="34" charset="0"/>
              </a:rPr>
              <a:t>(1KHz) </a:t>
            </a:r>
            <a:endParaRPr lang="en-US" altLang="ko-KR" sz="1600" dirty="0" smtClean="0"/>
          </a:p>
          <a:p>
            <a:pPr marL="285750" lvl="1" indent="-285750">
              <a:spcBef>
                <a:spcPct val="20000"/>
              </a:spcBef>
              <a:buFont typeface="Arial" panose="020B0604020202020204" pitchFamily="34" charset="0"/>
              <a:buChar char="•"/>
              <a:defRPr/>
            </a:pPr>
            <a:r>
              <a:rPr lang="en-US" altLang="ko-KR" sz="1600" dirty="0" smtClean="0"/>
              <a:t>The </a:t>
            </a:r>
            <a:r>
              <a:rPr lang="en-US" altLang="ko-KR" sz="1600" b="1" dirty="0" smtClean="0">
                <a:solidFill>
                  <a:srgbClr val="0000FF"/>
                </a:solidFill>
              </a:rPr>
              <a:t>current reference </a:t>
            </a:r>
            <a:r>
              <a:rPr lang="en-US" altLang="ko-KR" sz="1600" dirty="0" smtClean="0"/>
              <a:t>from the PCS simulator, converted </a:t>
            </a:r>
            <a:r>
              <a:rPr lang="en-US" altLang="ko-KR" sz="1600" b="1" dirty="0" smtClean="0">
                <a:solidFill>
                  <a:srgbClr val="FF0000"/>
                </a:solidFill>
              </a:rPr>
              <a:t>voltage reference </a:t>
            </a:r>
            <a:r>
              <a:rPr lang="en-US" altLang="ko-KR" sz="1600" dirty="0" smtClean="0"/>
              <a:t>from MRC, </a:t>
            </a:r>
            <a:r>
              <a:rPr lang="en-US" altLang="ko-KR" sz="1600" b="1" dirty="0" smtClean="0">
                <a:solidFill>
                  <a:srgbClr val="FFC000"/>
                </a:solidFill>
              </a:rPr>
              <a:t>coil current value </a:t>
            </a:r>
            <a:r>
              <a:rPr lang="en-US" altLang="ko-KR" sz="1600" dirty="0" smtClean="0"/>
              <a:t>from the converter</a:t>
            </a:r>
          </a:p>
          <a:p>
            <a:pPr marL="285750" lvl="1" indent="-285750">
              <a:spcBef>
                <a:spcPct val="20000"/>
              </a:spcBef>
              <a:buFont typeface="Arial" panose="020B0604020202020204" pitchFamily="34" charset="0"/>
              <a:buChar char="•"/>
              <a:defRPr/>
            </a:pPr>
            <a:r>
              <a:rPr lang="en-US" altLang="ko-KR" sz="1600" dirty="0" smtClean="0">
                <a:latin typeface="Arial" pitchFamily="34" charset="0"/>
                <a:ea typeface="맑은 고딕" pitchFamily="50" charset="-127"/>
                <a:cs typeface="Arial" pitchFamily="34" charset="0"/>
              </a:rPr>
              <a:t>The magnified view at the converter side captured using an oscilloscope</a:t>
            </a:r>
          </a:p>
          <a:p>
            <a:pPr marL="285750" lvl="1" indent="-285750">
              <a:spcBef>
                <a:spcPct val="20000"/>
              </a:spcBef>
              <a:buFont typeface="Arial" panose="020B0604020202020204" pitchFamily="34" charset="0"/>
              <a:buChar char="•"/>
              <a:defRPr/>
            </a:pPr>
            <a:endParaRPr lang="en-US" altLang="ko-KR" sz="1600" dirty="0" smtClean="0">
              <a:latin typeface="Arial" pitchFamily="34" charset="0"/>
              <a:ea typeface="맑은 고딕" pitchFamily="50" charset="-127"/>
              <a:cs typeface="Arial" pitchFamily="34" charset="0"/>
            </a:endParaRPr>
          </a:p>
          <a:p>
            <a:pPr marL="285750" lvl="1" indent="-285750">
              <a:spcBef>
                <a:spcPct val="20000"/>
              </a:spcBef>
              <a:buFont typeface="Arial" panose="020B0604020202020204" pitchFamily="34" charset="0"/>
              <a:buChar char="•"/>
              <a:defRPr/>
            </a:pPr>
            <a:endParaRPr kumimoji="0" lang="en-US" altLang="ko-KR" sz="16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ko-KR" altLang="ko-KR" sz="16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16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sz="1600" b="0" i="0" u="none" strike="noStrike" kern="1200" cap="none" spc="0" normalizeH="0" baseline="0" noProof="0" dirty="0" smtClean="0">
              <a:ln>
                <a:noFill/>
              </a:ln>
              <a:solidFill>
                <a:schemeClr val="tx1"/>
              </a:solidFill>
              <a:effectLst/>
              <a:uLnTx/>
              <a:uFillTx/>
              <a:latin typeface="Arial" pitchFamily="34" charset="0"/>
              <a:ea typeface="맑은 고딕" pitchFamily="50" charset="-127"/>
              <a:cs typeface="Arial" pitchFamily="34" charset="0"/>
            </a:endParaRPr>
          </a:p>
          <a:p>
            <a:pPr marL="342900" marR="0" lvl="1" indent="-34290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1200" b="0" i="0" u="none" strike="noStrike" kern="1200" cap="none" spc="0" normalizeH="0" baseline="0" noProof="0" dirty="0" smtClean="0">
              <a:ln>
                <a:noFill/>
              </a:ln>
              <a:solidFill>
                <a:schemeClr val="tx1"/>
              </a:solidFill>
              <a:effectLst/>
              <a:uLnTx/>
              <a:uFillTx/>
              <a:latin typeface="+mn-ea"/>
              <a:ea typeface="맑은 고딕" pitchFamily="50" charset="-127"/>
              <a:cs typeface="Arial" pitchFamily="34" charset="0"/>
            </a:endParaRPr>
          </a:p>
          <a:p>
            <a:pPr marL="742950" marR="0" lvl="1" indent="-285750" algn="l" defTabSz="914400" rtl="0" eaLnBrk="1" fontAlgn="auto" latinLnBrk="1" hangingPunct="1">
              <a:lnSpc>
                <a:spcPct val="100000"/>
              </a:lnSpc>
              <a:spcBef>
                <a:spcPct val="20000"/>
              </a:spcBef>
              <a:spcAft>
                <a:spcPts val="0"/>
              </a:spcAft>
              <a:buClrTx/>
              <a:buSzTx/>
              <a:buFont typeface="Arial" pitchFamily="34" charset="0"/>
              <a:buChar char="–"/>
              <a:tabLst/>
              <a:defRPr/>
            </a:pPr>
            <a:endParaRPr kumimoji="0" lang="en-US" altLang="ko-KR" sz="1200" b="0" i="0" u="none" strike="noStrike" kern="1200" cap="none" spc="0" normalizeH="0" baseline="0" noProof="0" dirty="0" smtClean="0">
              <a:ln>
                <a:noFill/>
              </a:ln>
              <a:solidFill>
                <a:schemeClr val="tx1"/>
              </a:solidFill>
              <a:effectLst/>
              <a:uLnTx/>
              <a:uFillTx/>
              <a:latin typeface="+mn-ea"/>
              <a:ea typeface="+mn-ea"/>
              <a:cs typeface="Arial" pitchFamily="34" charset="0"/>
            </a:endParaRPr>
          </a:p>
        </p:txBody>
      </p:sp>
    </p:spTree>
    <p:extLst>
      <p:ext uri="{BB962C8B-B14F-4D97-AF65-F5344CB8AC3E}">
        <p14:creationId xmlns:p14="http://schemas.microsoft.com/office/powerpoint/2010/main" val="107938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grpSp>
        <p:nvGrpSpPr>
          <p:cNvPr id="9" name="그룹 8"/>
          <p:cNvGrpSpPr/>
          <p:nvPr/>
        </p:nvGrpSpPr>
        <p:grpSpPr>
          <a:xfrm>
            <a:off x="467544" y="836315"/>
            <a:ext cx="2772308" cy="295200"/>
            <a:chOff x="198022" y="41534"/>
            <a:chExt cx="2772308" cy="295200"/>
          </a:xfrm>
          <a:solidFill>
            <a:srgbClr val="7030A0"/>
          </a:solidFill>
        </p:grpSpPr>
        <p:sp>
          <p:nvSpPr>
            <p:cNvPr id="12" name="모서리가 둥근 직사각형 11"/>
            <p:cNvSpPr/>
            <p:nvPr/>
          </p:nvSpPr>
          <p:spPr>
            <a:xfrm>
              <a:off x="198022" y="41534"/>
              <a:ext cx="2772308" cy="295200"/>
            </a:xfrm>
            <a:prstGeom prst="roundRect">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dirty="0" smtClean="0">
                  <a:latin typeface="Arial" panose="020B0604020202020204" pitchFamily="34" charset="0"/>
                  <a:ea typeface="맑은 고딕" panose="020B0503020000020004" pitchFamily="50" charset="-127"/>
                </a:rPr>
                <a:t>FAT Sketch</a:t>
              </a:r>
              <a:endParaRPr lang="ko-KR" altLang="en-US" sz="1400" b="1" kern="1200" baseline="0" dirty="0">
                <a:latin typeface="Arial" panose="020B0604020202020204" pitchFamily="34" charset="0"/>
                <a:ea typeface="맑은 고딕" panose="020B0503020000020004" pitchFamily="50" charset="-127"/>
              </a:endParaRPr>
            </a:p>
          </p:txBody>
        </p:sp>
      </p:grpSp>
      <p:pic>
        <p:nvPicPr>
          <p:cNvPr id="13" name="[video][mix]ITER_CCPS_MCS_FAT_Sket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664" y="1792196"/>
            <a:ext cx="5950226" cy="3305681"/>
          </a:xfrm>
          <a:prstGeom prst="rect">
            <a:avLst/>
          </a:prstGeom>
        </p:spPr>
      </p:pic>
      <p:sp>
        <p:nvSpPr>
          <p:cNvPr id="16" name="Rectangle 3"/>
          <p:cNvSpPr/>
          <p:nvPr/>
        </p:nvSpPr>
        <p:spPr>
          <a:xfrm>
            <a:off x="611559" y="1201265"/>
            <a:ext cx="8208913" cy="1181862"/>
          </a:xfrm>
          <a:prstGeom prst="rect">
            <a:avLst/>
          </a:prstGeom>
          <a:noFill/>
          <a:ln cap="flat">
            <a:noFill/>
            <a:prstDash val="solid"/>
          </a:ln>
        </p:spPr>
        <p:txBody>
          <a:bodyPr vert="horz" wrap="square" lIns="0" tIns="0" rIns="0" bIns="0" anchor="t" anchorCtr="0" compatLnSpc="1">
            <a:spAutoFit/>
          </a:bodyPr>
          <a:lstStyle/>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smtClean="0"/>
              <a:t>Duration</a:t>
            </a:r>
            <a:r>
              <a:rPr lang="en-US" altLang="ko-KR" sz="1600" b="1" dirty="0"/>
              <a:t>: 9th ~ 11th Dec. </a:t>
            </a:r>
            <a:r>
              <a:rPr lang="en-US" altLang="ko-KR" sz="1600" b="1" dirty="0" smtClean="0"/>
              <a:t>2015</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a:t>Location: Dawonsys factory (</a:t>
            </a:r>
            <a:r>
              <a:rPr lang="en-US" altLang="ko-KR" sz="1600" b="1" dirty="0" err="1"/>
              <a:t>Ansan</a:t>
            </a:r>
            <a:r>
              <a:rPr lang="en-US" altLang="ko-KR" sz="1600" b="1" dirty="0"/>
              <a:t>)</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US" altLang="ko-KR" sz="1600" b="1" dirty="0" smtClean="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GB" altLang="ko-KR" sz="1600" dirty="0" smtClean="0"/>
          </a:p>
        </p:txBody>
      </p:sp>
    </p:spTree>
    <p:extLst>
      <p:ext uri="{BB962C8B-B14F-4D97-AF65-F5344CB8AC3E}">
        <p14:creationId xmlns:p14="http://schemas.microsoft.com/office/powerpoint/2010/main" val="14154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45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2</a:t>
            </a:r>
            <a:r>
              <a:rPr lang="en-US" altLang="ko-KR" dirty="0" smtClean="0"/>
              <a:t>. Control System for CCPS</a:t>
            </a:r>
            <a:endParaRPr lang="ko-KR" altLang="en-US" dirty="0"/>
          </a:p>
        </p:txBody>
      </p:sp>
      <p:grpSp>
        <p:nvGrpSpPr>
          <p:cNvPr id="9" name="그룹 8"/>
          <p:cNvGrpSpPr/>
          <p:nvPr/>
        </p:nvGrpSpPr>
        <p:grpSpPr>
          <a:xfrm>
            <a:off x="467544" y="836315"/>
            <a:ext cx="2772308" cy="295200"/>
            <a:chOff x="198022" y="41534"/>
            <a:chExt cx="2772308" cy="295200"/>
          </a:xfrm>
          <a:solidFill>
            <a:srgbClr val="7030A0"/>
          </a:solidFill>
        </p:grpSpPr>
        <p:sp>
          <p:nvSpPr>
            <p:cNvPr id="12" name="모서리가 둥근 직사각형 11"/>
            <p:cNvSpPr/>
            <p:nvPr/>
          </p:nvSpPr>
          <p:spPr>
            <a:xfrm>
              <a:off x="198022" y="41534"/>
              <a:ext cx="2772308" cy="295200"/>
            </a:xfrm>
            <a:prstGeom prst="roundRect">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defTabSz="488950">
                <a:spcBef>
                  <a:spcPct val="0"/>
                </a:spcBef>
              </a:pPr>
              <a:r>
                <a:rPr lang="en-US" altLang="ko-KR" sz="1400" b="1" dirty="0">
                  <a:latin typeface="Arial" panose="020B0604020202020204" pitchFamily="34" charset="0"/>
                </a:rPr>
                <a:t>HMI – Converter Operation</a:t>
              </a:r>
            </a:p>
          </p:txBody>
        </p:sp>
      </p:grpSp>
      <p:pic>
        <p:nvPicPr>
          <p:cNvPr id="8" name="[video]ITER_CCPS_MCS_FAT_Sketch_HMI_w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664" y="1779662"/>
            <a:ext cx="5696165" cy="3227826"/>
          </a:xfrm>
          <a:prstGeom prst="rect">
            <a:avLst/>
          </a:prstGeom>
        </p:spPr>
      </p:pic>
      <p:sp>
        <p:nvSpPr>
          <p:cNvPr id="10" name="Rectangle 3"/>
          <p:cNvSpPr/>
          <p:nvPr/>
        </p:nvSpPr>
        <p:spPr>
          <a:xfrm>
            <a:off x="611560" y="1211500"/>
            <a:ext cx="8208913" cy="1181862"/>
          </a:xfrm>
          <a:prstGeom prst="rect">
            <a:avLst/>
          </a:prstGeom>
          <a:noFill/>
          <a:ln cap="flat">
            <a:noFill/>
            <a:prstDash val="solid"/>
          </a:ln>
        </p:spPr>
        <p:txBody>
          <a:bodyPr vert="horz" wrap="square" lIns="0" tIns="0" rIns="0" bIns="0" anchor="t" anchorCtr="0" compatLnSpc="1">
            <a:spAutoFit/>
          </a:bodyPr>
          <a:lstStyle/>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smtClean="0"/>
              <a:t>Duration</a:t>
            </a:r>
            <a:r>
              <a:rPr lang="en-US" altLang="ko-KR" sz="1600" b="1" dirty="0"/>
              <a:t>: 9th ~ 11th Dec. </a:t>
            </a:r>
            <a:r>
              <a:rPr lang="en-US" altLang="ko-KR" sz="1600" b="1" dirty="0" smtClean="0"/>
              <a:t>2015</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a:t>Location: Dawonsys factory (</a:t>
            </a:r>
            <a:r>
              <a:rPr lang="en-US" altLang="ko-KR" sz="1600" b="1" dirty="0" err="1"/>
              <a:t>Ansan</a:t>
            </a:r>
            <a:r>
              <a:rPr lang="en-US" altLang="ko-KR" sz="1600" b="1" dirty="0"/>
              <a:t>)</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US" altLang="ko-KR" sz="1600" b="1" dirty="0" smtClean="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GB" altLang="ko-KR" sz="1600" dirty="0" smtClean="0"/>
          </a:p>
        </p:txBody>
      </p:sp>
      <p:sp>
        <p:nvSpPr>
          <p:cNvPr id="11" name="TextBox 10"/>
          <p:cNvSpPr txBox="1"/>
          <p:nvPr/>
        </p:nvSpPr>
        <p:spPr>
          <a:xfrm>
            <a:off x="2083200" y="2046005"/>
            <a:ext cx="1855843" cy="230832"/>
          </a:xfrm>
          <a:prstGeom prst="rect">
            <a:avLst/>
          </a:prstGeom>
          <a:noFill/>
        </p:spPr>
        <p:txBody>
          <a:bodyPr wrap="square" rtlCol="0">
            <a:spAutoFit/>
          </a:bodyPr>
          <a:lstStyle/>
          <a:p>
            <a:pPr algn="ctr"/>
            <a:r>
              <a:rPr lang="en-US" altLang="ko-KR" sz="900" dirty="0" smtClean="0">
                <a:solidFill>
                  <a:srgbClr val="FF0000"/>
                </a:solidFill>
                <a:effectLst>
                  <a:outerShdw blurRad="38100" dist="38100" dir="2700000" algn="tl">
                    <a:srgbClr val="000000">
                      <a:alpha val="43137"/>
                    </a:srgbClr>
                  </a:outerShdw>
                </a:effectLst>
              </a:rPr>
              <a:t>COS/PSOS State</a:t>
            </a:r>
            <a:endParaRPr lang="ko-KR" altLang="en-US" sz="900" dirty="0">
              <a:solidFill>
                <a:srgbClr val="FF0000"/>
              </a:solidFill>
              <a:effectLst>
                <a:outerShdw blurRad="38100" dist="38100" dir="2700000" algn="tl">
                  <a:srgbClr val="000000">
                    <a:alpha val="43137"/>
                  </a:srgbClr>
                </a:outerShdw>
              </a:effectLst>
            </a:endParaRPr>
          </a:p>
        </p:txBody>
      </p:sp>
      <p:sp>
        <p:nvSpPr>
          <p:cNvPr id="13" name="TextBox 12"/>
          <p:cNvSpPr txBox="1"/>
          <p:nvPr/>
        </p:nvSpPr>
        <p:spPr>
          <a:xfrm>
            <a:off x="3659843" y="2053972"/>
            <a:ext cx="1671716" cy="230832"/>
          </a:xfrm>
          <a:prstGeom prst="rect">
            <a:avLst/>
          </a:prstGeom>
          <a:noFill/>
        </p:spPr>
        <p:txBody>
          <a:bodyPr wrap="square" rtlCol="0">
            <a:spAutoFit/>
          </a:bodyPr>
          <a:lstStyle/>
          <a:p>
            <a:pPr algn="ctr"/>
            <a:r>
              <a:rPr lang="en-US" altLang="ko-KR" sz="900" dirty="0" smtClean="0">
                <a:solidFill>
                  <a:srgbClr val="FF0000"/>
                </a:solidFill>
                <a:effectLst>
                  <a:outerShdw blurRad="38100" dist="38100" dir="2700000" algn="tl">
                    <a:srgbClr val="000000">
                      <a:alpha val="43137"/>
                    </a:srgbClr>
                  </a:outerShdw>
                </a:effectLst>
              </a:rPr>
              <a:t>Converter Status</a:t>
            </a:r>
            <a:endParaRPr lang="ko-KR" altLang="en-US" sz="900" dirty="0">
              <a:solidFill>
                <a:srgbClr val="FF0000"/>
              </a:solidFill>
              <a:effectLst>
                <a:outerShdw blurRad="38100" dist="38100" dir="2700000" algn="tl">
                  <a:srgbClr val="000000">
                    <a:alpha val="43137"/>
                  </a:srgbClr>
                </a:outerShdw>
              </a:effectLst>
            </a:endParaRPr>
          </a:p>
        </p:txBody>
      </p:sp>
      <p:sp>
        <p:nvSpPr>
          <p:cNvPr id="15" name="TextBox 14"/>
          <p:cNvSpPr txBox="1"/>
          <p:nvPr/>
        </p:nvSpPr>
        <p:spPr>
          <a:xfrm>
            <a:off x="5004048" y="2061939"/>
            <a:ext cx="1672549" cy="230832"/>
          </a:xfrm>
          <a:prstGeom prst="rect">
            <a:avLst/>
          </a:prstGeom>
          <a:noFill/>
        </p:spPr>
        <p:txBody>
          <a:bodyPr wrap="square" rtlCol="0">
            <a:spAutoFit/>
          </a:bodyPr>
          <a:lstStyle/>
          <a:p>
            <a:pPr algn="ctr"/>
            <a:r>
              <a:rPr lang="en-US" altLang="ko-KR" sz="900" dirty="0" smtClean="0">
                <a:solidFill>
                  <a:srgbClr val="FF0000"/>
                </a:solidFill>
                <a:effectLst>
                  <a:outerShdw blurRad="38100" dist="38100" dir="2700000" algn="tl">
                    <a:srgbClr val="000000">
                      <a:alpha val="43137"/>
                    </a:srgbClr>
                  </a:outerShdw>
                </a:effectLst>
              </a:rPr>
              <a:t>Critical Interlock Status</a:t>
            </a:r>
            <a:endParaRPr lang="ko-KR" altLang="en-US" sz="900" dirty="0">
              <a:solidFill>
                <a:srgbClr val="FF0000"/>
              </a:solidFill>
              <a:effectLst>
                <a:outerShdw blurRad="38100" dist="38100" dir="2700000" algn="tl">
                  <a:srgbClr val="000000">
                    <a:alpha val="43137"/>
                  </a:srgbClr>
                </a:outerShdw>
              </a:effectLst>
            </a:endParaRPr>
          </a:p>
        </p:txBody>
      </p:sp>
      <p:sp>
        <p:nvSpPr>
          <p:cNvPr id="16" name="TextBox 15"/>
          <p:cNvSpPr txBox="1"/>
          <p:nvPr/>
        </p:nvSpPr>
        <p:spPr>
          <a:xfrm>
            <a:off x="6293943" y="2185322"/>
            <a:ext cx="989199" cy="230832"/>
          </a:xfrm>
          <a:prstGeom prst="rect">
            <a:avLst/>
          </a:prstGeom>
          <a:noFill/>
        </p:spPr>
        <p:txBody>
          <a:bodyPr wrap="square" rtlCol="0">
            <a:spAutoFit/>
          </a:bodyPr>
          <a:lstStyle/>
          <a:p>
            <a:pPr algn="ctr"/>
            <a:r>
              <a:rPr lang="en-US" altLang="ko-KR" sz="900" dirty="0" smtClean="0">
                <a:solidFill>
                  <a:srgbClr val="FF0000"/>
                </a:solidFill>
                <a:effectLst>
                  <a:outerShdw blurRad="38100" dist="38100" dir="2700000" algn="tl">
                    <a:srgbClr val="000000">
                      <a:alpha val="43137"/>
                    </a:srgbClr>
                  </a:outerShdw>
                </a:effectLst>
              </a:rPr>
              <a:t>Alarm Status</a:t>
            </a:r>
            <a:endParaRPr lang="ko-KR" altLang="en-US" sz="900" dirty="0">
              <a:solidFill>
                <a:srgbClr val="FF0000"/>
              </a:solidFill>
              <a:effectLst>
                <a:outerShdw blurRad="38100" dist="38100" dir="2700000" algn="tl">
                  <a:srgbClr val="000000">
                    <a:alpha val="43137"/>
                  </a:srgbClr>
                </a:outerShdw>
              </a:effectLst>
            </a:endParaRPr>
          </a:p>
        </p:txBody>
      </p:sp>
      <p:sp>
        <p:nvSpPr>
          <p:cNvPr id="17" name="TextBox 16"/>
          <p:cNvSpPr txBox="1"/>
          <p:nvPr/>
        </p:nvSpPr>
        <p:spPr>
          <a:xfrm>
            <a:off x="2405627" y="3393575"/>
            <a:ext cx="1210987" cy="230832"/>
          </a:xfrm>
          <a:prstGeom prst="rect">
            <a:avLst/>
          </a:prstGeom>
          <a:noFill/>
        </p:spPr>
        <p:txBody>
          <a:bodyPr wrap="square" rtlCol="0">
            <a:spAutoFit/>
          </a:bodyPr>
          <a:lstStyle/>
          <a:p>
            <a:pPr algn="ctr"/>
            <a:r>
              <a:rPr lang="en-US" altLang="ko-KR" sz="900" dirty="0" smtClean="0">
                <a:solidFill>
                  <a:srgbClr val="FF0000"/>
                </a:solidFill>
                <a:effectLst>
                  <a:outerShdw blurRad="38100" dist="38100" dir="2700000" algn="tl">
                    <a:srgbClr val="000000">
                      <a:alpha val="43137"/>
                    </a:srgbClr>
                  </a:outerShdw>
                </a:effectLst>
              </a:rPr>
              <a:t>Additional Status</a:t>
            </a:r>
            <a:endParaRPr lang="ko-KR" altLang="en-US" sz="900"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3128081" y="4299942"/>
            <a:ext cx="1587935" cy="230832"/>
          </a:xfrm>
          <a:prstGeom prst="rect">
            <a:avLst/>
          </a:prstGeom>
          <a:noFill/>
        </p:spPr>
        <p:txBody>
          <a:bodyPr wrap="square" rtlCol="0">
            <a:spAutoFit/>
          </a:bodyPr>
          <a:lstStyle/>
          <a:p>
            <a:pPr algn="ctr"/>
            <a:r>
              <a:rPr lang="en-US" altLang="ko-KR" sz="900" dirty="0" smtClean="0">
                <a:solidFill>
                  <a:srgbClr val="FF0000"/>
                </a:solidFill>
                <a:effectLst>
                  <a:outerShdw blurRad="38100" dist="38100" dir="2700000" algn="tl">
                    <a:srgbClr val="000000">
                      <a:alpha val="43137"/>
                    </a:srgbClr>
                  </a:outerShdw>
                </a:effectLst>
              </a:rPr>
              <a:t>Navigation Bar</a:t>
            </a:r>
            <a:endParaRPr lang="ko-KR" altLang="en-US" sz="900" dirty="0">
              <a:solidFill>
                <a:srgbClr val="FF0000"/>
              </a:solidFill>
              <a:effectLst>
                <a:outerShdw blurRad="38100" dist="38100" dir="2700000" algn="tl">
                  <a:srgbClr val="000000">
                    <a:alpha val="43137"/>
                  </a:srgbClr>
                </a:outerShdw>
              </a:effectLst>
            </a:endParaRPr>
          </a:p>
        </p:txBody>
      </p:sp>
      <p:sp>
        <p:nvSpPr>
          <p:cNvPr id="20" name="TextBox 19"/>
          <p:cNvSpPr txBox="1"/>
          <p:nvPr/>
        </p:nvSpPr>
        <p:spPr>
          <a:xfrm>
            <a:off x="4788024" y="3293547"/>
            <a:ext cx="1840244" cy="230832"/>
          </a:xfrm>
          <a:prstGeom prst="rect">
            <a:avLst/>
          </a:prstGeom>
          <a:noFill/>
        </p:spPr>
        <p:txBody>
          <a:bodyPr wrap="square" rtlCol="0">
            <a:spAutoFit/>
          </a:bodyPr>
          <a:lstStyle/>
          <a:p>
            <a:pPr algn="ctr"/>
            <a:r>
              <a:rPr lang="en-US" altLang="ko-KR" sz="900" dirty="0" smtClean="0">
                <a:solidFill>
                  <a:srgbClr val="FF0000"/>
                </a:solidFill>
                <a:effectLst>
                  <a:outerShdw blurRad="38100" dist="38100" dir="2700000" algn="tl">
                    <a:srgbClr val="000000">
                      <a:alpha val="43137"/>
                    </a:srgbClr>
                  </a:outerShdw>
                </a:effectLst>
              </a:rPr>
              <a:t>Non-critical Interlock Status</a:t>
            </a:r>
            <a:endParaRPr lang="ko-KR" altLang="en-US" sz="900" dirty="0">
              <a:solidFill>
                <a:srgbClr val="FF0000"/>
              </a:solidFill>
              <a:effectLst>
                <a:outerShdw blurRad="38100" dist="38100" dir="2700000" algn="tl">
                  <a:srgbClr val="000000">
                    <a:alpha val="43137"/>
                  </a:srgbClr>
                </a:outerShdw>
              </a:effectLst>
            </a:endParaRPr>
          </a:p>
        </p:txBody>
      </p:sp>
      <p:sp>
        <p:nvSpPr>
          <p:cNvPr id="21" name="TextBox 20"/>
          <p:cNvSpPr txBox="1"/>
          <p:nvPr/>
        </p:nvSpPr>
        <p:spPr>
          <a:xfrm>
            <a:off x="5954552" y="3504363"/>
            <a:ext cx="1232409" cy="369332"/>
          </a:xfrm>
          <a:prstGeom prst="rect">
            <a:avLst/>
          </a:prstGeom>
          <a:noFill/>
        </p:spPr>
        <p:txBody>
          <a:bodyPr wrap="square" rtlCol="0">
            <a:spAutoFit/>
          </a:bodyPr>
          <a:lstStyle/>
          <a:p>
            <a:pPr algn="ctr"/>
            <a:r>
              <a:rPr lang="en-US" altLang="ko-KR" sz="900" dirty="0" smtClean="0">
                <a:solidFill>
                  <a:srgbClr val="FF0000"/>
                </a:solidFill>
                <a:effectLst>
                  <a:outerShdw blurRad="38100" dist="38100" dir="2700000" algn="tl">
                    <a:srgbClr val="000000">
                      <a:alpha val="43137"/>
                    </a:srgbClr>
                  </a:outerShdw>
                </a:effectLst>
              </a:rPr>
              <a:t>Operation Commands</a:t>
            </a:r>
            <a:endParaRPr lang="ko-KR" altLang="en-US" sz="9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475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9"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8"/>
                </p:tgtEl>
              </p:cMediaNode>
            </p:video>
          </p:childTnLst>
        </p:cTn>
      </p:par>
    </p:tnLst>
    <p:bldLst>
      <p:bldP spid="11" grpId="0"/>
      <p:bldP spid="11" grpId="1"/>
      <p:bldP spid="13" grpId="0"/>
      <p:bldP spid="13" grpId="1"/>
      <p:bldP spid="15" grpId="0"/>
      <p:bldP spid="15" grpId="1"/>
      <p:bldP spid="16" grpId="0"/>
      <p:bldP spid="16" grpId="1"/>
      <p:bldP spid="17" grpId="0"/>
      <p:bldP spid="17" grpId="1"/>
      <p:bldP spid="19" grpId="0"/>
      <p:bldP spid="19" grpId="1"/>
      <p:bldP spid="20" grpId="0"/>
      <p:bldP spid="20" grpId="1"/>
      <p:bldP spid="21" grpId="0"/>
      <p:bldP spid="2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그림 23"/>
          <p:cNvPicPr>
            <a:picLocks noChangeAspect="1"/>
          </p:cNvPicPr>
          <p:nvPr/>
        </p:nvPicPr>
        <p:blipFill>
          <a:blip r:embed="rId2" cstate="print">
            <a:lum/>
            <a:extLst>
              <a:ext uri="{28A0092B-C50C-407E-A947-70E740481C1C}">
                <a14:useLocalDpi xmlns:a14="http://schemas.microsoft.com/office/drawing/2010/main" val="0"/>
              </a:ext>
            </a:extLst>
          </a:blip>
          <a:stretch>
            <a:fillRect/>
          </a:stretch>
        </p:blipFill>
        <p:spPr>
          <a:xfrm>
            <a:off x="2411760" y="1203598"/>
            <a:ext cx="6723955" cy="3939902"/>
          </a:xfrm>
          <a:prstGeom prst="rect">
            <a:avLst/>
          </a:prstGeom>
          <a:effectLst>
            <a:softEdge rad="635000"/>
          </a:effectLst>
        </p:spPr>
      </p:pic>
      <p:sp>
        <p:nvSpPr>
          <p:cNvPr id="2" name="제목 1"/>
          <p:cNvSpPr>
            <a:spLocks noGrp="1"/>
          </p:cNvSpPr>
          <p:nvPr>
            <p:ph type="title"/>
          </p:nvPr>
        </p:nvSpPr>
        <p:spPr/>
        <p:txBody>
          <a:bodyPr>
            <a:normAutofit/>
          </a:bodyPr>
          <a:lstStyle/>
          <a:p>
            <a:r>
              <a:rPr lang="en-US" altLang="ko-KR" sz="2800" b="0" dirty="0">
                <a:effectLst>
                  <a:outerShdw blurRad="38100" dist="38100" dir="2700000" algn="tl">
                    <a:srgbClr val="000000">
                      <a:alpha val="43137"/>
                    </a:srgbClr>
                  </a:outerShdw>
                </a:effectLst>
                <a:latin typeface="HY견명조" panose="02030600000101010101" pitchFamily="18" charset="-127"/>
                <a:ea typeface="HY견명조" panose="02030600000101010101" pitchFamily="18" charset="-127"/>
              </a:rPr>
              <a:t>Contents</a:t>
            </a:r>
            <a:endParaRPr lang="ko-KR" altLang="en-US" sz="2800" b="0" dirty="0">
              <a:effectLst>
                <a:outerShdw blurRad="38100" dist="38100" dir="2700000" algn="tl">
                  <a:srgbClr val="000000">
                    <a:alpha val="43137"/>
                  </a:srgbClr>
                </a:outerShdw>
              </a:effectLst>
              <a:latin typeface="HY견명조" panose="02030600000101010101" pitchFamily="18" charset="-127"/>
              <a:ea typeface="HY견명조" panose="02030600000101010101" pitchFamily="18" charset="-127"/>
            </a:endParaRPr>
          </a:p>
        </p:txBody>
      </p:sp>
      <p:grpSp>
        <p:nvGrpSpPr>
          <p:cNvPr id="20" name="Group 2"/>
          <p:cNvGrpSpPr>
            <a:grpSpLocks/>
          </p:cNvGrpSpPr>
          <p:nvPr/>
        </p:nvGrpSpPr>
        <p:grpSpPr bwMode="auto">
          <a:xfrm>
            <a:off x="251520" y="1995686"/>
            <a:ext cx="4680520" cy="504056"/>
            <a:chOff x="1344" y="1680"/>
            <a:chExt cx="2928" cy="448"/>
          </a:xfrm>
        </p:grpSpPr>
        <p:sp>
          <p:nvSpPr>
            <p:cNvPr id="21" name="Freeform 3"/>
            <p:cNvSpPr>
              <a:spLocks/>
            </p:cNvSpPr>
            <p:nvPr/>
          </p:nvSpPr>
          <p:spPr bwMode="gray">
            <a:xfrm>
              <a:off x="1440" y="1938"/>
              <a:ext cx="2736"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80808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endParaRPr lang="ko-KR" altLang="en-US"/>
            </a:p>
          </p:txBody>
        </p:sp>
        <p:sp>
          <p:nvSpPr>
            <p:cNvPr id="22" name="Rectangle 4"/>
            <p:cNvSpPr>
              <a:spLocks noChangeArrowheads="1"/>
            </p:cNvSpPr>
            <p:nvPr/>
          </p:nvSpPr>
          <p:spPr bwMode="gray">
            <a:xfrm>
              <a:off x="1344" y="1680"/>
              <a:ext cx="2928" cy="393"/>
            </a:xfrm>
            <a:prstGeom prst="rect">
              <a:avLst/>
            </a:prstGeom>
            <a:gradFill rotWithShape="1">
              <a:gsLst>
                <a:gs pos="0">
                  <a:srgbClr val="77E3AD">
                    <a:gamma/>
                    <a:tint val="57647"/>
                    <a:invGamma/>
                  </a:srgbClr>
                </a:gs>
                <a:gs pos="100000">
                  <a:srgbClr val="77E3AD"/>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ko-KR" altLang="en-US"/>
            </a:p>
          </p:txBody>
        </p:sp>
      </p:grpSp>
      <p:sp>
        <p:nvSpPr>
          <p:cNvPr id="23" name="Text Box 5"/>
          <p:cNvSpPr txBox="1">
            <a:spLocks noChangeArrowheads="1"/>
          </p:cNvSpPr>
          <p:nvPr/>
        </p:nvSpPr>
        <p:spPr bwMode="gray">
          <a:xfrm>
            <a:off x="395536" y="1998435"/>
            <a:ext cx="453650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200" b="1" dirty="0">
                <a:solidFill>
                  <a:srgbClr val="000000"/>
                </a:solidFill>
                <a:latin typeface="HY견명조" panose="02030600000101010101" pitchFamily="18" charset="-127"/>
                <a:ea typeface="HY견명조" panose="02030600000101010101" pitchFamily="18" charset="-127"/>
              </a:rPr>
              <a:t>2. </a:t>
            </a:r>
            <a:r>
              <a:rPr lang="en-US" altLang="ko-KR" sz="2200" b="1" dirty="0" smtClean="0">
                <a:solidFill>
                  <a:srgbClr val="000000"/>
                </a:solidFill>
                <a:latin typeface="HY견명조" panose="02030600000101010101" pitchFamily="18" charset="-127"/>
                <a:ea typeface="HY견명조" panose="02030600000101010101" pitchFamily="18" charset="-127"/>
              </a:rPr>
              <a:t>Control System for CCPS</a:t>
            </a:r>
            <a:endParaRPr lang="en-US" altLang="ko-KR" sz="2200" b="1" dirty="0">
              <a:solidFill>
                <a:srgbClr val="000000"/>
              </a:solidFill>
              <a:latin typeface="HY견명조" panose="02030600000101010101" pitchFamily="18" charset="-127"/>
              <a:ea typeface="HY견명조" panose="02030600000101010101" pitchFamily="18" charset="-127"/>
            </a:endParaRPr>
          </a:p>
        </p:txBody>
      </p:sp>
      <p:grpSp>
        <p:nvGrpSpPr>
          <p:cNvPr id="25" name="Group 10"/>
          <p:cNvGrpSpPr>
            <a:grpSpLocks/>
          </p:cNvGrpSpPr>
          <p:nvPr/>
        </p:nvGrpSpPr>
        <p:grpSpPr bwMode="auto">
          <a:xfrm>
            <a:off x="251520" y="1347614"/>
            <a:ext cx="4680520" cy="504056"/>
            <a:chOff x="1344" y="1680"/>
            <a:chExt cx="2928" cy="448"/>
          </a:xfrm>
        </p:grpSpPr>
        <p:sp>
          <p:nvSpPr>
            <p:cNvPr id="26" name="Freeform 11"/>
            <p:cNvSpPr>
              <a:spLocks/>
            </p:cNvSpPr>
            <p:nvPr/>
          </p:nvSpPr>
          <p:spPr bwMode="gray">
            <a:xfrm>
              <a:off x="1440" y="1938"/>
              <a:ext cx="2736"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80808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endParaRPr lang="ko-KR" altLang="en-US"/>
            </a:p>
          </p:txBody>
        </p:sp>
        <p:sp>
          <p:nvSpPr>
            <p:cNvPr id="27" name="Rectangle 12"/>
            <p:cNvSpPr>
              <a:spLocks noChangeArrowheads="1"/>
            </p:cNvSpPr>
            <p:nvPr/>
          </p:nvSpPr>
          <p:spPr bwMode="gray">
            <a:xfrm>
              <a:off x="1344" y="1680"/>
              <a:ext cx="2928" cy="393"/>
            </a:xfrm>
            <a:prstGeom prst="rect">
              <a:avLst/>
            </a:prstGeom>
            <a:gradFill rotWithShape="1">
              <a:gsLst>
                <a:gs pos="0">
                  <a:srgbClr val="DACB5E">
                    <a:gamma/>
                    <a:tint val="21176"/>
                    <a:invGamma/>
                  </a:srgbClr>
                </a:gs>
                <a:gs pos="100000">
                  <a:srgbClr val="DACB5E"/>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ko-KR" altLang="en-US"/>
            </a:p>
          </p:txBody>
        </p:sp>
      </p:grpSp>
      <p:sp>
        <p:nvSpPr>
          <p:cNvPr id="28" name="Text Box 13"/>
          <p:cNvSpPr txBox="1">
            <a:spLocks noChangeArrowheads="1"/>
          </p:cNvSpPr>
          <p:nvPr/>
        </p:nvSpPr>
        <p:spPr bwMode="gray">
          <a:xfrm>
            <a:off x="395536" y="1347614"/>
            <a:ext cx="532859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200" b="1" dirty="0">
                <a:solidFill>
                  <a:srgbClr val="000000"/>
                </a:solidFill>
                <a:latin typeface="HY견명조" panose="02030600000101010101" pitchFamily="18" charset="-127"/>
                <a:ea typeface="HY견명조" panose="02030600000101010101" pitchFamily="18" charset="-127"/>
              </a:rPr>
              <a:t>1. </a:t>
            </a:r>
            <a:r>
              <a:rPr lang="en-US" altLang="ko-KR" sz="2200" b="1" dirty="0" smtClean="0">
                <a:solidFill>
                  <a:srgbClr val="000000"/>
                </a:solidFill>
                <a:latin typeface="HY견명조" panose="02030600000101010101" pitchFamily="18" charset="-127"/>
                <a:ea typeface="HY견명조" panose="02030600000101010101" pitchFamily="18" charset="-127"/>
              </a:rPr>
              <a:t>Introduction</a:t>
            </a:r>
            <a:endParaRPr lang="en-US" altLang="ko-KR" sz="2200" b="1" dirty="0">
              <a:solidFill>
                <a:srgbClr val="000000"/>
              </a:solidFill>
              <a:latin typeface="HY견명조" panose="02030600000101010101" pitchFamily="18" charset="-127"/>
              <a:ea typeface="HY견명조" panose="02030600000101010101" pitchFamily="18" charset="-127"/>
            </a:endParaRPr>
          </a:p>
        </p:txBody>
      </p:sp>
      <p:grpSp>
        <p:nvGrpSpPr>
          <p:cNvPr id="29" name="Group 2"/>
          <p:cNvGrpSpPr>
            <a:grpSpLocks/>
          </p:cNvGrpSpPr>
          <p:nvPr/>
        </p:nvGrpSpPr>
        <p:grpSpPr bwMode="auto">
          <a:xfrm>
            <a:off x="251520" y="2643758"/>
            <a:ext cx="4680520" cy="504056"/>
            <a:chOff x="1344" y="1680"/>
            <a:chExt cx="2928" cy="448"/>
          </a:xfrm>
        </p:grpSpPr>
        <p:sp>
          <p:nvSpPr>
            <p:cNvPr id="30" name="Freeform 3"/>
            <p:cNvSpPr>
              <a:spLocks/>
            </p:cNvSpPr>
            <p:nvPr/>
          </p:nvSpPr>
          <p:spPr bwMode="gray">
            <a:xfrm>
              <a:off x="1440" y="1938"/>
              <a:ext cx="2736"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80808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endParaRPr lang="ko-KR" altLang="en-US"/>
            </a:p>
          </p:txBody>
        </p:sp>
        <p:sp>
          <p:nvSpPr>
            <p:cNvPr id="31" name="Rectangle 4"/>
            <p:cNvSpPr>
              <a:spLocks noChangeArrowheads="1"/>
            </p:cNvSpPr>
            <p:nvPr/>
          </p:nvSpPr>
          <p:spPr bwMode="gray">
            <a:xfrm>
              <a:off x="1344" y="1680"/>
              <a:ext cx="2928" cy="393"/>
            </a:xfrm>
            <a:prstGeom prst="rect">
              <a:avLst/>
            </a:prstGeom>
            <a:gradFill rotWithShape="1">
              <a:gsLst>
                <a:gs pos="0">
                  <a:schemeClr val="accent4">
                    <a:lumMod val="20000"/>
                    <a:lumOff val="80000"/>
                  </a:schemeClr>
                </a:gs>
                <a:gs pos="100000">
                  <a:schemeClr val="accent4"/>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ko-KR" altLang="en-US"/>
            </a:p>
          </p:txBody>
        </p:sp>
      </p:grpSp>
      <p:sp>
        <p:nvSpPr>
          <p:cNvPr id="32" name="Text Box 5"/>
          <p:cNvSpPr txBox="1">
            <a:spLocks noChangeArrowheads="1"/>
          </p:cNvSpPr>
          <p:nvPr/>
        </p:nvSpPr>
        <p:spPr bwMode="gray">
          <a:xfrm>
            <a:off x="395535" y="2646507"/>
            <a:ext cx="468052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200" b="1" dirty="0">
                <a:solidFill>
                  <a:srgbClr val="000000"/>
                </a:solidFill>
                <a:latin typeface="HY견명조" panose="02030600000101010101" pitchFamily="18" charset="-127"/>
                <a:ea typeface="HY견명조" panose="02030600000101010101" pitchFamily="18" charset="-127"/>
              </a:rPr>
              <a:t>3. </a:t>
            </a:r>
            <a:r>
              <a:rPr lang="en-US" altLang="ko-KR" sz="2200" b="1" dirty="0" smtClean="0">
                <a:solidFill>
                  <a:srgbClr val="000000"/>
                </a:solidFill>
                <a:latin typeface="HY견명조" panose="02030600000101010101" pitchFamily="18" charset="-127"/>
                <a:ea typeface="HY견명조" panose="02030600000101010101" pitchFamily="18" charset="-127"/>
              </a:rPr>
              <a:t>Control System for TFPS</a:t>
            </a:r>
            <a:endParaRPr lang="en-US" altLang="ko-KR" sz="2200" b="1" dirty="0">
              <a:solidFill>
                <a:srgbClr val="000000"/>
              </a:solidFill>
              <a:latin typeface="HY견명조" panose="02030600000101010101" pitchFamily="18" charset="-127"/>
              <a:ea typeface="HY견명조" panose="02030600000101010101" pitchFamily="18" charset="-127"/>
            </a:endParaRPr>
          </a:p>
        </p:txBody>
      </p:sp>
    </p:spTree>
    <p:extLst>
      <p:ext uri="{BB962C8B-B14F-4D97-AF65-F5344CB8AC3E}">
        <p14:creationId xmlns:p14="http://schemas.microsoft.com/office/powerpoint/2010/main" val="399154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3</a:t>
            </a:r>
            <a:r>
              <a:rPr lang="en-US" altLang="ko-KR" dirty="0" smtClean="0"/>
              <a:t>. Control System for TFPS</a:t>
            </a:r>
            <a:endParaRPr lang="ko-KR" altLang="en-US" dirty="0"/>
          </a:p>
        </p:txBody>
      </p:sp>
      <p:grpSp>
        <p:nvGrpSpPr>
          <p:cNvPr id="9" name="그룹 8"/>
          <p:cNvGrpSpPr/>
          <p:nvPr/>
        </p:nvGrpSpPr>
        <p:grpSpPr>
          <a:xfrm>
            <a:off x="467544" y="836315"/>
            <a:ext cx="2772308" cy="295200"/>
            <a:chOff x="198022" y="41534"/>
            <a:chExt cx="2772308" cy="295200"/>
          </a:xfrm>
          <a:solidFill>
            <a:srgbClr val="92D050"/>
          </a:solidFill>
        </p:grpSpPr>
        <p:sp>
          <p:nvSpPr>
            <p:cNvPr id="12" name="모서리가 둥근 직사각형 11"/>
            <p:cNvSpPr/>
            <p:nvPr/>
          </p:nvSpPr>
          <p:spPr>
            <a:xfrm>
              <a:off x="198022" y="41534"/>
              <a:ext cx="2772308" cy="295200"/>
            </a:xfrm>
            <a:prstGeom prst="roundRect">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defTabSz="488950">
                <a:spcBef>
                  <a:spcPct val="0"/>
                </a:spcBef>
              </a:pPr>
              <a:r>
                <a:rPr lang="en-US" altLang="ko-KR" sz="1400" b="1" dirty="0">
                  <a:latin typeface="Arial" panose="020B0604020202020204" pitchFamily="34" charset="0"/>
                </a:rPr>
                <a:t>FAT Configuration</a:t>
              </a:r>
              <a:endParaRPr lang="ko-KR" altLang="en-US" sz="1400" b="1" dirty="0">
                <a:latin typeface="Arial" panose="020B0604020202020204" pitchFamily="34" charset="0"/>
              </a:endParaRPr>
            </a:p>
          </p:txBody>
        </p:sp>
      </p:grpSp>
      <p:pic>
        <p:nvPicPr>
          <p:cNvPr id="2" name="그림 1"/>
          <p:cNvPicPr>
            <a:picLocks noChangeAspect="1"/>
          </p:cNvPicPr>
          <p:nvPr/>
        </p:nvPicPr>
        <p:blipFill>
          <a:blip r:embed="rId3"/>
          <a:stretch>
            <a:fillRect/>
          </a:stretch>
        </p:blipFill>
        <p:spPr>
          <a:xfrm>
            <a:off x="2051720" y="1211500"/>
            <a:ext cx="5018821" cy="3615776"/>
          </a:xfrm>
          <a:prstGeom prst="rect">
            <a:avLst/>
          </a:prstGeom>
        </p:spPr>
      </p:pic>
      <p:sp>
        <p:nvSpPr>
          <p:cNvPr id="10" name="TextBox 18"/>
          <p:cNvSpPr txBox="1"/>
          <p:nvPr/>
        </p:nvSpPr>
        <p:spPr>
          <a:xfrm>
            <a:off x="2205563" y="4804228"/>
            <a:ext cx="4523317"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pitchFamily="34"/>
                <a:ea typeface="맑은 고딕" pitchFamily="50"/>
              </a:rPr>
              <a:t>&lt;</a:t>
            </a:r>
            <a:r>
              <a:rPr lang="en-US" altLang="ko-KR" sz="1400" dirty="0"/>
              <a:t> </a:t>
            </a:r>
            <a:r>
              <a:rPr lang="en-US" altLang="ko-KR" sz="1400" b="1" dirty="0" smtClean="0"/>
              <a:t>Configuration of TFPS FAT </a:t>
            </a:r>
            <a:r>
              <a:rPr lang="en-US" sz="1400" b="1" i="0" u="none" strike="noStrike" kern="1200" cap="none" spc="0" baseline="0" dirty="0" smtClean="0">
                <a:solidFill>
                  <a:srgbClr val="000000"/>
                </a:solidFill>
                <a:uFillTx/>
                <a:latin typeface="Arial" pitchFamily="34"/>
                <a:ea typeface="맑은 고딕" pitchFamily="50"/>
              </a:rPr>
              <a:t>&gt;</a:t>
            </a:r>
            <a:endParaRPr lang="en-US" sz="1400" b="1" i="0" u="none" strike="noStrike" kern="1200" cap="none" spc="0" baseline="0" dirty="0">
              <a:solidFill>
                <a:srgbClr val="000000"/>
              </a:solidFill>
              <a:uFillTx/>
              <a:latin typeface="Arial" pitchFamily="34"/>
              <a:ea typeface="맑은 고딕" pitchFamily="50"/>
            </a:endParaRPr>
          </a:p>
        </p:txBody>
      </p:sp>
    </p:spTree>
    <p:extLst>
      <p:ext uri="{BB962C8B-B14F-4D97-AF65-F5344CB8AC3E}">
        <p14:creationId xmlns:p14="http://schemas.microsoft.com/office/powerpoint/2010/main" val="714837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3</a:t>
            </a:r>
            <a:r>
              <a:rPr lang="en-US" altLang="ko-KR" dirty="0" smtClean="0"/>
              <a:t>. Control System for TFPS</a:t>
            </a:r>
            <a:endParaRPr lang="ko-KR" altLang="en-US" dirty="0"/>
          </a:p>
        </p:txBody>
      </p:sp>
      <p:grpSp>
        <p:nvGrpSpPr>
          <p:cNvPr id="9" name="그룹 8"/>
          <p:cNvGrpSpPr/>
          <p:nvPr/>
        </p:nvGrpSpPr>
        <p:grpSpPr>
          <a:xfrm>
            <a:off x="467544" y="836315"/>
            <a:ext cx="2772308" cy="295200"/>
            <a:chOff x="198022" y="41534"/>
            <a:chExt cx="2772308" cy="295200"/>
          </a:xfrm>
          <a:solidFill>
            <a:srgbClr val="92D050"/>
          </a:solidFill>
        </p:grpSpPr>
        <p:sp>
          <p:nvSpPr>
            <p:cNvPr id="12" name="모서리가 둥근 직사각형 11"/>
            <p:cNvSpPr/>
            <p:nvPr/>
          </p:nvSpPr>
          <p:spPr>
            <a:xfrm>
              <a:off x="198022" y="41534"/>
              <a:ext cx="2772308" cy="295200"/>
            </a:xfrm>
            <a:prstGeom prst="roundRect">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defTabSz="488950">
                <a:spcBef>
                  <a:spcPct val="0"/>
                </a:spcBef>
              </a:pPr>
              <a:r>
                <a:rPr lang="en-US" altLang="ko-KR" sz="1400" b="1" dirty="0">
                  <a:latin typeface="Arial" panose="020B0604020202020204" pitchFamily="34" charset="0"/>
                </a:rPr>
                <a:t>Manufactured System</a:t>
              </a:r>
              <a:endParaRPr lang="ko-KR" altLang="en-US" sz="1400" b="1" dirty="0">
                <a:latin typeface="Arial" panose="020B0604020202020204" pitchFamily="34" charset="0"/>
              </a:endParaRPr>
            </a:p>
          </p:txBody>
        </p:sp>
      </p:grpSp>
      <p:pic>
        <p:nvPicPr>
          <p:cNvPr id="4" name="그림 3"/>
          <p:cNvPicPr>
            <a:picLocks noChangeAspect="1"/>
          </p:cNvPicPr>
          <p:nvPr/>
        </p:nvPicPr>
        <p:blipFill>
          <a:blip r:embed="rId3"/>
          <a:stretch>
            <a:fillRect/>
          </a:stretch>
        </p:blipFill>
        <p:spPr>
          <a:xfrm>
            <a:off x="2051720" y="1524056"/>
            <a:ext cx="5076641" cy="3451191"/>
          </a:xfrm>
          <a:prstGeom prst="rect">
            <a:avLst/>
          </a:prstGeom>
        </p:spPr>
      </p:pic>
      <p:sp>
        <p:nvSpPr>
          <p:cNvPr id="28" name="Rectangle 3"/>
          <p:cNvSpPr>
            <a:spLocks noChangeArrowheads="1"/>
          </p:cNvSpPr>
          <p:nvPr/>
        </p:nvSpPr>
        <p:spPr bwMode="auto">
          <a:xfrm>
            <a:off x="611560" y="1193646"/>
            <a:ext cx="5760640" cy="26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85750" indent="-285750" defTabSz="912813" latinLnBrk="0">
              <a:lnSpc>
                <a:spcPct val="120000"/>
              </a:lnSpc>
              <a:buFont typeface="Wingdings" pitchFamily="2" charset="2"/>
              <a:buChar char="§"/>
            </a:pPr>
            <a:r>
              <a:rPr lang="en-US" altLang="ko-KR" sz="1600" b="1" dirty="0" smtClean="0">
                <a:latin typeface="Arial" panose="020B0604020202020204" pitchFamily="34" charset="0"/>
              </a:rPr>
              <a:t>Manufactured Master Control System for FAT</a:t>
            </a:r>
            <a:endParaRPr lang="en-US" altLang="ko-KR" sz="1600" b="1" dirty="0">
              <a:latin typeface="Arial" panose="020B0604020202020204" pitchFamily="34" charset="0"/>
            </a:endParaRPr>
          </a:p>
        </p:txBody>
      </p:sp>
    </p:spTree>
    <p:extLst>
      <p:ext uri="{BB962C8B-B14F-4D97-AF65-F5344CB8AC3E}">
        <p14:creationId xmlns:p14="http://schemas.microsoft.com/office/powerpoint/2010/main" val="3869281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3</a:t>
            </a:r>
            <a:r>
              <a:rPr lang="en-US" altLang="ko-KR" dirty="0" smtClean="0"/>
              <a:t>. Control System for TFPS</a:t>
            </a:r>
            <a:endParaRPr lang="ko-KR" altLang="en-US" dirty="0"/>
          </a:p>
        </p:txBody>
      </p:sp>
      <p:sp>
        <p:nvSpPr>
          <p:cNvPr id="13" name="Rectangle 3"/>
          <p:cNvSpPr>
            <a:spLocks noChangeArrowheads="1"/>
          </p:cNvSpPr>
          <p:nvPr/>
        </p:nvSpPr>
        <p:spPr bwMode="auto">
          <a:xfrm>
            <a:off x="531813" y="836315"/>
            <a:ext cx="8210550" cy="29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01688" latinLnBrk="1">
              <a:defRPr kumimoji="1" sz="1700">
                <a:solidFill>
                  <a:schemeClr val="tx1"/>
                </a:solidFill>
                <a:latin typeface="굴림" charset="-127"/>
                <a:ea typeface="굴림" charset="-127"/>
              </a:defRPr>
            </a:lvl1pPr>
            <a:lvl2pPr marL="742950" indent="-285750" defTabSz="801688" latinLnBrk="1">
              <a:buSzPct val="120000"/>
              <a:buChar char="•"/>
              <a:defRPr kumimoji="1" sz="1700">
                <a:solidFill>
                  <a:schemeClr val="tx1"/>
                </a:solidFill>
                <a:latin typeface="굴림" charset="-127"/>
                <a:ea typeface="굴림" charset="-127"/>
              </a:defRPr>
            </a:lvl2pPr>
            <a:lvl3pPr marL="1143000" indent="-228600" defTabSz="801688" latinLnBrk="1">
              <a:buChar char="–"/>
              <a:defRPr kumimoji="1" sz="1700">
                <a:solidFill>
                  <a:schemeClr val="tx1"/>
                </a:solidFill>
                <a:latin typeface="굴림" charset="-127"/>
                <a:ea typeface="굴림" charset="-127"/>
              </a:defRPr>
            </a:lvl3pPr>
            <a:lvl4pPr marL="1600200" indent="-228600" defTabSz="801688" latinLnBrk="1">
              <a:buSzPct val="89000"/>
              <a:buChar char="•"/>
              <a:defRPr kumimoji="1" sz="1700">
                <a:solidFill>
                  <a:schemeClr val="tx1"/>
                </a:solidFill>
                <a:latin typeface="굴림" charset="-127"/>
                <a:ea typeface="굴림" charset="-127"/>
              </a:defRPr>
            </a:lvl4pPr>
            <a:lvl5pPr marL="2057400" indent="-228600" defTabSz="801688" latinLnBrk="1">
              <a:buSzPct val="75000"/>
              <a:buChar char="–"/>
              <a:defRPr kumimoji="1" sz="1700">
                <a:solidFill>
                  <a:schemeClr val="tx1"/>
                </a:solidFill>
                <a:latin typeface="굴림" charset="-127"/>
                <a:ea typeface="굴림" charset="-127"/>
              </a:defRPr>
            </a:lvl5pPr>
            <a:lvl6pPr marL="25146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6pPr>
            <a:lvl7pPr marL="29718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7pPr>
            <a:lvl8pPr marL="34290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8pPr>
            <a:lvl9pPr marL="38862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9pPr>
          </a:lstStyle>
          <a:p>
            <a:pPr defTabSz="912813">
              <a:lnSpc>
                <a:spcPct val="120000"/>
              </a:lnSpc>
              <a:buFont typeface="Wingdings" pitchFamily="2" charset="2"/>
              <a:buChar char="Ø"/>
              <a:defRPr/>
            </a:pPr>
            <a:r>
              <a:rPr kumimoji="0" lang="en-US" altLang="ko-KR" sz="1600" dirty="0">
                <a:latin typeface="Arial" panose="020B0604020202020204" pitchFamily="34" charset="0"/>
                <a:ea typeface="맑은 고딕" panose="020B0503020000020004" pitchFamily="50" charset="-127"/>
              </a:rPr>
              <a:t> </a:t>
            </a:r>
            <a:r>
              <a:rPr lang="ko-KR" altLang="en-US" sz="1600" dirty="0">
                <a:solidFill>
                  <a:schemeClr val="tx2"/>
                </a:solidFill>
                <a:latin typeface="Arial" panose="020B0604020202020204" pitchFamily="34" charset="0"/>
                <a:ea typeface="맑은 고딕" panose="020B0503020000020004" pitchFamily="50" charset="-127"/>
              </a:rPr>
              <a:t>제어기 기술 </a:t>
            </a:r>
            <a:r>
              <a:rPr lang="ko-KR" altLang="en-US" sz="1600" dirty="0" smtClean="0">
                <a:solidFill>
                  <a:schemeClr val="tx2"/>
                </a:solidFill>
                <a:latin typeface="Arial" panose="020B0604020202020204" pitchFamily="34" charset="0"/>
                <a:ea typeface="맑은 고딕" panose="020B0503020000020004" pitchFamily="50" charset="-127"/>
              </a:rPr>
              <a:t>확립</a:t>
            </a:r>
            <a:endParaRPr lang="ko-KR" altLang="en-US" sz="1600" dirty="0">
              <a:solidFill>
                <a:schemeClr val="tx2"/>
              </a:solidFill>
              <a:latin typeface="Arial" panose="020B0604020202020204" pitchFamily="34" charset="0"/>
              <a:ea typeface="맑은 고딕" panose="020B0503020000020004" pitchFamily="50" charset="-127"/>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286" t="2607" r="28571"/>
          <a:stretch/>
        </p:blipFill>
        <p:spPr bwMode="auto">
          <a:xfrm>
            <a:off x="611560" y="1840325"/>
            <a:ext cx="1406732" cy="290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직사각형 5"/>
          <p:cNvSpPr/>
          <p:nvPr/>
        </p:nvSpPr>
        <p:spPr>
          <a:xfrm>
            <a:off x="901964" y="2176094"/>
            <a:ext cx="936104" cy="511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 name="직선 화살표 연결선 6"/>
          <p:cNvCxnSpPr>
            <a:stCxn id="6" idx="3"/>
            <a:endCxn id="8" idx="1"/>
          </p:cNvCxnSpPr>
          <p:nvPr/>
        </p:nvCxnSpPr>
        <p:spPr>
          <a:xfrm flipV="1">
            <a:off x="1838068" y="2098708"/>
            <a:ext cx="498708" cy="3332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내용 개체 틀 6"/>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4917" t="4364" r="24278" b="-155"/>
          <a:stretch/>
        </p:blipFill>
        <p:spPr>
          <a:xfrm>
            <a:off x="2336776" y="1594708"/>
            <a:ext cx="1250499" cy="1008000"/>
          </a:xfrm>
          <a:prstGeom prst="rect">
            <a:avLst/>
          </a:prstGeom>
          <a:ln w="19050">
            <a:solidFill>
              <a:srgbClr val="FF0000"/>
            </a:solidFill>
          </a:ln>
        </p:spPr>
      </p:pic>
      <p:pic>
        <p:nvPicPr>
          <p:cNvPr id="9" name="내용 개체 틀 6"/>
          <p:cNvPicPr>
            <a:picLocks noChangeAspect="1"/>
          </p:cNvPicPr>
          <p:nvPr/>
        </p:nvPicPr>
        <p:blipFill rotWithShape="1">
          <a:blip r:embed="rId5" cstate="print">
            <a:extLst>
              <a:ext uri="{28A0092B-C50C-407E-A947-70E740481C1C}">
                <a14:useLocalDpi xmlns:a14="http://schemas.microsoft.com/office/drawing/2010/main" val="0"/>
              </a:ext>
            </a:extLst>
          </a:blip>
          <a:srcRect l="13409" t="12040" r="11061"/>
          <a:stretch/>
        </p:blipFill>
        <p:spPr>
          <a:xfrm>
            <a:off x="2336775" y="2669779"/>
            <a:ext cx="1254455" cy="1008000"/>
          </a:xfrm>
          <a:prstGeom prst="rect">
            <a:avLst/>
          </a:prstGeom>
          <a:ln w="19050">
            <a:solidFill>
              <a:srgbClr val="FF0000"/>
            </a:solidFill>
          </a:ln>
        </p:spPr>
      </p:pic>
      <p:pic>
        <p:nvPicPr>
          <p:cNvPr id="10" name="내용 개체 틀 6"/>
          <p:cNvPicPr>
            <a:picLocks noGrp="1" noChangeAspect="1"/>
          </p:cNvPicPr>
          <p:nvPr>
            <p:ph idx="4294967295"/>
          </p:nvPr>
        </p:nvPicPr>
        <p:blipFill rotWithShape="1">
          <a:blip r:embed="rId6" cstate="print">
            <a:extLst>
              <a:ext uri="{28A0092B-C50C-407E-A947-70E740481C1C}">
                <a14:useLocalDpi xmlns:a14="http://schemas.microsoft.com/office/drawing/2010/main" val="0"/>
              </a:ext>
            </a:extLst>
          </a:blip>
          <a:srcRect l="8683" r="9446" b="46402"/>
          <a:stretch/>
        </p:blipFill>
        <p:spPr>
          <a:xfrm>
            <a:off x="2336775" y="3750294"/>
            <a:ext cx="1256400" cy="980111"/>
          </a:xfrm>
          <a:prstGeom prst="rect">
            <a:avLst/>
          </a:prstGeom>
          <a:ln w="19050">
            <a:solidFill>
              <a:srgbClr val="FF0000"/>
            </a:solidFill>
          </a:ln>
        </p:spPr>
      </p:pic>
      <p:sp>
        <p:nvSpPr>
          <p:cNvPr id="11" name="직사각형 10"/>
          <p:cNvSpPr/>
          <p:nvPr/>
        </p:nvSpPr>
        <p:spPr>
          <a:xfrm>
            <a:off x="911132" y="2723281"/>
            <a:ext cx="936104" cy="468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직선 화살표 연결선 11"/>
          <p:cNvCxnSpPr>
            <a:stCxn id="11" idx="3"/>
            <a:endCxn id="9" idx="1"/>
          </p:cNvCxnSpPr>
          <p:nvPr/>
        </p:nvCxnSpPr>
        <p:spPr>
          <a:xfrm>
            <a:off x="1847236" y="2957614"/>
            <a:ext cx="489539" cy="2161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직사각형 13"/>
          <p:cNvSpPr/>
          <p:nvPr/>
        </p:nvSpPr>
        <p:spPr>
          <a:xfrm>
            <a:off x="901964" y="3224578"/>
            <a:ext cx="936104" cy="2586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5" name="직선 화살표 연결선 14"/>
          <p:cNvCxnSpPr>
            <a:stCxn id="14" idx="3"/>
            <a:endCxn id="10" idx="1"/>
          </p:cNvCxnSpPr>
          <p:nvPr/>
        </p:nvCxnSpPr>
        <p:spPr>
          <a:xfrm>
            <a:off x="1838068" y="3353907"/>
            <a:ext cx="498707" cy="8864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87246" y="3784861"/>
            <a:ext cx="1825097" cy="830997"/>
          </a:xfrm>
          <a:prstGeom prst="rect">
            <a:avLst/>
          </a:prstGeom>
          <a:noFill/>
        </p:spPr>
        <p:txBody>
          <a:bodyPr wrap="square" rtlCol="0">
            <a:spAutoFit/>
          </a:bodyPr>
          <a:lstStyle/>
          <a:p>
            <a:r>
              <a:rPr lang="en-US" altLang="ko-KR" sz="1200" b="1" dirty="0">
                <a:solidFill>
                  <a:srgbClr val="0000FF"/>
                </a:solidFill>
                <a:latin typeface="Arial" panose="020B0604020202020204" pitchFamily="34" charset="0"/>
                <a:cs typeface="Arial" panose="020B0604020202020204" pitchFamily="34" charset="0"/>
              </a:rPr>
              <a:t>Analog to Digital Converting Controller</a:t>
            </a:r>
          </a:p>
          <a:p>
            <a:r>
              <a:rPr lang="en-US" altLang="ko-KR" sz="1200" dirty="0" smtClean="0">
                <a:latin typeface="Arial" panose="020B0604020202020204" pitchFamily="34" charset="0"/>
                <a:cs typeface="Arial" panose="020B0604020202020204" pitchFamily="34" charset="0"/>
              </a:rPr>
              <a:t>- </a:t>
            </a:r>
            <a:r>
              <a:rPr lang="en-US" altLang="ko-KR" sz="1200" dirty="0">
                <a:latin typeface="Arial" panose="020B0604020202020204" pitchFamily="34" charset="0"/>
                <a:cs typeface="Arial" panose="020B0604020202020204" pitchFamily="34" charset="0"/>
              </a:rPr>
              <a:t>18 bit ADC</a:t>
            </a:r>
          </a:p>
          <a:p>
            <a:r>
              <a:rPr lang="en-US" altLang="ko-KR" sz="1200" dirty="0">
                <a:latin typeface="Arial" panose="020B0604020202020204" pitchFamily="34" charset="0"/>
                <a:cs typeface="Arial" panose="020B0604020202020204" pitchFamily="34" charset="0"/>
              </a:rPr>
              <a:t>- 18 </a:t>
            </a:r>
            <a:r>
              <a:rPr lang="en-US" altLang="ko-KR" sz="1200" dirty="0" smtClean="0">
                <a:latin typeface="Arial" panose="020B0604020202020204" pitchFamily="34" charset="0"/>
                <a:cs typeface="Arial" panose="020B0604020202020204" pitchFamily="34" charset="0"/>
              </a:rPr>
              <a:t>Channel</a:t>
            </a:r>
            <a:endParaRPr lang="en-US" altLang="ko-KR" sz="1200" dirty="0">
              <a:latin typeface="Arial" panose="020B0604020202020204" pitchFamily="34" charset="0"/>
              <a:cs typeface="Arial" panose="020B0604020202020204" pitchFamily="34" charset="0"/>
            </a:endParaRPr>
          </a:p>
        </p:txBody>
      </p:sp>
      <p:sp>
        <p:nvSpPr>
          <p:cNvPr id="17" name="TextBox 16"/>
          <p:cNvSpPr txBox="1"/>
          <p:nvPr/>
        </p:nvSpPr>
        <p:spPr>
          <a:xfrm>
            <a:off x="3575139" y="2398043"/>
            <a:ext cx="1897105" cy="1569660"/>
          </a:xfrm>
          <a:prstGeom prst="rect">
            <a:avLst/>
          </a:prstGeom>
          <a:noFill/>
        </p:spPr>
        <p:txBody>
          <a:bodyPr wrap="square" rtlCol="0">
            <a:spAutoFit/>
          </a:bodyPr>
          <a:lstStyle/>
          <a:p>
            <a:r>
              <a:rPr lang="en-US" altLang="ko-KR" sz="1200" b="1" dirty="0">
                <a:solidFill>
                  <a:srgbClr val="0000FF"/>
                </a:solidFill>
                <a:latin typeface="Arial" panose="020B0604020202020204" pitchFamily="34" charset="0"/>
                <a:cs typeface="Arial" panose="020B0604020202020204" pitchFamily="34" charset="0"/>
              </a:rPr>
              <a:t>Alpha </a:t>
            </a:r>
            <a:r>
              <a:rPr lang="en-US" altLang="ko-KR" sz="1200" b="1" dirty="0" smtClean="0">
                <a:solidFill>
                  <a:srgbClr val="0000FF"/>
                </a:solidFill>
                <a:latin typeface="Arial" panose="020B0604020202020204" pitchFamily="34" charset="0"/>
                <a:cs typeface="Arial" panose="020B0604020202020204" pitchFamily="34" charset="0"/>
              </a:rPr>
              <a:t>Controller</a:t>
            </a:r>
          </a:p>
          <a:p>
            <a:pPr marL="171450" indent="-171450">
              <a:buFontTx/>
              <a:buChar char="-"/>
            </a:pPr>
            <a:r>
              <a:rPr lang="en-US" altLang="ko-KR" sz="1200" dirty="0">
                <a:latin typeface="Arial" panose="020B0604020202020204" pitchFamily="34" charset="0"/>
                <a:cs typeface="Arial" panose="020B0604020202020204" pitchFamily="34" charset="0"/>
              </a:rPr>
              <a:t>Xilinx ZYNQ (7045)</a:t>
            </a:r>
          </a:p>
          <a:p>
            <a:pPr marL="171450" indent="-171450">
              <a:buFontTx/>
              <a:buChar char="-"/>
            </a:pPr>
            <a:r>
              <a:rPr lang="en-US" altLang="ko-KR" sz="1200" dirty="0" smtClean="0">
                <a:latin typeface="Arial" panose="020B0604020202020204" pitchFamily="34" charset="0"/>
                <a:cs typeface="Arial" panose="020B0604020202020204" pitchFamily="34" charset="0"/>
              </a:rPr>
              <a:t>RTOS</a:t>
            </a:r>
          </a:p>
          <a:p>
            <a:pPr marL="171450" indent="-171450">
              <a:buFontTx/>
              <a:buChar char="-"/>
            </a:pPr>
            <a:r>
              <a:rPr lang="en-US" altLang="ko-KR" sz="1200" dirty="0" smtClean="0">
                <a:latin typeface="Arial" panose="020B0604020202020204" pitchFamily="34" charset="0"/>
                <a:cs typeface="Arial" panose="020B0604020202020204" pitchFamily="34" charset="0"/>
              </a:rPr>
              <a:t>Relay IN : 27 </a:t>
            </a:r>
            <a:r>
              <a:rPr lang="en-US" altLang="ko-KR" sz="1200" dirty="0" err="1" smtClean="0">
                <a:latin typeface="Arial" panose="020B0604020202020204" pitchFamily="34" charset="0"/>
                <a:cs typeface="Arial" panose="020B0604020202020204" pitchFamily="34" charset="0"/>
              </a:rPr>
              <a:t>ch</a:t>
            </a:r>
            <a:endParaRPr lang="en-US" altLang="ko-KR" sz="1200" dirty="0" smtClean="0">
              <a:latin typeface="Arial" panose="020B0604020202020204" pitchFamily="34" charset="0"/>
              <a:cs typeface="Arial" panose="020B0604020202020204" pitchFamily="34" charset="0"/>
            </a:endParaRPr>
          </a:p>
          <a:p>
            <a:pPr marL="171450" indent="-171450">
              <a:buFontTx/>
              <a:buChar char="-"/>
            </a:pPr>
            <a:r>
              <a:rPr lang="en-US" altLang="ko-KR" sz="1200" dirty="0" smtClean="0">
                <a:latin typeface="Arial" panose="020B0604020202020204" pitchFamily="34" charset="0"/>
                <a:cs typeface="Arial" panose="020B0604020202020204" pitchFamily="34" charset="0"/>
              </a:rPr>
              <a:t>Relay OUT : 14 </a:t>
            </a:r>
            <a:r>
              <a:rPr lang="en-US" altLang="ko-KR" sz="1200" dirty="0" err="1" smtClean="0">
                <a:latin typeface="Arial" panose="020B0604020202020204" pitchFamily="34" charset="0"/>
                <a:cs typeface="Arial" panose="020B0604020202020204" pitchFamily="34" charset="0"/>
              </a:rPr>
              <a:t>ch</a:t>
            </a:r>
            <a:endParaRPr lang="en-US" altLang="ko-KR" sz="1200" dirty="0" smtClean="0">
              <a:latin typeface="Arial" panose="020B0604020202020204" pitchFamily="34" charset="0"/>
              <a:cs typeface="Arial" panose="020B0604020202020204" pitchFamily="34" charset="0"/>
            </a:endParaRPr>
          </a:p>
          <a:p>
            <a:pPr marL="171450" indent="-171450">
              <a:buFontTx/>
              <a:buChar char="-"/>
            </a:pPr>
            <a:r>
              <a:rPr lang="en-US" altLang="ko-KR" sz="1200" dirty="0" smtClean="0">
                <a:latin typeface="Arial" panose="020B0604020202020204" pitchFamily="34" charset="0"/>
                <a:cs typeface="Arial" panose="020B0604020202020204" pitchFamily="34" charset="0"/>
              </a:rPr>
              <a:t>Fiber IN : 44 </a:t>
            </a:r>
            <a:r>
              <a:rPr lang="en-US" altLang="ko-KR" sz="1200" dirty="0" err="1" smtClean="0">
                <a:latin typeface="Arial" panose="020B0604020202020204" pitchFamily="34" charset="0"/>
                <a:cs typeface="Arial" panose="020B0604020202020204" pitchFamily="34" charset="0"/>
              </a:rPr>
              <a:t>ch</a:t>
            </a:r>
            <a:endParaRPr lang="en-US" altLang="ko-KR" sz="1200" dirty="0" smtClean="0">
              <a:latin typeface="Arial" panose="020B0604020202020204" pitchFamily="34" charset="0"/>
              <a:cs typeface="Arial" panose="020B0604020202020204" pitchFamily="34" charset="0"/>
            </a:endParaRPr>
          </a:p>
          <a:p>
            <a:pPr marL="171450" indent="-171450">
              <a:buFontTx/>
              <a:buChar char="-"/>
            </a:pPr>
            <a:r>
              <a:rPr lang="en-US" altLang="ko-KR" sz="1200" dirty="0" smtClean="0">
                <a:latin typeface="Arial" panose="020B0604020202020204" pitchFamily="34" charset="0"/>
                <a:cs typeface="Arial" panose="020B0604020202020204" pitchFamily="34" charset="0"/>
              </a:rPr>
              <a:t>Fiber OUT : 52 </a:t>
            </a:r>
            <a:r>
              <a:rPr lang="en-US" altLang="ko-KR" sz="1200" dirty="0" err="1" smtClean="0">
                <a:latin typeface="Arial" panose="020B0604020202020204" pitchFamily="34" charset="0"/>
                <a:cs typeface="Arial" panose="020B0604020202020204" pitchFamily="34" charset="0"/>
              </a:rPr>
              <a:t>ch</a:t>
            </a:r>
            <a:endParaRPr lang="en-US" altLang="ko-KR" sz="1200" dirty="0">
              <a:latin typeface="Arial" panose="020B0604020202020204" pitchFamily="34" charset="0"/>
              <a:cs typeface="Arial" panose="020B0604020202020204" pitchFamily="34" charset="0"/>
            </a:endParaRPr>
          </a:p>
          <a:p>
            <a:endParaRPr lang="en-US" altLang="ko-KR" sz="1200" b="1" dirty="0">
              <a:solidFill>
                <a:srgbClr val="0000FF"/>
              </a:solidFill>
              <a:latin typeface="Arial" panose="020B0604020202020204" pitchFamily="34" charset="0"/>
              <a:cs typeface="Arial" panose="020B0604020202020204" pitchFamily="34" charset="0"/>
            </a:endParaRPr>
          </a:p>
        </p:txBody>
      </p:sp>
      <p:sp>
        <p:nvSpPr>
          <p:cNvPr id="18" name="TextBox 17"/>
          <p:cNvSpPr txBox="1"/>
          <p:nvPr/>
        </p:nvSpPr>
        <p:spPr>
          <a:xfrm>
            <a:off x="3587246" y="1593837"/>
            <a:ext cx="1753090" cy="646331"/>
          </a:xfrm>
          <a:prstGeom prst="rect">
            <a:avLst/>
          </a:prstGeom>
          <a:noFill/>
        </p:spPr>
        <p:txBody>
          <a:bodyPr wrap="square" rtlCol="0">
            <a:spAutoFit/>
          </a:bodyPr>
          <a:lstStyle/>
          <a:p>
            <a:r>
              <a:rPr lang="en-US" altLang="ko-KR" sz="1200" b="1" dirty="0">
                <a:solidFill>
                  <a:srgbClr val="0000FF"/>
                </a:solidFill>
                <a:latin typeface="Arial" panose="020B0604020202020204" pitchFamily="34" charset="0"/>
                <a:cs typeface="Arial" panose="020B0604020202020204" pitchFamily="34" charset="0"/>
              </a:rPr>
              <a:t>Sequential Controller</a:t>
            </a:r>
          </a:p>
          <a:p>
            <a:pPr marL="171450" indent="-171450">
              <a:buFontTx/>
              <a:buChar char="-"/>
            </a:pPr>
            <a:r>
              <a:rPr lang="en-US" altLang="ko-KR" sz="1200" dirty="0" smtClean="0">
                <a:latin typeface="Arial" panose="020B0604020202020204" pitchFamily="34" charset="0"/>
                <a:cs typeface="Arial" panose="020B0604020202020204" pitchFamily="34" charset="0"/>
              </a:rPr>
              <a:t>Xilinx </a:t>
            </a:r>
            <a:r>
              <a:rPr lang="en-US" altLang="ko-KR" sz="1200" dirty="0">
                <a:latin typeface="Arial" panose="020B0604020202020204" pitchFamily="34" charset="0"/>
                <a:cs typeface="Arial" panose="020B0604020202020204" pitchFamily="34" charset="0"/>
              </a:rPr>
              <a:t>ZYNQ (7045</a:t>
            </a:r>
            <a:r>
              <a:rPr lang="en-US" altLang="ko-KR" sz="1200" dirty="0" smtClean="0">
                <a:latin typeface="Arial" panose="020B0604020202020204" pitchFamily="34" charset="0"/>
                <a:cs typeface="Arial" panose="020B0604020202020204" pitchFamily="34" charset="0"/>
              </a:rPr>
              <a:t>)</a:t>
            </a:r>
          </a:p>
          <a:p>
            <a:pPr marL="171450" indent="-171450">
              <a:buFontTx/>
              <a:buChar char="-"/>
            </a:pPr>
            <a:r>
              <a:rPr lang="en-US" altLang="ko-KR" sz="1200" dirty="0" smtClean="0">
                <a:latin typeface="Arial" panose="020B0604020202020204" pitchFamily="34" charset="0"/>
                <a:cs typeface="Arial" panose="020B0604020202020204" pitchFamily="34" charset="0"/>
              </a:rPr>
              <a:t>Linux</a:t>
            </a:r>
            <a:endParaRPr lang="en-US" altLang="ko-KR" sz="1200" dirty="0">
              <a:latin typeface="Arial" panose="020B0604020202020204" pitchFamily="34" charset="0"/>
              <a:cs typeface="Arial" panose="020B0604020202020204" pitchFamily="34" charset="0"/>
            </a:endParaRPr>
          </a:p>
        </p:txBody>
      </p:sp>
      <p:sp>
        <p:nvSpPr>
          <p:cNvPr id="19" name="TextBox 28"/>
          <p:cNvSpPr txBox="1">
            <a:spLocks noChangeArrowheads="1"/>
          </p:cNvSpPr>
          <p:nvPr/>
        </p:nvSpPr>
        <p:spPr bwMode="auto">
          <a:xfrm>
            <a:off x="701533" y="4733510"/>
            <a:ext cx="2952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400" b="1" dirty="0">
                <a:latin typeface="Arial" charset="0"/>
                <a:ea typeface="맑은 고딕" pitchFamily="50" charset="-127"/>
                <a:cs typeface="Arial" charset="0"/>
              </a:rPr>
              <a:t>&lt;Conventional Cubicle&gt;</a:t>
            </a:r>
            <a:endParaRPr lang="ko-KR" altLang="en-US" sz="1400" b="1" dirty="0">
              <a:latin typeface="Arial" charset="0"/>
              <a:ea typeface="맑은 고딕" pitchFamily="50" charset="-127"/>
              <a:cs typeface="Arial" charset="0"/>
            </a:endParaRPr>
          </a:p>
        </p:txBody>
      </p:sp>
      <p:sp>
        <p:nvSpPr>
          <p:cNvPr id="28" name="Rectangle 3"/>
          <p:cNvSpPr>
            <a:spLocks noChangeArrowheads="1"/>
          </p:cNvSpPr>
          <p:nvPr/>
        </p:nvSpPr>
        <p:spPr bwMode="auto">
          <a:xfrm>
            <a:off x="611560" y="1193646"/>
            <a:ext cx="5760640" cy="29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85750" indent="-285750" defTabSz="912813" latinLnBrk="0">
              <a:lnSpc>
                <a:spcPct val="120000"/>
              </a:lnSpc>
              <a:buFont typeface="Wingdings" pitchFamily="2" charset="2"/>
              <a:buChar char="§"/>
            </a:pPr>
            <a:r>
              <a:rPr lang="en-US" altLang="ko-KR" sz="1600" b="1" dirty="0" smtClean="0">
                <a:latin typeface="Arial" panose="020B0604020202020204" pitchFamily="34" charset="0"/>
              </a:rPr>
              <a:t>Manufactured Local Control System and RTDS</a:t>
            </a:r>
            <a:endParaRPr lang="en-US" altLang="ko-KR" sz="1600" b="1" dirty="0">
              <a:latin typeface="Arial" panose="020B0604020202020204" pitchFamily="34" charset="0"/>
            </a:endParaRPr>
          </a:p>
        </p:txBody>
      </p:sp>
      <p:grpSp>
        <p:nvGrpSpPr>
          <p:cNvPr id="29" name="그룹 28"/>
          <p:cNvGrpSpPr/>
          <p:nvPr/>
        </p:nvGrpSpPr>
        <p:grpSpPr>
          <a:xfrm>
            <a:off x="457724" y="843558"/>
            <a:ext cx="2772308" cy="295200"/>
            <a:chOff x="198022" y="1534634"/>
            <a:chExt cx="2772308" cy="295200"/>
          </a:xfrm>
        </p:grpSpPr>
        <p:sp>
          <p:nvSpPr>
            <p:cNvPr id="30" name="모서리가 둥근 직사각형 29"/>
            <p:cNvSpPr/>
            <p:nvPr/>
          </p:nvSpPr>
          <p:spPr>
            <a:xfrm>
              <a:off x="198022" y="1534634"/>
              <a:ext cx="2772308" cy="295200"/>
            </a:xfrm>
            <a:prstGeom prst="roundRect">
              <a:avLst/>
            </a:prstGeom>
            <a:solidFill>
              <a:srgbClr val="92D05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1" name="모서리가 둥근 직사각형 4"/>
            <p:cNvSpPr/>
            <p:nvPr/>
          </p:nvSpPr>
          <p:spPr>
            <a:xfrm>
              <a:off x="212432" y="15490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defTabSz="488950">
                <a:spcBef>
                  <a:spcPct val="0"/>
                </a:spcBef>
              </a:pPr>
              <a:r>
                <a:rPr lang="en-US" altLang="ko-KR" sz="1400" b="1" dirty="0">
                  <a:latin typeface="Arial" panose="020B0604020202020204" pitchFamily="34" charset="0"/>
                </a:rPr>
                <a:t>Manufactured </a:t>
              </a:r>
              <a:r>
                <a:rPr lang="en-US" altLang="ko-KR" sz="1400" b="1" dirty="0" smtClean="0">
                  <a:latin typeface="Arial" panose="020B0604020202020204" pitchFamily="34" charset="0"/>
                </a:rPr>
                <a:t>System</a:t>
              </a:r>
              <a:endParaRPr lang="ko-KR" altLang="en-US" sz="1400" b="1" dirty="0">
                <a:latin typeface="Arial" panose="020B0604020202020204" pitchFamily="34" charset="0"/>
              </a:endParaRPr>
            </a:p>
          </p:txBody>
        </p:sp>
      </p:grpSp>
      <p:pic>
        <p:nvPicPr>
          <p:cNvPr id="3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7576" b="22706"/>
          <a:stretch/>
        </p:blipFill>
        <p:spPr bwMode="auto">
          <a:xfrm>
            <a:off x="7038313" y="1499709"/>
            <a:ext cx="1902518" cy="324000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그림 22"/>
          <p:cNvPicPr/>
          <p:nvPr/>
        </p:nvPicPr>
        <p:blipFill rotWithShape="1">
          <a:blip r:embed="rId8" cstate="print">
            <a:extLst>
              <a:ext uri="{28A0092B-C50C-407E-A947-70E740481C1C}">
                <a14:useLocalDpi xmlns:a14="http://schemas.microsoft.com/office/drawing/2010/main" val="0"/>
              </a:ext>
            </a:extLst>
          </a:blip>
          <a:srcRect l="24303" r="13455"/>
          <a:stretch/>
        </p:blipFill>
        <p:spPr>
          <a:xfrm>
            <a:off x="5478144" y="1499709"/>
            <a:ext cx="1512168" cy="3239770"/>
          </a:xfrm>
          <a:prstGeom prst="rect">
            <a:avLst/>
          </a:prstGeom>
        </p:spPr>
      </p:pic>
      <p:sp>
        <p:nvSpPr>
          <p:cNvPr id="25" name="TextBox 28"/>
          <p:cNvSpPr txBox="1">
            <a:spLocks noChangeArrowheads="1"/>
          </p:cNvSpPr>
          <p:nvPr/>
        </p:nvSpPr>
        <p:spPr bwMode="auto">
          <a:xfrm>
            <a:off x="5439764" y="4731983"/>
            <a:ext cx="1639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400" b="1" dirty="0" smtClean="0">
                <a:latin typeface="Arial" charset="0"/>
                <a:ea typeface="맑은 고딕" pitchFamily="50" charset="-127"/>
                <a:cs typeface="Arial" charset="0"/>
              </a:rPr>
              <a:t>&lt;LCC Simulator&gt;</a:t>
            </a:r>
            <a:endParaRPr lang="ko-KR" altLang="en-US" sz="1400" b="1" dirty="0">
              <a:latin typeface="Arial" charset="0"/>
              <a:ea typeface="맑은 고딕" pitchFamily="50" charset="-127"/>
              <a:cs typeface="Arial" charset="0"/>
            </a:endParaRPr>
          </a:p>
        </p:txBody>
      </p:sp>
      <p:sp>
        <p:nvSpPr>
          <p:cNvPr id="26" name="TextBox 28"/>
          <p:cNvSpPr txBox="1">
            <a:spLocks noChangeArrowheads="1"/>
          </p:cNvSpPr>
          <p:nvPr/>
        </p:nvSpPr>
        <p:spPr bwMode="auto">
          <a:xfrm>
            <a:off x="7031860" y="4734817"/>
            <a:ext cx="18879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algn="ctr" eaLnBrk="1" hangingPunct="1"/>
            <a:r>
              <a:rPr lang="en-US" altLang="ko-KR" sz="1400" b="1" dirty="0" smtClean="0">
                <a:latin typeface="Arial" charset="0"/>
                <a:ea typeface="맑은 고딕" pitchFamily="50" charset="-127"/>
                <a:cs typeface="Arial" charset="0"/>
              </a:rPr>
              <a:t>&lt;RTDS System&gt;</a:t>
            </a:r>
            <a:endParaRPr lang="ko-KR" altLang="en-US" sz="1400" b="1" dirty="0">
              <a:latin typeface="Arial" charset="0"/>
              <a:ea typeface="맑은 고딕" pitchFamily="50" charset="-127"/>
              <a:cs typeface="Arial" charset="0"/>
            </a:endParaRPr>
          </a:p>
        </p:txBody>
      </p:sp>
      <p:sp>
        <p:nvSpPr>
          <p:cNvPr id="27" name="TextBox 26"/>
          <p:cNvSpPr txBox="1"/>
          <p:nvPr/>
        </p:nvSpPr>
        <p:spPr>
          <a:xfrm>
            <a:off x="3877371" y="779848"/>
            <a:ext cx="5266629" cy="369332"/>
          </a:xfrm>
          <a:prstGeom prst="rect">
            <a:avLst/>
          </a:prstGeom>
          <a:noFill/>
        </p:spPr>
        <p:txBody>
          <a:bodyPr wrap="square" rtlCol="0">
            <a:spAutoFit/>
          </a:bodyPr>
          <a:lstStyle/>
          <a:p>
            <a:r>
              <a:rPr lang="en-US" altLang="ko-KR" dirty="0" smtClean="0"/>
              <a:t>※ RTDS : </a:t>
            </a:r>
            <a:r>
              <a:rPr lang="en-US" altLang="ko-KR" b="1" dirty="0"/>
              <a:t>real time power system simulator</a:t>
            </a:r>
            <a:endParaRPr lang="ko-KR" altLang="en-US"/>
          </a:p>
        </p:txBody>
      </p:sp>
    </p:spTree>
    <p:extLst>
      <p:ext uri="{BB962C8B-B14F-4D97-AF65-F5344CB8AC3E}">
        <p14:creationId xmlns:p14="http://schemas.microsoft.com/office/powerpoint/2010/main" val="2310678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3</a:t>
            </a:r>
            <a:r>
              <a:rPr lang="en-US" altLang="ko-KR" dirty="0" smtClean="0"/>
              <a:t>. Control System for TFPS</a:t>
            </a:r>
            <a:endParaRPr lang="ko-KR" altLang="en-US" dirty="0"/>
          </a:p>
        </p:txBody>
      </p:sp>
      <p:sp>
        <p:nvSpPr>
          <p:cNvPr id="13" name="Rectangle 3"/>
          <p:cNvSpPr>
            <a:spLocks noChangeArrowheads="1"/>
          </p:cNvSpPr>
          <p:nvPr/>
        </p:nvSpPr>
        <p:spPr bwMode="auto">
          <a:xfrm>
            <a:off x="531813" y="836315"/>
            <a:ext cx="8210550" cy="26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01688" latinLnBrk="1">
              <a:defRPr kumimoji="1" sz="1700">
                <a:solidFill>
                  <a:schemeClr val="tx1"/>
                </a:solidFill>
                <a:latin typeface="굴림" charset="-127"/>
                <a:ea typeface="굴림" charset="-127"/>
              </a:defRPr>
            </a:lvl1pPr>
            <a:lvl2pPr marL="742950" indent="-285750" defTabSz="801688" latinLnBrk="1">
              <a:buSzPct val="120000"/>
              <a:buChar char="•"/>
              <a:defRPr kumimoji="1" sz="1700">
                <a:solidFill>
                  <a:schemeClr val="tx1"/>
                </a:solidFill>
                <a:latin typeface="굴림" charset="-127"/>
                <a:ea typeface="굴림" charset="-127"/>
              </a:defRPr>
            </a:lvl2pPr>
            <a:lvl3pPr marL="1143000" indent="-228600" defTabSz="801688" latinLnBrk="1">
              <a:buChar char="–"/>
              <a:defRPr kumimoji="1" sz="1700">
                <a:solidFill>
                  <a:schemeClr val="tx1"/>
                </a:solidFill>
                <a:latin typeface="굴림" charset="-127"/>
                <a:ea typeface="굴림" charset="-127"/>
              </a:defRPr>
            </a:lvl3pPr>
            <a:lvl4pPr marL="1600200" indent="-228600" defTabSz="801688" latinLnBrk="1">
              <a:buSzPct val="89000"/>
              <a:buChar char="•"/>
              <a:defRPr kumimoji="1" sz="1700">
                <a:solidFill>
                  <a:schemeClr val="tx1"/>
                </a:solidFill>
                <a:latin typeface="굴림" charset="-127"/>
                <a:ea typeface="굴림" charset="-127"/>
              </a:defRPr>
            </a:lvl4pPr>
            <a:lvl5pPr marL="2057400" indent="-228600" defTabSz="801688" latinLnBrk="1">
              <a:buSzPct val="75000"/>
              <a:buChar char="–"/>
              <a:defRPr kumimoji="1" sz="1700">
                <a:solidFill>
                  <a:schemeClr val="tx1"/>
                </a:solidFill>
                <a:latin typeface="굴림" charset="-127"/>
                <a:ea typeface="굴림" charset="-127"/>
              </a:defRPr>
            </a:lvl5pPr>
            <a:lvl6pPr marL="25146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6pPr>
            <a:lvl7pPr marL="29718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7pPr>
            <a:lvl8pPr marL="34290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8pPr>
            <a:lvl9pPr marL="38862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9pPr>
          </a:lstStyle>
          <a:p>
            <a:pPr defTabSz="912813">
              <a:lnSpc>
                <a:spcPct val="120000"/>
              </a:lnSpc>
              <a:buFont typeface="Wingdings" pitchFamily="2" charset="2"/>
              <a:buChar char="Ø"/>
              <a:defRPr/>
            </a:pPr>
            <a:r>
              <a:rPr kumimoji="0" lang="en-US" altLang="ko-KR" sz="1600" b="1" dirty="0">
                <a:latin typeface="Arial" panose="020B0604020202020204" pitchFamily="34" charset="0"/>
                <a:ea typeface="맑은 고딕" panose="020B0503020000020004" pitchFamily="50" charset="-127"/>
              </a:rPr>
              <a:t> </a:t>
            </a:r>
            <a:r>
              <a:rPr lang="ko-KR" altLang="en-US" sz="1600" b="1" dirty="0">
                <a:solidFill>
                  <a:schemeClr val="tx2"/>
                </a:solidFill>
                <a:latin typeface="Arial" panose="020B0604020202020204" pitchFamily="34" charset="0"/>
                <a:ea typeface="맑은 고딕" panose="020B0503020000020004" pitchFamily="50" charset="-127"/>
              </a:rPr>
              <a:t>제어기 기술 </a:t>
            </a:r>
            <a:r>
              <a:rPr lang="ko-KR" altLang="en-US" sz="1600" b="1" dirty="0" smtClean="0">
                <a:solidFill>
                  <a:schemeClr val="tx2"/>
                </a:solidFill>
                <a:latin typeface="Arial" panose="020B0604020202020204" pitchFamily="34" charset="0"/>
                <a:ea typeface="맑은 고딕" panose="020B0503020000020004" pitchFamily="50" charset="-127"/>
              </a:rPr>
              <a:t>확립</a:t>
            </a:r>
            <a:endParaRPr lang="ko-KR" altLang="en-US" sz="1600" b="1" dirty="0">
              <a:solidFill>
                <a:schemeClr val="tx2"/>
              </a:solidFill>
              <a:latin typeface="Arial" panose="020B0604020202020204" pitchFamily="34" charset="0"/>
              <a:ea typeface="맑은 고딕" panose="020B0503020000020004" pitchFamily="50" charset="-127"/>
            </a:endParaRPr>
          </a:p>
        </p:txBody>
      </p:sp>
      <p:grpSp>
        <p:nvGrpSpPr>
          <p:cNvPr id="29" name="그룹 28"/>
          <p:cNvGrpSpPr/>
          <p:nvPr/>
        </p:nvGrpSpPr>
        <p:grpSpPr>
          <a:xfrm>
            <a:off x="457724" y="843558"/>
            <a:ext cx="2772308" cy="295200"/>
            <a:chOff x="198022" y="1534634"/>
            <a:chExt cx="2772308" cy="295200"/>
          </a:xfrm>
          <a:solidFill>
            <a:srgbClr val="92D050"/>
          </a:solidFill>
        </p:grpSpPr>
        <p:sp>
          <p:nvSpPr>
            <p:cNvPr id="30" name="모서리가 둥근 직사각형 29"/>
            <p:cNvSpPr/>
            <p:nvPr/>
          </p:nvSpPr>
          <p:spPr>
            <a:xfrm>
              <a:off x="198022" y="1534634"/>
              <a:ext cx="2772308" cy="295200"/>
            </a:xfrm>
            <a:prstGeom prst="roundRect">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1" name="모서리가 둥근 직사각형 4"/>
            <p:cNvSpPr/>
            <p:nvPr/>
          </p:nvSpPr>
          <p:spPr>
            <a:xfrm>
              <a:off x="212432" y="1549044"/>
              <a:ext cx="2743488" cy="26638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Test Scenario </a:t>
              </a:r>
              <a:endParaRPr lang="ko-KR" altLang="en-US" sz="1400" b="1" kern="1200" baseline="0" dirty="0">
                <a:latin typeface="Arial" panose="020B0604020202020204" pitchFamily="34" charset="0"/>
                <a:ea typeface="맑은 고딕" panose="020B0503020000020004" pitchFamily="50" charset="-127"/>
              </a:endParaRPr>
            </a:p>
          </p:txBody>
        </p:sp>
      </p:grpSp>
      <p:cxnSp>
        <p:nvCxnSpPr>
          <p:cNvPr id="33" name="직선 연결선 10"/>
          <p:cNvCxnSpPr/>
          <p:nvPr/>
        </p:nvCxnSpPr>
        <p:spPr>
          <a:xfrm>
            <a:off x="608145" y="4224887"/>
            <a:ext cx="5598835" cy="0"/>
          </a:xfrm>
          <a:prstGeom prst="straightConnector1">
            <a:avLst/>
          </a:prstGeom>
          <a:noFill/>
          <a:ln w="9528" cap="flat">
            <a:solidFill>
              <a:srgbClr val="000000"/>
            </a:solidFill>
            <a:prstDash val="solid"/>
            <a:miter/>
            <a:tailEnd type="arrow"/>
          </a:ln>
        </p:spPr>
      </p:cxnSp>
      <p:cxnSp>
        <p:nvCxnSpPr>
          <p:cNvPr id="34" name="직선 연결선 11"/>
          <p:cNvCxnSpPr/>
          <p:nvPr/>
        </p:nvCxnSpPr>
        <p:spPr>
          <a:xfrm flipV="1">
            <a:off x="608145" y="2175974"/>
            <a:ext cx="0" cy="2916056"/>
          </a:xfrm>
          <a:prstGeom prst="straightConnector1">
            <a:avLst/>
          </a:prstGeom>
          <a:noFill/>
          <a:ln w="9528" cap="flat">
            <a:solidFill>
              <a:srgbClr val="000000"/>
            </a:solidFill>
            <a:prstDash val="solid"/>
            <a:miter/>
            <a:tailEnd type="arrow"/>
          </a:ln>
        </p:spPr>
      </p:cxnSp>
      <p:cxnSp>
        <p:nvCxnSpPr>
          <p:cNvPr id="35" name="직선 연결선 12"/>
          <p:cNvCxnSpPr/>
          <p:nvPr/>
        </p:nvCxnSpPr>
        <p:spPr>
          <a:xfrm flipV="1">
            <a:off x="2867198" y="2941865"/>
            <a:ext cx="794531" cy="677936"/>
          </a:xfrm>
          <a:prstGeom prst="straightConnector1">
            <a:avLst/>
          </a:prstGeom>
          <a:ln/>
        </p:spPr>
        <p:style>
          <a:lnRef idx="3">
            <a:schemeClr val="accent5"/>
          </a:lnRef>
          <a:fillRef idx="0">
            <a:schemeClr val="accent5"/>
          </a:fillRef>
          <a:effectRef idx="2">
            <a:schemeClr val="accent5"/>
          </a:effectRef>
          <a:fontRef idx="minor">
            <a:schemeClr val="tx1"/>
          </a:fontRef>
        </p:style>
      </p:cxnSp>
      <p:cxnSp>
        <p:nvCxnSpPr>
          <p:cNvPr id="36" name="직선 연결선 14"/>
          <p:cNvCxnSpPr/>
          <p:nvPr/>
        </p:nvCxnSpPr>
        <p:spPr>
          <a:xfrm>
            <a:off x="4733351" y="2941856"/>
            <a:ext cx="720081" cy="1283031"/>
          </a:xfrm>
          <a:prstGeom prst="straightConnector1">
            <a:avLst/>
          </a:prstGeom>
          <a:ln>
            <a:prstDash val="dash"/>
          </a:ln>
        </p:spPr>
        <p:style>
          <a:lnRef idx="3">
            <a:schemeClr val="accent5"/>
          </a:lnRef>
          <a:fillRef idx="0">
            <a:schemeClr val="accent5"/>
          </a:fillRef>
          <a:effectRef idx="2">
            <a:schemeClr val="accent5"/>
          </a:effectRef>
          <a:fontRef idx="minor">
            <a:schemeClr val="tx1"/>
          </a:fontRef>
        </p:style>
      </p:cxnSp>
      <p:cxnSp>
        <p:nvCxnSpPr>
          <p:cNvPr id="37" name="직선 연결선 16"/>
          <p:cNvCxnSpPr/>
          <p:nvPr/>
        </p:nvCxnSpPr>
        <p:spPr>
          <a:xfrm>
            <a:off x="3661729" y="2136653"/>
            <a:ext cx="0" cy="2088234"/>
          </a:xfrm>
          <a:prstGeom prst="straightConnector1">
            <a:avLst/>
          </a:prstGeom>
          <a:noFill/>
          <a:ln w="9528" cap="flat">
            <a:solidFill>
              <a:srgbClr val="000000"/>
            </a:solidFill>
            <a:custDash>
              <a:ds d="299906" sp="299906"/>
              <a:ds d="100000" sp="299906"/>
            </a:custDash>
            <a:miter/>
          </a:ln>
        </p:spPr>
      </p:cxnSp>
      <p:cxnSp>
        <p:nvCxnSpPr>
          <p:cNvPr id="38" name="직선 연결선 17"/>
          <p:cNvCxnSpPr/>
          <p:nvPr/>
        </p:nvCxnSpPr>
        <p:spPr>
          <a:xfrm>
            <a:off x="4711579" y="2136653"/>
            <a:ext cx="0" cy="2088234"/>
          </a:xfrm>
          <a:prstGeom prst="straightConnector1">
            <a:avLst/>
          </a:prstGeom>
          <a:noFill/>
          <a:ln w="9528" cap="flat">
            <a:solidFill>
              <a:srgbClr val="000000"/>
            </a:solidFill>
            <a:custDash>
              <a:ds d="299906" sp="299906"/>
              <a:ds d="100000" sp="299906"/>
            </a:custDash>
            <a:miter/>
          </a:ln>
        </p:spPr>
      </p:cxnSp>
      <p:cxnSp>
        <p:nvCxnSpPr>
          <p:cNvPr id="39" name="직선 화살표 연결선 38"/>
          <p:cNvCxnSpPr/>
          <p:nvPr/>
        </p:nvCxnSpPr>
        <p:spPr>
          <a:xfrm>
            <a:off x="608145" y="2293784"/>
            <a:ext cx="3053584" cy="0"/>
          </a:xfrm>
          <a:prstGeom prst="straightConnector1">
            <a:avLst/>
          </a:prstGeom>
          <a:noFill/>
          <a:ln w="9528" cap="flat">
            <a:solidFill>
              <a:srgbClr val="4A7EBB"/>
            </a:solidFill>
            <a:prstDash val="solid"/>
            <a:miter/>
            <a:headEnd type="arrow"/>
            <a:tailEnd type="arrow"/>
          </a:ln>
        </p:spPr>
      </p:cxnSp>
      <p:cxnSp>
        <p:nvCxnSpPr>
          <p:cNvPr id="40" name="직선 화살표 연결선 39"/>
          <p:cNvCxnSpPr/>
          <p:nvPr/>
        </p:nvCxnSpPr>
        <p:spPr>
          <a:xfrm>
            <a:off x="3661729" y="2293784"/>
            <a:ext cx="1064673" cy="0"/>
          </a:xfrm>
          <a:prstGeom prst="straightConnector1">
            <a:avLst/>
          </a:prstGeom>
          <a:noFill/>
          <a:ln w="9528" cap="flat">
            <a:solidFill>
              <a:srgbClr val="4A7EBB"/>
            </a:solidFill>
            <a:prstDash val="solid"/>
            <a:miter/>
            <a:headEnd type="arrow"/>
            <a:tailEnd type="arrow"/>
          </a:ln>
        </p:spPr>
      </p:cxnSp>
      <p:cxnSp>
        <p:nvCxnSpPr>
          <p:cNvPr id="41" name="직선 화살표 연결선 40"/>
          <p:cNvCxnSpPr/>
          <p:nvPr/>
        </p:nvCxnSpPr>
        <p:spPr>
          <a:xfrm>
            <a:off x="4733351" y="2725838"/>
            <a:ext cx="720081" cy="0"/>
          </a:xfrm>
          <a:prstGeom prst="straightConnector1">
            <a:avLst/>
          </a:prstGeom>
          <a:noFill/>
          <a:ln w="9528" cap="flat">
            <a:solidFill>
              <a:srgbClr val="4A7EBB"/>
            </a:solidFill>
            <a:prstDash val="solid"/>
            <a:miter/>
            <a:headEnd type="arrow"/>
            <a:tailEnd type="arrow"/>
          </a:ln>
        </p:spPr>
      </p:cxnSp>
      <p:cxnSp>
        <p:nvCxnSpPr>
          <p:cNvPr id="42" name="직선 연결선 21"/>
          <p:cNvCxnSpPr/>
          <p:nvPr/>
        </p:nvCxnSpPr>
        <p:spPr>
          <a:xfrm>
            <a:off x="5455069" y="2136653"/>
            <a:ext cx="0" cy="2088234"/>
          </a:xfrm>
          <a:prstGeom prst="straightConnector1">
            <a:avLst/>
          </a:prstGeom>
          <a:noFill/>
          <a:ln w="9528" cap="flat">
            <a:solidFill>
              <a:srgbClr val="000000"/>
            </a:solidFill>
            <a:custDash>
              <a:ds d="299906" sp="299906"/>
              <a:ds d="100000" sp="299906"/>
            </a:custDash>
            <a:miter/>
          </a:ln>
        </p:spPr>
      </p:cxnSp>
      <p:sp>
        <p:nvSpPr>
          <p:cNvPr id="43" name="TextBox 24"/>
          <p:cNvSpPr txBox="1"/>
          <p:nvPr/>
        </p:nvSpPr>
        <p:spPr>
          <a:xfrm>
            <a:off x="1826135" y="1897739"/>
            <a:ext cx="639915" cy="430883"/>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Arial"/>
                <a:ea typeface="맑은 고딕"/>
              </a:rPr>
              <a:t>Charge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Arial"/>
                <a:ea typeface="맑은 고딕"/>
              </a:rPr>
              <a:t> mode</a:t>
            </a:r>
          </a:p>
        </p:txBody>
      </p:sp>
      <p:sp>
        <p:nvSpPr>
          <p:cNvPr id="44" name="TextBox 25"/>
          <p:cNvSpPr txBox="1"/>
          <p:nvPr/>
        </p:nvSpPr>
        <p:spPr>
          <a:xfrm>
            <a:off x="3782284" y="1897739"/>
            <a:ext cx="643124" cy="430883"/>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Arial"/>
                <a:ea typeface="맑은 고딕"/>
              </a:rPr>
              <a:t>Sustain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Arial"/>
                <a:ea typeface="맑은 고딕"/>
              </a:rPr>
              <a:t> mode</a:t>
            </a:r>
          </a:p>
        </p:txBody>
      </p:sp>
      <p:sp>
        <p:nvSpPr>
          <p:cNvPr id="45" name="TextBox 26"/>
          <p:cNvSpPr txBox="1"/>
          <p:nvPr/>
        </p:nvSpPr>
        <p:spPr>
          <a:xfrm>
            <a:off x="4695824" y="1897739"/>
            <a:ext cx="814648" cy="430883"/>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Arial"/>
                <a:ea typeface="맑은 고딕"/>
              </a:rPr>
              <a:t>Discharge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Arial"/>
                <a:ea typeface="맑은 고딕"/>
              </a:rPr>
              <a:t>   mode</a:t>
            </a:r>
          </a:p>
        </p:txBody>
      </p:sp>
      <p:sp>
        <p:nvSpPr>
          <p:cNvPr id="46" name="TextBox 28"/>
          <p:cNvSpPr txBox="1"/>
          <p:nvPr/>
        </p:nvSpPr>
        <p:spPr>
          <a:xfrm>
            <a:off x="4647571" y="2335197"/>
            <a:ext cx="924366" cy="400114"/>
          </a:xfrm>
          <a:prstGeom prst="rect">
            <a:avLst/>
          </a:prstGeom>
          <a:noFill/>
          <a:ln cap="flat">
            <a:noFill/>
          </a:ln>
        </p:spPr>
        <p:txBody>
          <a:bodyPr vert="horz" wrap="square" lIns="91440" tIns="45720" rIns="91440" bIns="45720" anchor="t" anchorCtr="1"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Arial"/>
                <a:ea typeface="맑은 고딕"/>
              </a:rPr>
              <a:t>Accelerated discharge</a:t>
            </a:r>
          </a:p>
        </p:txBody>
      </p:sp>
      <p:cxnSp>
        <p:nvCxnSpPr>
          <p:cNvPr id="47" name="직선 화살표 연결선 46"/>
          <p:cNvCxnSpPr/>
          <p:nvPr/>
        </p:nvCxnSpPr>
        <p:spPr>
          <a:xfrm>
            <a:off x="4733351" y="2294680"/>
            <a:ext cx="676455" cy="0"/>
          </a:xfrm>
          <a:prstGeom prst="straightConnector1">
            <a:avLst/>
          </a:prstGeom>
          <a:noFill/>
          <a:ln w="9528" cap="flat">
            <a:solidFill>
              <a:srgbClr val="4A7EBB"/>
            </a:solidFill>
            <a:prstDash val="solid"/>
            <a:miter/>
            <a:headEnd type="arrow"/>
            <a:tailEnd type="arrow"/>
          </a:ln>
        </p:spPr>
      </p:cxnSp>
      <p:sp>
        <p:nvSpPr>
          <p:cNvPr id="48" name="TextBox 33"/>
          <p:cNvSpPr txBox="1"/>
          <p:nvPr/>
        </p:nvSpPr>
        <p:spPr>
          <a:xfrm>
            <a:off x="4838352" y="4285292"/>
            <a:ext cx="575797"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000000"/>
                </a:solidFill>
                <a:uFillTx/>
                <a:latin typeface="Arial"/>
                <a:ea typeface="맑은 고딕" pitchFamily="50"/>
              </a:rPr>
              <a:t>0.5hour</a:t>
            </a:r>
          </a:p>
        </p:txBody>
      </p:sp>
      <p:cxnSp>
        <p:nvCxnSpPr>
          <p:cNvPr id="49" name="직선 연결선 37"/>
          <p:cNvCxnSpPr/>
          <p:nvPr/>
        </p:nvCxnSpPr>
        <p:spPr>
          <a:xfrm>
            <a:off x="3652448" y="4224887"/>
            <a:ext cx="0" cy="252000"/>
          </a:xfrm>
          <a:prstGeom prst="straightConnector1">
            <a:avLst/>
          </a:prstGeom>
          <a:noFill/>
          <a:ln w="9528" cap="flat">
            <a:solidFill>
              <a:srgbClr val="000000"/>
            </a:solidFill>
            <a:custDash>
              <a:ds d="299906" sp="299906"/>
              <a:ds d="100000" sp="299906"/>
            </a:custDash>
            <a:miter/>
          </a:ln>
        </p:spPr>
      </p:cxnSp>
      <p:cxnSp>
        <p:nvCxnSpPr>
          <p:cNvPr id="50" name="직선 연결선 38"/>
          <p:cNvCxnSpPr/>
          <p:nvPr/>
        </p:nvCxnSpPr>
        <p:spPr>
          <a:xfrm>
            <a:off x="4719114" y="4224887"/>
            <a:ext cx="0" cy="252000"/>
          </a:xfrm>
          <a:prstGeom prst="straightConnector1">
            <a:avLst/>
          </a:prstGeom>
          <a:noFill/>
          <a:ln w="9528" cap="flat">
            <a:solidFill>
              <a:srgbClr val="000000"/>
            </a:solidFill>
            <a:custDash>
              <a:ds d="299906" sp="299906"/>
              <a:ds d="100000" sp="299906"/>
            </a:custDash>
            <a:miter/>
          </a:ln>
        </p:spPr>
      </p:cxnSp>
      <p:cxnSp>
        <p:nvCxnSpPr>
          <p:cNvPr id="51" name="직선 연결선 39"/>
          <p:cNvCxnSpPr/>
          <p:nvPr/>
        </p:nvCxnSpPr>
        <p:spPr>
          <a:xfrm>
            <a:off x="5453295" y="4224887"/>
            <a:ext cx="0" cy="108000"/>
          </a:xfrm>
          <a:prstGeom prst="straightConnector1">
            <a:avLst/>
          </a:prstGeom>
          <a:noFill/>
          <a:ln w="9528" cap="flat">
            <a:solidFill>
              <a:srgbClr val="000000"/>
            </a:solidFill>
            <a:custDash>
              <a:ds d="299906" sp="299906"/>
              <a:ds d="100000" sp="299906"/>
            </a:custDash>
            <a:miter/>
          </a:ln>
        </p:spPr>
      </p:cxnSp>
      <p:sp>
        <p:nvSpPr>
          <p:cNvPr id="52" name="TextBox 41"/>
          <p:cNvSpPr txBox="1"/>
          <p:nvPr/>
        </p:nvSpPr>
        <p:spPr>
          <a:xfrm>
            <a:off x="392127" y="1895590"/>
            <a:ext cx="407484" cy="307777"/>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a:ea typeface="맑은 고딕"/>
              </a:rPr>
              <a:t>I</a:t>
            </a:r>
            <a:r>
              <a:rPr lang="en-US" sz="900" b="0" i="0" u="none" strike="noStrike" kern="1200" cap="none" spc="0" baseline="0">
                <a:solidFill>
                  <a:srgbClr val="000000"/>
                </a:solidFill>
                <a:uFillTx/>
                <a:latin typeface="Arial"/>
                <a:ea typeface="맑은 고딕"/>
              </a:rPr>
              <a:t>coil</a:t>
            </a:r>
            <a:endParaRPr lang="en-US" sz="1400" b="0" i="0" u="none" strike="noStrike" kern="1200" cap="none" spc="0" baseline="0">
              <a:solidFill>
                <a:srgbClr val="000000"/>
              </a:solidFill>
              <a:uFillTx/>
              <a:latin typeface="Arial"/>
              <a:ea typeface="맑은 고딕"/>
            </a:endParaRPr>
          </a:p>
        </p:txBody>
      </p:sp>
      <p:sp>
        <p:nvSpPr>
          <p:cNvPr id="53" name="TextBox 42"/>
          <p:cNvSpPr txBox="1"/>
          <p:nvPr/>
        </p:nvSpPr>
        <p:spPr>
          <a:xfrm>
            <a:off x="133334" y="2844874"/>
            <a:ext cx="510079"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Arial"/>
                <a:ea typeface="맑은 고딕"/>
              </a:rPr>
              <a:t>68 kA</a:t>
            </a:r>
          </a:p>
        </p:txBody>
      </p:sp>
      <p:cxnSp>
        <p:nvCxnSpPr>
          <p:cNvPr id="54" name="직선 화살표 연결선 53"/>
          <p:cNvCxnSpPr/>
          <p:nvPr/>
        </p:nvCxnSpPr>
        <p:spPr>
          <a:xfrm>
            <a:off x="608145" y="4203874"/>
            <a:ext cx="3044303" cy="0"/>
          </a:xfrm>
          <a:prstGeom prst="straightConnector1">
            <a:avLst/>
          </a:prstGeom>
          <a:noFill/>
          <a:ln w="9528" cap="flat">
            <a:solidFill>
              <a:srgbClr val="00B050"/>
            </a:solidFill>
            <a:prstDash val="solid"/>
            <a:miter/>
            <a:headEnd type="arrow"/>
            <a:tailEnd type="arrow"/>
          </a:ln>
        </p:spPr>
      </p:cxnSp>
      <p:sp>
        <p:nvSpPr>
          <p:cNvPr id="55" name="TextBox 62"/>
          <p:cNvSpPr txBox="1"/>
          <p:nvPr/>
        </p:nvSpPr>
        <p:spPr>
          <a:xfrm>
            <a:off x="2027440" y="4218349"/>
            <a:ext cx="479621"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Arial"/>
                <a:ea typeface="맑은 고딕"/>
              </a:rPr>
              <a:t>4hour</a:t>
            </a:r>
          </a:p>
        </p:txBody>
      </p:sp>
      <p:cxnSp>
        <p:nvCxnSpPr>
          <p:cNvPr id="56" name="직선 연결선 63"/>
          <p:cNvCxnSpPr>
            <a:endCxn id="53" idx="3"/>
          </p:cNvCxnSpPr>
          <p:nvPr/>
        </p:nvCxnSpPr>
        <p:spPr>
          <a:xfrm flipH="1">
            <a:off x="643405" y="2939149"/>
            <a:ext cx="3009043" cy="28831"/>
          </a:xfrm>
          <a:prstGeom prst="straightConnector1">
            <a:avLst/>
          </a:prstGeom>
          <a:noFill/>
          <a:ln w="9528" cap="flat">
            <a:solidFill>
              <a:srgbClr val="000000"/>
            </a:solidFill>
            <a:custDash>
              <a:ds d="299906" sp="299906"/>
              <a:ds d="100000" sp="299906"/>
            </a:custDash>
            <a:miter/>
          </a:ln>
        </p:spPr>
      </p:cxnSp>
      <p:cxnSp>
        <p:nvCxnSpPr>
          <p:cNvPr id="57" name="직선 화살표 연결선 56"/>
          <p:cNvCxnSpPr/>
          <p:nvPr/>
        </p:nvCxnSpPr>
        <p:spPr>
          <a:xfrm>
            <a:off x="4727005" y="4291446"/>
            <a:ext cx="735004" cy="0"/>
          </a:xfrm>
          <a:prstGeom prst="straightConnector1">
            <a:avLst/>
          </a:prstGeom>
          <a:noFill/>
          <a:ln w="9528" cap="flat">
            <a:solidFill>
              <a:srgbClr val="00B050"/>
            </a:solidFill>
            <a:prstDash val="solid"/>
            <a:miter/>
            <a:headEnd type="arrow"/>
            <a:tailEnd type="arrow"/>
          </a:ln>
        </p:spPr>
      </p:cxnSp>
      <p:cxnSp>
        <p:nvCxnSpPr>
          <p:cNvPr id="58" name="직선 연결선 64"/>
          <p:cNvCxnSpPr/>
          <p:nvPr/>
        </p:nvCxnSpPr>
        <p:spPr>
          <a:xfrm>
            <a:off x="2124345" y="3289240"/>
            <a:ext cx="269016" cy="0"/>
          </a:xfrm>
          <a:prstGeom prst="straightConnector1">
            <a:avLst/>
          </a:prstGeom>
          <a:ln/>
        </p:spPr>
        <p:style>
          <a:lnRef idx="3">
            <a:schemeClr val="accent5"/>
          </a:lnRef>
          <a:fillRef idx="0">
            <a:schemeClr val="accent5"/>
          </a:fillRef>
          <a:effectRef idx="2">
            <a:schemeClr val="accent5"/>
          </a:effectRef>
          <a:fontRef idx="minor">
            <a:schemeClr val="tx1"/>
          </a:fontRef>
        </p:style>
      </p:cxnSp>
      <p:cxnSp>
        <p:nvCxnSpPr>
          <p:cNvPr id="59" name="직선 연결선 68"/>
          <p:cNvCxnSpPr/>
          <p:nvPr/>
        </p:nvCxnSpPr>
        <p:spPr>
          <a:xfrm flipV="1">
            <a:off x="1431407" y="3290699"/>
            <a:ext cx="703530" cy="588426"/>
          </a:xfrm>
          <a:prstGeom prst="straightConnector1">
            <a:avLst/>
          </a:prstGeom>
          <a:ln/>
        </p:spPr>
        <p:style>
          <a:lnRef idx="3">
            <a:schemeClr val="accent5"/>
          </a:lnRef>
          <a:fillRef idx="0">
            <a:schemeClr val="accent5"/>
          </a:fillRef>
          <a:effectRef idx="2">
            <a:schemeClr val="accent5"/>
          </a:effectRef>
          <a:fontRef idx="minor">
            <a:schemeClr val="tx1"/>
          </a:fontRef>
        </p:style>
      </p:cxnSp>
      <p:cxnSp>
        <p:nvCxnSpPr>
          <p:cNvPr id="60" name="직선 연결선 71"/>
          <p:cNvCxnSpPr/>
          <p:nvPr/>
        </p:nvCxnSpPr>
        <p:spPr>
          <a:xfrm>
            <a:off x="1041754" y="3862035"/>
            <a:ext cx="389653" cy="0"/>
          </a:xfrm>
          <a:prstGeom prst="straightConnector1">
            <a:avLst/>
          </a:prstGeom>
          <a:ln/>
        </p:spPr>
        <p:style>
          <a:lnRef idx="3">
            <a:schemeClr val="accent5"/>
          </a:lnRef>
          <a:fillRef idx="0">
            <a:schemeClr val="accent5"/>
          </a:fillRef>
          <a:effectRef idx="2">
            <a:schemeClr val="accent5"/>
          </a:effectRef>
          <a:fontRef idx="minor">
            <a:schemeClr val="tx1"/>
          </a:fontRef>
        </p:style>
      </p:cxnSp>
      <p:cxnSp>
        <p:nvCxnSpPr>
          <p:cNvPr id="61" name="직선 연결선 72"/>
          <p:cNvCxnSpPr/>
          <p:nvPr/>
        </p:nvCxnSpPr>
        <p:spPr>
          <a:xfrm flipV="1">
            <a:off x="621102" y="3876181"/>
            <a:ext cx="425416" cy="362980"/>
          </a:xfrm>
          <a:prstGeom prst="straightConnector1">
            <a:avLst/>
          </a:prstGeom>
          <a:ln/>
        </p:spPr>
        <p:style>
          <a:lnRef idx="3">
            <a:schemeClr val="accent5"/>
          </a:lnRef>
          <a:fillRef idx="0">
            <a:schemeClr val="accent5"/>
          </a:fillRef>
          <a:effectRef idx="2">
            <a:schemeClr val="accent5"/>
          </a:effectRef>
          <a:fontRef idx="minor">
            <a:schemeClr val="tx1"/>
          </a:fontRef>
        </p:style>
      </p:cxnSp>
      <p:cxnSp>
        <p:nvCxnSpPr>
          <p:cNvPr id="62" name="직선 연결선 90"/>
          <p:cNvCxnSpPr/>
          <p:nvPr/>
        </p:nvCxnSpPr>
        <p:spPr>
          <a:xfrm>
            <a:off x="3661729" y="2934239"/>
            <a:ext cx="632628" cy="0"/>
          </a:xfrm>
          <a:prstGeom prst="straightConnector1">
            <a:avLst/>
          </a:prstGeom>
          <a:ln/>
        </p:spPr>
        <p:style>
          <a:lnRef idx="3">
            <a:schemeClr val="accent5"/>
          </a:lnRef>
          <a:fillRef idx="0">
            <a:schemeClr val="accent5"/>
          </a:fillRef>
          <a:effectRef idx="2">
            <a:schemeClr val="accent5"/>
          </a:effectRef>
          <a:fontRef idx="minor">
            <a:schemeClr val="tx1"/>
          </a:fontRef>
        </p:style>
      </p:cxnSp>
      <p:cxnSp>
        <p:nvCxnSpPr>
          <p:cNvPr id="63" name="직선 연결선 102"/>
          <p:cNvCxnSpPr/>
          <p:nvPr/>
        </p:nvCxnSpPr>
        <p:spPr>
          <a:xfrm>
            <a:off x="616859" y="4210823"/>
            <a:ext cx="3689952" cy="0"/>
          </a:xfrm>
          <a:prstGeom prst="straightConnector1">
            <a:avLst/>
          </a:prstGeom>
          <a:ln>
            <a:solidFill>
              <a:srgbClr val="7030A0"/>
            </a:solidFill>
          </a:ln>
        </p:spPr>
        <p:style>
          <a:lnRef idx="3">
            <a:schemeClr val="accent5"/>
          </a:lnRef>
          <a:fillRef idx="0">
            <a:schemeClr val="accent5"/>
          </a:fillRef>
          <a:effectRef idx="2">
            <a:schemeClr val="accent5"/>
          </a:effectRef>
          <a:fontRef idx="minor">
            <a:schemeClr val="tx1"/>
          </a:fontRef>
        </p:style>
      </p:cxnSp>
      <p:cxnSp>
        <p:nvCxnSpPr>
          <p:cNvPr id="64" name="직선 연결선 103"/>
          <p:cNvCxnSpPr/>
          <p:nvPr/>
        </p:nvCxnSpPr>
        <p:spPr>
          <a:xfrm>
            <a:off x="4693447" y="4216575"/>
            <a:ext cx="754352" cy="0"/>
          </a:xfrm>
          <a:prstGeom prst="straightConnector1">
            <a:avLst/>
          </a:prstGeom>
          <a:ln>
            <a:solidFill>
              <a:srgbClr val="7030A0"/>
            </a:solidFill>
          </a:ln>
        </p:spPr>
        <p:style>
          <a:lnRef idx="3">
            <a:schemeClr val="accent5"/>
          </a:lnRef>
          <a:fillRef idx="0">
            <a:schemeClr val="accent5"/>
          </a:fillRef>
          <a:effectRef idx="2">
            <a:schemeClr val="accent5"/>
          </a:effectRef>
          <a:fontRef idx="minor">
            <a:schemeClr val="tx1"/>
          </a:fontRef>
        </p:style>
      </p:cxnSp>
      <p:cxnSp>
        <p:nvCxnSpPr>
          <p:cNvPr id="65" name="직선 연결선 143"/>
          <p:cNvCxnSpPr/>
          <p:nvPr/>
        </p:nvCxnSpPr>
        <p:spPr>
          <a:xfrm flipV="1">
            <a:off x="4294357" y="2933544"/>
            <a:ext cx="0" cy="1297305"/>
          </a:xfrm>
          <a:prstGeom prst="straightConnector1">
            <a:avLst/>
          </a:prstGeom>
          <a:noFill/>
          <a:ln w="25402" cap="flat">
            <a:solidFill>
              <a:srgbClr val="4F81BD"/>
            </a:solidFill>
            <a:prstDash val="solid"/>
            <a:miter/>
          </a:ln>
          <a:effectLst>
            <a:outerShdw dist="19997" dir="5400000" algn="tl">
              <a:srgbClr val="000000">
                <a:alpha val="38000"/>
              </a:srgbClr>
            </a:outerShdw>
          </a:effectLst>
        </p:spPr>
      </p:cxnSp>
      <p:cxnSp>
        <p:nvCxnSpPr>
          <p:cNvPr id="66" name="직선 연결선 145"/>
          <p:cNvCxnSpPr/>
          <p:nvPr/>
        </p:nvCxnSpPr>
        <p:spPr>
          <a:xfrm flipV="1">
            <a:off x="4702033" y="2919270"/>
            <a:ext cx="0" cy="1297305"/>
          </a:xfrm>
          <a:prstGeom prst="straightConnector1">
            <a:avLst/>
          </a:prstGeom>
          <a:noFill/>
          <a:ln w="25402" cap="flat">
            <a:solidFill>
              <a:srgbClr val="4F81BD"/>
            </a:solidFill>
            <a:prstDash val="solid"/>
            <a:miter/>
          </a:ln>
          <a:effectLst>
            <a:outerShdw dist="19997" dir="5400000" algn="tl">
              <a:srgbClr val="000000">
                <a:alpha val="38000"/>
              </a:srgbClr>
            </a:outerShdw>
          </a:effectLst>
        </p:spPr>
      </p:cxnSp>
      <p:cxnSp>
        <p:nvCxnSpPr>
          <p:cNvPr id="67" name="직선 연결선 147"/>
          <p:cNvCxnSpPr/>
          <p:nvPr/>
        </p:nvCxnSpPr>
        <p:spPr>
          <a:xfrm>
            <a:off x="4287069" y="2931433"/>
            <a:ext cx="432045" cy="0"/>
          </a:xfrm>
          <a:prstGeom prst="straightConnector1">
            <a:avLst/>
          </a:prstGeom>
          <a:ln>
            <a:solidFill>
              <a:srgbClr val="7030A0"/>
            </a:solidFill>
          </a:ln>
        </p:spPr>
        <p:style>
          <a:lnRef idx="3">
            <a:schemeClr val="accent5"/>
          </a:lnRef>
          <a:fillRef idx="0">
            <a:schemeClr val="accent5"/>
          </a:fillRef>
          <a:effectRef idx="2">
            <a:schemeClr val="accent5"/>
          </a:effectRef>
          <a:fontRef idx="minor">
            <a:schemeClr val="tx1"/>
          </a:fontRef>
        </p:style>
      </p:cxnSp>
      <p:cxnSp>
        <p:nvCxnSpPr>
          <p:cNvPr id="68" name="직선 연결선 148"/>
          <p:cNvCxnSpPr/>
          <p:nvPr/>
        </p:nvCxnSpPr>
        <p:spPr>
          <a:xfrm flipV="1">
            <a:off x="4711039" y="2948851"/>
            <a:ext cx="0" cy="1267724"/>
          </a:xfrm>
          <a:prstGeom prst="straightConnector1">
            <a:avLst/>
          </a:prstGeom>
          <a:ln>
            <a:solidFill>
              <a:srgbClr val="7030A0"/>
            </a:solidFill>
          </a:ln>
        </p:spPr>
        <p:style>
          <a:lnRef idx="3">
            <a:schemeClr val="accent5"/>
          </a:lnRef>
          <a:fillRef idx="0">
            <a:schemeClr val="accent5"/>
          </a:fillRef>
          <a:effectRef idx="2">
            <a:schemeClr val="accent5"/>
          </a:effectRef>
          <a:fontRef idx="minor">
            <a:schemeClr val="tx1"/>
          </a:fontRef>
        </p:style>
      </p:cxnSp>
      <p:cxnSp>
        <p:nvCxnSpPr>
          <p:cNvPr id="69" name="직선 연결선 149"/>
          <p:cNvCxnSpPr/>
          <p:nvPr/>
        </p:nvCxnSpPr>
        <p:spPr>
          <a:xfrm flipV="1">
            <a:off x="4294357" y="2933544"/>
            <a:ext cx="0" cy="1272543"/>
          </a:xfrm>
          <a:prstGeom prst="straightConnector1">
            <a:avLst/>
          </a:prstGeom>
          <a:ln>
            <a:solidFill>
              <a:srgbClr val="7030A0"/>
            </a:solidFill>
          </a:ln>
        </p:spPr>
        <p:style>
          <a:lnRef idx="3">
            <a:schemeClr val="accent5"/>
          </a:lnRef>
          <a:fillRef idx="0">
            <a:schemeClr val="accent5"/>
          </a:fillRef>
          <a:effectRef idx="2">
            <a:schemeClr val="accent5"/>
          </a:effectRef>
          <a:fontRef idx="minor">
            <a:schemeClr val="tx1"/>
          </a:fontRef>
        </p:style>
      </p:cxnSp>
      <p:sp>
        <p:nvSpPr>
          <p:cNvPr id="70" name="TextBox 150"/>
          <p:cNvSpPr txBox="1"/>
          <p:nvPr/>
        </p:nvSpPr>
        <p:spPr>
          <a:xfrm>
            <a:off x="3962430" y="2477395"/>
            <a:ext cx="731291" cy="338556"/>
          </a:xfrm>
          <a:prstGeom prst="rect">
            <a:avLst/>
          </a:prstGeom>
          <a:solidFill>
            <a:srgbClr val="FFFFFF"/>
          </a:solidFill>
          <a:ln cap="flat">
            <a:noFill/>
          </a:ln>
        </p:spPr>
        <p:txBody>
          <a:bodyPr vert="horz" wrap="none" lIns="91440" tIns="45720" rIns="91440" bIns="45720" anchor="t" anchorCtr="1"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Arial"/>
                <a:ea typeface="맑은 고딕"/>
              </a:rPr>
              <a:t>Tap change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Arial"/>
                <a:ea typeface="맑은 고딕"/>
              </a:rPr>
              <a:t>(650V tap)</a:t>
            </a:r>
          </a:p>
        </p:txBody>
      </p:sp>
      <p:cxnSp>
        <p:nvCxnSpPr>
          <p:cNvPr id="71" name="직선 화살표 연결선 70"/>
          <p:cNvCxnSpPr/>
          <p:nvPr/>
        </p:nvCxnSpPr>
        <p:spPr>
          <a:xfrm>
            <a:off x="4325940" y="3111724"/>
            <a:ext cx="367507" cy="0"/>
          </a:xfrm>
          <a:prstGeom prst="straightConnector1">
            <a:avLst/>
          </a:prstGeom>
          <a:noFill/>
          <a:ln w="9528" cap="flat">
            <a:solidFill>
              <a:srgbClr val="4A7EBB"/>
            </a:solidFill>
            <a:prstDash val="solid"/>
            <a:miter/>
            <a:headEnd type="arrow"/>
            <a:tailEnd type="arrow"/>
          </a:ln>
        </p:spPr>
      </p:cxnSp>
      <p:cxnSp>
        <p:nvCxnSpPr>
          <p:cNvPr id="72" name="직선 화살표 연결선 71"/>
          <p:cNvCxnSpPr/>
          <p:nvPr/>
        </p:nvCxnSpPr>
        <p:spPr>
          <a:xfrm>
            <a:off x="4429642" y="2815952"/>
            <a:ext cx="102377" cy="295772"/>
          </a:xfrm>
          <a:prstGeom prst="straightConnector1">
            <a:avLst/>
          </a:prstGeom>
          <a:noFill/>
          <a:ln w="9528" cap="flat">
            <a:solidFill>
              <a:srgbClr val="4A7EBB"/>
            </a:solidFill>
            <a:prstDash val="solid"/>
            <a:miter/>
            <a:tailEnd type="arrow"/>
          </a:ln>
        </p:spPr>
      </p:cxnSp>
      <p:cxnSp>
        <p:nvCxnSpPr>
          <p:cNvPr id="73" name="직선 연결선 74"/>
          <p:cNvCxnSpPr/>
          <p:nvPr/>
        </p:nvCxnSpPr>
        <p:spPr>
          <a:xfrm flipH="1" flipV="1">
            <a:off x="2393758" y="3291656"/>
            <a:ext cx="288027" cy="319436"/>
          </a:xfrm>
          <a:prstGeom prst="straightConnector1">
            <a:avLst/>
          </a:prstGeom>
          <a:ln/>
        </p:spPr>
        <p:style>
          <a:lnRef idx="3">
            <a:schemeClr val="accent5"/>
          </a:lnRef>
          <a:fillRef idx="0">
            <a:schemeClr val="accent5"/>
          </a:fillRef>
          <a:effectRef idx="2">
            <a:schemeClr val="accent5"/>
          </a:effectRef>
          <a:fontRef idx="minor">
            <a:schemeClr val="tx1"/>
          </a:fontRef>
        </p:style>
      </p:cxnSp>
      <p:cxnSp>
        <p:nvCxnSpPr>
          <p:cNvPr id="74" name="직선 연결선 92"/>
          <p:cNvCxnSpPr/>
          <p:nvPr/>
        </p:nvCxnSpPr>
        <p:spPr>
          <a:xfrm>
            <a:off x="2673235" y="3607466"/>
            <a:ext cx="197685" cy="0"/>
          </a:xfrm>
          <a:prstGeom prst="straightConnector1">
            <a:avLst/>
          </a:prstGeom>
          <a:ln/>
        </p:spPr>
        <p:style>
          <a:lnRef idx="3">
            <a:schemeClr val="accent5"/>
          </a:lnRef>
          <a:fillRef idx="0">
            <a:schemeClr val="accent5"/>
          </a:fillRef>
          <a:effectRef idx="2">
            <a:schemeClr val="accent5"/>
          </a:effectRef>
          <a:fontRef idx="minor">
            <a:schemeClr val="tx1"/>
          </a:fontRef>
        </p:style>
      </p:cxnSp>
      <p:pic>
        <p:nvPicPr>
          <p:cNvPr id="75" name="table"/>
          <p:cNvPicPr>
            <a:picLocks noChangeAspect="1"/>
          </p:cNvPicPr>
          <p:nvPr/>
        </p:nvPicPr>
        <p:blipFill>
          <a:blip r:embed="rId3"/>
          <a:stretch>
            <a:fillRect/>
          </a:stretch>
        </p:blipFill>
        <p:spPr>
          <a:xfrm>
            <a:off x="6237490" y="2405158"/>
            <a:ext cx="2906510" cy="1371600"/>
          </a:xfrm>
          <a:prstGeom prst="rect">
            <a:avLst/>
          </a:prstGeom>
        </p:spPr>
      </p:pic>
      <p:cxnSp>
        <p:nvCxnSpPr>
          <p:cNvPr id="76" name="직선 연결선 125"/>
          <p:cNvCxnSpPr/>
          <p:nvPr/>
        </p:nvCxnSpPr>
        <p:spPr>
          <a:xfrm>
            <a:off x="5456508" y="4227831"/>
            <a:ext cx="0" cy="108000"/>
          </a:xfrm>
          <a:prstGeom prst="straightConnector1">
            <a:avLst/>
          </a:prstGeom>
          <a:noFill/>
          <a:ln w="9528" cap="flat">
            <a:solidFill>
              <a:srgbClr val="000000"/>
            </a:solidFill>
            <a:custDash>
              <a:ds d="299906" sp="299906"/>
              <a:ds d="100000" sp="299906"/>
            </a:custDash>
            <a:miter/>
          </a:ln>
        </p:spPr>
      </p:cxnSp>
      <p:cxnSp>
        <p:nvCxnSpPr>
          <p:cNvPr id="77" name="직선 연결선 13"/>
          <p:cNvCxnSpPr/>
          <p:nvPr/>
        </p:nvCxnSpPr>
        <p:spPr>
          <a:xfrm flipV="1">
            <a:off x="5452001" y="4215422"/>
            <a:ext cx="465126" cy="3736"/>
          </a:xfrm>
          <a:prstGeom prst="straightConnector1">
            <a:avLst/>
          </a:prstGeom>
          <a:ln/>
        </p:spPr>
        <p:style>
          <a:lnRef idx="3">
            <a:schemeClr val="accent5"/>
          </a:lnRef>
          <a:fillRef idx="0">
            <a:schemeClr val="accent5"/>
          </a:fillRef>
          <a:effectRef idx="2">
            <a:schemeClr val="accent5"/>
          </a:effectRef>
          <a:fontRef idx="minor">
            <a:schemeClr val="tx1"/>
          </a:fontRef>
        </p:style>
      </p:cxnSp>
      <p:cxnSp>
        <p:nvCxnSpPr>
          <p:cNvPr id="78" name="직선 연결선 22"/>
          <p:cNvCxnSpPr/>
          <p:nvPr/>
        </p:nvCxnSpPr>
        <p:spPr>
          <a:xfrm>
            <a:off x="5913073" y="2179420"/>
            <a:ext cx="0" cy="2160000"/>
          </a:xfrm>
          <a:prstGeom prst="straightConnector1">
            <a:avLst/>
          </a:prstGeom>
          <a:noFill/>
          <a:ln w="9528" cap="flat">
            <a:solidFill>
              <a:srgbClr val="000000"/>
            </a:solidFill>
            <a:custDash>
              <a:ds d="299906" sp="299906"/>
              <a:ds d="100000" sp="299906"/>
            </a:custDash>
            <a:miter/>
          </a:ln>
        </p:spPr>
      </p:cxnSp>
      <p:cxnSp>
        <p:nvCxnSpPr>
          <p:cNvPr id="79" name="직선 화살표 연결선 78"/>
          <p:cNvCxnSpPr/>
          <p:nvPr/>
        </p:nvCxnSpPr>
        <p:spPr>
          <a:xfrm>
            <a:off x="5489615" y="2299133"/>
            <a:ext cx="430957" cy="0"/>
          </a:xfrm>
          <a:prstGeom prst="straightConnector1">
            <a:avLst/>
          </a:prstGeom>
          <a:noFill/>
          <a:ln w="9528" cap="flat">
            <a:solidFill>
              <a:srgbClr val="4A7EBB"/>
            </a:solidFill>
            <a:prstDash val="solid"/>
            <a:miter/>
            <a:headEnd type="arrow"/>
            <a:tailEnd type="arrow"/>
          </a:ln>
        </p:spPr>
      </p:cxnSp>
      <p:sp>
        <p:nvSpPr>
          <p:cNvPr id="80" name="TextBox 92"/>
          <p:cNvSpPr txBox="1"/>
          <p:nvPr/>
        </p:nvSpPr>
        <p:spPr>
          <a:xfrm>
            <a:off x="5388473" y="1889235"/>
            <a:ext cx="622285" cy="430883"/>
          </a:xfrm>
          <a:prstGeom prst="rect">
            <a:avLst/>
          </a:prstGeom>
          <a:noFill/>
          <a:ln cap="flat">
            <a:noFill/>
          </a:ln>
        </p:spPr>
        <p:txBody>
          <a:bodyPr vert="horz" wrap="none" lIns="91440" tIns="45720" rIns="91440" bIns="45720" anchor="t" anchorCtr="1"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맑은 고딕"/>
              </a:rPr>
              <a:t>Zero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000000"/>
                </a:solidFill>
                <a:uFillTx/>
                <a:latin typeface="Arial"/>
                <a:ea typeface="맑은 고딕"/>
              </a:rPr>
              <a:t>current</a:t>
            </a:r>
            <a:endParaRPr lang="en-US" sz="1100" b="0" i="0" u="none" strike="noStrike" kern="1200" cap="none" spc="0" baseline="0">
              <a:solidFill>
                <a:srgbClr val="000000"/>
              </a:solidFill>
              <a:uFillTx/>
              <a:latin typeface="Arial"/>
              <a:ea typeface="맑은 고딕"/>
            </a:endParaRPr>
          </a:p>
        </p:txBody>
      </p:sp>
      <p:cxnSp>
        <p:nvCxnSpPr>
          <p:cNvPr id="81" name="직선 화살표 연결선 80"/>
          <p:cNvCxnSpPr/>
          <p:nvPr/>
        </p:nvCxnSpPr>
        <p:spPr>
          <a:xfrm>
            <a:off x="5494909" y="4293869"/>
            <a:ext cx="418164" cy="0"/>
          </a:xfrm>
          <a:prstGeom prst="straightConnector1">
            <a:avLst/>
          </a:prstGeom>
          <a:noFill/>
          <a:ln w="9528" cap="flat">
            <a:solidFill>
              <a:srgbClr val="00B050"/>
            </a:solidFill>
            <a:prstDash val="solid"/>
            <a:miter/>
            <a:headEnd type="arrow"/>
            <a:tailEnd type="arrow"/>
          </a:ln>
        </p:spPr>
      </p:cxnSp>
      <p:sp>
        <p:nvSpPr>
          <p:cNvPr id="82" name="TextBox 35"/>
          <p:cNvSpPr txBox="1"/>
          <p:nvPr/>
        </p:nvSpPr>
        <p:spPr>
          <a:xfrm>
            <a:off x="5536317" y="4280016"/>
            <a:ext cx="370614" cy="230832"/>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dirty="0" smtClean="0">
                <a:solidFill>
                  <a:srgbClr val="000000"/>
                </a:solidFill>
                <a:uFillTx/>
                <a:latin typeface="Arial" pitchFamily="34"/>
                <a:ea typeface="맑은 고딕" pitchFamily="50"/>
                <a:cs typeface="Arial" pitchFamily="34"/>
              </a:rPr>
              <a:t>15s</a:t>
            </a:r>
            <a:endParaRPr lang="en-US" sz="900" b="0" i="0" u="none" strike="noStrike" kern="0" cap="none" spc="0" baseline="0" dirty="0">
              <a:solidFill>
                <a:srgbClr val="000000"/>
              </a:solidFill>
              <a:uFillTx/>
              <a:latin typeface="Arial" pitchFamily="34"/>
              <a:ea typeface="맑은 고딕" pitchFamily="50"/>
              <a:cs typeface="Arial" pitchFamily="34"/>
            </a:endParaRPr>
          </a:p>
        </p:txBody>
      </p:sp>
      <p:cxnSp>
        <p:nvCxnSpPr>
          <p:cNvPr id="83" name="직선 연결선 63"/>
          <p:cNvCxnSpPr/>
          <p:nvPr/>
        </p:nvCxnSpPr>
        <p:spPr>
          <a:xfrm flipH="1">
            <a:off x="595865" y="3862035"/>
            <a:ext cx="450653" cy="0"/>
          </a:xfrm>
          <a:prstGeom prst="straightConnector1">
            <a:avLst/>
          </a:prstGeom>
          <a:noFill/>
          <a:ln w="9528" cap="flat">
            <a:solidFill>
              <a:srgbClr val="000000"/>
            </a:solidFill>
            <a:custDash>
              <a:ds d="299906" sp="299906"/>
              <a:ds d="100000" sp="299906"/>
            </a:custDash>
            <a:miter/>
          </a:ln>
        </p:spPr>
      </p:cxnSp>
      <p:cxnSp>
        <p:nvCxnSpPr>
          <p:cNvPr id="84" name="직선 연결선 63"/>
          <p:cNvCxnSpPr/>
          <p:nvPr/>
        </p:nvCxnSpPr>
        <p:spPr>
          <a:xfrm flipH="1">
            <a:off x="628527" y="3294567"/>
            <a:ext cx="1517566" cy="0"/>
          </a:xfrm>
          <a:prstGeom prst="straightConnector1">
            <a:avLst/>
          </a:prstGeom>
          <a:noFill/>
          <a:ln w="9528" cap="flat">
            <a:solidFill>
              <a:srgbClr val="000000"/>
            </a:solidFill>
            <a:custDash>
              <a:ds d="299906" sp="299906"/>
              <a:ds d="100000" sp="299906"/>
            </a:custDash>
            <a:miter/>
          </a:ln>
        </p:spPr>
      </p:cxnSp>
      <p:cxnSp>
        <p:nvCxnSpPr>
          <p:cNvPr id="85" name="직선 연결선 63"/>
          <p:cNvCxnSpPr/>
          <p:nvPr/>
        </p:nvCxnSpPr>
        <p:spPr>
          <a:xfrm flipH="1">
            <a:off x="595865" y="3610511"/>
            <a:ext cx="2077370" cy="0"/>
          </a:xfrm>
          <a:prstGeom prst="straightConnector1">
            <a:avLst/>
          </a:prstGeom>
          <a:noFill/>
          <a:ln w="9528" cap="flat">
            <a:solidFill>
              <a:srgbClr val="000000"/>
            </a:solidFill>
            <a:custDash>
              <a:ds d="299906" sp="299906"/>
              <a:ds d="100000" sp="299906"/>
            </a:custDash>
            <a:miter/>
          </a:ln>
        </p:spPr>
      </p:cxnSp>
      <p:sp>
        <p:nvSpPr>
          <p:cNvPr id="86" name="TextBox 33"/>
          <p:cNvSpPr txBox="1"/>
          <p:nvPr/>
        </p:nvSpPr>
        <p:spPr>
          <a:xfrm>
            <a:off x="3753361" y="4207916"/>
            <a:ext cx="575797"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000000"/>
                </a:solidFill>
                <a:uFillTx/>
                <a:latin typeface="Arial"/>
                <a:ea typeface="맑은 고딕" pitchFamily="50"/>
              </a:rPr>
              <a:t>0.5hour</a:t>
            </a:r>
          </a:p>
        </p:txBody>
      </p:sp>
      <p:cxnSp>
        <p:nvCxnSpPr>
          <p:cNvPr id="87" name="직선 화살표 연결선 86"/>
          <p:cNvCxnSpPr/>
          <p:nvPr/>
        </p:nvCxnSpPr>
        <p:spPr>
          <a:xfrm>
            <a:off x="3642015" y="4192307"/>
            <a:ext cx="652342" cy="0"/>
          </a:xfrm>
          <a:prstGeom prst="straightConnector1">
            <a:avLst/>
          </a:prstGeom>
          <a:noFill/>
          <a:ln w="9528" cap="flat">
            <a:solidFill>
              <a:srgbClr val="00B050"/>
            </a:solidFill>
            <a:prstDash val="solid"/>
            <a:miter/>
            <a:headEnd type="arrow"/>
            <a:tailEnd type="arrow"/>
          </a:ln>
        </p:spPr>
      </p:cxnSp>
      <p:sp>
        <p:nvSpPr>
          <p:cNvPr id="88" name="TextBox 42"/>
          <p:cNvSpPr txBox="1"/>
          <p:nvPr/>
        </p:nvSpPr>
        <p:spPr>
          <a:xfrm>
            <a:off x="142825" y="3169880"/>
            <a:ext cx="510079"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Arial"/>
                <a:ea typeface="맑은 고딕"/>
              </a:rPr>
              <a:t>55 kA</a:t>
            </a:r>
          </a:p>
        </p:txBody>
      </p:sp>
      <p:sp>
        <p:nvSpPr>
          <p:cNvPr id="89" name="TextBox 42"/>
          <p:cNvSpPr txBox="1"/>
          <p:nvPr/>
        </p:nvSpPr>
        <p:spPr>
          <a:xfrm>
            <a:off x="142825" y="3496458"/>
            <a:ext cx="510079"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Arial"/>
                <a:ea typeface="맑은 고딕"/>
              </a:rPr>
              <a:t>35 kA</a:t>
            </a:r>
          </a:p>
        </p:txBody>
      </p:sp>
      <p:sp>
        <p:nvSpPr>
          <p:cNvPr id="90" name="TextBox 42"/>
          <p:cNvSpPr txBox="1"/>
          <p:nvPr/>
        </p:nvSpPr>
        <p:spPr>
          <a:xfrm>
            <a:off x="142825" y="3746830"/>
            <a:ext cx="510079"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Arial"/>
                <a:ea typeface="맑은 고딕"/>
              </a:rPr>
              <a:t>15 kA</a:t>
            </a:r>
          </a:p>
        </p:txBody>
      </p:sp>
      <p:cxnSp>
        <p:nvCxnSpPr>
          <p:cNvPr id="91" name="직선 연결선 63"/>
          <p:cNvCxnSpPr/>
          <p:nvPr/>
        </p:nvCxnSpPr>
        <p:spPr>
          <a:xfrm>
            <a:off x="1046518" y="3898830"/>
            <a:ext cx="0" cy="340084"/>
          </a:xfrm>
          <a:prstGeom prst="straightConnector1">
            <a:avLst/>
          </a:prstGeom>
          <a:noFill/>
          <a:ln w="9528" cap="flat">
            <a:solidFill>
              <a:srgbClr val="000000"/>
            </a:solidFill>
            <a:custDash>
              <a:ds d="299906" sp="299906"/>
              <a:ds d="100000" sp="299906"/>
            </a:custDash>
            <a:miter/>
          </a:ln>
        </p:spPr>
      </p:cxnSp>
      <p:cxnSp>
        <p:nvCxnSpPr>
          <p:cNvPr id="92" name="직선 연결선 63"/>
          <p:cNvCxnSpPr/>
          <p:nvPr/>
        </p:nvCxnSpPr>
        <p:spPr>
          <a:xfrm>
            <a:off x="1431407" y="3876491"/>
            <a:ext cx="0" cy="340084"/>
          </a:xfrm>
          <a:prstGeom prst="straightConnector1">
            <a:avLst/>
          </a:prstGeom>
          <a:noFill/>
          <a:ln w="9528" cap="flat">
            <a:solidFill>
              <a:srgbClr val="000000"/>
            </a:solidFill>
            <a:custDash>
              <a:ds d="299906" sp="299906"/>
              <a:ds d="100000" sp="299906"/>
            </a:custDash>
            <a:miter/>
          </a:ln>
        </p:spPr>
      </p:cxnSp>
      <p:cxnSp>
        <p:nvCxnSpPr>
          <p:cNvPr id="93" name="직선 연결선 63"/>
          <p:cNvCxnSpPr/>
          <p:nvPr/>
        </p:nvCxnSpPr>
        <p:spPr>
          <a:xfrm>
            <a:off x="2130292" y="3321396"/>
            <a:ext cx="0" cy="906435"/>
          </a:xfrm>
          <a:prstGeom prst="straightConnector1">
            <a:avLst/>
          </a:prstGeom>
          <a:noFill/>
          <a:ln w="9528" cap="flat">
            <a:solidFill>
              <a:srgbClr val="000000"/>
            </a:solidFill>
            <a:custDash>
              <a:ds d="299906" sp="299906"/>
              <a:ds d="100000" sp="299906"/>
            </a:custDash>
            <a:miter/>
          </a:ln>
        </p:spPr>
      </p:cxnSp>
      <p:cxnSp>
        <p:nvCxnSpPr>
          <p:cNvPr id="94" name="직선 연결선 63"/>
          <p:cNvCxnSpPr/>
          <p:nvPr/>
        </p:nvCxnSpPr>
        <p:spPr>
          <a:xfrm>
            <a:off x="2393758" y="3298051"/>
            <a:ext cx="0" cy="997071"/>
          </a:xfrm>
          <a:prstGeom prst="straightConnector1">
            <a:avLst/>
          </a:prstGeom>
          <a:noFill/>
          <a:ln w="9528" cap="flat">
            <a:solidFill>
              <a:srgbClr val="000000"/>
            </a:solidFill>
            <a:custDash>
              <a:ds d="299906" sp="299906"/>
              <a:ds d="100000" sp="299906"/>
            </a:custDash>
            <a:miter/>
          </a:ln>
        </p:spPr>
      </p:cxnSp>
      <p:cxnSp>
        <p:nvCxnSpPr>
          <p:cNvPr id="95" name="직선 연결선 63"/>
          <p:cNvCxnSpPr/>
          <p:nvPr/>
        </p:nvCxnSpPr>
        <p:spPr>
          <a:xfrm>
            <a:off x="2673235" y="3614543"/>
            <a:ext cx="0" cy="613288"/>
          </a:xfrm>
          <a:prstGeom prst="straightConnector1">
            <a:avLst/>
          </a:prstGeom>
          <a:noFill/>
          <a:ln w="9528" cap="flat">
            <a:solidFill>
              <a:srgbClr val="000000"/>
            </a:solidFill>
            <a:custDash>
              <a:ds d="299906" sp="299906"/>
              <a:ds d="100000" sp="299906"/>
            </a:custDash>
            <a:miter/>
          </a:ln>
        </p:spPr>
      </p:cxnSp>
      <p:cxnSp>
        <p:nvCxnSpPr>
          <p:cNvPr id="96" name="직선 연결선 63"/>
          <p:cNvCxnSpPr/>
          <p:nvPr/>
        </p:nvCxnSpPr>
        <p:spPr>
          <a:xfrm>
            <a:off x="2870920" y="3651101"/>
            <a:ext cx="0" cy="613279"/>
          </a:xfrm>
          <a:prstGeom prst="straightConnector1">
            <a:avLst/>
          </a:prstGeom>
          <a:noFill/>
          <a:ln w="9528" cap="flat">
            <a:solidFill>
              <a:srgbClr val="000000"/>
            </a:solidFill>
            <a:custDash>
              <a:ds d="299906" sp="299906"/>
              <a:ds d="100000" sp="299906"/>
            </a:custDash>
            <a:miter/>
          </a:ln>
        </p:spPr>
      </p:cxnSp>
      <p:sp>
        <p:nvSpPr>
          <p:cNvPr id="97" name="TextBox 62"/>
          <p:cNvSpPr txBox="1"/>
          <p:nvPr/>
        </p:nvSpPr>
        <p:spPr>
          <a:xfrm>
            <a:off x="655603" y="4033549"/>
            <a:ext cx="473201"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000000"/>
                </a:solidFill>
                <a:uFillTx/>
                <a:latin typeface="Arial"/>
                <a:ea typeface="맑은 고딕"/>
              </a:rPr>
              <a:t>0.45h</a:t>
            </a:r>
            <a:endParaRPr lang="en-US" sz="900" b="0" i="0" u="none" strike="noStrike" kern="1200" cap="none" spc="0" baseline="0">
              <a:solidFill>
                <a:srgbClr val="000000"/>
              </a:solidFill>
              <a:uFillTx/>
              <a:latin typeface="Arial"/>
              <a:ea typeface="맑은 고딕"/>
            </a:endParaRPr>
          </a:p>
        </p:txBody>
      </p:sp>
      <p:sp>
        <p:nvSpPr>
          <p:cNvPr id="98" name="TextBox 62"/>
          <p:cNvSpPr txBox="1"/>
          <p:nvPr/>
        </p:nvSpPr>
        <p:spPr>
          <a:xfrm>
            <a:off x="1021747" y="4033485"/>
            <a:ext cx="473201"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000000"/>
                </a:solidFill>
                <a:uFillTx/>
                <a:latin typeface="Arial"/>
                <a:ea typeface="맑은 고딕"/>
              </a:rPr>
              <a:t>0.35h</a:t>
            </a:r>
            <a:endParaRPr lang="en-US" sz="900" b="0" i="0" u="none" strike="noStrike" kern="1200" cap="none" spc="0" baseline="0">
              <a:solidFill>
                <a:srgbClr val="000000"/>
              </a:solidFill>
              <a:uFillTx/>
              <a:latin typeface="Arial"/>
              <a:ea typeface="맑은 고딕"/>
            </a:endParaRPr>
          </a:p>
        </p:txBody>
      </p:sp>
      <p:sp>
        <p:nvSpPr>
          <p:cNvPr id="99" name="TextBox 62"/>
          <p:cNvSpPr txBox="1"/>
          <p:nvPr/>
        </p:nvSpPr>
        <p:spPr>
          <a:xfrm>
            <a:off x="1600416" y="4043561"/>
            <a:ext cx="409084"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000000"/>
                </a:solidFill>
                <a:uFillTx/>
                <a:latin typeface="Arial"/>
                <a:ea typeface="맑은 고딕"/>
              </a:rPr>
              <a:t>1.2h</a:t>
            </a:r>
            <a:endParaRPr lang="en-US" sz="900" b="0" i="0" u="none" strike="noStrike" kern="1200" cap="none" spc="0" baseline="0">
              <a:solidFill>
                <a:srgbClr val="000000"/>
              </a:solidFill>
              <a:uFillTx/>
              <a:latin typeface="Arial"/>
              <a:ea typeface="맑은 고딕"/>
            </a:endParaRPr>
          </a:p>
        </p:txBody>
      </p:sp>
      <p:sp>
        <p:nvSpPr>
          <p:cNvPr id="100" name="TextBox 62"/>
          <p:cNvSpPr txBox="1"/>
          <p:nvPr/>
        </p:nvSpPr>
        <p:spPr>
          <a:xfrm>
            <a:off x="2067994" y="4032671"/>
            <a:ext cx="409084"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000000"/>
                </a:solidFill>
                <a:uFillTx/>
                <a:latin typeface="Arial"/>
                <a:ea typeface="맑은 고딕"/>
              </a:rPr>
              <a:t>0.2h</a:t>
            </a:r>
            <a:endParaRPr lang="en-US" sz="900" b="0" i="0" u="none" strike="noStrike" kern="1200" cap="none" spc="0" baseline="0">
              <a:solidFill>
                <a:srgbClr val="000000"/>
              </a:solidFill>
              <a:uFillTx/>
              <a:latin typeface="Arial"/>
              <a:ea typeface="맑은 고딕"/>
            </a:endParaRPr>
          </a:p>
        </p:txBody>
      </p:sp>
      <p:sp>
        <p:nvSpPr>
          <p:cNvPr id="101" name="TextBox 62"/>
          <p:cNvSpPr txBox="1"/>
          <p:nvPr/>
        </p:nvSpPr>
        <p:spPr>
          <a:xfrm>
            <a:off x="2351028" y="4032671"/>
            <a:ext cx="409084"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000000"/>
                </a:solidFill>
                <a:uFillTx/>
                <a:latin typeface="Arial"/>
                <a:ea typeface="맑은 고딕"/>
              </a:rPr>
              <a:t>0.6h</a:t>
            </a:r>
            <a:endParaRPr lang="en-US" sz="900" b="0" i="0" u="none" strike="noStrike" kern="1200" cap="none" spc="0" baseline="0">
              <a:solidFill>
                <a:srgbClr val="000000"/>
              </a:solidFill>
              <a:uFillTx/>
              <a:latin typeface="Arial"/>
              <a:ea typeface="맑은 고딕"/>
            </a:endParaRPr>
          </a:p>
        </p:txBody>
      </p:sp>
      <p:sp>
        <p:nvSpPr>
          <p:cNvPr id="102" name="TextBox 62"/>
          <p:cNvSpPr txBox="1"/>
          <p:nvPr/>
        </p:nvSpPr>
        <p:spPr>
          <a:xfrm>
            <a:off x="2579628" y="4043552"/>
            <a:ext cx="409084"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a:solidFill>
                  <a:srgbClr val="000000"/>
                </a:solidFill>
                <a:uFillTx/>
                <a:latin typeface="Arial"/>
                <a:ea typeface="맑은 고딕"/>
              </a:rPr>
              <a:t>0.2h</a:t>
            </a:r>
            <a:endParaRPr lang="en-US" sz="900" b="0" i="0" u="none" strike="noStrike" kern="1200" cap="none" spc="0" baseline="0">
              <a:solidFill>
                <a:srgbClr val="000000"/>
              </a:solidFill>
              <a:uFillTx/>
              <a:latin typeface="Arial"/>
              <a:ea typeface="맑은 고딕"/>
            </a:endParaRPr>
          </a:p>
        </p:txBody>
      </p:sp>
      <p:sp>
        <p:nvSpPr>
          <p:cNvPr id="103" name="TextBox 62"/>
          <p:cNvSpPr txBox="1"/>
          <p:nvPr/>
        </p:nvSpPr>
        <p:spPr>
          <a:xfrm>
            <a:off x="3102153" y="4032662"/>
            <a:ext cx="312907" cy="230831"/>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0" cap="none" spc="0" baseline="0" dirty="0">
                <a:solidFill>
                  <a:srgbClr val="000000"/>
                </a:solidFill>
                <a:uFillTx/>
                <a:latin typeface="Arial"/>
                <a:ea typeface="맑은 고딕"/>
              </a:rPr>
              <a:t>1h</a:t>
            </a:r>
            <a:endParaRPr lang="en-US" sz="900" b="0" i="0" u="none" strike="noStrike" kern="1200" cap="none" spc="0" baseline="0" dirty="0">
              <a:solidFill>
                <a:srgbClr val="000000"/>
              </a:solidFill>
              <a:uFillTx/>
              <a:latin typeface="Arial"/>
              <a:ea typeface="맑은 고딕"/>
            </a:endParaRPr>
          </a:p>
        </p:txBody>
      </p:sp>
      <p:sp>
        <p:nvSpPr>
          <p:cNvPr id="104" name="TextBox 130"/>
          <p:cNvSpPr txBox="1"/>
          <p:nvPr/>
        </p:nvSpPr>
        <p:spPr>
          <a:xfrm>
            <a:off x="3396297" y="4239473"/>
            <a:ext cx="324127"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0000"/>
                </a:solidFill>
                <a:uFillTx/>
                <a:latin typeface="Arial"/>
                <a:ea typeface="맑은 고딕"/>
              </a:rPr>
              <a:t>T1</a:t>
            </a:r>
          </a:p>
        </p:txBody>
      </p:sp>
      <p:sp>
        <p:nvSpPr>
          <p:cNvPr id="105" name="TextBox 131"/>
          <p:cNvSpPr txBox="1"/>
          <p:nvPr/>
        </p:nvSpPr>
        <p:spPr>
          <a:xfrm>
            <a:off x="4444803" y="4245845"/>
            <a:ext cx="324127"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0000"/>
                </a:solidFill>
                <a:uFillTx/>
                <a:latin typeface="Arial"/>
                <a:ea typeface="맑은 고딕"/>
              </a:rPr>
              <a:t>T2</a:t>
            </a:r>
          </a:p>
        </p:txBody>
      </p:sp>
      <p:sp>
        <p:nvSpPr>
          <p:cNvPr id="106" name="TextBox 45"/>
          <p:cNvSpPr txBox="1"/>
          <p:nvPr/>
        </p:nvSpPr>
        <p:spPr>
          <a:xfrm>
            <a:off x="5305660" y="4312336"/>
            <a:ext cx="333746"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0000"/>
                </a:solidFill>
                <a:uFillTx/>
                <a:latin typeface="Arial"/>
                <a:ea typeface="맑은 고딕"/>
              </a:rPr>
              <a:t>T3</a:t>
            </a:r>
          </a:p>
        </p:txBody>
      </p:sp>
      <p:sp>
        <p:nvSpPr>
          <p:cNvPr id="107" name="TextBox 45"/>
          <p:cNvSpPr txBox="1"/>
          <p:nvPr/>
        </p:nvSpPr>
        <p:spPr>
          <a:xfrm>
            <a:off x="5782732" y="4304241"/>
            <a:ext cx="333746"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dirty="0">
                <a:solidFill>
                  <a:srgbClr val="000000"/>
                </a:solidFill>
                <a:uFillTx/>
                <a:latin typeface="Arial"/>
                <a:ea typeface="맑은 고딕"/>
              </a:rPr>
              <a:t>T4</a:t>
            </a:r>
            <a:endParaRPr lang="en-US" sz="1000" b="0" i="0" u="none" strike="noStrike" kern="1200" cap="none" spc="0" baseline="0" dirty="0">
              <a:solidFill>
                <a:srgbClr val="000000"/>
              </a:solidFill>
              <a:uFillTx/>
              <a:latin typeface="Arial"/>
              <a:ea typeface="맑은 고딕"/>
            </a:endParaRPr>
          </a:p>
        </p:txBody>
      </p:sp>
      <p:cxnSp>
        <p:nvCxnSpPr>
          <p:cNvPr id="108" name="직선 연결선 96"/>
          <p:cNvCxnSpPr/>
          <p:nvPr/>
        </p:nvCxnSpPr>
        <p:spPr>
          <a:xfrm>
            <a:off x="6232839" y="2097959"/>
            <a:ext cx="267023" cy="0"/>
          </a:xfrm>
          <a:prstGeom prst="straightConnector1">
            <a:avLst/>
          </a:prstGeom>
          <a:ln/>
        </p:spPr>
        <p:style>
          <a:lnRef idx="3">
            <a:schemeClr val="accent5"/>
          </a:lnRef>
          <a:fillRef idx="0">
            <a:schemeClr val="accent5"/>
          </a:fillRef>
          <a:effectRef idx="2">
            <a:schemeClr val="accent5"/>
          </a:effectRef>
          <a:fontRef idx="minor">
            <a:schemeClr val="tx1"/>
          </a:fontRef>
        </p:style>
      </p:cxnSp>
      <p:sp>
        <p:nvSpPr>
          <p:cNvPr id="109" name="TextBox 97"/>
          <p:cNvSpPr txBox="1"/>
          <p:nvPr/>
        </p:nvSpPr>
        <p:spPr>
          <a:xfrm>
            <a:off x="6472643" y="1967154"/>
            <a:ext cx="1960252" cy="246221"/>
          </a:xfrm>
          <a:prstGeom prst="rect">
            <a:avLst/>
          </a:prstGeom>
          <a:noFill/>
          <a:ln cap="flat">
            <a:noFill/>
          </a:ln>
        </p:spPr>
        <p:txBody>
          <a:bodyPr vert="horz" wrap="squar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0000"/>
                </a:solidFill>
                <a:uFillTx/>
                <a:latin typeface="Arial"/>
                <a:ea typeface="맑은 고딕"/>
              </a:rPr>
              <a:t>TF coil </a:t>
            </a:r>
            <a:r>
              <a:rPr lang="en-US" sz="1000" b="0" i="0" u="none" strike="noStrike" kern="1200" cap="none" spc="0" baseline="0" dirty="0" smtClean="0">
                <a:solidFill>
                  <a:srgbClr val="000000"/>
                </a:solidFill>
                <a:uFillTx/>
                <a:latin typeface="Arial"/>
                <a:ea typeface="맑은 고딕"/>
              </a:rPr>
              <a:t>current (commend)</a:t>
            </a:r>
            <a:endParaRPr lang="en-US" sz="1000" b="0" i="0" u="none" strike="noStrike" kern="1200" cap="none" spc="0" baseline="0" dirty="0">
              <a:solidFill>
                <a:srgbClr val="000000"/>
              </a:solidFill>
              <a:uFillTx/>
              <a:latin typeface="Arial"/>
              <a:ea typeface="맑은 고딕"/>
            </a:endParaRPr>
          </a:p>
        </p:txBody>
      </p:sp>
      <p:sp>
        <p:nvSpPr>
          <p:cNvPr id="110" name="TextBox 98"/>
          <p:cNvSpPr txBox="1"/>
          <p:nvPr/>
        </p:nvSpPr>
        <p:spPr>
          <a:xfrm>
            <a:off x="6471954" y="2145735"/>
            <a:ext cx="1426994" cy="246220"/>
          </a:xfrm>
          <a:prstGeom prst="rect">
            <a:avLst/>
          </a:prstGeom>
          <a:noFill/>
          <a:ln cap="flat">
            <a:noFill/>
          </a:ln>
        </p:spPr>
        <p:txBody>
          <a:bodyPr vert="horz" wrap="non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dirty="0">
                <a:solidFill>
                  <a:srgbClr val="000000"/>
                </a:solidFill>
                <a:uFillTx/>
                <a:latin typeface="Arial"/>
                <a:ea typeface="맑은 고딕"/>
              </a:rPr>
              <a:t>Bypass switch current</a:t>
            </a:r>
          </a:p>
        </p:txBody>
      </p:sp>
      <p:cxnSp>
        <p:nvCxnSpPr>
          <p:cNvPr id="111" name="직선 연결선 99"/>
          <p:cNvCxnSpPr/>
          <p:nvPr/>
        </p:nvCxnSpPr>
        <p:spPr>
          <a:xfrm>
            <a:off x="6240459" y="2262091"/>
            <a:ext cx="267023" cy="0"/>
          </a:xfrm>
          <a:prstGeom prst="straightConnector1">
            <a:avLst/>
          </a:prstGeom>
          <a:ln>
            <a:solidFill>
              <a:srgbClr val="7030A0"/>
            </a:solidFill>
          </a:ln>
        </p:spPr>
        <p:style>
          <a:lnRef idx="3">
            <a:schemeClr val="accent5"/>
          </a:lnRef>
          <a:fillRef idx="0">
            <a:schemeClr val="accent5"/>
          </a:fillRef>
          <a:effectRef idx="2">
            <a:schemeClr val="accent5"/>
          </a:effectRef>
          <a:fontRef idx="minor">
            <a:schemeClr val="tx1"/>
          </a:fontRef>
        </p:style>
      </p:cxnSp>
      <p:cxnSp>
        <p:nvCxnSpPr>
          <p:cNvPr id="112" name="직선 연결선 10"/>
          <p:cNvCxnSpPr/>
          <p:nvPr/>
        </p:nvCxnSpPr>
        <p:spPr>
          <a:xfrm>
            <a:off x="589715" y="4914826"/>
            <a:ext cx="5617265" cy="0"/>
          </a:xfrm>
          <a:prstGeom prst="straightConnector1">
            <a:avLst/>
          </a:prstGeom>
          <a:noFill/>
          <a:ln w="9528" cap="flat">
            <a:solidFill>
              <a:srgbClr val="000000"/>
            </a:solidFill>
            <a:prstDash val="solid"/>
            <a:miter/>
            <a:tailEnd type="arrow"/>
          </a:ln>
        </p:spPr>
      </p:cxnSp>
      <p:sp>
        <p:nvSpPr>
          <p:cNvPr id="113" name="TextBox 41"/>
          <p:cNvSpPr txBox="1"/>
          <p:nvPr/>
        </p:nvSpPr>
        <p:spPr>
          <a:xfrm>
            <a:off x="589715" y="4652660"/>
            <a:ext cx="2941544" cy="246221"/>
          </a:xfrm>
          <a:prstGeom prst="rect">
            <a:avLst/>
          </a:prstGeom>
          <a:noFill/>
          <a:ln cap="flat">
            <a:noFill/>
          </a:ln>
        </p:spPr>
        <p:txBody>
          <a:bodyPr vert="horz" wrap="square" lIns="91440" tIns="45720" rIns="91440" bIns="45720" anchor="t" anchorCtr="0" compatLnSpc="1">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sz="1800" b="0" i="0" u="none" strike="noStrike" kern="0" cap="none" spc="0" baseline="0">
                <a:solidFill>
                  <a:srgbClr val="000000"/>
                </a:solidFill>
                <a:uFillTx/>
              </a:defRPr>
            </a:pPr>
            <a:r>
              <a:rPr lang="en-US" sz="1000" kern="0" dirty="0">
                <a:solidFill>
                  <a:srgbClr val="000000"/>
                </a:solidFill>
                <a:latin typeface="Arial"/>
                <a:ea typeface="맑은 고딕"/>
              </a:rPr>
              <a:t>Accelerated </a:t>
            </a:r>
            <a:r>
              <a:rPr lang="en-US" sz="1000" kern="0" dirty="0" smtClean="0">
                <a:solidFill>
                  <a:srgbClr val="000000"/>
                </a:solidFill>
                <a:latin typeface="Arial"/>
                <a:ea typeface="맑은 고딕"/>
              </a:rPr>
              <a:t>discharge </a:t>
            </a:r>
            <a:r>
              <a:rPr lang="en-US" sz="1000" b="0" i="0" u="none" strike="noStrike" kern="0" cap="none" spc="0" baseline="0" dirty="0" smtClean="0">
                <a:solidFill>
                  <a:srgbClr val="000000"/>
                </a:solidFill>
                <a:uFillTx/>
                <a:latin typeface="Arial"/>
                <a:ea typeface="맑은 고딕"/>
              </a:rPr>
              <a:t>command (</a:t>
            </a:r>
            <a:r>
              <a:rPr lang="en-US" altLang="ko-KR" sz="1000" kern="0" dirty="0" smtClean="0">
                <a:solidFill>
                  <a:srgbClr val="000000"/>
                </a:solidFill>
                <a:latin typeface="Arial"/>
                <a:ea typeface="맑은 고딕"/>
              </a:rPr>
              <a:t>MCS → LCC</a:t>
            </a:r>
            <a:r>
              <a:rPr lang="en-US" altLang="ko-KR" sz="1000" dirty="0" smtClean="0">
                <a:solidFill>
                  <a:srgbClr val="000000"/>
                </a:solidFill>
                <a:latin typeface="Arial"/>
                <a:ea typeface="맑은 고딕"/>
              </a:rPr>
              <a:t>)</a:t>
            </a:r>
            <a:endParaRPr lang="en-US" altLang="ko-KR" sz="1000" dirty="0">
              <a:solidFill>
                <a:srgbClr val="000000"/>
              </a:solidFill>
              <a:latin typeface="Arial"/>
              <a:ea typeface="맑은 고딕"/>
            </a:endParaRPr>
          </a:p>
        </p:txBody>
      </p:sp>
      <p:cxnSp>
        <p:nvCxnSpPr>
          <p:cNvPr id="114" name="직선 연결선 104"/>
          <p:cNvCxnSpPr/>
          <p:nvPr/>
        </p:nvCxnSpPr>
        <p:spPr>
          <a:xfrm flipV="1">
            <a:off x="4301498" y="4665566"/>
            <a:ext cx="0" cy="241264"/>
          </a:xfrm>
          <a:prstGeom prst="straightConnector1">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15" name="직선 연결선 104"/>
          <p:cNvCxnSpPr/>
          <p:nvPr/>
        </p:nvCxnSpPr>
        <p:spPr>
          <a:xfrm>
            <a:off x="4300425" y="4672997"/>
            <a:ext cx="1141454" cy="0"/>
          </a:xfrm>
          <a:prstGeom prst="straightConnector1">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16" name="직선 연결선 104"/>
          <p:cNvCxnSpPr/>
          <p:nvPr/>
        </p:nvCxnSpPr>
        <p:spPr>
          <a:xfrm flipV="1">
            <a:off x="5441879" y="4665566"/>
            <a:ext cx="0" cy="241264"/>
          </a:xfrm>
          <a:prstGeom prst="straightConnector1">
            <a:avLst/>
          </a:prstGeom>
          <a:ln>
            <a:solidFill>
              <a:srgbClr val="FF0000"/>
            </a:solidFill>
          </a:ln>
        </p:spPr>
        <p:style>
          <a:lnRef idx="3">
            <a:schemeClr val="accent3"/>
          </a:lnRef>
          <a:fillRef idx="0">
            <a:schemeClr val="accent3"/>
          </a:fillRef>
          <a:effectRef idx="2">
            <a:schemeClr val="accent3"/>
          </a:effectRef>
          <a:fontRef idx="minor">
            <a:schemeClr val="tx1"/>
          </a:fontRef>
        </p:style>
      </p:cxnSp>
      <p:sp>
        <p:nvSpPr>
          <p:cNvPr id="117" name="Rectangle 3"/>
          <p:cNvSpPr>
            <a:spLocks noChangeArrowheads="1"/>
          </p:cNvSpPr>
          <p:nvPr/>
        </p:nvSpPr>
        <p:spPr bwMode="auto">
          <a:xfrm>
            <a:off x="611560" y="1193646"/>
            <a:ext cx="7704856" cy="131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285750" indent="-285750" defTabSz="912813" latinLnBrk="0">
              <a:lnSpc>
                <a:spcPct val="120000"/>
              </a:lnSpc>
              <a:buFont typeface="Wingdings" pitchFamily="2" charset="2"/>
              <a:buChar char="§"/>
            </a:pPr>
            <a:r>
              <a:rPr lang="en-US" altLang="ko-KR" sz="1600" b="1" dirty="0">
                <a:latin typeface="Arial" panose="020B0604020202020204" pitchFamily="34" charset="0"/>
              </a:rPr>
              <a:t>TFPS </a:t>
            </a:r>
            <a:r>
              <a:rPr lang="en-US" altLang="ko-KR" sz="1600" b="1" dirty="0" smtClean="0">
                <a:latin typeface="Arial" panose="020B0604020202020204" pitchFamily="34" charset="0"/>
              </a:rPr>
              <a:t>Test </a:t>
            </a:r>
            <a:r>
              <a:rPr lang="en-US" altLang="ko-KR" sz="1600" b="1" dirty="0">
                <a:latin typeface="Arial" panose="020B0604020202020204" pitchFamily="34" charset="0"/>
              </a:rPr>
              <a:t>Scenario </a:t>
            </a:r>
            <a:r>
              <a:rPr lang="en-US" altLang="ko-KR" sz="1600" b="1" dirty="0" smtClean="0">
                <a:latin typeface="Arial" panose="020B0604020202020204" pitchFamily="34" charset="0"/>
              </a:rPr>
              <a:t>for Integrated Test (MCS, LCC and RTDS)</a:t>
            </a:r>
          </a:p>
          <a:p>
            <a:pPr lvl="1">
              <a:buSzPct val="100000"/>
              <a:buFont typeface="Wingdings" pitchFamily="2"/>
              <a:buChar char="Ø"/>
            </a:pPr>
            <a:r>
              <a:rPr lang="en-US" altLang="ko-KR" sz="1400" dirty="0" smtClean="0">
                <a:solidFill>
                  <a:srgbClr val="000000"/>
                </a:solidFill>
                <a:latin typeface="Arial" pitchFamily="34"/>
                <a:ea typeface="맑은 고딕" pitchFamily="50"/>
              </a:rPr>
              <a:t> Execute </a:t>
            </a:r>
            <a:r>
              <a:rPr lang="en-US" altLang="ko-KR" sz="1400" dirty="0">
                <a:solidFill>
                  <a:srgbClr val="000000"/>
                </a:solidFill>
                <a:latin typeface="Arial" pitchFamily="34"/>
                <a:ea typeface="맑은 고딕" pitchFamily="50"/>
              </a:rPr>
              <a:t>the sustain mode during charge mode</a:t>
            </a:r>
          </a:p>
          <a:p>
            <a:pPr lvl="1">
              <a:buSzPct val="100000"/>
              <a:buFont typeface="Wingdings" pitchFamily="2"/>
              <a:buChar char="Ø"/>
            </a:pPr>
            <a:r>
              <a:rPr lang="en-US" altLang="ko-KR" sz="1400" dirty="0" smtClean="0">
                <a:solidFill>
                  <a:srgbClr val="000000"/>
                </a:solidFill>
                <a:latin typeface="Arial" pitchFamily="34"/>
                <a:ea typeface="맑은 고딕" pitchFamily="50"/>
              </a:rPr>
              <a:t> Execute </a:t>
            </a:r>
            <a:r>
              <a:rPr lang="en-US" altLang="ko-KR" sz="1400" dirty="0">
                <a:solidFill>
                  <a:srgbClr val="000000"/>
                </a:solidFill>
                <a:latin typeface="Arial" pitchFamily="34"/>
                <a:ea typeface="맑은 고딕" pitchFamily="50"/>
              </a:rPr>
              <a:t>the accelerated discharge during normal operation</a:t>
            </a:r>
          </a:p>
          <a:p>
            <a:pPr marL="285750" indent="-285750" defTabSz="912813" latinLnBrk="0">
              <a:lnSpc>
                <a:spcPct val="120000"/>
              </a:lnSpc>
              <a:buFont typeface="Wingdings" pitchFamily="2" charset="2"/>
              <a:buChar char="§"/>
            </a:pPr>
            <a:endParaRPr lang="en-US" altLang="ko-KR" sz="1600" b="1" dirty="0" smtClean="0">
              <a:latin typeface="Arial" panose="020B0604020202020204" pitchFamily="34" charset="0"/>
            </a:endParaRPr>
          </a:p>
          <a:p>
            <a:pPr marL="285750" indent="-285750" defTabSz="912813" latinLnBrk="0">
              <a:lnSpc>
                <a:spcPct val="120000"/>
              </a:lnSpc>
              <a:buFont typeface="Wingdings" pitchFamily="2" charset="2"/>
              <a:buChar char="§"/>
            </a:pPr>
            <a:endParaRPr lang="en-US" altLang="ko-KR" sz="1600" b="1" dirty="0">
              <a:latin typeface="Arial" panose="020B0604020202020204" pitchFamily="34" charset="0"/>
            </a:endParaRPr>
          </a:p>
        </p:txBody>
      </p:sp>
      <p:sp>
        <p:nvSpPr>
          <p:cNvPr id="2" name="TextBox 1"/>
          <p:cNvSpPr txBox="1"/>
          <p:nvPr/>
        </p:nvSpPr>
        <p:spPr>
          <a:xfrm>
            <a:off x="3877371" y="779848"/>
            <a:ext cx="5266629" cy="369332"/>
          </a:xfrm>
          <a:prstGeom prst="rect">
            <a:avLst/>
          </a:prstGeom>
          <a:noFill/>
        </p:spPr>
        <p:txBody>
          <a:bodyPr wrap="square" rtlCol="0">
            <a:spAutoFit/>
          </a:bodyPr>
          <a:lstStyle/>
          <a:p>
            <a:r>
              <a:rPr lang="en-US" altLang="ko-KR" dirty="0" smtClean="0"/>
              <a:t>※ RTDS : </a:t>
            </a:r>
            <a:r>
              <a:rPr lang="en-US" altLang="ko-KR" b="1" dirty="0"/>
              <a:t>real time power system simulator</a:t>
            </a:r>
            <a:endParaRPr lang="ko-KR" altLang="en-US"/>
          </a:p>
        </p:txBody>
      </p:sp>
    </p:spTree>
    <p:extLst>
      <p:ext uri="{BB962C8B-B14F-4D97-AF65-F5344CB8AC3E}">
        <p14:creationId xmlns:p14="http://schemas.microsoft.com/office/powerpoint/2010/main" val="567621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3</a:t>
            </a:r>
            <a:r>
              <a:rPr lang="en-US" altLang="ko-KR" dirty="0" smtClean="0"/>
              <a:t>. Control System for TFPS</a:t>
            </a:r>
            <a:endParaRPr lang="ko-KR" altLang="en-US" dirty="0"/>
          </a:p>
        </p:txBody>
      </p:sp>
      <p:sp>
        <p:nvSpPr>
          <p:cNvPr id="13" name="Rectangle 3"/>
          <p:cNvSpPr>
            <a:spLocks noChangeArrowheads="1"/>
          </p:cNvSpPr>
          <p:nvPr/>
        </p:nvSpPr>
        <p:spPr bwMode="auto">
          <a:xfrm>
            <a:off x="531813" y="836315"/>
            <a:ext cx="8210550" cy="26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01688" latinLnBrk="1">
              <a:defRPr kumimoji="1" sz="1700">
                <a:solidFill>
                  <a:schemeClr val="tx1"/>
                </a:solidFill>
                <a:latin typeface="굴림" charset="-127"/>
                <a:ea typeface="굴림" charset="-127"/>
              </a:defRPr>
            </a:lvl1pPr>
            <a:lvl2pPr marL="742950" indent="-285750" defTabSz="801688" latinLnBrk="1">
              <a:buSzPct val="120000"/>
              <a:buChar char="•"/>
              <a:defRPr kumimoji="1" sz="1700">
                <a:solidFill>
                  <a:schemeClr val="tx1"/>
                </a:solidFill>
                <a:latin typeface="굴림" charset="-127"/>
                <a:ea typeface="굴림" charset="-127"/>
              </a:defRPr>
            </a:lvl2pPr>
            <a:lvl3pPr marL="1143000" indent="-228600" defTabSz="801688" latinLnBrk="1">
              <a:buChar char="–"/>
              <a:defRPr kumimoji="1" sz="1700">
                <a:solidFill>
                  <a:schemeClr val="tx1"/>
                </a:solidFill>
                <a:latin typeface="굴림" charset="-127"/>
                <a:ea typeface="굴림" charset="-127"/>
              </a:defRPr>
            </a:lvl3pPr>
            <a:lvl4pPr marL="1600200" indent="-228600" defTabSz="801688" latinLnBrk="1">
              <a:buSzPct val="89000"/>
              <a:buChar char="•"/>
              <a:defRPr kumimoji="1" sz="1700">
                <a:solidFill>
                  <a:schemeClr val="tx1"/>
                </a:solidFill>
                <a:latin typeface="굴림" charset="-127"/>
                <a:ea typeface="굴림" charset="-127"/>
              </a:defRPr>
            </a:lvl4pPr>
            <a:lvl5pPr marL="2057400" indent="-228600" defTabSz="801688" latinLnBrk="1">
              <a:buSzPct val="75000"/>
              <a:buChar char="–"/>
              <a:defRPr kumimoji="1" sz="1700">
                <a:solidFill>
                  <a:schemeClr val="tx1"/>
                </a:solidFill>
                <a:latin typeface="굴림" charset="-127"/>
                <a:ea typeface="굴림" charset="-127"/>
              </a:defRPr>
            </a:lvl5pPr>
            <a:lvl6pPr marL="25146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6pPr>
            <a:lvl7pPr marL="29718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7pPr>
            <a:lvl8pPr marL="34290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8pPr>
            <a:lvl9pPr marL="3886200" indent="-228600" defTabSz="801688" eaLnBrk="0" fontAlgn="base" hangingPunct="0">
              <a:spcBef>
                <a:spcPct val="0"/>
              </a:spcBef>
              <a:spcAft>
                <a:spcPct val="0"/>
              </a:spcAft>
              <a:buSzPct val="75000"/>
              <a:buChar char="–"/>
              <a:defRPr kumimoji="1" sz="1700">
                <a:solidFill>
                  <a:schemeClr val="tx1"/>
                </a:solidFill>
                <a:latin typeface="굴림" charset="-127"/>
                <a:ea typeface="굴림" charset="-127"/>
              </a:defRPr>
            </a:lvl9pPr>
          </a:lstStyle>
          <a:p>
            <a:pPr defTabSz="912813">
              <a:lnSpc>
                <a:spcPct val="120000"/>
              </a:lnSpc>
              <a:buFont typeface="Wingdings" pitchFamily="2" charset="2"/>
              <a:buChar char="Ø"/>
              <a:defRPr/>
            </a:pPr>
            <a:r>
              <a:rPr kumimoji="0" lang="en-US" altLang="ko-KR" sz="1600" b="1" dirty="0">
                <a:latin typeface="Arial" panose="020B0604020202020204" pitchFamily="34" charset="0"/>
                <a:ea typeface="맑은 고딕" panose="020B0503020000020004" pitchFamily="50" charset="-127"/>
              </a:rPr>
              <a:t> </a:t>
            </a:r>
            <a:r>
              <a:rPr lang="ko-KR" altLang="en-US" sz="1600" b="1" dirty="0">
                <a:solidFill>
                  <a:schemeClr val="tx2"/>
                </a:solidFill>
                <a:latin typeface="Arial" panose="020B0604020202020204" pitchFamily="34" charset="0"/>
                <a:ea typeface="맑은 고딕" panose="020B0503020000020004" pitchFamily="50" charset="-127"/>
              </a:rPr>
              <a:t>제어기 기술 </a:t>
            </a:r>
            <a:r>
              <a:rPr lang="ko-KR" altLang="en-US" sz="1600" b="1" dirty="0" smtClean="0">
                <a:solidFill>
                  <a:schemeClr val="tx2"/>
                </a:solidFill>
                <a:latin typeface="Arial" panose="020B0604020202020204" pitchFamily="34" charset="0"/>
                <a:ea typeface="맑은 고딕" panose="020B0503020000020004" pitchFamily="50" charset="-127"/>
              </a:rPr>
              <a:t>확립</a:t>
            </a:r>
            <a:endParaRPr lang="ko-KR" altLang="en-US" sz="1600" b="1" dirty="0">
              <a:solidFill>
                <a:schemeClr val="tx2"/>
              </a:solidFill>
              <a:latin typeface="Arial" panose="020B0604020202020204" pitchFamily="34" charset="0"/>
              <a:ea typeface="맑은 고딕" panose="020B0503020000020004" pitchFamily="50" charset="-127"/>
            </a:endParaRPr>
          </a:p>
        </p:txBody>
      </p:sp>
      <p:grpSp>
        <p:nvGrpSpPr>
          <p:cNvPr id="29" name="그룹 28"/>
          <p:cNvGrpSpPr/>
          <p:nvPr/>
        </p:nvGrpSpPr>
        <p:grpSpPr>
          <a:xfrm>
            <a:off x="457724" y="843558"/>
            <a:ext cx="2772308" cy="295200"/>
            <a:chOff x="198022" y="1534634"/>
            <a:chExt cx="2772308" cy="295200"/>
          </a:xfrm>
        </p:grpSpPr>
        <p:sp>
          <p:nvSpPr>
            <p:cNvPr id="30" name="모서리가 둥근 직사각형 29"/>
            <p:cNvSpPr/>
            <p:nvPr/>
          </p:nvSpPr>
          <p:spPr>
            <a:xfrm>
              <a:off x="198022" y="1534634"/>
              <a:ext cx="2772308" cy="295200"/>
            </a:xfrm>
            <a:prstGeom prst="roundRect">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1" name="모서리가 둥근 직사각형 4"/>
            <p:cNvSpPr/>
            <p:nvPr/>
          </p:nvSpPr>
          <p:spPr>
            <a:xfrm>
              <a:off x="212432" y="15490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Integrated Test</a:t>
              </a:r>
              <a:endParaRPr lang="ko-KR" altLang="en-US" sz="1400" b="1" kern="1200" baseline="0" dirty="0">
                <a:latin typeface="Arial" panose="020B0604020202020204" pitchFamily="34" charset="0"/>
                <a:ea typeface="맑은 고딕" panose="020B0503020000020004" pitchFamily="50" charset="-127"/>
              </a:endParaRPr>
            </a:p>
          </p:txBody>
        </p:sp>
      </p:grpSp>
      <p:pic>
        <p:nvPicPr>
          <p:cNvPr id="2" name="그림 1"/>
          <p:cNvPicPr>
            <a:picLocks noChangeAspect="1"/>
          </p:cNvPicPr>
          <p:nvPr/>
        </p:nvPicPr>
        <p:blipFill>
          <a:blip r:embed="rId3"/>
          <a:stretch>
            <a:fillRect/>
          </a:stretch>
        </p:blipFill>
        <p:spPr>
          <a:xfrm>
            <a:off x="217580" y="2486804"/>
            <a:ext cx="4404688" cy="2044622"/>
          </a:xfrm>
          <a:prstGeom prst="rect">
            <a:avLst/>
          </a:prstGeom>
        </p:spPr>
      </p:pic>
      <p:pic>
        <p:nvPicPr>
          <p:cNvPr id="3" name="그림 2"/>
          <p:cNvPicPr>
            <a:picLocks noChangeAspect="1"/>
          </p:cNvPicPr>
          <p:nvPr/>
        </p:nvPicPr>
        <p:blipFill>
          <a:blip r:embed="rId4"/>
          <a:stretch>
            <a:fillRect/>
          </a:stretch>
        </p:blipFill>
        <p:spPr>
          <a:xfrm>
            <a:off x="5220072" y="2479454"/>
            <a:ext cx="3324732" cy="2059323"/>
          </a:xfrm>
          <a:prstGeom prst="rect">
            <a:avLst/>
          </a:prstGeom>
        </p:spPr>
      </p:pic>
      <p:sp>
        <p:nvSpPr>
          <p:cNvPr id="117" name="Rectangle 3"/>
          <p:cNvSpPr/>
          <p:nvPr/>
        </p:nvSpPr>
        <p:spPr>
          <a:xfrm>
            <a:off x="611559" y="1201265"/>
            <a:ext cx="8208913" cy="1477328"/>
          </a:xfrm>
          <a:prstGeom prst="rect">
            <a:avLst/>
          </a:prstGeom>
          <a:noFill/>
          <a:ln cap="flat">
            <a:noFill/>
            <a:prstDash val="solid"/>
          </a:ln>
        </p:spPr>
        <p:txBody>
          <a:bodyPr vert="horz" wrap="square" lIns="0" tIns="0" rIns="0" bIns="0" anchor="t" anchorCtr="0" compatLnSpc="1">
            <a:spAutoFit/>
          </a:bodyPr>
          <a:lstStyle/>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smtClean="0"/>
              <a:t>Duration</a:t>
            </a:r>
            <a:r>
              <a:rPr lang="en-US" altLang="ko-KR" sz="1600" b="1" dirty="0"/>
              <a:t>: </a:t>
            </a:r>
            <a:r>
              <a:rPr lang="en-US" altLang="ko-KR" sz="1600" dirty="0" smtClean="0"/>
              <a:t>25th </a:t>
            </a:r>
            <a:r>
              <a:rPr lang="en-US" altLang="ko-KR" sz="1600" dirty="0"/>
              <a:t>~ </a:t>
            </a:r>
            <a:r>
              <a:rPr lang="en-US" altLang="ko-KR" sz="1600" dirty="0" smtClean="0"/>
              <a:t>28th Apr. 2017</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a:t>Location: </a:t>
            </a:r>
            <a:r>
              <a:rPr lang="en-US" altLang="ko-KR" sz="1600" dirty="0"/>
              <a:t>National Fusion Research Institute (NFRI) (</a:t>
            </a:r>
            <a:r>
              <a:rPr lang="en-US" altLang="ko-KR" sz="1600" dirty="0" smtClean="0"/>
              <a:t>Daejeon)</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dirty="0" smtClean="0"/>
              <a:t>1 KHz Operation</a:t>
            </a:r>
            <a:endParaRPr lang="en-US" altLang="ko-KR" sz="1600" dirty="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US" altLang="ko-KR" sz="1600" b="1" dirty="0" smtClean="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GB" altLang="ko-KR" sz="1600" dirty="0" smtClean="0"/>
          </a:p>
        </p:txBody>
      </p:sp>
      <p:sp>
        <p:nvSpPr>
          <p:cNvPr id="118" name="TextBox 18"/>
          <p:cNvSpPr txBox="1"/>
          <p:nvPr/>
        </p:nvSpPr>
        <p:spPr>
          <a:xfrm>
            <a:off x="113091" y="4538777"/>
            <a:ext cx="4523317"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pitchFamily="34"/>
                <a:ea typeface="맑은 고딕" pitchFamily="50"/>
              </a:rPr>
              <a:t>&lt;</a:t>
            </a:r>
            <a:r>
              <a:rPr lang="en-US" altLang="ko-KR" sz="1400" dirty="0"/>
              <a:t> </a:t>
            </a:r>
            <a:r>
              <a:rPr lang="en-US" altLang="ko-KR" sz="1400" b="1" dirty="0" smtClean="0"/>
              <a:t>Master Control System HMI </a:t>
            </a:r>
            <a:r>
              <a:rPr lang="en-US" sz="1400" b="1" i="0" u="none" strike="noStrike" kern="1200" cap="none" spc="0" baseline="0" dirty="0" smtClean="0">
                <a:solidFill>
                  <a:srgbClr val="000000"/>
                </a:solidFill>
                <a:uFillTx/>
                <a:latin typeface="Arial" pitchFamily="34"/>
                <a:ea typeface="맑은 고딕" pitchFamily="50"/>
              </a:rPr>
              <a:t>&gt;</a:t>
            </a:r>
            <a:endParaRPr lang="en-US" sz="1400" b="1" i="0" u="none" strike="noStrike" kern="1200" cap="none" spc="0" baseline="0" dirty="0">
              <a:solidFill>
                <a:srgbClr val="000000"/>
              </a:solidFill>
              <a:uFillTx/>
              <a:latin typeface="Arial" pitchFamily="34"/>
              <a:ea typeface="맑은 고딕" pitchFamily="50"/>
            </a:endParaRPr>
          </a:p>
        </p:txBody>
      </p:sp>
      <p:sp>
        <p:nvSpPr>
          <p:cNvPr id="119" name="TextBox 18"/>
          <p:cNvSpPr txBox="1"/>
          <p:nvPr/>
        </p:nvSpPr>
        <p:spPr>
          <a:xfrm>
            <a:off x="4348311" y="4568611"/>
            <a:ext cx="4955365"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pitchFamily="34"/>
                <a:ea typeface="맑은 고딕" pitchFamily="50"/>
              </a:rPr>
              <a:t>&lt;</a:t>
            </a:r>
            <a:r>
              <a:rPr lang="en-US" altLang="ko-KR" sz="1400" dirty="0"/>
              <a:t> </a:t>
            </a:r>
            <a:r>
              <a:rPr lang="en-US" altLang="ko-KR" sz="1400" b="1" dirty="0" smtClean="0"/>
              <a:t>Raw Data from Converter captured </a:t>
            </a:r>
            <a:r>
              <a:rPr lang="en-US" altLang="ko-KR" sz="1400" b="1" dirty="0"/>
              <a:t>by O</a:t>
            </a:r>
            <a:r>
              <a:rPr lang="en-US" altLang="ko-KR" sz="1400" b="1" dirty="0" smtClean="0"/>
              <a:t>scilloscope </a:t>
            </a:r>
            <a:r>
              <a:rPr lang="en-US" sz="1400" b="1" i="0" u="none" strike="noStrike" kern="1200" cap="none" spc="0" baseline="0" dirty="0" smtClean="0">
                <a:solidFill>
                  <a:srgbClr val="000000"/>
                </a:solidFill>
                <a:uFillTx/>
                <a:latin typeface="Arial" pitchFamily="34"/>
                <a:ea typeface="맑은 고딕" pitchFamily="50"/>
              </a:rPr>
              <a:t>&gt;</a:t>
            </a:r>
            <a:endParaRPr lang="en-US" sz="1400" b="1" i="0" u="none" strike="noStrike" kern="1200" cap="none" spc="0" baseline="0" dirty="0">
              <a:solidFill>
                <a:srgbClr val="000000"/>
              </a:solidFill>
              <a:uFillTx/>
              <a:latin typeface="Arial" pitchFamily="34"/>
              <a:ea typeface="맑은 고딕" pitchFamily="50"/>
            </a:endParaRPr>
          </a:p>
        </p:txBody>
      </p:sp>
      <p:cxnSp>
        <p:nvCxnSpPr>
          <p:cNvPr id="120" name="직선 화살표 연결선 119"/>
          <p:cNvCxnSpPr/>
          <p:nvPr/>
        </p:nvCxnSpPr>
        <p:spPr>
          <a:xfrm flipH="1" flipV="1">
            <a:off x="2144256" y="3113905"/>
            <a:ext cx="314462" cy="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458718" y="2994677"/>
            <a:ext cx="920445" cy="246221"/>
          </a:xfrm>
          <a:prstGeom prst="rect">
            <a:avLst/>
          </a:prstGeom>
          <a:noFill/>
          <a:ln>
            <a:solidFill>
              <a:srgbClr val="0000FF"/>
            </a:solidFill>
          </a:ln>
        </p:spPr>
        <p:txBody>
          <a:bodyPr wrap="none" rtlCol="0">
            <a:spAutoFit/>
          </a:bodyPr>
          <a:lstStyle/>
          <a:p>
            <a:r>
              <a:rPr lang="en-US" altLang="ko-KR" sz="1000" b="1" dirty="0" smtClean="0">
                <a:solidFill>
                  <a:srgbClr val="0000FF"/>
                </a:solidFill>
              </a:rPr>
              <a:t>Coil Current</a:t>
            </a:r>
            <a:endParaRPr lang="ko-KR" altLang="en-US" sz="1000" b="1" dirty="0">
              <a:solidFill>
                <a:srgbClr val="0000FF"/>
              </a:solidFill>
            </a:endParaRPr>
          </a:p>
        </p:txBody>
      </p:sp>
      <p:cxnSp>
        <p:nvCxnSpPr>
          <p:cNvPr id="123" name="직선 화살표 연결선 122"/>
          <p:cNvCxnSpPr/>
          <p:nvPr/>
        </p:nvCxnSpPr>
        <p:spPr>
          <a:xfrm flipH="1" flipV="1">
            <a:off x="801154" y="3668666"/>
            <a:ext cx="314462" cy="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1115616" y="3540544"/>
            <a:ext cx="2032929" cy="246221"/>
          </a:xfrm>
          <a:prstGeom prst="rect">
            <a:avLst/>
          </a:prstGeom>
          <a:noFill/>
          <a:ln>
            <a:solidFill>
              <a:srgbClr val="FF0000"/>
            </a:solidFill>
          </a:ln>
        </p:spPr>
        <p:txBody>
          <a:bodyPr wrap="none" rtlCol="0">
            <a:spAutoFit/>
          </a:bodyPr>
          <a:lstStyle/>
          <a:p>
            <a:r>
              <a:rPr lang="en-US" altLang="ko-KR" sz="1000" b="1" dirty="0" smtClean="0">
                <a:solidFill>
                  <a:srgbClr val="FF0000"/>
                </a:solidFill>
              </a:rPr>
              <a:t>Reference from Upper System</a:t>
            </a:r>
            <a:endParaRPr lang="ko-KR" altLang="en-US" sz="1000" b="1" dirty="0">
              <a:solidFill>
                <a:srgbClr val="FF0000"/>
              </a:solidFill>
            </a:endParaRPr>
          </a:p>
        </p:txBody>
      </p:sp>
      <p:sp>
        <p:nvSpPr>
          <p:cNvPr id="125" name="직사각형 124"/>
          <p:cNvSpPr/>
          <p:nvPr/>
        </p:nvSpPr>
        <p:spPr>
          <a:xfrm>
            <a:off x="179512" y="2479454"/>
            <a:ext cx="4456896" cy="2059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6" name="직선 화살표 연결선 125"/>
          <p:cNvCxnSpPr/>
          <p:nvPr/>
        </p:nvCxnSpPr>
        <p:spPr>
          <a:xfrm>
            <a:off x="6184350" y="2880683"/>
            <a:ext cx="0" cy="38711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5724128" y="2612795"/>
            <a:ext cx="920445" cy="246221"/>
          </a:xfrm>
          <a:prstGeom prst="rect">
            <a:avLst/>
          </a:prstGeom>
          <a:noFill/>
          <a:ln>
            <a:solidFill>
              <a:srgbClr val="0000FF"/>
            </a:solidFill>
          </a:ln>
        </p:spPr>
        <p:txBody>
          <a:bodyPr wrap="none" rtlCol="0">
            <a:spAutoFit/>
          </a:bodyPr>
          <a:lstStyle/>
          <a:p>
            <a:r>
              <a:rPr lang="en-US" altLang="ko-KR" sz="1000" b="1" dirty="0" smtClean="0">
                <a:solidFill>
                  <a:srgbClr val="0000FF"/>
                </a:solidFill>
              </a:rPr>
              <a:t>Coil Current</a:t>
            </a:r>
            <a:endParaRPr lang="ko-KR" altLang="en-US" sz="1000" b="1" dirty="0">
              <a:solidFill>
                <a:srgbClr val="0000FF"/>
              </a:solidFill>
            </a:endParaRPr>
          </a:p>
        </p:txBody>
      </p:sp>
      <p:cxnSp>
        <p:nvCxnSpPr>
          <p:cNvPr id="130" name="직선 화살표 연결선 129"/>
          <p:cNvCxnSpPr/>
          <p:nvPr/>
        </p:nvCxnSpPr>
        <p:spPr>
          <a:xfrm flipV="1">
            <a:off x="6444208" y="3402406"/>
            <a:ext cx="0" cy="4625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5940152" y="3864924"/>
            <a:ext cx="1085554" cy="246221"/>
          </a:xfrm>
          <a:prstGeom prst="rect">
            <a:avLst/>
          </a:prstGeom>
          <a:noFill/>
          <a:ln>
            <a:solidFill>
              <a:srgbClr val="FF0000"/>
            </a:solidFill>
          </a:ln>
        </p:spPr>
        <p:txBody>
          <a:bodyPr wrap="none" rtlCol="0">
            <a:spAutoFit/>
          </a:bodyPr>
          <a:lstStyle/>
          <a:p>
            <a:r>
              <a:rPr lang="en-US" altLang="ko-KR" sz="1000" b="1" dirty="0" smtClean="0">
                <a:solidFill>
                  <a:srgbClr val="FF0000"/>
                </a:solidFill>
              </a:rPr>
              <a:t>Bridge Current</a:t>
            </a:r>
            <a:endParaRPr lang="ko-KR" altLang="en-US" sz="1000" b="1" dirty="0">
              <a:solidFill>
                <a:srgbClr val="FF0000"/>
              </a:solidFill>
            </a:endParaRPr>
          </a:p>
        </p:txBody>
      </p:sp>
      <p:cxnSp>
        <p:nvCxnSpPr>
          <p:cNvPr id="134" name="직선 화살표 연결선 133"/>
          <p:cNvCxnSpPr/>
          <p:nvPr/>
        </p:nvCxnSpPr>
        <p:spPr>
          <a:xfrm flipV="1">
            <a:off x="7812360" y="3706928"/>
            <a:ext cx="0" cy="29586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269583" y="4018177"/>
            <a:ext cx="1106393" cy="246221"/>
          </a:xfrm>
          <a:prstGeom prst="rect">
            <a:avLst/>
          </a:prstGeom>
          <a:noFill/>
          <a:ln>
            <a:solidFill>
              <a:srgbClr val="7030A0"/>
            </a:solidFill>
          </a:ln>
        </p:spPr>
        <p:txBody>
          <a:bodyPr wrap="none" rtlCol="0">
            <a:spAutoFit/>
          </a:bodyPr>
          <a:lstStyle/>
          <a:p>
            <a:r>
              <a:rPr lang="en-US" altLang="ko-KR" sz="1000" b="1" dirty="0" smtClean="0">
                <a:solidFill>
                  <a:srgbClr val="7030A0"/>
                </a:solidFill>
              </a:rPr>
              <a:t>Bypass Current</a:t>
            </a:r>
            <a:endParaRPr lang="ko-KR" altLang="en-US" sz="1000" b="1" dirty="0">
              <a:solidFill>
                <a:srgbClr val="7030A0"/>
              </a:solidFill>
            </a:endParaRPr>
          </a:p>
        </p:txBody>
      </p:sp>
      <p:sp>
        <p:nvSpPr>
          <p:cNvPr id="138" name="직사각형 137"/>
          <p:cNvSpPr/>
          <p:nvPr/>
        </p:nvSpPr>
        <p:spPr>
          <a:xfrm>
            <a:off x="5220072" y="2479454"/>
            <a:ext cx="3324732" cy="2059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9" name="TextBox 138"/>
          <p:cNvSpPr txBox="1"/>
          <p:nvPr/>
        </p:nvSpPr>
        <p:spPr>
          <a:xfrm>
            <a:off x="3446078" y="3761008"/>
            <a:ext cx="1540806" cy="246221"/>
          </a:xfrm>
          <a:prstGeom prst="rect">
            <a:avLst/>
          </a:prstGeom>
          <a:noFill/>
          <a:ln>
            <a:solidFill>
              <a:schemeClr val="tx1"/>
            </a:solidFill>
          </a:ln>
        </p:spPr>
        <p:txBody>
          <a:bodyPr wrap="none" rtlCol="0">
            <a:spAutoFit/>
          </a:bodyPr>
          <a:lstStyle/>
          <a:p>
            <a:r>
              <a:rPr lang="en-US" altLang="ko-KR" sz="1000" b="1" dirty="0" smtClean="0"/>
              <a:t>Accelerated Discharge</a:t>
            </a:r>
            <a:endParaRPr lang="ko-KR" altLang="en-US" sz="1000" b="1" dirty="0"/>
          </a:p>
        </p:txBody>
      </p:sp>
      <p:cxnSp>
        <p:nvCxnSpPr>
          <p:cNvPr id="140" name="직선 화살표 연결선 139"/>
          <p:cNvCxnSpPr/>
          <p:nvPr/>
        </p:nvCxnSpPr>
        <p:spPr>
          <a:xfrm flipV="1">
            <a:off x="4355976" y="2806054"/>
            <a:ext cx="4038" cy="9177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7380312" y="1995686"/>
            <a:ext cx="1540806" cy="246221"/>
          </a:xfrm>
          <a:prstGeom prst="rect">
            <a:avLst/>
          </a:prstGeom>
          <a:noFill/>
          <a:ln>
            <a:solidFill>
              <a:schemeClr val="tx1"/>
            </a:solidFill>
          </a:ln>
        </p:spPr>
        <p:txBody>
          <a:bodyPr wrap="none" rtlCol="0">
            <a:spAutoFit/>
          </a:bodyPr>
          <a:lstStyle/>
          <a:p>
            <a:r>
              <a:rPr lang="en-US" altLang="ko-KR" sz="1000" b="1" dirty="0" smtClean="0"/>
              <a:t>Accelerated Discharge</a:t>
            </a:r>
            <a:endParaRPr lang="ko-KR" altLang="en-US" sz="1000" b="1" dirty="0"/>
          </a:p>
        </p:txBody>
      </p:sp>
      <p:cxnSp>
        <p:nvCxnSpPr>
          <p:cNvPr id="143" name="직선 화살표 연결선 142"/>
          <p:cNvCxnSpPr/>
          <p:nvPr/>
        </p:nvCxnSpPr>
        <p:spPr>
          <a:xfrm>
            <a:off x="8172399" y="2241907"/>
            <a:ext cx="1" cy="531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78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smtClean="0"/>
              <a:t>Appendix</a:t>
            </a:r>
            <a:endParaRPr lang="ko-KR" altLang="en-US" dirty="0"/>
          </a:p>
        </p:txBody>
      </p:sp>
      <p:sp>
        <p:nvSpPr>
          <p:cNvPr id="10" name="Rectangle 3"/>
          <p:cNvSpPr/>
          <p:nvPr/>
        </p:nvSpPr>
        <p:spPr>
          <a:xfrm>
            <a:off x="611559" y="1201274"/>
            <a:ext cx="7416826" cy="886397"/>
          </a:xfrm>
          <a:prstGeom prst="rect">
            <a:avLst/>
          </a:prstGeom>
          <a:noFill/>
          <a:ln cap="flat">
            <a:noFill/>
            <a:prstDash val="solid"/>
          </a:ln>
        </p:spPr>
        <p:txBody>
          <a:bodyPr vert="horz" wrap="square" lIns="0" tIns="0" rIns="0" bIns="0" anchor="t" anchorCtr="0" compatLnSpc="1">
            <a:spAutoFit/>
          </a:bodyPr>
          <a:lstStyle/>
          <a:p>
            <a:pPr marL="285750" marR="0" lvl="0" indent="-285750" algn="l" defTabSz="912808" rtl="0" fontAlgn="auto" hangingPunct="1">
              <a:lnSpc>
                <a:spcPct val="12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en-US" altLang="ko-KR" sz="1600" b="1" dirty="0" smtClean="0">
                <a:solidFill>
                  <a:srgbClr val="000000"/>
                </a:solidFill>
                <a:latin typeface="Arial" pitchFamily="34"/>
                <a:ea typeface="맑은 고딕" pitchFamily="50"/>
              </a:rPr>
              <a:t>Manufactured VS1-1 Converter in Dawonsys Factory </a:t>
            </a:r>
            <a:endParaRPr lang="en-US" sz="1600" b="1" i="0" u="none" strike="noStrike" kern="1200" cap="none" spc="0" baseline="0" dirty="0">
              <a:solidFill>
                <a:srgbClr val="000000"/>
              </a:solidFill>
              <a:uFillTx/>
              <a:latin typeface="Arial" pitchFamily="34"/>
              <a:ea typeface="맑은 고딕" pitchFamily="50"/>
            </a:endParaRPr>
          </a:p>
          <a:p>
            <a:pPr marR="0" lvl="1" algn="l" defTabSz="912808" rtl="0" fontAlgn="auto" hangingPunct="1">
              <a:lnSpc>
                <a:spcPct val="120000"/>
              </a:lnSpc>
              <a:spcBef>
                <a:spcPts val="0"/>
              </a:spcBef>
              <a:spcAft>
                <a:spcPts val="0"/>
              </a:spcAft>
              <a:buSzPct val="100000"/>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Arial" pitchFamily="34"/>
              <a:ea typeface="맑은 고딕" pitchFamily="50"/>
            </a:endParaRPr>
          </a:p>
          <a:p>
            <a:pPr marL="742950" marR="0" lvl="1" indent="-285750" algn="l" defTabSz="912808" rtl="0" fontAlgn="auto" hangingPunct="1">
              <a:lnSpc>
                <a:spcPct val="12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endParaRPr lang="en-US" sz="1600" b="1" i="0" u="none" strike="noStrike" kern="1200" cap="none" spc="0" baseline="0" dirty="0">
              <a:solidFill>
                <a:srgbClr val="000000"/>
              </a:solidFill>
              <a:uFillTx/>
              <a:latin typeface="Arial" pitchFamily="34"/>
              <a:ea typeface="맑은 고딕" pitchFamily="50"/>
            </a:endParaRPr>
          </a:p>
        </p:txBody>
      </p:sp>
      <p:grpSp>
        <p:nvGrpSpPr>
          <p:cNvPr id="16" name="그룹 15"/>
          <p:cNvGrpSpPr/>
          <p:nvPr/>
        </p:nvGrpSpPr>
        <p:grpSpPr>
          <a:xfrm>
            <a:off x="467544" y="836315"/>
            <a:ext cx="2772308" cy="295200"/>
            <a:chOff x="198022" y="41534"/>
            <a:chExt cx="2772308" cy="295200"/>
          </a:xfrm>
        </p:grpSpPr>
        <p:sp>
          <p:nvSpPr>
            <p:cNvPr id="21" name="모서리가 둥근 직사각형 20"/>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2"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Manufactured VS-1 Converter</a:t>
              </a:r>
              <a:endParaRPr lang="ko-KR" altLang="en-US" sz="1400" b="1" kern="1200" baseline="0" dirty="0">
                <a:latin typeface="Arial" panose="020B0604020202020204" pitchFamily="34" charset="0"/>
                <a:ea typeface="맑은 고딕" panose="020B0503020000020004" pitchFamily="50" charset="-127"/>
              </a:endParaRPr>
            </a:p>
          </p:txBody>
        </p:sp>
      </p:grpSp>
      <p:sp>
        <p:nvSpPr>
          <p:cNvPr id="25" name="TextBox 28"/>
          <p:cNvSpPr txBox="1"/>
          <p:nvPr/>
        </p:nvSpPr>
        <p:spPr>
          <a:xfrm>
            <a:off x="1331640" y="4454885"/>
            <a:ext cx="6179481"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a:ea typeface="맑은 고딕" pitchFamily="50"/>
                <a:cs typeface="Arial"/>
              </a:rPr>
              <a:t>&lt;</a:t>
            </a:r>
            <a:r>
              <a:rPr lang="en-US" sz="1400" b="1" dirty="0" smtClean="0">
                <a:solidFill>
                  <a:srgbClr val="000000"/>
                </a:solidFill>
                <a:latin typeface="Arial"/>
                <a:ea typeface="맑은 고딕" pitchFamily="50"/>
                <a:cs typeface="Arial"/>
              </a:rPr>
              <a:t>VS1</a:t>
            </a:r>
            <a:r>
              <a:rPr lang="en-US" sz="1400" b="1" i="0" u="none" strike="noStrike" kern="1200" cap="none" spc="0" baseline="0" dirty="0" smtClean="0">
                <a:solidFill>
                  <a:srgbClr val="000000"/>
                </a:solidFill>
                <a:uFillTx/>
                <a:latin typeface="Arial"/>
                <a:ea typeface="맑은 고딕" pitchFamily="50"/>
                <a:cs typeface="Arial"/>
              </a:rPr>
              <a:t> </a:t>
            </a:r>
            <a:r>
              <a:rPr lang="en-US" sz="1400" b="1" kern="0" dirty="0" smtClean="0">
                <a:solidFill>
                  <a:srgbClr val="000000"/>
                </a:solidFill>
                <a:latin typeface="Arial"/>
                <a:ea typeface="맑은 고딕" pitchFamily="50"/>
                <a:cs typeface="Arial"/>
              </a:rPr>
              <a:t>Converter in Factory</a:t>
            </a:r>
            <a:r>
              <a:rPr lang="en-US" sz="1400" b="1" i="0" u="none" strike="noStrike" kern="1200" cap="none" spc="0" baseline="0" dirty="0" smtClean="0">
                <a:solidFill>
                  <a:srgbClr val="000000"/>
                </a:solidFill>
                <a:uFillTx/>
                <a:latin typeface="Arial"/>
                <a:ea typeface="맑은 고딕" pitchFamily="50"/>
                <a:cs typeface="Arial"/>
              </a:rPr>
              <a:t>&gt;</a:t>
            </a:r>
            <a:endParaRPr lang="en-US" sz="1400" b="1" i="0" u="none" strike="noStrike" kern="1200" cap="none" spc="0" baseline="0" dirty="0">
              <a:solidFill>
                <a:srgbClr val="000000"/>
              </a:solidFill>
              <a:uFillTx/>
              <a:latin typeface="Arial"/>
              <a:ea typeface="맑은 고딕" pitchFamily="50"/>
              <a:cs typeface="Arial"/>
            </a:endParaRPr>
          </a:p>
        </p:txBody>
      </p:sp>
      <p:pic>
        <p:nvPicPr>
          <p:cNvPr id="5" name="그림 4"/>
          <p:cNvPicPr>
            <a:picLocks noChangeAspect="1"/>
          </p:cNvPicPr>
          <p:nvPr/>
        </p:nvPicPr>
        <p:blipFill rotWithShape="1">
          <a:blip r:embed="rId3" cstate="print">
            <a:extLst>
              <a:ext uri="{28A0092B-C50C-407E-A947-70E740481C1C}">
                <a14:useLocalDpi xmlns:a14="http://schemas.microsoft.com/office/drawing/2010/main" val="0"/>
              </a:ext>
            </a:extLst>
          </a:blip>
          <a:srcRect l="8734" r="13758"/>
          <a:stretch/>
        </p:blipFill>
        <p:spPr>
          <a:xfrm>
            <a:off x="3131840" y="2195520"/>
            <a:ext cx="2914871" cy="2090179"/>
          </a:xfrm>
          <a:prstGeom prst="rect">
            <a:avLst/>
          </a:prstGeom>
        </p:spPr>
      </p:pic>
      <p:pic>
        <p:nvPicPr>
          <p:cNvPr id="6" name="그림 5"/>
          <p:cNvPicPr>
            <a:picLocks noChangeAspect="1"/>
          </p:cNvPicPr>
          <p:nvPr/>
        </p:nvPicPr>
        <p:blipFill rotWithShape="1">
          <a:blip r:embed="rId4" cstate="print">
            <a:extLst>
              <a:ext uri="{28A0092B-C50C-407E-A947-70E740481C1C}">
                <a14:useLocalDpi xmlns:a14="http://schemas.microsoft.com/office/drawing/2010/main" val="0"/>
              </a:ext>
            </a:extLst>
          </a:blip>
          <a:srcRect l="13733" r="8757"/>
          <a:stretch/>
        </p:blipFill>
        <p:spPr>
          <a:xfrm>
            <a:off x="6128798" y="2188291"/>
            <a:ext cx="2924950" cy="2097407"/>
          </a:xfrm>
          <a:prstGeom prst="rect">
            <a:avLst/>
          </a:prstGeom>
        </p:spPr>
      </p:pic>
      <p:pic>
        <p:nvPicPr>
          <p:cNvPr id="13" name="그림 12"/>
          <p:cNvPicPr>
            <a:picLocks noChangeAspect="1"/>
          </p:cNvPicPr>
          <p:nvPr/>
        </p:nvPicPr>
        <p:blipFill rotWithShape="1">
          <a:blip r:embed="rId5" cstate="print">
            <a:extLst>
              <a:ext uri="{28A0092B-C50C-407E-A947-70E740481C1C}">
                <a14:useLocalDpi xmlns:a14="http://schemas.microsoft.com/office/drawing/2010/main" val="0"/>
              </a:ext>
            </a:extLst>
          </a:blip>
          <a:srcRect l="6486" r="6231"/>
          <a:stretch/>
        </p:blipFill>
        <p:spPr>
          <a:xfrm>
            <a:off x="107504" y="2190131"/>
            <a:ext cx="2942249" cy="2109811"/>
          </a:xfrm>
          <a:prstGeom prst="rect">
            <a:avLst/>
          </a:prstGeom>
        </p:spPr>
      </p:pic>
    </p:spTree>
    <p:extLst>
      <p:ext uri="{BB962C8B-B14F-4D97-AF65-F5344CB8AC3E}">
        <p14:creationId xmlns:p14="http://schemas.microsoft.com/office/powerpoint/2010/main" val="1976176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110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1</a:t>
            </a:r>
            <a:r>
              <a:rPr lang="en-US" altLang="ko-KR" dirty="0" smtClean="0"/>
              <a:t>. Introduction</a:t>
            </a:r>
            <a:endParaRPr lang="ko-KR" altLang="en-US" dirty="0"/>
          </a:p>
        </p:txBody>
      </p:sp>
      <p:sp>
        <p:nvSpPr>
          <p:cNvPr id="10" name="Rectangle 3"/>
          <p:cNvSpPr/>
          <p:nvPr/>
        </p:nvSpPr>
        <p:spPr>
          <a:xfrm>
            <a:off x="611559" y="1201265"/>
            <a:ext cx="8208913" cy="268279"/>
          </a:xfrm>
          <a:prstGeom prst="rect">
            <a:avLst/>
          </a:prstGeom>
          <a:noFill/>
          <a:ln cap="flat">
            <a:noFill/>
            <a:prstDash val="solid"/>
          </a:ln>
        </p:spPr>
        <p:txBody>
          <a:bodyPr vert="horz" wrap="square" lIns="0" tIns="0" rIns="0" bIns="0" anchor="t" anchorCtr="0" compatLnSpc="1">
            <a:spAutoFit/>
          </a:bodyPr>
          <a:lstStyle/>
          <a:p>
            <a:pPr marL="285750" marR="0" lvl="0" indent="-285750" algn="l" defTabSz="912808" rtl="0" fontAlgn="auto" hangingPunct="1">
              <a:lnSpc>
                <a:spcPct val="12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endParaRPr lang="en-US" altLang="ko-KR" sz="1600" dirty="0">
              <a:solidFill>
                <a:srgbClr val="000000"/>
              </a:solidFill>
              <a:latin typeface="Arial" pitchFamily="34"/>
              <a:ea typeface="맑은 고딕" pitchFamily="50"/>
            </a:endParaRPr>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Location of Dawonsys</a:t>
              </a:r>
              <a:endParaRPr lang="ko-KR" altLang="en-US" sz="1400" b="1" kern="1200" baseline="0" dirty="0">
                <a:latin typeface="Arial" panose="020B0604020202020204" pitchFamily="34" charset="0"/>
                <a:ea typeface="맑은 고딕" panose="020B0503020000020004" pitchFamily="50" charset="-127"/>
              </a:endParaRPr>
            </a:p>
          </p:txBody>
        </p:sp>
      </p:grpSp>
      <p:pic>
        <p:nvPicPr>
          <p:cNvPr id="3" name="그림 2"/>
          <p:cNvPicPr>
            <a:picLocks noChangeAspect="1"/>
          </p:cNvPicPr>
          <p:nvPr/>
        </p:nvPicPr>
        <p:blipFill>
          <a:blip r:embed="rId3"/>
          <a:stretch>
            <a:fillRect/>
          </a:stretch>
        </p:blipFill>
        <p:spPr>
          <a:xfrm>
            <a:off x="1115616" y="1212923"/>
            <a:ext cx="6840760" cy="3873755"/>
          </a:xfrm>
          <a:prstGeom prst="rect">
            <a:avLst/>
          </a:prstGeom>
        </p:spPr>
      </p:pic>
    </p:spTree>
    <p:extLst>
      <p:ext uri="{BB962C8B-B14F-4D97-AF65-F5344CB8AC3E}">
        <p14:creationId xmlns:p14="http://schemas.microsoft.com/office/powerpoint/2010/main" val="2071131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1</a:t>
            </a:r>
            <a:r>
              <a:rPr lang="en-US" altLang="ko-KR" dirty="0" smtClean="0"/>
              <a:t>. Introduction</a:t>
            </a:r>
            <a:endParaRPr lang="ko-KR" altLang="en-US" dirty="0"/>
          </a:p>
        </p:txBody>
      </p:sp>
      <p:sp>
        <p:nvSpPr>
          <p:cNvPr id="10" name="Rectangle 3"/>
          <p:cNvSpPr/>
          <p:nvPr/>
        </p:nvSpPr>
        <p:spPr>
          <a:xfrm>
            <a:off x="611559" y="1201265"/>
            <a:ext cx="8208913" cy="2068259"/>
          </a:xfrm>
          <a:prstGeom prst="rect">
            <a:avLst/>
          </a:prstGeom>
          <a:noFill/>
          <a:ln cap="flat">
            <a:noFill/>
            <a:prstDash val="solid"/>
          </a:ln>
        </p:spPr>
        <p:txBody>
          <a:bodyPr vert="horz" wrap="square" lIns="0" tIns="0" rIns="0" bIns="0" anchor="t" anchorCtr="0" compatLnSpc="1">
            <a:spAutoFit/>
          </a:bodyPr>
          <a:lstStyle/>
          <a:p>
            <a:pPr marL="285750" marR="0" lvl="0" indent="-285750" algn="l" defTabSz="912808" rtl="0" fontAlgn="auto" hangingPunct="1">
              <a:lnSpc>
                <a:spcPct val="12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en-US" altLang="ko-KR" sz="1600" b="1" dirty="0" smtClean="0">
                <a:solidFill>
                  <a:srgbClr val="000000"/>
                </a:solidFill>
                <a:latin typeface="Arial" pitchFamily="34"/>
                <a:ea typeface="맑은 고딕" pitchFamily="50"/>
              </a:rPr>
              <a:t>The </a:t>
            </a:r>
            <a:r>
              <a:rPr lang="en-US" altLang="ko-KR" sz="1600" b="1" dirty="0">
                <a:solidFill>
                  <a:srgbClr val="000000"/>
                </a:solidFill>
                <a:latin typeface="Arial" pitchFamily="34"/>
                <a:ea typeface="맑은 고딕" pitchFamily="50"/>
              </a:rPr>
              <a:t>scope of this presentation is the I&amp;C design and its implementation </a:t>
            </a:r>
            <a:r>
              <a:rPr lang="en-US" altLang="ko-KR" sz="1600" dirty="0">
                <a:solidFill>
                  <a:srgbClr val="000000"/>
                </a:solidFill>
                <a:latin typeface="Arial" pitchFamily="34"/>
                <a:ea typeface="맑은 고딕" pitchFamily="50"/>
              </a:rPr>
              <a:t>such as manufactured </a:t>
            </a:r>
            <a:r>
              <a:rPr lang="en-US" altLang="ko-KR" sz="1600" dirty="0" smtClean="0">
                <a:solidFill>
                  <a:srgbClr val="000000"/>
                </a:solidFill>
                <a:latin typeface="Arial" pitchFamily="34"/>
                <a:ea typeface="맑은 고딕" pitchFamily="50"/>
              </a:rPr>
              <a:t>controllers, cubicles </a:t>
            </a:r>
            <a:r>
              <a:rPr lang="en-US" altLang="ko-KR" sz="1600" dirty="0">
                <a:solidFill>
                  <a:srgbClr val="000000"/>
                </a:solidFill>
                <a:latin typeface="Arial" pitchFamily="34"/>
                <a:ea typeface="맑은 고딕" pitchFamily="50"/>
              </a:rPr>
              <a:t>and verification scenarios for ITER AC/DC converter control system between Master Control System and Coil Power Supply and </a:t>
            </a:r>
            <a:r>
              <a:rPr lang="en-US" altLang="ko-KR" sz="1600" dirty="0" smtClean="0">
                <a:solidFill>
                  <a:srgbClr val="000000"/>
                </a:solidFill>
                <a:latin typeface="Arial" pitchFamily="34"/>
                <a:ea typeface="맑은 고딕" pitchFamily="50"/>
              </a:rPr>
              <a:t>Distribution</a:t>
            </a:r>
          </a:p>
          <a:p>
            <a:pPr marR="0" lvl="0" algn="l" defTabSz="912808" rtl="0" fontAlgn="auto" hangingPunct="1">
              <a:lnSpc>
                <a:spcPct val="120000"/>
              </a:lnSpc>
              <a:spcBef>
                <a:spcPts val="0"/>
              </a:spcBef>
              <a:spcAft>
                <a:spcPts val="0"/>
              </a:spcAft>
              <a:buSzPct val="100000"/>
              <a:tabLst/>
              <a:defRPr sz="1800" b="0" i="0" u="none" strike="noStrike" kern="0" cap="none" spc="0" baseline="0">
                <a:solidFill>
                  <a:srgbClr val="000000"/>
                </a:solidFill>
                <a:uFillTx/>
              </a:defRPr>
            </a:pPr>
            <a:endParaRPr lang="en-US" altLang="ko-KR" sz="1600" b="1" dirty="0" smtClean="0">
              <a:solidFill>
                <a:srgbClr val="000000"/>
              </a:solidFill>
              <a:latin typeface="Arial" pitchFamily="34"/>
              <a:ea typeface="맑은 고딕" pitchFamily="50"/>
            </a:endParaRPr>
          </a:p>
          <a:p>
            <a:pPr marL="285750" lvl="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a:solidFill>
                  <a:srgbClr val="000000"/>
                </a:solidFill>
                <a:latin typeface="Arial" pitchFamily="34"/>
                <a:ea typeface="맑은 고딕" pitchFamily="50"/>
              </a:rPr>
              <a:t>Coil Power Supply and Distribution (CPSD</a:t>
            </a:r>
            <a:r>
              <a:rPr lang="en-US" altLang="ko-KR" sz="1600" dirty="0">
                <a:solidFill>
                  <a:srgbClr val="000000"/>
                </a:solidFill>
                <a:latin typeface="Arial" pitchFamily="34"/>
                <a:ea typeface="맑은 고딕" pitchFamily="50"/>
              </a:rPr>
              <a:t>) receives AC power from the </a:t>
            </a:r>
            <a:r>
              <a:rPr lang="en-US" altLang="ko-KR" sz="1600" dirty="0" smtClean="0">
                <a:solidFill>
                  <a:srgbClr val="000000"/>
                </a:solidFill>
                <a:latin typeface="Arial" pitchFamily="34"/>
                <a:ea typeface="맑은 고딕" pitchFamily="50"/>
              </a:rPr>
              <a:t>GRID and </a:t>
            </a:r>
            <a:r>
              <a:rPr lang="en-US" altLang="ko-KR" sz="1600" dirty="0">
                <a:solidFill>
                  <a:srgbClr val="000000"/>
                </a:solidFill>
                <a:latin typeface="Arial" pitchFamily="34"/>
                <a:ea typeface="맑은 고딕" pitchFamily="50"/>
              </a:rPr>
              <a:t>supplies controlled DC power to the TF, PF, CS, CC &amp; VS circuits. It shall also protect the coils by fast discharge of the stored energy in case of </a:t>
            </a:r>
            <a:r>
              <a:rPr lang="en-US" altLang="ko-KR" sz="1600" dirty="0" smtClean="0">
                <a:solidFill>
                  <a:srgbClr val="000000"/>
                </a:solidFill>
                <a:latin typeface="Arial" pitchFamily="34"/>
                <a:ea typeface="맑은 고딕" pitchFamily="50"/>
              </a:rPr>
              <a:t>quench</a:t>
            </a:r>
            <a:endParaRPr lang="en-US" altLang="ko-KR" sz="1600" dirty="0">
              <a:solidFill>
                <a:srgbClr val="000000"/>
              </a:solidFill>
              <a:latin typeface="Arial" pitchFamily="34"/>
              <a:ea typeface="맑은 고딕" pitchFamily="50"/>
            </a:endParaRPr>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dirty="0" smtClean="0">
                  <a:latin typeface="Arial" panose="020B0604020202020204" pitchFamily="34" charset="0"/>
                  <a:ea typeface="맑은 고딕" panose="020B0503020000020004" pitchFamily="50" charset="-127"/>
                </a:rPr>
                <a:t>Definition</a:t>
              </a:r>
              <a:endParaRPr lang="ko-KR" altLang="en-US" sz="1400" b="1" kern="1200" baseline="0" dirty="0">
                <a:latin typeface="Arial" panose="020B0604020202020204" pitchFamily="34" charset="0"/>
                <a:ea typeface="맑은 고딕" panose="020B0503020000020004" pitchFamily="50" charset="-127"/>
              </a:endParaRPr>
            </a:p>
          </p:txBody>
        </p:sp>
      </p:grpSp>
    </p:spTree>
    <p:extLst>
      <p:ext uri="{BB962C8B-B14F-4D97-AF65-F5344CB8AC3E}">
        <p14:creationId xmlns:p14="http://schemas.microsoft.com/office/powerpoint/2010/main" val="1040287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1</a:t>
            </a:r>
            <a:r>
              <a:rPr lang="en-US" altLang="ko-KR" dirty="0" smtClean="0"/>
              <a:t>. Introduction</a:t>
            </a:r>
            <a:endParaRPr lang="ko-KR" altLang="en-US" dirty="0"/>
          </a:p>
        </p:txBody>
      </p:sp>
      <p:sp>
        <p:nvSpPr>
          <p:cNvPr id="11" name="TextBox 18"/>
          <p:cNvSpPr txBox="1"/>
          <p:nvPr/>
        </p:nvSpPr>
        <p:spPr>
          <a:xfrm>
            <a:off x="2205563" y="4804228"/>
            <a:ext cx="4523317"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pitchFamily="34"/>
                <a:ea typeface="맑은 고딕" pitchFamily="50"/>
              </a:rPr>
              <a:t>&lt;</a:t>
            </a:r>
            <a:r>
              <a:rPr lang="en-US" altLang="ko-KR" sz="1400" dirty="0"/>
              <a:t> </a:t>
            </a:r>
            <a:r>
              <a:rPr lang="en-US" altLang="ko-KR" sz="1400" b="1" dirty="0"/>
              <a:t>ITER Coil Power Supply System Configuration </a:t>
            </a:r>
            <a:r>
              <a:rPr lang="en-US" sz="1400" b="1" i="0" u="none" strike="noStrike" kern="1200" cap="none" spc="0" baseline="0" dirty="0" smtClean="0">
                <a:solidFill>
                  <a:srgbClr val="000000"/>
                </a:solidFill>
                <a:uFillTx/>
                <a:latin typeface="Arial" pitchFamily="34"/>
                <a:ea typeface="맑은 고딕" pitchFamily="50"/>
              </a:rPr>
              <a:t>&gt;</a:t>
            </a:r>
            <a:endParaRPr lang="en-US" sz="1400" b="1" i="0" u="none" strike="noStrike" kern="1200" cap="none" spc="0" baseline="0" dirty="0">
              <a:solidFill>
                <a:srgbClr val="000000"/>
              </a:solidFill>
              <a:uFillTx/>
              <a:latin typeface="Arial" pitchFamily="34"/>
              <a:ea typeface="맑은 고딕" pitchFamily="50"/>
            </a:endParaRPr>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dirty="0" smtClean="0">
                  <a:latin typeface="Arial" panose="020B0604020202020204" pitchFamily="34" charset="0"/>
                  <a:ea typeface="맑은 고딕" panose="020B0503020000020004" pitchFamily="50" charset="-127"/>
                </a:rPr>
                <a:t>ITER Power Supply System</a:t>
              </a:r>
              <a:endParaRPr lang="ko-KR" altLang="en-US" sz="1400" b="1" kern="1200" baseline="0" dirty="0">
                <a:latin typeface="Arial" panose="020B0604020202020204" pitchFamily="34" charset="0"/>
                <a:ea typeface="맑은 고딕" panose="020B0503020000020004" pitchFamily="50" charset="-127"/>
              </a:endParaRPr>
            </a:p>
          </p:txBody>
        </p:sp>
      </p:gr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 r="-2"/>
          <a:stretch/>
        </p:blipFill>
        <p:spPr bwMode="auto">
          <a:xfrm>
            <a:off x="1259632" y="1179012"/>
            <a:ext cx="5636944" cy="369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직사각형 15"/>
          <p:cNvSpPr/>
          <p:nvPr/>
        </p:nvSpPr>
        <p:spPr>
          <a:xfrm>
            <a:off x="3131840" y="1195731"/>
            <a:ext cx="2304256" cy="727947"/>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3176190" y="3907426"/>
            <a:ext cx="943838" cy="720080"/>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1331641" y="1591412"/>
            <a:ext cx="1656183" cy="315547"/>
          </a:xfrm>
          <a:prstGeom prst="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p:cNvSpPr/>
          <p:nvPr/>
        </p:nvSpPr>
        <p:spPr>
          <a:xfrm>
            <a:off x="1331641" y="1954456"/>
            <a:ext cx="1785706" cy="198544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4644008" y="2051205"/>
            <a:ext cx="1944216" cy="166546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p:cNvSpPr txBox="1"/>
          <p:nvPr/>
        </p:nvSpPr>
        <p:spPr>
          <a:xfrm>
            <a:off x="1931217" y="1338147"/>
            <a:ext cx="570990" cy="307777"/>
          </a:xfrm>
          <a:prstGeom prst="rect">
            <a:avLst/>
          </a:prstGeom>
          <a:noFill/>
        </p:spPr>
        <p:txBody>
          <a:bodyPr wrap="none" rtlCol="0">
            <a:spAutoFit/>
          </a:bodyPr>
          <a:lstStyle/>
          <a:p>
            <a:r>
              <a:rPr lang="en-US" altLang="ko-KR" sz="1400" dirty="0" smtClean="0">
                <a:solidFill>
                  <a:srgbClr val="0000FF"/>
                </a:solidFill>
              </a:rPr>
              <a:t>TFPS</a:t>
            </a:r>
            <a:endParaRPr lang="ko-KR" altLang="en-US" sz="1400" dirty="0">
              <a:solidFill>
                <a:srgbClr val="0000FF"/>
              </a:solidFill>
            </a:endParaRPr>
          </a:p>
        </p:txBody>
      </p:sp>
      <p:sp>
        <p:nvSpPr>
          <p:cNvPr id="25" name="TextBox 24"/>
          <p:cNvSpPr txBox="1"/>
          <p:nvPr/>
        </p:nvSpPr>
        <p:spPr>
          <a:xfrm>
            <a:off x="5360832" y="1281369"/>
            <a:ext cx="607474" cy="307777"/>
          </a:xfrm>
          <a:prstGeom prst="rect">
            <a:avLst/>
          </a:prstGeom>
          <a:noFill/>
        </p:spPr>
        <p:txBody>
          <a:bodyPr wrap="none" rtlCol="0">
            <a:spAutoFit/>
          </a:bodyPr>
          <a:lstStyle/>
          <a:p>
            <a:r>
              <a:rPr lang="en-US" altLang="ko-KR" sz="1400" dirty="0" smtClean="0">
                <a:solidFill>
                  <a:srgbClr val="C00000"/>
                </a:solidFill>
              </a:rPr>
              <a:t>CCPS</a:t>
            </a:r>
            <a:endParaRPr lang="ko-KR" altLang="en-US" sz="1400" dirty="0">
              <a:solidFill>
                <a:srgbClr val="C00000"/>
              </a:solidFill>
            </a:endParaRPr>
          </a:p>
        </p:txBody>
      </p:sp>
      <p:sp>
        <p:nvSpPr>
          <p:cNvPr id="26" name="TextBox 25"/>
          <p:cNvSpPr txBox="1"/>
          <p:nvPr/>
        </p:nvSpPr>
        <p:spPr>
          <a:xfrm>
            <a:off x="5887059" y="1779662"/>
            <a:ext cx="588623" cy="307777"/>
          </a:xfrm>
          <a:prstGeom prst="rect">
            <a:avLst/>
          </a:prstGeom>
          <a:noFill/>
        </p:spPr>
        <p:txBody>
          <a:bodyPr wrap="none" rtlCol="0">
            <a:spAutoFit/>
          </a:bodyPr>
          <a:lstStyle/>
          <a:p>
            <a:r>
              <a:rPr lang="en-US" altLang="ko-KR" sz="1400" dirty="0" smtClean="0">
                <a:solidFill>
                  <a:srgbClr val="00B050"/>
                </a:solidFill>
              </a:rPr>
              <a:t>PFCS</a:t>
            </a:r>
            <a:endParaRPr lang="ko-KR" altLang="en-US" sz="1400" dirty="0">
              <a:solidFill>
                <a:srgbClr val="00B050"/>
              </a:solidFill>
            </a:endParaRPr>
          </a:p>
        </p:txBody>
      </p:sp>
      <p:sp>
        <p:nvSpPr>
          <p:cNvPr id="28" name="Content Placeholder 2"/>
          <p:cNvSpPr txBox="1">
            <a:spLocks/>
          </p:cNvSpPr>
          <p:nvPr/>
        </p:nvSpPr>
        <p:spPr bwMode="auto">
          <a:xfrm>
            <a:off x="6847815" y="1181617"/>
            <a:ext cx="1972657" cy="1053925"/>
          </a:xfrm>
          <a:prstGeom prst="rect">
            <a:avLst/>
          </a:prstGeom>
          <a:noFill/>
          <a:ln w="9525">
            <a:noFill/>
            <a:miter lim="800000"/>
            <a:headEnd/>
            <a:tailEnd/>
          </a:ln>
        </p:spPr>
        <p:txBody>
          <a:bodyPr/>
          <a:lstStyle/>
          <a:p>
            <a:pPr marL="342900" indent="-342900" latinLnBrk="0">
              <a:spcBef>
                <a:spcPct val="20000"/>
              </a:spcBef>
              <a:defRPr/>
            </a:pPr>
            <a:r>
              <a:rPr lang="en-US" sz="800" b="1" dirty="0" smtClean="0"/>
              <a:t>&lt;Converter Specification&gt;</a:t>
            </a:r>
            <a:endParaRPr kumimoji="0" lang="en-US" sz="800" b="1" dirty="0" smtClean="0"/>
          </a:p>
          <a:p>
            <a:pPr marL="342900" indent="-342900" latinLnBrk="0">
              <a:spcBef>
                <a:spcPct val="20000"/>
              </a:spcBef>
              <a:defRPr/>
            </a:pPr>
            <a:r>
              <a:rPr kumimoji="0" lang="en-US" sz="800" b="1" dirty="0" smtClean="0"/>
              <a:t>CS</a:t>
            </a:r>
            <a:r>
              <a:rPr kumimoji="0" lang="en-US" sz="800" dirty="0" smtClean="0"/>
              <a:t> </a:t>
            </a:r>
            <a:r>
              <a:rPr kumimoji="0" lang="en-US" sz="800" dirty="0"/>
              <a:t>= ±45 kA, ±1050V on-load</a:t>
            </a:r>
          </a:p>
          <a:p>
            <a:pPr marL="342900" indent="-342900" latinLnBrk="0">
              <a:spcBef>
                <a:spcPct val="20000"/>
              </a:spcBef>
              <a:defRPr/>
            </a:pPr>
            <a:r>
              <a:rPr kumimoji="0" lang="en-US" sz="800" b="1" dirty="0"/>
              <a:t>PF</a:t>
            </a:r>
            <a:r>
              <a:rPr kumimoji="0" lang="en-US" sz="800" dirty="0"/>
              <a:t> = ±55 kA, ±1050V on-load</a:t>
            </a:r>
          </a:p>
          <a:p>
            <a:pPr marL="342900" indent="-342900" latinLnBrk="0">
              <a:spcBef>
                <a:spcPct val="20000"/>
              </a:spcBef>
              <a:defRPr/>
            </a:pPr>
            <a:r>
              <a:rPr kumimoji="0" lang="en-US" sz="800" b="1" dirty="0"/>
              <a:t>VS</a:t>
            </a:r>
            <a:r>
              <a:rPr kumimoji="0" lang="en-US" sz="800" dirty="0"/>
              <a:t> = ±22.5 kA, ±1050V on-load</a:t>
            </a:r>
          </a:p>
          <a:p>
            <a:pPr marL="342900" indent="-342900" latinLnBrk="0">
              <a:spcBef>
                <a:spcPct val="20000"/>
              </a:spcBef>
              <a:defRPr/>
            </a:pPr>
            <a:r>
              <a:rPr kumimoji="0" lang="sv-SE" sz="800" b="1" dirty="0" smtClean="0"/>
              <a:t>TF</a:t>
            </a:r>
            <a:r>
              <a:rPr kumimoji="0" lang="sv-SE" sz="800" dirty="0" smtClean="0"/>
              <a:t> = </a:t>
            </a:r>
            <a:r>
              <a:rPr kumimoji="0" lang="sv-SE" sz="800" dirty="0"/>
              <a:t>68 kA,</a:t>
            </a:r>
            <a:r>
              <a:rPr kumimoji="0" lang="en-US" sz="800" dirty="0"/>
              <a:t> ±650V/ </a:t>
            </a:r>
            <a:r>
              <a:rPr kumimoji="0" lang="en-US" altLang="ko-KR" sz="800" dirty="0"/>
              <a:t>±160V </a:t>
            </a:r>
            <a:r>
              <a:rPr kumimoji="0" lang="en-US" sz="800" dirty="0"/>
              <a:t>on-load</a:t>
            </a:r>
            <a:endParaRPr kumimoji="0" lang="sv-SE" sz="800" dirty="0"/>
          </a:p>
          <a:p>
            <a:pPr marL="342900" indent="-342900" latinLnBrk="0">
              <a:spcBef>
                <a:spcPct val="20000"/>
              </a:spcBef>
              <a:defRPr/>
            </a:pPr>
            <a:r>
              <a:rPr kumimoji="0" lang="sv-SE" sz="800" b="1" dirty="0" smtClean="0"/>
              <a:t>CCU/L</a:t>
            </a:r>
            <a:r>
              <a:rPr kumimoji="0" lang="sv-SE" sz="800" dirty="0" smtClean="0"/>
              <a:t>= </a:t>
            </a:r>
            <a:r>
              <a:rPr kumimoji="0" lang="en-US" sz="800" dirty="0"/>
              <a:t>± </a:t>
            </a:r>
            <a:r>
              <a:rPr kumimoji="0" lang="sv-SE" sz="800" dirty="0"/>
              <a:t>10 kA, </a:t>
            </a:r>
            <a:r>
              <a:rPr kumimoji="0" lang="en-US" sz="800" dirty="0"/>
              <a:t>± </a:t>
            </a:r>
            <a:r>
              <a:rPr kumimoji="0" lang="sv-SE" sz="800" dirty="0" smtClean="0"/>
              <a:t>85V on-load</a:t>
            </a:r>
          </a:p>
          <a:p>
            <a:pPr marL="342900" indent="-342900" latinLnBrk="0">
              <a:spcBef>
                <a:spcPct val="20000"/>
              </a:spcBef>
              <a:defRPr/>
            </a:pPr>
            <a:r>
              <a:rPr lang="sv-SE" altLang="ko-KR" sz="800" b="1" dirty="0" smtClean="0"/>
              <a:t>CCS</a:t>
            </a:r>
            <a:r>
              <a:rPr lang="sv-SE" altLang="ko-KR" sz="800" dirty="0"/>
              <a:t>= </a:t>
            </a:r>
            <a:r>
              <a:rPr lang="en-US" altLang="ko-KR" sz="800" dirty="0"/>
              <a:t>± </a:t>
            </a:r>
            <a:r>
              <a:rPr lang="sv-SE" altLang="ko-KR" sz="800" dirty="0"/>
              <a:t>10 kA, </a:t>
            </a:r>
            <a:r>
              <a:rPr lang="en-US" altLang="ko-KR" sz="800" dirty="0"/>
              <a:t>± </a:t>
            </a:r>
            <a:r>
              <a:rPr lang="sv-SE" altLang="ko-KR" sz="800" dirty="0" smtClean="0"/>
              <a:t>300V </a:t>
            </a:r>
            <a:r>
              <a:rPr lang="sv-SE" altLang="ko-KR" sz="800" dirty="0"/>
              <a:t>on-load</a:t>
            </a:r>
          </a:p>
          <a:p>
            <a:pPr marL="342900" indent="-342900" latinLnBrk="0">
              <a:spcBef>
                <a:spcPct val="20000"/>
              </a:spcBef>
              <a:defRPr/>
            </a:pPr>
            <a:endParaRPr kumimoji="0" lang="sv-SE" sz="800" dirty="0"/>
          </a:p>
        </p:txBody>
      </p:sp>
      <p:sp>
        <p:nvSpPr>
          <p:cNvPr id="32" name="TextBox 31"/>
          <p:cNvSpPr txBox="1"/>
          <p:nvPr/>
        </p:nvSpPr>
        <p:spPr>
          <a:xfrm>
            <a:off x="6847815" y="2283039"/>
            <a:ext cx="2026517" cy="1840504"/>
          </a:xfrm>
          <a:prstGeom prst="rect">
            <a:avLst/>
          </a:prstGeom>
          <a:noFill/>
        </p:spPr>
        <p:txBody>
          <a:bodyPr wrap="none" rtlCol="0">
            <a:spAutoFit/>
          </a:bodyPr>
          <a:lstStyle/>
          <a:p>
            <a:r>
              <a:rPr lang="en-US" altLang="ko-KR" sz="800" b="1" dirty="0" smtClean="0"/>
              <a:t>&lt;Load&gt;</a:t>
            </a:r>
          </a:p>
          <a:p>
            <a:pPr marL="342900" indent="-342900" latinLnBrk="0">
              <a:spcBef>
                <a:spcPct val="20000"/>
              </a:spcBef>
              <a:defRPr/>
            </a:pPr>
            <a:r>
              <a:rPr lang="en-US" altLang="ko-KR" sz="800" b="1" dirty="0"/>
              <a:t>Dummy </a:t>
            </a:r>
            <a:r>
              <a:rPr lang="en-US" altLang="ko-KR" sz="800" b="1" dirty="0" smtClean="0"/>
              <a:t>Load </a:t>
            </a:r>
            <a:r>
              <a:rPr lang="en-US" altLang="ko-KR" sz="800" dirty="0" smtClean="0"/>
              <a:t>: 6.73mH/2.2 </a:t>
            </a:r>
            <a:r>
              <a:rPr lang="en-US" altLang="ko-KR" sz="800" dirty="0"/>
              <a:t>m</a:t>
            </a:r>
            <a:r>
              <a:rPr lang="el-GR" altLang="ko-KR" sz="800" dirty="0" smtClean="0"/>
              <a:t>Ω</a:t>
            </a:r>
            <a:endParaRPr lang="en-US" altLang="ko-KR" sz="800" b="1" dirty="0" smtClean="0"/>
          </a:p>
          <a:p>
            <a:r>
              <a:rPr lang="en-US" altLang="ko-KR" sz="800" b="1" dirty="0" smtClean="0"/>
              <a:t>TF</a:t>
            </a:r>
            <a:r>
              <a:rPr lang="en-US" altLang="ko-KR" sz="800" dirty="0" smtClean="0"/>
              <a:t>               : 17.7 H (Coil Inductance)</a:t>
            </a:r>
          </a:p>
          <a:p>
            <a:r>
              <a:rPr lang="en-US" altLang="ko-KR" sz="800" b="1" dirty="0" smtClean="0"/>
              <a:t>CS3U  </a:t>
            </a:r>
            <a:r>
              <a:rPr lang="en-US" altLang="ko-KR" sz="800" dirty="0" smtClean="0"/>
              <a:t>         : 0.75929 H</a:t>
            </a:r>
          </a:p>
          <a:p>
            <a:r>
              <a:rPr lang="en-US" altLang="ko-KR" sz="800" b="1" dirty="0" smtClean="0"/>
              <a:t>CS2U  </a:t>
            </a:r>
            <a:r>
              <a:rPr lang="en-US" altLang="ko-KR" sz="800" dirty="0" smtClean="0"/>
              <a:t>         : 0.75929 H</a:t>
            </a:r>
          </a:p>
          <a:p>
            <a:r>
              <a:rPr lang="en-US" altLang="ko-KR" sz="800" b="1" dirty="0"/>
              <a:t>CS2L</a:t>
            </a:r>
            <a:r>
              <a:rPr lang="en-US" altLang="ko-KR" sz="800" dirty="0"/>
              <a:t>  </a:t>
            </a:r>
            <a:r>
              <a:rPr lang="en-US" altLang="ko-KR" sz="800" dirty="0" smtClean="0"/>
              <a:t>          : 0.75929 H</a:t>
            </a:r>
            <a:endParaRPr lang="en-US" altLang="ko-KR" sz="800" dirty="0"/>
          </a:p>
          <a:p>
            <a:r>
              <a:rPr lang="en-US" altLang="ko-KR" sz="800" b="1" dirty="0"/>
              <a:t>CS3L</a:t>
            </a:r>
            <a:r>
              <a:rPr lang="en-US" altLang="ko-KR" sz="800" dirty="0"/>
              <a:t>  </a:t>
            </a:r>
            <a:r>
              <a:rPr lang="en-US" altLang="ko-KR" sz="800" dirty="0" smtClean="0"/>
              <a:t>          : 0.75929 H</a:t>
            </a:r>
          </a:p>
          <a:p>
            <a:r>
              <a:rPr lang="en-US" altLang="ko-KR" sz="800" b="1" dirty="0" smtClean="0"/>
              <a:t>CS1</a:t>
            </a:r>
            <a:r>
              <a:rPr lang="en-US" altLang="ko-KR" sz="800" dirty="0" smtClean="0"/>
              <a:t>            : 1.98136 H</a:t>
            </a:r>
          </a:p>
          <a:p>
            <a:r>
              <a:rPr lang="en-US" altLang="ko-KR" sz="800" b="1" dirty="0" smtClean="0"/>
              <a:t>PF1</a:t>
            </a:r>
            <a:r>
              <a:rPr lang="en-US" altLang="ko-KR" sz="800" dirty="0" smtClean="0"/>
              <a:t>             : 0.70336 H</a:t>
            </a:r>
          </a:p>
          <a:p>
            <a:r>
              <a:rPr lang="en-US" altLang="ko-KR" sz="800" b="1" dirty="0" smtClean="0"/>
              <a:t>PF2 </a:t>
            </a:r>
            <a:r>
              <a:rPr lang="en-US" altLang="ko-KR" sz="800" dirty="0" smtClean="0"/>
              <a:t>            : 0.47477 H</a:t>
            </a:r>
          </a:p>
          <a:p>
            <a:r>
              <a:rPr lang="en-US" altLang="ko-KR" sz="800" b="1" dirty="0" smtClean="0"/>
              <a:t>PF3</a:t>
            </a:r>
            <a:r>
              <a:rPr lang="en-US" altLang="ko-KR" sz="800" dirty="0" smtClean="0"/>
              <a:t>             : 1.8555 H</a:t>
            </a:r>
          </a:p>
          <a:p>
            <a:r>
              <a:rPr lang="en-US" altLang="ko-KR" sz="800" b="1" dirty="0" smtClean="0"/>
              <a:t>PF4</a:t>
            </a:r>
            <a:r>
              <a:rPr lang="en-US" altLang="ko-KR" sz="800" dirty="0" smtClean="0"/>
              <a:t>             : 1.5607 H</a:t>
            </a:r>
          </a:p>
          <a:p>
            <a:r>
              <a:rPr lang="en-US" altLang="ko-KR" sz="800" b="1" dirty="0" smtClean="0"/>
              <a:t>PF5</a:t>
            </a:r>
            <a:r>
              <a:rPr lang="en-US" altLang="ko-KR" sz="800" dirty="0" smtClean="0"/>
              <a:t>             : 1.5557 H</a:t>
            </a:r>
          </a:p>
          <a:p>
            <a:r>
              <a:rPr lang="en-US" altLang="ko-KR" sz="800" b="1" dirty="0" smtClean="0"/>
              <a:t>PF6</a:t>
            </a:r>
            <a:r>
              <a:rPr lang="en-US" altLang="ko-KR" sz="800" dirty="0" smtClean="0"/>
              <a:t>             : 2.3901 H</a:t>
            </a:r>
            <a:endParaRPr lang="ko-KR" altLang="en-US" sz="800" dirty="0"/>
          </a:p>
        </p:txBody>
      </p:sp>
    </p:spTree>
    <p:extLst>
      <p:ext uri="{BB962C8B-B14F-4D97-AF65-F5344CB8AC3E}">
        <p14:creationId xmlns:p14="http://schemas.microsoft.com/office/powerpoint/2010/main" val="6768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P spid="23"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1</a:t>
            </a:r>
            <a:r>
              <a:rPr lang="en-US" altLang="ko-KR" dirty="0" smtClean="0"/>
              <a:t>. Introduction</a:t>
            </a:r>
            <a:endParaRPr lang="ko-KR" altLang="en-US" dirty="0"/>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ITER </a:t>
              </a:r>
              <a:r>
                <a:rPr lang="en-US" altLang="ko-KR" sz="1400" b="1" dirty="0" smtClean="0">
                  <a:latin typeface="Arial" panose="020B0604020202020204" pitchFamily="34" charset="0"/>
                  <a:ea typeface="맑은 고딕" panose="020B0503020000020004" pitchFamily="50" charset="-127"/>
                </a:rPr>
                <a:t>I&amp;C System</a:t>
              </a:r>
              <a:endParaRPr lang="ko-KR" altLang="en-US" sz="1400" b="1" kern="1200" baseline="0" dirty="0">
                <a:latin typeface="Arial" panose="020B0604020202020204" pitchFamily="34" charset="0"/>
                <a:ea typeface="맑은 고딕" panose="020B0503020000020004" pitchFamily="50" charset="-127"/>
              </a:endParaRPr>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69836"/>
            <a:ext cx="3757976" cy="28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175272"/>
            <a:ext cx="3744416" cy="2661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8"/>
          <p:cNvSpPr txBox="1"/>
          <p:nvPr/>
        </p:nvSpPr>
        <p:spPr>
          <a:xfrm>
            <a:off x="5784820" y="4835723"/>
            <a:ext cx="1750823"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pitchFamily="34"/>
                <a:ea typeface="맑은 고딕" pitchFamily="50"/>
              </a:rPr>
              <a:t>&lt;</a:t>
            </a:r>
            <a:r>
              <a:rPr lang="en-US" sz="1400" b="1" kern="0" dirty="0">
                <a:solidFill>
                  <a:srgbClr val="000000"/>
                </a:solidFill>
              </a:rPr>
              <a:t>H</a:t>
            </a:r>
            <a:r>
              <a:rPr lang="en-US" altLang="ko-KR" sz="1400" b="1" dirty="0" smtClean="0"/>
              <a:t>orizontal</a:t>
            </a:r>
            <a:r>
              <a:rPr lang="en-US" sz="1400" b="1" i="0" u="none" strike="noStrike" kern="1200" cap="none" spc="0" baseline="0" dirty="0" smtClean="0">
                <a:solidFill>
                  <a:srgbClr val="000000"/>
                </a:solidFill>
                <a:uFillTx/>
                <a:latin typeface="Arial" pitchFamily="34"/>
                <a:ea typeface="맑은 고딕" pitchFamily="50"/>
              </a:rPr>
              <a:t>&gt;</a:t>
            </a:r>
            <a:endParaRPr lang="en-US" sz="1400" b="1" i="0" u="none" strike="noStrike" kern="1200" cap="none" spc="0" baseline="0" dirty="0">
              <a:solidFill>
                <a:srgbClr val="000000"/>
              </a:solidFill>
              <a:uFillTx/>
              <a:latin typeface="Arial" pitchFamily="34"/>
              <a:ea typeface="맑은 고딕" pitchFamily="50"/>
            </a:endParaRPr>
          </a:p>
        </p:txBody>
      </p:sp>
      <p:sp>
        <p:nvSpPr>
          <p:cNvPr id="13" name="TextBox 18"/>
          <p:cNvSpPr txBox="1"/>
          <p:nvPr/>
        </p:nvSpPr>
        <p:spPr>
          <a:xfrm>
            <a:off x="1615136" y="4835723"/>
            <a:ext cx="1750823" cy="307777"/>
          </a:xfrm>
          <a:prstGeom prst="rect">
            <a:avLst/>
          </a:prstGeom>
          <a:noFill/>
          <a:ln cap="flat">
            <a:noFill/>
          </a:ln>
        </p:spPr>
        <p:txBody>
          <a:bodyPr vert="horz" wrap="square" lIns="91440" tIns="45720" rIns="91440" bIns="45720" anchor="t" anchorCtr="1" compatLnSpc="1">
            <a:spAutoFit/>
          </a:bodyPr>
          <a:lstStyle/>
          <a:p>
            <a:pPr lvl="0" algn="ctr">
              <a:defRPr sz="1800" b="0" i="0" u="none" strike="noStrike" kern="0" cap="none" spc="0" baseline="0">
                <a:solidFill>
                  <a:srgbClr val="000000"/>
                </a:solidFill>
                <a:uFillTx/>
              </a:defRPr>
            </a:pPr>
            <a:r>
              <a:rPr lang="en-US" sz="1400" b="1" i="0" u="none" strike="noStrike" kern="1200" cap="none" spc="0" baseline="0" dirty="0" smtClean="0">
                <a:solidFill>
                  <a:srgbClr val="000000"/>
                </a:solidFill>
                <a:uFillTx/>
                <a:latin typeface="Arial" pitchFamily="34"/>
                <a:ea typeface="맑은 고딕" pitchFamily="50"/>
              </a:rPr>
              <a:t>&lt;</a:t>
            </a:r>
            <a:r>
              <a:rPr lang="en-US" sz="1400" b="1" kern="0" dirty="0" smtClean="0">
                <a:solidFill>
                  <a:srgbClr val="000000"/>
                </a:solidFill>
              </a:rPr>
              <a:t>Vertical</a:t>
            </a:r>
            <a:r>
              <a:rPr lang="en-US" sz="1400" b="1" i="0" u="none" strike="noStrike" kern="1200" cap="none" spc="0" baseline="0" dirty="0" smtClean="0">
                <a:solidFill>
                  <a:srgbClr val="000000"/>
                </a:solidFill>
                <a:uFillTx/>
                <a:latin typeface="Arial" pitchFamily="34"/>
                <a:ea typeface="맑은 고딕" pitchFamily="50"/>
              </a:rPr>
              <a:t>&gt;</a:t>
            </a:r>
            <a:endParaRPr lang="en-US" sz="1400" b="1" i="0" u="none" strike="noStrike" kern="1200" cap="none" spc="0" baseline="0" dirty="0">
              <a:solidFill>
                <a:srgbClr val="000000"/>
              </a:solidFill>
              <a:uFillTx/>
              <a:latin typeface="Arial" pitchFamily="34"/>
              <a:ea typeface="맑은 고딕" pitchFamily="50"/>
            </a:endParaRPr>
          </a:p>
        </p:txBody>
      </p:sp>
      <p:sp>
        <p:nvSpPr>
          <p:cNvPr id="15" name="Rectangle 3"/>
          <p:cNvSpPr/>
          <p:nvPr/>
        </p:nvSpPr>
        <p:spPr>
          <a:xfrm>
            <a:off x="611559" y="1201265"/>
            <a:ext cx="8208913" cy="1181862"/>
          </a:xfrm>
          <a:prstGeom prst="rect">
            <a:avLst/>
          </a:prstGeom>
          <a:noFill/>
          <a:ln cap="flat">
            <a:noFill/>
            <a:prstDash val="solid"/>
          </a:ln>
        </p:spPr>
        <p:txBody>
          <a:bodyPr vert="horz" wrap="square" lIns="0" tIns="0" rIns="0" bIns="0" anchor="t" anchorCtr="0" compatLnSpc="1">
            <a:spAutoFit/>
          </a:bodyPr>
          <a:lstStyle/>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dirty="0"/>
              <a:t>ITER I&amp;C </a:t>
            </a:r>
            <a:r>
              <a:rPr lang="en-US" altLang="ko-KR" sz="1600" dirty="0" smtClean="0"/>
              <a:t>Vertical System is composed with</a:t>
            </a:r>
            <a:r>
              <a:rPr lang="ko-KR" altLang="en-US" sz="1600" smtClean="0"/>
              <a:t> </a:t>
            </a:r>
            <a:r>
              <a:rPr lang="en-US" altLang="ko-KR" sz="1600" b="1" dirty="0"/>
              <a:t>Central, Plant, </a:t>
            </a:r>
            <a:r>
              <a:rPr lang="en-US" altLang="ko-KR" sz="1600" b="1" dirty="0" smtClean="0"/>
              <a:t>Local Parts</a:t>
            </a:r>
            <a:endParaRPr lang="ko-KR" altLang="en-US" sz="1600" b="1"/>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GB" altLang="ko-KR" sz="1600" dirty="0" smtClean="0"/>
              <a:t>ITER </a:t>
            </a:r>
            <a:r>
              <a:rPr lang="en-GB" altLang="ko-KR" sz="1600" dirty="0"/>
              <a:t>I&amp;C </a:t>
            </a:r>
            <a:r>
              <a:rPr lang="en-GB" altLang="ko-KR" sz="1600" dirty="0" smtClean="0"/>
              <a:t>Horizontal </a:t>
            </a:r>
            <a:r>
              <a:rPr lang="en-US" altLang="ko-KR" sz="1600" dirty="0" smtClean="0"/>
              <a:t>System is composed with </a:t>
            </a:r>
            <a:r>
              <a:rPr lang="en-US" altLang="ko-KR" sz="1600" b="1" dirty="0" smtClean="0"/>
              <a:t>conventional</a:t>
            </a:r>
            <a:r>
              <a:rPr lang="en-GB" altLang="ko-KR" sz="1600" b="1" dirty="0" smtClean="0"/>
              <a:t>, </a:t>
            </a:r>
            <a:r>
              <a:rPr lang="en-GB" altLang="ko-KR" sz="1600" b="1" dirty="0"/>
              <a:t>Interlock, </a:t>
            </a:r>
            <a:r>
              <a:rPr lang="en-GB" altLang="ko-KR" sz="1600" b="1" dirty="0" smtClean="0"/>
              <a:t>Safety Parts </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ko-KR" altLang="en-US" sz="1600" b="1" dirty="0" smtClean="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GB" altLang="ko-KR" sz="1600" b="1" dirty="0" smtClean="0"/>
          </a:p>
        </p:txBody>
      </p:sp>
    </p:spTree>
    <p:extLst>
      <p:ext uri="{BB962C8B-B14F-4D97-AF65-F5344CB8AC3E}">
        <p14:creationId xmlns:p14="http://schemas.microsoft.com/office/powerpoint/2010/main" val="2963510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smtClean="0"/>
              <a:t>1. Introduction</a:t>
            </a:r>
            <a:endParaRPr lang="ko-KR" altLang="en-US" dirty="0"/>
          </a:p>
        </p:txBody>
      </p:sp>
      <p:sp>
        <p:nvSpPr>
          <p:cNvPr id="10" name="Rectangle 3"/>
          <p:cNvSpPr/>
          <p:nvPr/>
        </p:nvSpPr>
        <p:spPr>
          <a:xfrm>
            <a:off x="611559" y="1201265"/>
            <a:ext cx="8208913" cy="3545586"/>
          </a:xfrm>
          <a:prstGeom prst="rect">
            <a:avLst/>
          </a:prstGeom>
          <a:noFill/>
          <a:ln cap="flat">
            <a:noFill/>
            <a:prstDash val="solid"/>
          </a:ln>
        </p:spPr>
        <p:txBody>
          <a:bodyPr vert="horz" wrap="square" lIns="0" tIns="0" rIns="0" bIns="0" anchor="t" anchorCtr="0" compatLnSpc="1">
            <a:spAutoFit/>
          </a:bodyPr>
          <a:lstStyle/>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GB" altLang="ko-KR" sz="1600" b="1" dirty="0" smtClean="0"/>
              <a:t>The </a:t>
            </a:r>
            <a:r>
              <a:rPr lang="en-GB" altLang="ko-KR" sz="1600" b="1" dirty="0"/>
              <a:t>CPSS MCS consists of Master Control (MRC), Circuit Control (CCR), Plant Interlock Control (PIC) and Plant Safety Control (PSC</a:t>
            </a:r>
            <a:r>
              <a:rPr lang="en-GB" altLang="ko-KR" sz="1600" b="1" dirty="0" smtClean="0"/>
              <a:t>)</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GB" altLang="ko-KR" sz="1600" b="1" dirty="0" smtClean="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GB" altLang="ko-KR" sz="1600" b="1" dirty="0"/>
              <a:t>Master Control (MRC) </a:t>
            </a:r>
            <a:r>
              <a:rPr lang="en-GB" altLang="ko-KR" sz="1600" dirty="0"/>
              <a:t>is to interface with Plasma Control system and CCR through SDN and perform the function of coil power supply operation and </a:t>
            </a:r>
            <a:r>
              <a:rPr lang="en-GB" altLang="ko-KR" sz="1600" dirty="0" smtClean="0"/>
              <a:t>integration</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GB" altLang="ko-KR" sz="1600" b="1" dirty="0"/>
              <a:t>Circuit Control (CCR) </a:t>
            </a:r>
            <a:r>
              <a:rPr lang="en-GB" altLang="ko-KR" sz="1600" dirty="0"/>
              <a:t>is to supervise the LCCs for their operation states, monitoring data, etc. and distributes the voltage references from MRC to the corresponding </a:t>
            </a:r>
            <a:r>
              <a:rPr lang="en-GB" altLang="ko-KR" sz="1600" dirty="0" smtClean="0"/>
              <a:t>LCCs</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GB" altLang="ko-KR" sz="1600" b="1" dirty="0"/>
              <a:t>Plant Interlock Control </a:t>
            </a:r>
            <a:r>
              <a:rPr lang="en-GB" altLang="ko-KR" sz="1600" dirty="0"/>
              <a:t>is to take in charge of Central Interlock function and interface with Local Interlock </a:t>
            </a:r>
            <a:r>
              <a:rPr lang="en-GB" altLang="ko-KR" sz="1600" dirty="0" smtClean="0"/>
              <a:t>Controllers</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GB" altLang="ko-KR" sz="1600" b="1" dirty="0"/>
              <a:t>Plant Safety Control (PSC) </a:t>
            </a:r>
            <a:r>
              <a:rPr lang="en-GB" altLang="ko-KR" sz="1600" dirty="0"/>
              <a:t>is to take the responsibility of the occupational safety for the corresponding plant system and interface with Local Safety </a:t>
            </a:r>
            <a:r>
              <a:rPr lang="en-GB" altLang="ko-KR" sz="1600" dirty="0" smtClean="0"/>
              <a:t>Controllers</a:t>
            </a:r>
            <a:endParaRPr lang="ko-KR" altLang="ko-KR" sz="1600" b="1" dirty="0" smtClean="0"/>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dirty="0" smtClean="0">
                  <a:latin typeface="Arial" panose="020B0604020202020204" pitchFamily="34" charset="0"/>
                  <a:ea typeface="맑은 고딕" panose="020B0503020000020004" pitchFamily="50" charset="-127"/>
                </a:rPr>
                <a:t>Master Control System</a:t>
              </a:r>
              <a:endParaRPr lang="ko-KR" altLang="en-US" sz="1400" b="1" kern="1200" baseline="0" dirty="0">
                <a:latin typeface="Arial" panose="020B0604020202020204" pitchFamily="34" charset="0"/>
                <a:ea typeface="맑은 고딕" panose="020B0503020000020004" pitchFamily="50" charset="-127"/>
              </a:endParaRPr>
            </a:p>
          </p:txBody>
        </p:sp>
      </p:grpSp>
    </p:spTree>
    <p:extLst>
      <p:ext uri="{BB962C8B-B14F-4D97-AF65-F5344CB8AC3E}">
        <p14:creationId xmlns:p14="http://schemas.microsoft.com/office/powerpoint/2010/main" val="378261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1</a:t>
            </a:r>
            <a:r>
              <a:rPr lang="en-US" altLang="ko-KR" dirty="0" smtClean="0"/>
              <a:t>. Introduction</a:t>
            </a:r>
            <a:endParaRPr lang="ko-KR" altLang="en-US" dirty="0"/>
          </a:p>
        </p:txBody>
      </p:sp>
      <p:sp>
        <p:nvSpPr>
          <p:cNvPr id="10" name="Rectangle 3"/>
          <p:cNvSpPr/>
          <p:nvPr/>
        </p:nvSpPr>
        <p:spPr>
          <a:xfrm>
            <a:off x="611559" y="1201265"/>
            <a:ext cx="8208913" cy="2659190"/>
          </a:xfrm>
          <a:prstGeom prst="rect">
            <a:avLst/>
          </a:prstGeom>
          <a:noFill/>
          <a:ln cap="flat">
            <a:noFill/>
            <a:prstDash val="solid"/>
          </a:ln>
        </p:spPr>
        <p:txBody>
          <a:bodyPr vert="horz" wrap="square" lIns="0" tIns="0" rIns="0" bIns="0" anchor="t" anchorCtr="0" compatLnSpc="1">
            <a:spAutoFit/>
          </a:bodyPr>
          <a:lstStyle/>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a:t>AC/DC Converters provide controlled DC current to the ITER magnet system and it is comprised of the line disconnector and </a:t>
            </a:r>
            <a:r>
              <a:rPr lang="en-US" altLang="ko-KR" sz="1600" b="1" dirty="0" err="1"/>
              <a:t>earthing</a:t>
            </a:r>
            <a:r>
              <a:rPr lang="en-US" altLang="ko-KR" sz="1600" b="1" dirty="0"/>
              <a:t> devices (AC and DC), converter transformer and phase controlled </a:t>
            </a:r>
            <a:r>
              <a:rPr lang="en-US" altLang="ko-KR" sz="1600" b="1" dirty="0" err="1"/>
              <a:t>thyristor</a:t>
            </a:r>
            <a:r>
              <a:rPr lang="en-US" altLang="ko-KR" sz="1600" b="1" dirty="0"/>
              <a:t> converter and </a:t>
            </a:r>
            <a:r>
              <a:rPr lang="en-US" altLang="ko-KR" sz="1600" b="1" dirty="0" smtClean="0"/>
              <a:t>sensors</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GB" altLang="ko-KR" sz="1600" dirty="0" smtClean="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GB" altLang="ko-KR" sz="1600" b="1" dirty="0"/>
              <a:t>The control system of AC/DC Converter </a:t>
            </a:r>
            <a:r>
              <a:rPr lang="en-GB" altLang="ko-KR" sz="1600" dirty="0"/>
              <a:t>consists of Sequential Controller (SEQC) or Interface Controller (INTFC), which communicates with CCR and plays a role of reference distribution and sequential control, and ALPHA Controller, which controls of </a:t>
            </a:r>
            <a:r>
              <a:rPr lang="en-GB" altLang="ko-KR" sz="1600" dirty="0" err="1"/>
              <a:t>thyristor</a:t>
            </a:r>
            <a:r>
              <a:rPr lang="en-GB" altLang="ko-KR" sz="1600" dirty="0"/>
              <a:t> converter, as for conventional control, and Local Interlock Controller (LIC) and Fast LIC (F-LIC) for </a:t>
            </a:r>
            <a:r>
              <a:rPr lang="en-GB" altLang="ko-KR" sz="1600" dirty="0" smtClean="0"/>
              <a:t>local </a:t>
            </a:r>
            <a:r>
              <a:rPr lang="en-GB" altLang="ko-KR" sz="1600" dirty="0"/>
              <a:t>interlock control and Local Safety Controller (</a:t>
            </a:r>
            <a:r>
              <a:rPr lang="en-GB" altLang="ko-KR" sz="1600" dirty="0" smtClean="0"/>
              <a:t>LSC)</a:t>
            </a:r>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Local Control System</a:t>
              </a:r>
              <a:endParaRPr lang="ko-KR" altLang="en-US" sz="1400" b="1" kern="1200" baseline="0" dirty="0">
                <a:latin typeface="Arial" panose="020B0604020202020204" pitchFamily="34" charset="0"/>
                <a:ea typeface="맑은 고딕" panose="020B0503020000020004" pitchFamily="50" charset="-127"/>
              </a:endParaRPr>
            </a:p>
          </p:txBody>
        </p:sp>
      </p:grpSp>
    </p:spTree>
    <p:extLst>
      <p:ext uri="{BB962C8B-B14F-4D97-AF65-F5344CB8AC3E}">
        <p14:creationId xmlns:p14="http://schemas.microsoft.com/office/powerpoint/2010/main" val="256604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23"/>
          <p:cNvSpPr>
            <a:spLocks noGrp="1"/>
          </p:cNvSpPr>
          <p:nvPr>
            <p:ph type="title"/>
          </p:nvPr>
        </p:nvSpPr>
        <p:spPr/>
        <p:txBody>
          <a:bodyPr/>
          <a:lstStyle/>
          <a:p>
            <a:pPr latinLnBrk="0"/>
            <a:r>
              <a:rPr lang="en-US" altLang="ko-KR" dirty="0"/>
              <a:t>1</a:t>
            </a:r>
            <a:r>
              <a:rPr lang="en-US" altLang="ko-KR" dirty="0" smtClean="0"/>
              <a:t>. Introduction</a:t>
            </a:r>
            <a:endParaRPr lang="ko-KR" altLang="en-US" dirty="0"/>
          </a:p>
        </p:txBody>
      </p:sp>
      <p:sp>
        <p:nvSpPr>
          <p:cNvPr id="10" name="Rectangle 3"/>
          <p:cNvSpPr/>
          <p:nvPr/>
        </p:nvSpPr>
        <p:spPr>
          <a:xfrm>
            <a:off x="611559" y="1201265"/>
            <a:ext cx="8208913" cy="5152180"/>
          </a:xfrm>
          <a:prstGeom prst="rect">
            <a:avLst/>
          </a:prstGeom>
          <a:noFill/>
          <a:ln cap="flat">
            <a:noFill/>
            <a:prstDash val="solid"/>
          </a:ln>
        </p:spPr>
        <p:txBody>
          <a:bodyPr vert="horz" wrap="square" lIns="0" tIns="0" rIns="0" bIns="0" anchor="t" anchorCtr="0" compatLnSpc="1">
            <a:spAutoFit/>
          </a:bodyPr>
          <a:lstStyle/>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US" altLang="ko-KR" sz="1600" b="1" dirty="0" smtClean="0"/>
              <a:t>Master </a:t>
            </a:r>
            <a:r>
              <a:rPr lang="en-US" altLang="ko-KR" sz="1600" b="1" dirty="0"/>
              <a:t>Control System I&amp;C has functional interface with AC/DC Converters for monitoring, control and protection of Coil Power Supply </a:t>
            </a:r>
            <a:r>
              <a:rPr lang="en-US" altLang="ko-KR" sz="1600" b="1" dirty="0" smtClean="0"/>
              <a:t>System</a:t>
            </a:r>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r>
              <a:rPr lang="en-GB" altLang="ko-KR" sz="1600" b="1" kern="0" dirty="0" smtClean="0">
                <a:solidFill>
                  <a:srgbClr val="000000"/>
                </a:solidFill>
              </a:rPr>
              <a:t>Functional </a:t>
            </a:r>
            <a:r>
              <a:rPr lang="en-GB" altLang="ko-KR" sz="1600" b="1" kern="0" dirty="0">
                <a:solidFill>
                  <a:srgbClr val="000000"/>
                </a:solidFill>
              </a:rPr>
              <a:t>interfaces:</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Monitoring and control data</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Dispatching voltage reference</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Converter status information forward</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Coordination of CVOS</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TF converter operation (only for TFPS MCS)</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To connect to other plant systems for monitoring and control</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Perform fast discharge interlock function</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Perform bypass loop interlock function</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Integrated interlock function of Coil Power Supply System</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Investment protection for the AC/DC Converter</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Perform central occupational safety function</a:t>
            </a:r>
          </a:p>
          <a:p>
            <a:pPr marL="628650" lvl="1" indent="-171450" eaLnBrk="0" fontAlgn="base" latinLnBrk="0" hangingPunct="0">
              <a:lnSpc>
                <a:spcPts val="1900"/>
              </a:lnSpc>
              <a:spcBef>
                <a:spcPct val="0"/>
              </a:spcBef>
              <a:spcAft>
                <a:spcPct val="0"/>
              </a:spcAft>
              <a:buFont typeface="Wingdings" panose="05000000000000000000" pitchFamily="2" charset="2"/>
              <a:buChar char="Ø"/>
            </a:pPr>
            <a:r>
              <a:rPr lang="en-GB" altLang="ko-KR" sz="1400" kern="0" dirty="0">
                <a:solidFill>
                  <a:srgbClr val="000000"/>
                </a:solidFill>
              </a:rPr>
              <a:t>Occupational safety protection of the AC/DC Converter </a:t>
            </a:r>
          </a:p>
          <a:p>
            <a:pPr lvl="0" eaLnBrk="0" fontAlgn="base" latinLnBrk="0" hangingPunct="0">
              <a:spcBef>
                <a:spcPct val="0"/>
              </a:spcBef>
              <a:spcAft>
                <a:spcPct val="0"/>
              </a:spcAft>
              <a:buFontTx/>
              <a:buChar char="•"/>
            </a:pPr>
            <a:endParaRPr lang="en-GB" altLang="ko-KR" sz="600" dirty="0"/>
          </a:p>
          <a:p>
            <a:pPr marL="628650" lvl="1" indent="-171450" eaLnBrk="0" fontAlgn="base" latinLnBrk="0" hangingPunct="0">
              <a:spcBef>
                <a:spcPct val="0"/>
              </a:spcBef>
              <a:spcAft>
                <a:spcPct val="0"/>
              </a:spcAft>
              <a:buFont typeface="Wingdings" panose="05000000000000000000" pitchFamily="2" charset="2"/>
              <a:buChar char="Ø"/>
            </a:pPr>
            <a:endParaRPr lang="en-GB" altLang="ko-KR" sz="1400" dirty="0"/>
          </a:p>
          <a:p>
            <a:pPr marL="742950" lvl="1" indent="-285750" defTabSz="912808">
              <a:lnSpc>
                <a:spcPct val="120000"/>
              </a:lnSpc>
              <a:buSzPct val="100000"/>
              <a:buFont typeface="Wingdings" panose="05000000000000000000" pitchFamily="2" charset="2"/>
              <a:buChar char="Ø"/>
              <a:defRPr sz="1800" b="0" i="0" u="none" strike="noStrike" kern="0" cap="none" spc="0" baseline="0">
                <a:solidFill>
                  <a:srgbClr val="000000"/>
                </a:solidFill>
                <a:uFillTx/>
              </a:defRPr>
            </a:pPr>
            <a:endParaRPr lang="en-GB" altLang="ko-KR" sz="800" dirty="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US" altLang="ko-KR" sz="1600" dirty="0" smtClean="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GB" altLang="ko-KR" sz="1600" dirty="0"/>
          </a:p>
          <a:p>
            <a:pPr marL="285750" indent="-285750" defTabSz="912808">
              <a:lnSpc>
                <a:spcPct val="120000"/>
              </a:lnSpc>
              <a:buSzPct val="100000"/>
              <a:buFont typeface="Wingdings" pitchFamily="2"/>
              <a:buChar char="§"/>
              <a:defRPr sz="1800" b="0" i="0" u="none" strike="noStrike" kern="0" cap="none" spc="0" baseline="0">
                <a:solidFill>
                  <a:srgbClr val="000000"/>
                </a:solidFill>
                <a:uFillTx/>
              </a:defRPr>
            </a:pPr>
            <a:endParaRPr lang="en-GB" altLang="ko-KR" sz="1600" dirty="0" smtClean="0"/>
          </a:p>
        </p:txBody>
      </p:sp>
      <p:grpSp>
        <p:nvGrpSpPr>
          <p:cNvPr id="9" name="그룹 8"/>
          <p:cNvGrpSpPr/>
          <p:nvPr/>
        </p:nvGrpSpPr>
        <p:grpSpPr>
          <a:xfrm>
            <a:off x="467544" y="836315"/>
            <a:ext cx="2772308" cy="295200"/>
            <a:chOff x="198022" y="41534"/>
            <a:chExt cx="2772308" cy="295200"/>
          </a:xfrm>
        </p:grpSpPr>
        <p:sp>
          <p:nvSpPr>
            <p:cNvPr id="12" name="모서리가 둥근 직사각형 11"/>
            <p:cNvSpPr/>
            <p:nvPr/>
          </p:nvSpPr>
          <p:spPr>
            <a:xfrm>
              <a:off x="198022" y="41534"/>
              <a:ext cx="2772308" cy="295200"/>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모서리가 둥근 직사각형 4"/>
            <p:cNvSpPr/>
            <p:nvPr/>
          </p:nvSpPr>
          <p:spPr>
            <a:xfrm>
              <a:off x="212432" y="55944"/>
              <a:ext cx="274348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87" tIns="0" rIns="104787" bIns="0" numCol="1" spcCol="1270" anchor="ctr" anchorCtr="0">
              <a:noAutofit/>
            </a:bodyPr>
            <a:lstStyle/>
            <a:p>
              <a:pPr lvl="0" algn="l" defTabSz="488950" latinLnBrk="1">
                <a:spcBef>
                  <a:spcPct val="0"/>
                </a:spcBef>
              </a:pPr>
              <a:r>
                <a:rPr lang="en-US" altLang="ko-KR" sz="1400" b="1" kern="1200" baseline="0" dirty="0" smtClean="0">
                  <a:latin typeface="Arial" panose="020B0604020202020204" pitchFamily="34" charset="0"/>
                  <a:ea typeface="맑은 고딕" panose="020B0503020000020004" pitchFamily="50" charset="-127"/>
                </a:rPr>
                <a:t>Control Functions</a:t>
              </a:r>
              <a:r>
                <a:rPr lang="en-US" altLang="ko-KR" sz="1400" b="1" kern="1200" dirty="0" smtClean="0">
                  <a:latin typeface="Arial" panose="020B0604020202020204" pitchFamily="34" charset="0"/>
                  <a:ea typeface="맑은 고딕" panose="020B0503020000020004" pitchFamily="50" charset="-127"/>
                </a:rPr>
                <a:t> </a:t>
              </a:r>
              <a:endParaRPr lang="ko-KR" altLang="en-US" sz="1400" b="1" kern="1200" baseline="0" dirty="0">
                <a:latin typeface="Arial" panose="020B0604020202020204" pitchFamily="34" charset="0"/>
                <a:ea typeface="맑은 고딕" panose="020B0503020000020004" pitchFamily="50" charset="-127"/>
              </a:endParaRPr>
            </a:p>
          </p:txBody>
        </p:sp>
      </p:grpSp>
    </p:spTree>
    <p:extLst>
      <p:ext uri="{BB962C8B-B14F-4D97-AF65-F5344CB8AC3E}">
        <p14:creationId xmlns:p14="http://schemas.microsoft.com/office/powerpoint/2010/main" val="2418473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15237</TotalTime>
  <Words>1796</Words>
  <Application>Microsoft Office PowerPoint</Application>
  <PresentationFormat>화면 슬라이드 쇼(16:9)</PresentationFormat>
  <Paragraphs>309</Paragraphs>
  <Slides>26</Slides>
  <Notes>23</Notes>
  <HiddenSlides>0</HiddenSlides>
  <MMClips>2</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26</vt:i4>
      </vt:variant>
    </vt:vector>
  </HeadingPairs>
  <TitlesOfParts>
    <vt:vector size="34" baseType="lpstr">
      <vt:lpstr>HY견명조</vt:lpstr>
      <vt:lpstr>HY울릉도M</vt:lpstr>
      <vt:lpstr>맑은 고딕</vt:lpstr>
      <vt:lpstr>Arial</vt:lpstr>
      <vt:lpstr>Tahoma</vt:lpstr>
      <vt:lpstr>Wingdings</vt:lpstr>
      <vt:lpstr>한컴돋움</vt:lpstr>
      <vt:lpstr>Office 테마</vt:lpstr>
      <vt:lpstr>ITER AC/DC Converter Control System </vt:lpstr>
      <vt:lpstr>Contents</vt:lpstr>
      <vt:lpstr>1. Introduction</vt:lpstr>
      <vt:lpstr>1. Introduction</vt:lpstr>
      <vt:lpstr>1. Introduction</vt:lpstr>
      <vt:lpstr>1. Introduction</vt:lpstr>
      <vt:lpstr>1. Introduction</vt:lpstr>
      <vt:lpstr>1. Introduction</vt:lpstr>
      <vt:lpstr>1. Introduction</vt:lpstr>
      <vt:lpstr>2. Control System for CCPS</vt:lpstr>
      <vt:lpstr>2. Control System for CCPS</vt:lpstr>
      <vt:lpstr>2. Control System for CCPS</vt:lpstr>
      <vt:lpstr>2. Control System for CCPS</vt:lpstr>
      <vt:lpstr>2. Control System for CCPS</vt:lpstr>
      <vt:lpstr>2. Control System for CCPS</vt:lpstr>
      <vt:lpstr>2. Control System for CCPS</vt:lpstr>
      <vt:lpstr>2. Control System for CCPS</vt:lpstr>
      <vt:lpstr>2. Control System for CCPS</vt:lpstr>
      <vt:lpstr>2. Control System for CCPS</vt:lpstr>
      <vt:lpstr>3. Control System for TFPS</vt:lpstr>
      <vt:lpstr>3. Control System for TFPS</vt:lpstr>
      <vt:lpstr>3. Control System for TFPS</vt:lpstr>
      <vt:lpstr>3. Control System for TFPS</vt:lpstr>
      <vt:lpstr>3. Control System for TFPS</vt:lpstr>
      <vt:lpstr>Appendix</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제목 Font 28 굵은체(맑은고딕)</dc:title>
  <dc:creator>오석문</dc:creator>
  <cp:lastModifiedBy>Ryanlee</cp:lastModifiedBy>
  <cp:revision>1493</cp:revision>
  <cp:lastPrinted>2016-12-03T07:50:53Z</cp:lastPrinted>
  <dcterms:created xsi:type="dcterms:W3CDTF">2014-02-12T07:24:18Z</dcterms:created>
  <dcterms:modified xsi:type="dcterms:W3CDTF">2017-05-17T00:53:55Z</dcterms:modified>
</cp:coreProperties>
</file>